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281" r:id="rId3"/>
    <p:sldId id="359" r:id="rId4"/>
    <p:sldId id="393" r:id="rId5"/>
    <p:sldId id="378" r:id="rId6"/>
    <p:sldId id="380" r:id="rId7"/>
    <p:sldId id="382" r:id="rId8"/>
    <p:sldId id="384" r:id="rId9"/>
    <p:sldId id="386" r:id="rId10"/>
    <p:sldId id="388" r:id="rId11"/>
    <p:sldId id="390" r:id="rId12"/>
    <p:sldId id="392" r:id="rId13"/>
    <p:sldId id="394" r:id="rId14"/>
    <p:sldId id="361" r:id="rId15"/>
    <p:sldId id="363" r:id="rId16"/>
    <p:sldId id="365" r:id="rId17"/>
    <p:sldId id="367" r:id="rId18"/>
    <p:sldId id="369" r:id="rId19"/>
    <p:sldId id="371" r:id="rId20"/>
    <p:sldId id="373" r:id="rId21"/>
    <p:sldId id="375" r:id="rId22"/>
    <p:sldId id="3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81"/>
            <p14:sldId id="359"/>
          </p14:sldIdLst>
        </p14:section>
        <p14:section name="Stakeholder Management" id="{703B1F22-656B-46B5-A987-94962F2CFB75}">
          <p14:sldIdLst>
            <p14:sldId id="393"/>
            <p14:sldId id="378"/>
            <p14:sldId id="380"/>
            <p14:sldId id="382"/>
            <p14:sldId id="384"/>
            <p14:sldId id="386"/>
            <p14:sldId id="388"/>
            <p14:sldId id="390"/>
            <p14:sldId id="392"/>
          </p14:sldIdLst>
        </p14:section>
        <p14:section name="Quality Managment" id="{BC0127D0-54D5-4733-8AF7-D5438AAA74F4}">
          <p14:sldIdLst>
            <p14:sldId id="394"/>
            <p14:sldId id="361"/>
            <p14:sldId id="363"/>
            <p14:sldId id="365"/>
            <p14:sldId id="367"/>
            <p14:sldId id="369"/>
            <p14:sldId id="371"/>
            <p14:sldId id="373"/>
            <p14:sldId id="375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34" autoAdjust="0"/>
  </p:normalViewPr>
  <p:slideViewPr>
    <p:cSldViewPr>
      <p:cViewPr varScale="1">
        <p:scale>
          <a:sx n="52" d="100"/>
          <a:sy n="52" d="100"/>
        </p:scale>
        <p:origin x="17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CE6B32-C02E-4D52-9842-521D1D0FCA2D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6793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DE5245-26CE-4367-A0E5-427B2E7D70A0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6099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E36E2B-DE94-4849-8EBD-7DF00AC66E6A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9741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3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BAE6F7-374B-41D2-BF16-01956050254F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1885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EA5EE3-5499-4DCF-9422-05EB499B6311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2344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A9F538-25CB-4389-B0A0-2797E7475C7A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5159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0F5E2F-EC00-4998-B79A-E87BC7BE47FA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901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179074-FA09-4275-873D-D94AC7B23AF8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6425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9C6A7E-E87E-4FAE-80B2-58D393627576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006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5A9815-178F-4001-9591-87D2B21D0FF2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1881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99DB31-8A02-4CCD-8F2E-57F9643EA19D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0251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FAD8DE-7237-4EA1-A9E6-8B2D27378A88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932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3F913E-8970-4287-BD6E-EAD982B8A734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904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7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98E87B-6EAB-4F1C-9CEA-2D5A3FBEE65F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1150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199D20-90E5-4101-A3C9-59677CDFF5FE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0847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F24853-8336-418E-8C7E-73E82703BC5C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1155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18A646A-BE4D-4B7C-A410-B96667866B8F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4299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FA5B4E-03C3-4A30-A460-3049CED7A7FF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3215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Dennis J. Hood</a:t>
            </a:r>
          </a:p>
          <a:p>
            <a:r>
              <a:rPr lang="en-US" dirty="0" smtClean="0"/>
              <a:t>School of Applied Technology</a:t>
            </a:r>
          </a:p>
          <a:p>
            <a:r>
              <a:rPr lang="en-US" dirty="0" smtClean="0"/>
              <a:t>Spring ‘14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 smtClean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 smtClean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 smtClean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Week 1 – Intro and Motivation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Dennis Hood</a:t>
            </a:r>
          </a:p>
          <a:p>
            <a:r>
              <a:rPr lang="en-US" sz="2400" dirty="0" smtClean="0">
                <a:latin typeface="+mn-lt"/>
              </a:rPr>
              <a:t>School of Applied Technology</a:t>
            </a:r>
          </a:p>
          <a:p>
            <a:r>
              <a:rPr lang="en-US" sz="2400" dirty="0" smtClean="0">
                <a:latin typeface="+mn-lt"/>
              </a:rPr>
              <a:t>Fall ‘14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Power of Teams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Diversity of thought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Comprehensive exploration of the solution space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Complex problems have many possible solutions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Teams are more likely to identify and analyze a richer set of possible solutions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Inertia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The momentum of a team is more sustainable than that of individuals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Learning through sharing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Training of individuals is expensive and often inefficient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Shared experiences provide more efficient and longer lasting training</a:t>
            </a:r>
          </a:p>
        </p:txBody>
      </p:sp>
    </p:spTree>
    <p:extLst>
      <p:ext uri="{BB962C8B-B14F-4D97-AF65-F5344CB8AC3E}">
        <p14:creationId xmlns:p14="http://schemas.microsoft.com/office/powerpoint/2010/main" val="3508964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Leading Teams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Communicating vision and purpose</a:t>
            </a:r>
          </a:p>
          <a:p>
            <a:pPr>
              <a:lnSpc>
                <a:spcPct val="90000"/>
              </a:lnSpc>
            </a:pPr>
            <a:r>
              <a:rPr lang="en-US" smtClean="0"/>
              <a:t>Acting with integrity and justice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Evaluating team and individual performance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Recruiting and evolving</a:t>
            </a:r>
          </a:p>
          <a:p>
            <a:pPr>
              <a:lnSpc>
                <a:spcPct val="90000"/>
              </a:lnSpc>
            </a:pPr>
            <a:r>
              <a:rPr lang="en-US" smtClean="0"/>
              <a:t>Maintaining high performance levels over long periods of time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Motivation and inspiration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Downtime and change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Leading by example</a:t>
            </a:r>
          </a:p>
        </p:txBody>
      </p:sp>
    </p:spTree>
    <p:extLst>
      <p:ext uri="{BB962C8B-B14F-4D97-AF65-F5344CB8AC3E}">
        <p14:creationId xmlns:p14="http://schemas.microsoft.com/office/powerpoint/2010/main" val="3755134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Decisions and Conflict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(Managed) conflict is good</a:t>
            </a:r>
          </a:p>
          <a:p>
            <a:pPr>
              <a:lnSpc>
                <a:spcPct val="90000"/>
              </a:lnSpc>
            </a:pPr>
            <a:r>
              <a:rPr lang="en-US" smtClean="0"/>
              <a:t>Consensus on a team is better than individual opinions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Establish a culture of respect for opinions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Establish effective forums for idea sharing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Encourage and manage productive conflict</a:t>
            </a:r>
          </a:p>
          <a:p>
            <a:pPr>
              <a:lnSpc>
                <a:spcPct val="90000"/>
              </a:lnSpc>
            </a:pPr>
            <a:r>
              <a:rPr lang="en-US" smtClean="0"/>
              <a:t>Consensus is easier said than achieved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Group think is like a big individual opinion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What if there’s no clear winner?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Unresolved conflict can fester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9163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Quality Management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849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Defined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Quality</a:t>
            </a:r>
          </a:p>
          <a:p>
            <a:pPr lvl="1"/>
            <a:r>
              <a:rPr lang="en-US" smtClean="0"/>
              <a:t>The degree to which the project fulfills requirements</a:t>
            </a:r>
          </a:p>
          <a:p>
            <a:pPr lvl="1"/>
            <a:r>
              <a:rPr lang="en-US" smtClean="0"/>
              <a:t>A degree of excellence</a:t>
            </a:r>
          </a:p>
          <a:p>
            <a:pPr lvl="1"/>
            <a:r>
              <a:rPr lang="en-US" smtClean="0"/>
              <a:t>A critical yet understated requirement</a:t>
            </a:r>
          </a:p>
          <a:p>
            <a:r>
              <a:rPr lang="en-US" smtClean="0"/>
              <a:t>Quality Management</a:t>
            </a:r>
          </a:p>
          <a:p>
            <a:pPr lvl="1"/>
            <a:r>
              <a:rPr lang="en-US" smtClean="0"/>
              <a:t>Creating policies and procedures</a:t>
            </a:r>
          </a:p>
          <a:p>
            <a:pPr lvl="1"/>
            <a:r>
              <a:rPr lang="en-US" smtClean="0"/>
              <a:t>Enforcing them to ensure compliance with project requirements</a:t>
            </a:r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45648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QA vs. QC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Quality Assurance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Prevent defects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Improve the level of quality through an efficient set of activities performed throughout the life cycle</a:t>
            </a:r>
          </a:p>
          <a:p>
            <a:pPr>
              <a:lnSpc>
                <a:spcPct val="90000"/>
              </a:lnSpc>
            </a:pPr>
            <a:r>
              <a:rPr lang="en-US" smtClean="0"/>
              <a:t>Quality Control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Eliminate defective products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Improve the rate of acceptable product delivery through an efficient set of defect detection activities, primarily late in the life cycle</a:t>
            </a:r>
          </a:p>
        </p:txBody>
      </p:sp>
    </p:spTree>
    <p:extLst>
      <p:ext uri="{BB962C8B-B14F-4D97-AF65-F5344CB8AC3E}">
        <p14:creationId xmlns:p14="http://schemas.microsoft.com/office/powerpoint/2010/main" val="39753406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Goals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Prevent, discover and eliminate defects</a:t>
            </a:r>
          </a:p>
          <a:p>
            <a:pPr>
              <a:lnSpc>
                <a:spcPct val="90000"/>
              </a:lnSpc>
            </a:pPr>
            <a:r>
              <a:rPr lang="en-US" smtClean="0"/>
              <a:t>Deliver customer satisfaction by representing the user in design and development</a:t>
            </a:r>
          </a:p>
          <a:p>
            <a:pPr>
              <a:lnSpc>
                <a:spcPct val="90000"/>
              </a:lnSpc>
            </a:pPr>
            <a:r>
              <a:rPr lang="en-US" smtClean="0"/>
              <a:t>Enforce standards and process</a:t>
            </a:r>
          </a:p>
          <a:p>
            <a:pPr>
              <a:lnSpc>
                <a:spcPct val="90000"/>
              </a:lnSpc>
            </a:pPr>
            <a:r>
              <a:rPr lang="en-US" smtClean="0"/>
              <a:t>Mind the gate</a:t>
            </a:r>
          </a:p>
          <a:p>
            <a:pPr>
              <a:lnSpc>
                <a:spcPct val="90000"/>
              </a:lnSpc>
            </a:pPr>
            <a:r>
              <a:rPr lang="en-US" smtClean="0"/>
              <a:t>Improve processes</a:t>
            </a:r>
          </a:p>
          <a:p>
            <a:pPr>
              <a:lnSpc>
                <a:spcPct val="90000"/>
              </a:lnSpc>
            </a:pPr>
            <a:r>
              <a:rPr lang="en-US" smtClean="0"/>
              <a:t>Review, audit, monitor, verify, validate and inspect</a:t>
            </a:r>
          </a:p>
        </p:txBody>
      </p:sp>
    </p:spTree>
    <p:extLst>
      <p:ext uri="{BB962C8B-B14F-4D97-AF65-F5344CB8AC3E}">
        <p14:creationId xmlns:p14="http://schemas.microsoft.com/office/powerpoint/2010/main" val="5028131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Value of Quality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Quality increases customer satisfaction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Credibility lasts and attracts new business</a:t>
            </a:r>
          </a:p>
          <a:p>
            <a:pPr>
              <a:lnSpc>
                <a:spcPct val="90000"/>
              </a:lnSpc>
            </a:pPr>
            <a:r>
              <a:rPr lang="en-US" smtClean="0"/>
              <a:t>Lack of quality leads to rework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Unscheduled work means unplanned expense and slipping schedules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Work under duress increases the likelihood of more mistakes</a:t>
            </a:r>
          </a:p>
          <a:p>
            <a:pPr>
              <a:lnSpc>
                <a:spcPct val="90000"/>
              </a:lnSpc>
            </a:pPr>
            <a:r>
              <a:rPr lang="en-US" smtClean="0"/>
              <a:t>Uptime and performance are largely determined by quality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Lack of quality drives the need to change </a:t>
            </a:r>
          </a:p>
        </p:txBody>
      </p:sp>
    </p:spTree>
    <p:extLst>
      <p:ext uri="{BB962C8B-B14F-4D97-AF65-F5344CB8AC3E}">
        <p14:creationId xmlns:p14="http://schemas.microsoft.com/office/powerpoint/2010/main" val="22000880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QA Environment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Contractual conditions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Scope, time, budget, etc.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Customer-supplier relationship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Change management, acceptance, etc.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Teamwork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Variety of skills, parallel activities, etc.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Multiple project support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HCI / usability concerns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Turnover management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Maintenance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Enhancement and release management, troubleshooting, etc.</a:t>
            </a:r>
          </a:p>
        </p:txBody>
      </p:sp>
    </p:spTree>
    <p:extLst>
      <p:ext uri="{BB962C8B-B14F-4D97-AF65-F5344CB8AC3E}">
        <p14:creationId xmlns:p14="http://schemas.microsoft.com/office/powerpoint/2010/main" val="6016502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Defect Classification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Incorrect specification of requirements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Misunderstanding of client’s needs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Deviation from requirements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Gold-plating, short-cutting, etc.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Design errors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Implementation errors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Violation of standards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Poor test coverage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User interface / usability errors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Documentation errors</a:t>
            </a:r>
          </a:p>
        </p:txBody>
      </p:sp>
    </p:spTree>
    <p:extLst>
      <p:ext uri="{BB962C8B-B14F-4D97-AF65-F5344CB8AC3E}">
        <p14:creationId xmlns:p14="http://schemas.microsoft.com/office/powerpoint/2010/main" val="12940050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7315200" cy="380875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7200" dirty="0" smtClean="0"/>
              <a:t>Week 9</a:t>
            </a:r>
          </a:p>
          <a:p>
            <a:r>
              <a:rPr lang="en-US" sz="7200" dirty="0" smtClean="0"/>
              <a:t>Stakeholder and Quality Management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Planning for Quality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Checkpoints supporting milestones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Independent verification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Build-test-fix-retest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Make it measurable/testable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Inspire the delivery of high-quality deliverables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Establish quality goals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Obtain commitment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Motivate performance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Collect the data/information required to improve over time</a:t>
            </a:r>
          </a:p>
        </p:txBody>
      </p:sp>
    </p:spTree>
    <p:extLst>
      <p:ext uri="{BB962C8B-B14F-4D97-AF65-F5344CB8AC3E}">
        <p14:creationId xmlns:p14="http://schemas.microsoft.com/office/powerpoint/2010/main" val="30296594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Tools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Control Charts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Maintain stability within upper and lower limits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Benchmarking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Actual vs. past performances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Design of Experiments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Identify factors influencing specific variables,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so that they can be managed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Statistical Sampling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When evaluating all or most is impractical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Flowcharting / process analysis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Anticipation of troublesome steps</a:t>
            </a:r>
          </a:p>
        </p:txBody>
      </p:sp>
    </p:spTree>
    <p:extLst>
      <p:ext uri="{BB962C8B-B14F-4D97-AF65-F5344CB8AC3E}">
        <p14:creationId xmlns:p14="http://schemas.microsoft.com/office/powerpoint/2010/main" val="35655177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 Quality Control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Feedback loops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Measure the output of a process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As compared to expected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Understand the results (both good and bad)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Use that knowledge to improve the process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Root-cause analysis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Ask yourself what caused a problem to occur,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t</a:t>
            </a:r>
            <a:r>
              <a:rPr lang="en-US" sz="2400" dirty="0" smtClean="0"/>
              <a:t>hen ask what caused that cause, and so on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Histograms</a:t>
            </a:r>
            <a:r>
              <a:rPr lang="en-US" sz="2400" dirty="0"/>
              <a:t> </a:t>
            </a:r>
            <a:r>
              <a:rPr lang="en-US" sz="2400" dirty="0" smtClean="0"/>
              <a:t>and Pareto Charts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Frequency of problems by problem category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80% of the problems are due to 20% of the causes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Invest in eliminating the most problematic causes</a:t>
            </a:r>
          </a:p>
        </p:txBody>
      </p:sp>
    </p:spTree>
    <p:extLst>
      <p:ext uri="{BB962C8B-B14F-4D97-AF65-F5344CB8AC3E}">
        <p14:creationId xmlns:p14="http://schemas.microsoft.com/office/powerpoint/2010/main" val="30765861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Overview</a:t>
            </a:r>
          </a:p>
        </p:txBody>
      </p:sp>
      <p:sp>
        <p:nvSpPr>
          <p:cNvPr id="921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Stakeholder and Quality Management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Reading: Chapter </a:t>
            </a:r>
            <a:r>
              <a:rPr lang="en-US" dirty="0" smtClean="0"/>
              <a:t>16</a:t>
            </a: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Objectives</a:t>
            </a:r>
          </a:p>
          <a:p>
            <a:pPr lvl="1">
              <a:defRPr/>
            </a:pPr>
            <a:r>
              <a:rPr lang="en-US" dirty="0"/>
              <a:t>Examine the process of quality management and its relationship to project management</a:t>
            </a:r>
          </a:p>
          <a:p>
            <a:pPr lvl="1">
              <a:defRPr/>
            </a:pPr>
            <a:r>
              <a:rPr lang="en-US" dirty="0"/>
              <a:t>Analyze methods for assuring acceptable levels of quality</a:t>
            </a:r>
          </a:p>
          <a:p>
            <a:pPr lvl="1">
              <a:defRPr/>
            </a:pPr>
            <a:r>
              <a:rPr lang="en-US" dirty="0"/>
              <a:t>Discuss the role of stakeholder management in projects</a:t>
            </a:r>
          </a:p>
          <a:p>
            <a:pPr lvl="1">
              <a:defRPr/>
            </a:pPr>
            <a:r>
              <a:rPr lang="en-US" dirty="0"/>
              <a:t>Analyze leadership and conflict management</a:t>
            </a:r>
          </a:p>
        </p:txBody>
      </p:sp>
    </p:spTree>
    <p:extLst>
      <p:ext uri="{BB962C8B-B14F-4D97-AF65-F5344CB8AC3E}">
        <p14:creationId xmlns:p14="http://schemas.microsoft.com/office/powerpoint/2010/main" val="1275619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Stakeholder Management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052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328025" cy="971550"/>
          </a:xfrm>
        </p:spPr>
        <p:txBody>
          <a:bodyPr/>
          <a:lstStyle/>
          <a:p>
            <a:r>
              <a:rPr lang="en-US" smtClean="0"/>
              <a:t>People: Your Most Valuable Asset</a:t>
            </a:r>
          </a:p>
        </p:txBody>
      </p:sp>
      <p:sp>
        <p:nvSpPr>
          <p:cNvPr id="4096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Success or failure will primarily be driven by the performance of your team</a:t>
            </a:r>
          </a:p>
          <a:p>
            <a:pPr lvl="1"/>
            <a:r>
              <a:rPr lang="en-US" smtClean="0"/>
              <a:t>Attitude, motivation, etc.</a:t>
            </a:r>
          </a:p>
          <a:p>
            <a:r>
              <a:rPr lang="en-US" smtClean="0"/>
              <a:t>Their development on your project is critical to the success of the organization</a:t>
            </a:r>
          </a:p>
          <a:p>
            <a:pPr lvl="1"/>
            <a:r>
              <a:rPr lang="en-US" smtClean="0"/>
              <a:t>Maturity, professionalism, team attitude, etc.</a:t>
            </a:r>
          </a:p>
          <a:p>
            <a:r>
              <a:rPr lang="en-US" smtClean="0"/>
              <a:t>People management is very dynamic</a:t>
            </a:r>
          </a:p>
          <a:p>
            <a:pPr lvl="1"/>
            <a:r>
              <a:rPr lang="en-US" smtClean="0"/>
              <a:t>Shared resources, outside influences, etc.</a:t>
            </a:r>
          </a:p>
        </p:txBody>
      </p:sp>
    </p:spTree>
    <p:extLst>
      <p:ext uri="{BB962C8B-B14F-4D97-AF65-F5344CB8AC3E}">
        <p14:creationId xmlns:p14="http://schemas.microsoft.com/office/powerpoint/2010/main" val="4149361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Roles and Responsibilities 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team</a:t>
            </a:r>
          </a:p>
          <a:p>
            <a:pPr lvl="1">
              <a:defRPr/>
            </a:pPr>
            <a:r>
              <a:rPr lang="en-US" dirty="0" smtClean="0"/>
              <a:t>Work as a team to complete project activities</a:t>
            </a:r>
          </a:p>
          <a:p>
            <a:pPr>
              <a:defRPr/>
            </a:pPr>
            <a:r>
              <a:rPr lang="en-US" dirty="0" smtClean="0"/>
              <a:t>The sponsor</a:t>
            </a:r>
          </a:p>
          <a:p>
            <a:pPr lvl="1">
              <a:defRPr/>
            </a:pPr>
            <a:r>
              <a:rPr lang="en-US" dirty="0" smtClean="0"/>
              <a:t>Provides funding, resources, guidance, etc.</a:t>
            </a:r>
          </a:p>
          <a:p>
            <a:pPr>
              <a:defRPr/>
            </a:pPr>
            <a:r>
              <a:rPr lang="en-US" dirty="0" smtClean="0"/>
              <a:t>Functional managers</a:t>
            </a:r>
          </a:p>
          <a:p>
            <a:pPr lvl="1">
              <a:defRPr/>
            </a:pPr>
            <a:r>
              <a:rPr lang="en-US" dirty="0" smtClean="0"/>
              <a:t>“Own” the resources and provides technical direction</a:t>
            </a:r>
          </a:p>
          <a:p>
            <a:pPr>
              <a:defRPr/>
            </a:pPr>
            <a:r>
              <a:rPr lang="en-US" dirty="0" smtClean="0"/>
              <a:t>The project manager</a:t>
            </a:r>
          </a:p>
          <a:p>
            <a:pPr lvl="1">
              <a:defRPr/>
            </a:pPr>
            <a:r>
              <a:rPr lang="en-US" dirty="0" smtClean="0"/>
              <a:t>Leads, manages and controls</a:t>
            </a:r>
          </a:p>
        </p:txBody>
      </p:sp>
    </p:spTree>
    <p:extLst>
      <p:ext uri="{BB962C8B-B14F-4D97-AF65-F5344CB8AC3E}">
        <p14:creationId xmlns:p14="http://schemas.microsoft.com/office/powerpoint/2010/main" val="3532342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PM Responsibilities </a:t>
            </a:r>
          </a:p>
        </p:txBody>
      </p:sp>
      <p:sp>
        <p:nvSpPr>
          <p:cNvPr id="4505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Determine required resources</a:t>
            </a:r>
          </a:p>
          <a:p>
            <a:r>
              <a:rPr lang="en-US" smtClean="0"/>
              <a:t>Work with functional managers</a:t>
            </a:r>
          </a:p>
          <a:p>
            <a:r>
              <a:rPr lang="en-US" smtClean="0"/>
              <a:t>Establish and maintain team cohesion</a:t>
            </a:r>
          </a:p>
          <a:p>
            <a:r>
              <a:rPr lang="en-US" smtClean="0"/>
              <a:t>Manage the team</a:t>
            </a:r>
          </a:p>
          <a:p>
            <a:r>
              <a:rPr lang="en-US" smtClean="0"/>
              <a:t>Communicate responsibilities</a:t>
            </a:r>
          </a:p>
          <a:p>
            <a:r>
              <a:rPr lang="en-US" smtClean="0"/>
              <a:t>Manage stakeholder relationships</a:t>
            </a:r>
          </a:p>
          <a:p>
            <a:r>
              <a:rPr lang="en-US" smtClean="0"/>
              <a:t>Provide tools and training</a:t>
            </a:r>
          </a:p>
          <a:p>
            <a:r>
              <a:rPr lang="en-US" smtClean="0"/>
              <a:t>Evaluate performance</a:t>
            </a:r>
          </a:p>
        </p:txBody>
      </p:sp>
    </p:spTree>
    <p:extLst>
      <p:ext uri="{BB962C8B-B14F-4D97-AF65-F5344CB8AC3E}">
        <p14:creationId xmlns:p14="http://schemas.microsoft.com/office/powerpoint/2010/main" val="1225609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Human Resource Plan</a:t>
            </a:r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Enterprise environmental factors</a:t>
            </a:r>
          </a:p>
          <a:p>
            <a:pPr lvl="1"/>
            <a:r>
              <a:rPr lang="en-US" smtClean="0"/>
              <a:t>Culture, policies, availability of assistance, etc.</a:t>
            </a:r>
          </a:p>
          <a:p>
            <a:r>
              <a:rPr lang="en-US" smtClean="0"/>
              <a:t>RACI chart</a:t>
            </a:r>
          </a:p>
          <a:p>
            <a:pPr lvl="1"/>
            <a:r>
              <a:rPr lang="en-US" smtClean="0"/>
              <a:t>Responsible, accountable, consult, inform</a:t>
            </a:r>
          </a:p>
          <a:p>
            <a:r>
              <a:rPr lang="en-US" smtClean="0"/>
              <a:t>Staffing management plan</a:t>
            </a:r>
          </a:p>
          <a:p>
            <a:r>
              <a:rPr lang="en-US" smtClean="0"/>
              <a:t>Recognition and rewards systems</a:t>
            </a:r>
          </a:p>
        </p:txBody>
      </p:sp>
    </p:spTree>
    <p:extLst>
      <p:ext uri="{BB962C8B-B14F-4D97-AF65-F5344CB8AC3E}">
        <p14:creationId xmlns:p14="http://schemas.microsoft.com/office/powerpoint/2010/main" val="2550491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Leader Contradictions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Be involved but not </a:t>
            </a:r>
            <a:r>
              <a:rPr lang="en-US" sz="2400" i="1" smtClean="0"/>
              <a:t>too</a:t>
            </a:r>
            <a:r>
              <a:rPr lang="en-US" sz="2400" smtClean="0"/>
              <a:t> involved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Think holistically, attend to detail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Communicate broadly and proactively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Innovate </a:t>
            </a:r>
            <a:r>
              <a:rPr lang="en-US" sz="2400" i="1" smtClean="0"/>
              <a:t>while</a:t>
            </a:r>
            <a:r>
              <a:rPr lang="en-US" sz="2400" smtClean="0"/>
              <a:t> maintaining stability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See the big picture </a:t>
            </a:r>
            <a:r>
              <a:rPr lang="en-US" sz="2400" i="1" smtClean="0"/>
              <a:t>while</a:t>
            </a:r>
            <a:r>
              <a:rPr lang="en-US" sz="2400" smtClean="0"/>
              <a:t> executing tasks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Rely on intuition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Understand the business and politics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Be decisive </a:t>
            </a:r>
            <a:r>
              <a:rPr lang="en-US" sz="2400" i="1" smtClean="0"/>
              <a:t>and</a:t>
            </a:r>
            <a:r>
              <a:rPr lang="en-US" sz="2400" smtClean="0"/>
              <a:t> flexible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Maintain composure and be unwavering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Act with (measured) urgency, justice and integrity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Motivate (by example) and be optimistic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Champion individuals </a:t>
            </a:r>
            <a:r>
              <a:rPr lang="en-US" sz="2400" i="1" smtClean="0"/>
              <a:t>but</a:t>
            </a:r>
            <a:r>
              <a:rPr lang="en-US" sz="2400" smtClean="0"/>
              <a:t> stress teams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Partner with others and value teams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Unite and protect the team </a:t>
            </a:r>
            <a:r>
              <a:rPr lang="en-US" sz="2000" i="1" smtClean="0"/>
              <a:t>while</a:t>
            </a:r>
            <a:r>
              <a:rPr lang="en-US" sz="2000" smtClean="0"/>
              <a:t> respecting the organization</a:t>
            </a:r>
          </a:p>
          <a:p>
            <a:pPr>
              <a:lnSpc>
                <a:spcPct val="80000"/>
              </a:lnSpc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4264583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931</Words>
  <Application>Microsoft Office PowerPoint</Application>
  <PresentationFormat>On-screen Show (4:3)</PresentationFormat>
  <Paragraphs>202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Project Management for ITM ITM 471/571</vt:lpstr>
      <vt:lpstr>PowerPoint Presentation</vt:lpstr>
      <vt:lpstr>Lesson Overview</vt:lpstr>
      <vt:lpstr>PowerPoint Presentation</vt:lpstr>
      <vt:lpstr>People: Your Most Valuable Asset</vt:lpstr>
      <vt:lpstr>Roles and Responsibilities </vt:lpstr>
      <vt:lpstr>PM Responsibilities </vt:lpstr>
      <vt:lpstr>The Human Resource Plan</vt:lpstr>
      <vt:lpstr>Project Leader Contradictions</vt:lpstr>
      <vt:lpstr>The Power of Teams</vt:lpstr>
      <vt:lpstr>Leading Teams</vt:lpstr>
      <vt:lpstr>Group Decisions and Conflict</vt:lpstr>
      <vt:lpstr>PowerPoint Presentation</vt:lpstr>
      <vt:lpstr>Quality Defined</vt:lpstr>
      <vt:lpstr>QA vs. QC</vt:lpstr>
      <vt:lpstr>Quality Goals</vt:lpstr>
      <vt:lpstr>The Value of Quality</vt:lpstr>
      <vt:lpstr>The QA Environment</vt:lpstr>
      <vt:lpstr>Defect Classification</vt:lpstr>
      <vt:lpstr>Planning for Quality</vt:lpstr>
      <vt:lpstr>Analysis Tools</vt:lpstr>
      <vt:lpstr>Perform Quality Control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2014-10-21T00:56:08Z</dcterms:modified>
</cp:coreProperties>
</file>