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  <p:sldId id="420" r:id="rId158"/>
    <p:sldId id="422" r:id="rId159"/>
    <p:sldId id="423" r:id="rId160"/>
    <p:sldId id="424" r:id="rId161"/>
    <p:sldId id="425" r:id="rId162"/>
    <p:sldId id="426" r:id="rId163"/>
    <p:sldId id="427" r:id="rId164"/>
    <p:sldId id="428" r:id="rId165"/>
    <p:sldId id="429" r:id="rId166"/>
    <p:sldId id="430" r:id="rId167"/>
    <p:sldId id="431" r:id="rId168"/>
    <p:sldId id="432" r:id="rId169"/>
    <p:sldId id="433" r:id="rId170"/>
    <p:sldId id="434" r:id="rId171"/>
    <p:sldId id="435" r:id="rId172"/>
    <p:sldId id="436" r:id="rId173"/>
    <p:sldId id="437" r:id="rId174"/>
    <p:sldId id="438" r:id="rId175"/>
    <p:sldId id="439" r:id="rId176"/>
    <p:sldId id="440" r:id="rId177"/>
    <p:sldId id="441" r:id="rId178"/>
    <p:sldId id="442" r:id="rId179"/>
    <p:sldId id="444" r:id="rId180"/>
    <p:sldId id="445" r:id="rId181"/>
    <p:sldId id="446" r:id="rId182"/>
    <p:sldId id="447" r:id="rId183"/>
    <p:sldId id="448" r:id="rId184"/>
    <p:sldId id="449" r:id="rId185"/>
    <p:sldId id="450" r:id="rId186"/>
    <p:sldId id="451" r:id="rId187"/>
    <p:sldId id="452" r:id="rId188"/>
    <p:sldId id="453" r:id="rId189"/>
    <p:sldId id="454" r:id="rId190"/>
    <p:sldId id="455" r:id="rId191"/>
    <p:sldId id="456" r:id="rId192"/>
    <p:sldId id="457" r:id="rId193"/>
    <p:sldId id="458" r:id="rId194"/>
    <p:sldId id="459" r:id="rId195"/>
    <p:sldId id="460" r:id="rId196"/>
    <p:sldId id="461" r:id="rId197"/>
    <p:sldId id="463" r:id="rId198"/>
    <p:sldId id="464" r:id="rId199"/>
    <p:sldId id="465" r:id="rId200"/>
    <p:sldId id="466" r:id="rId201"/>
    <p:sldId id="467" r:id="rId202"/>
    <p:sldId id="468" r:id="rId203"/>
    <p:sldId id="469" r:id="rId204"/>
    <p:sldId id="470" r:id="rId205"/>
    <p:sldId id="471" r:id="rId206"/>
    <p:sldId id="472" r:id="rId207"/>
    <p:sldId id="473" r:id="rId208"/>
    <p:sldId id="474" r:id="rId209"/>
    <p:sldId id="475" r:id="rId210"/>
    <p:sldId id="476" r:id="rId211"/>
    <p:sldId id="477" r:id="rId212"/>
    <p:sldId id="478" r:id="rId213"/>
    <p:sldId id="479" r:id="rId214"/>
    <p:sldId id="480" r:id="rId215"/>
    <p:sldId id="481" r:id="rId216"/>
    <p:sldId id="482" r:id="rId217"/>
    <p:sldId id="483" r:id="rId218"/>
    <p:sldId id="484" r:id="rId219"/>
    <p:sldId id="485" r:id="rId220"/>
    <p:sldId id="486" r:id="rId221"/>
    <p:sldId id="488" r:id="rId222"/>
    <p:sldId id="489" r:id="rId223"/>
    <p:sldId id="490" r:id="rId224"/>
    <p:sldId id="491" r:id="rId225"/>
    <p:sldId id="492" r:id="rId226"/>
    <p:sldId id="493" r:id="rId227"/>
    <p:sldId id="494" r:id="rId228"/>
    <p:sldId id="495" r:id="rId229"/>
    <p:sldId id="496" r:id="rId230"/>
    <p:sldId id="497" r:id="rId231"/>
    <p:sldId id="499" r:id="rId232"/>
    <p:sldId id="500" r:id="rId233"/>
    <p:sldId id="501" r:id="rId234"/>
    <p:sldId id="502" r:id="rId235"/>
    <p:sldId id="503" r:id="rId236"/>
    <p:sldId id="504" r:id="rId237"/>
    <p:sldId id="505" r:id="rId238"/>
    <p:sldId id="506" r:id="rId239"/>
    <p:sldId id="507" r:id="rId240"/>
    <p:sldId id="508" r:id="rId241"/>
    <p:sldId id="509" r:id="rId242"/>
    <p:sldId id="511" r:id="rId243"/>
    <p:sldId id="512" r:id="rId244"/>
    <p:sldId id="513" r:id="rId245"/>
    <p:sldId id="514" r:id="rId246"/>
    <p:sldId id="515" r:id="rId247"/>
    <p:sldId id="516" r:id="rId248"/>
    <p:sldId id="517" r:id="rId249"/>
    <p:sldId id="518" r:id="rId2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tableStyles" Target="tableStyle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8-01-28T18:29:15.609"/>
    </inkml:context>
    <inkml:brush xml:id="br0">
      <inkml:brushProperty name="width" value="0.05292" units="cm"/>
      <inkml:brushProperty name="height" value="0.05292" units="cm"/>
      <inkml:brushProperty name="color" value="#339966"/>
      <inkml:brushProperty name="fitToCurve" value="1"/>
      <inkml:brushProperty name="ignorePressure" value="1"/>
    </inkml:brush>
  </inkml:definitions>
  <inkml:trace contextRef="#ctx0" brushRef="#br0">13 0 82,'0'0'39,"-8"49"-1,8-49-1,0 0-28,0 0-12,-5 48-5,5-48-9,0 0-17,0 0-5,0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9-01-26T18:14:39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87 82,'0'0'39,"0"0"-1,0 0-5,0 0-48,0 0-19,0 0-3,0 0-1</inkml:trace>
  <inkml:trace contextRef="#ctx0" brushRef="#br0" timeOffset="296">51 0 67,'0'0'34,"0"0"1,0 0-1,0 0-25,19 45-8,-19-45-6,0 0-11,0 0-18,0 0 1,0 0-3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55075-7331-4EC6-B948-740A82479F7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1770-8253-4C54-9A82-7978DEC3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298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3A6F24-CF57-4586-A897-4CF293984244}" type="slidenum">
              <a:rPr lang="en-US" sz="1200"/>
              <a:pPr eaLnBrk="1" hangingPunct="1"/>
              <a:t>101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324688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AAC5DE-4AB8-48A2-A4BD-ED21CC6D90F1}" type="slidenum">
              <a:rPr lang="en-US" sz="1200"/>
              <a:pPr eaLnBrk="1" hangingPunct="1"/>
              <a:t>102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28898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0D8F56-26A2-4398-92B2-A3DE39F9D659}" type="slidenum">
              <a:rPr lang="en-US" sz="1200"/>
              <a:pPr eaLnBrk="1" hangingPunct="1"/>
              <a:t>103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166099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0DCF31-F96A-4D95-AFDB-46B16B62A4E8}" type="slidenum">
              <a:rPr lang="en-US" sz="1200"/>
              <a:pPr eaLnBrk="1" hangingPunct="1"/>
              <a:t>104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70692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CF04FF-E5C6-4EA6-AF6E-ADF8361AFAEF}" type="slidenum">
              <a:rPr lang="en-US" sz="1200"/>
              <a:pPr eaLnBrk="1" hangingPunct="1"/>
              <a:t>105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40802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8B6F0B-B3AA-44F4-9273-9CC41A6E0A34}" type="slidenum">
              <a:rPr lang="en-US" sz="1200"/>
              <a:pPr eaLnBrk="1" hangingPunct="1"/>
              <a:t>106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621601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0FF844-014B-4070-A612-08291C4CE0D6}" type="slidenum">
              <a:rPr lang="en-US" sz="1200"/>
              <a:pPr eaLnBrk="1" hangingPunct="1"/>
              <a:t>107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607429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20784B-4C04-48AC-832D-09CBE22F9A0C}" type="slidenum">
              <a:rPr lang="en-US" sz="1200"/>
              <a:pPr eaLnBrk="1" hangingPunct="1"/>
              <a:t>108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55464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F90725-B05D-43BF-A6F1-C29BBB3A1BE3}" type="slidenum">
              <a:rPr lang="en-US" sz="1200"/>
              <a:pPr eaLnBrk="1" hangingPunct="1"/>
              <a:t>109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980873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F90725-B05D-43BF-A6F1-C29BBB3A1BE3}" type="slidenum">
              <a:rPr lang="en-US" sz="1200"/>
              <a:pPr eaLnBrk="1" hangingPunct="1"/>
              <a:t>110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103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21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20289D-70D1-42CA-8E3B-16E543DDD657}" type="slidenum">
              <a:rPr lang="en-US" sz="1200"/>
              <a:pPr eaLnBrk="1" hangingPunct="1"/>
              <a:t>111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304601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DD04B4-31BB-4A85-9FE3-6D39FC04EA85}" type="slidenum">
              <a:rPr lang="en-US" sz="1200"/>
              <a:pPr eaLnBrk="1" hangingPunct="1"/>
              <a:t>112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84812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716305-0F30-400E-A9AA-0D955D2264D4}" type="slidenum">
              <a:rPr lang="en-US" sz="1200"/>
              <a:pPr eaLnBrk="1" hangingPunct="1"/>
              <a:t>113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59221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D1210D-F240-4F92-A1FC-FE44AC403114}" type="slidenum">
              <a:rPr lang="en-US" sz="1200"/>
              <a:pPr eaLnBrk="1" hangingPunct="1"/>
              <a:t>114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04880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6EDD5E-B176-45D6-B07E-5D778ECBB568}" type="slidenum">
              <a:rPr lang="en-US" sz="1200"/>
              <a:pPr eaLnBrk="1" hangingPunct="1"/>
              <a:t>115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244644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2ACED2-5096-464C-87C1-D457940DF155}" type="slidenum">
              <a:rPr lang="en-US" sz="1200"/>
              <a:pPr eaLnBrk="1" hangingPunct="1"/>
              <a:t>116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062379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B03578-8521-4960-A80C-1C3AE5C315B8}" type="slidenum">
              <a:rPr lang="en-US" sz="1200"/>
              <a:pPr eaLnBrk="1" hangingPunct="1"/>
              <a:t>117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49080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09D7D5-62EC-46E8-B75A-F4852BFB5B5C}" type="slidenum">
              <a:rPr lang="en-US" sz="1200"/>
              <a:pPr eaLnBrk="1" hangingPunct="1"/>
              <a:t>118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5648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57C9CF-037D-4EF5-AFF4-7C37B3230430}" type="slidenum">
              <a:rPr lang="en-US" sz="1200"/>
              <a:pPr eaLnBrk="1" hangingPunct="1"/>
              <a:t>119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839244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414B1B-3541-403C-9E3B-CA5A28010A6D}" type="slidenum">
              <a:rPr lang="en-US" sz="1200"/>
              <a:pPr eaLnBrk="1" hangingPunct="1"/>
              <a:t>120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12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04A793-DFF1-493B-B326-1BBF8883F1D1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26243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387FDE-1A01-4A59-AE9E-72F6ED27E96B}" type="slidenum">
              <a:rPr lang="en-US" sz="1200"/>
              <a:pPr eaLnBrk="1" hangingPunct="1"/>
              <a:t>121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627626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AF8E2A-4A56-41B5-9073-E4061EC4E0D7}" type="slidenum">
              <a:rPr lang="en-US" sz="1200"/>
              <a:pPr eaLnBrk="1" hangingPunct="1"/>
              <a:t>122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124541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22B41-0BC0-46D9-9AA0-EC04F287CE94}" type="slidenum">
              <a:rPr lang="en-US" sz="1200"/>
              <a:pPr eaLnBrk="1" hangingPunct="1"/>
              <a:t>123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89214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72C06C-4DE0-42FA-91AC-934B7B4FAD67}" type="slidenum">
              <a:rPr lang="en-US" sz="1200"/>
              <a:pPr eaLnBrk="1" hangingPunct="1"/>
              <a:t>124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68724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6B8550-FA41-4580-A883-5E232DA39106}" type="slidenum">
              <a:rPr lang="en-US" sz="1200"/>
              <a:pPr eaLnBrk="1" hangingPunct="1"/>
              <a:t>126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18555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5BFE94-D94A-4B35-B96C-29E8D256DFEB}" type="slidenum">
              <a:rPr lang="en-US" sz="1200"/>
              <a:pPr eaLnBrk="1" hangingPunct="1"/>
              <a:t>127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455913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A28341-2A91-47C4-B4B3-2F551142AE42}" type="slidenum">
              <a:rPr lang="en-US" sz="1200"/>
              <a:pPr eaLnBrk="1" hangingPunct="1"/>
              <a:t>128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99537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A9D791-A987-4EF5-B350-B87C373B3798}" type="slidenum">
              <a:rPr lang="en-US" sz="1200"/>
              <a:pPr eaLnBrk="1" hangingPunct="1"/>
              <a:t>129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31610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68380D-A94E-40D5-89F9-C6436BF79D54}" type="slidenum">
              <a:rPr lang="en-US" sz="1200"/>
              <a:pPr eaLnBrk="1" hangingPunct="1"/>
              <a:t>130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355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04A793-DFF1-493B-B326-1BBF8883F1D1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358868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9C8941-7D6E-4DC4-838C-45E96EB50063}" type="slidenum">
              <a:rPr lang="en-US" sz="1200"/>
              <a:pPr eaLnBrk="1" hangingPunct="1"/>
              <a:t>131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905222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0EB03-B0C1-47C4-82D6-99715D9A397F}" type="slidenum">
              <a:rPr lang="en-US" sz="1200"/>
              <a:pPr eaLnBrk="1" hangingPunct="1"/>
              <a:t>132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856423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FAD110-BB2C-417C-8EC1-426991AE33F7}" type="slidenum">
              <a:rPr lang="en-US" sz="1200"/>
              <a:pPr eaLnBrk="1" hangingPunct="1"/>
              <a:t>133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302165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F90D0D-E60F-4206-81BC-0DF312036C97}" type="slidenum">
              <a:rPr lang="en-US" sz="1200"/>
              <a:pPr eaLnBrk="1" hangingPunct="1"/>
              <a:t>134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158145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CCC750-5056-497E-B924-21D8E8CB2F2A}" type="slidenum">
              <a:rPr lang="en-US" sz="1200"/>
              <a:pPr eaLnBrk="1" hangingPunct="1"/>
              <a:t>135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979489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FCE316-6A01-40EE-8CB2-B859E18196D5}" type="slidenum">
              <a:rPr lang="en-US" sz="1200"/>
              <a:pPr eaLnBrk="1" hangingPunct="1"/>
              <a:t>136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886921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1D0D36-2E3B-48DE-BE84-CD4CBED35D76}" type="slidenum">
              <a:rPr lang="en-US" sz="1200"/>
              <a:pPr eaLnBrk="1" hangingPunct="1"/>
              <a:t>137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907036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69E607-F29B-4FC0-B3A1-40EB325CC118}" type="slidenum">
              <a:rPr lang="en-US" sz="1200"/>
              <a:pPr eaLnBrk="1" hangingPunct="1"/>
              <a:t>138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2286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B0819E-9A69-4B62-9A83-18A21DAC522A}" type="slidenum">
              <a:rPr lang="en-US" sz="1200"/>
              <a:pPr eaLnBrk="1" hangingPunct="1"/>
              <a:t>139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84933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B63CE2-3D8C-42D5-AE0F-203FF095E4C8}" type="slidenum">
              <a:rPr lang="en-US" sz="1200"/>
              <a:pPr eaLnBrk="1" hangingPunct="1"/>
              <a:t>140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679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EE8FE4-D94C-4BEB-93C6-47129721A213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75964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8D2AAF-3514-47B7-A0A4-100BA5F03F45}" type="slidenum">
              <a:rPr lang="en-US" sz="1200"/>
              <a:pPr eaLnBrk="1" hangingPunct="1"/>
              <a:t>141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6332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3A2D02-AC25-4FAC-906E-99CF7AD43398}" type="slidenum">
              <a:rPr lang="en-US" sz="1200"/>
              <a:pPr eaLnBrk="1" hangingPunct="1"/>
              <a:t>142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772993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E3EF7-D027-4DC7-A317-4D2B3E9C45DE}" type="slidenum">
              <a:rPr lang="en-US" sz="1200"/>
              <a:pPr eaLnBrk="1" hangingPunct="1"/>
              <a:t>143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26129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3F913E-8970-4287-BD6E-EAD982B8A734}" type="slidenum">
              <a:rPr lang="en-US" sz="1200"/>
              <a:pPr eaLnBrk="1" hangingPunct="1"/>
              <a:t>145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90441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1E2159-5B76-4016-9FEF-826C877EBE20}" type="slidenum">
              <a:rPr lang="en-US" sz="1200"/>
              <a:pPr eaLnBrk="1" hangingPunct="1"/>
              <a:t>146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1075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F3149B-F054-4662-8FE8-3C5AB7E00B64}" type="slidenum">
              <a:rPr lang="en-US" sz="1200"/>
              <a:pPr eaLnBrk="1" hangingPunct="1"/>
              <a:t>147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14930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193AC3-37D2-410B-B4A7-7940CC91E816}" type="slidenum">
              <a:rPr lang="en-US" sz="1200"/>
              <a:pPr eaLnBrk="1" hangingPunct="1"/>
              <a:t>148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61770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200056-5A5D-4C69-8E0C-75669E993031}" type="slidenum">
              <a:rPr lang="en-US" sz="1200"/>
              <a:pPr eaLnBrk="1" hangingPunct="1"/>
              <a:t>149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28693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E2CD67-2E00-4967-9315-E06E85B8E0A5}" type="slidenum">
              <a:rPr lang="en-US" sz="1200"/>
              <a:pPr eaLnBrk="1" hangingPunct="1"/>
              <a:t>150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444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D68F19-F60F-43F6-B34F-8C71D78F50B0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928636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805A91-A07E-43BB-8E3C-1F1CC3C22B63}" type="slidenum">
              <a:rPr lang="en-US" sz="1200"/>
              <a:pPr eaLnBrk="1" hangingPunct="1"/>
              <a:t>151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7615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B94287-BE39-4F78-8BD2-0A8069312CB9}" type="slidenum">
              <a:rPr lang="en-US" sz="1200"/>
              <a:pPr eaLnBrk="1" hangingPunct="1"/>
              <a:t>152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956126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A52E2E-F1DF-49C0-9ADE-C88C26B5F22C}" type="slidenum">
              <a:rPr lang="en-US" sz="1200"/>
              <a:pPr eaLnBrk="1" hangingPunct="1"/>
              <a:t>153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86599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1629C2-5329-454B-87BC-95ACB68B2179}" type="slidenum">
              <a:rPr lang="en-US" sz="1200"/>
              <a:pPr eaLnBrk="1" hangingPunct="1"/>
              <a:t>154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309727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89E521-56C6-44FE-8187-415E1D6AE69E}" type="slidenum">
              <a:rPr lang="en-US" sz="1200"/>
              <a:pPr eaLnBrk="1" hangingPunct="1"/>
              <a:t>155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869917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239ADC-5A27-4F15-BDEE-D42046A5A4E9}" type="slidenum">
              <a:rPr lang="en-US" sz="1200"/>
              <a:pPr eaLnBrk="1" hangingPunct="1"/>
              <a:t>156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03503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71BCFF-F56D-4A98-ADA9-B99D361A6E1C}" type="slidenum">
              <a:rPr lang="en-US" sz="1200"/>
              <a:pPr eaLnBrk="1" hangingPunct="1"/>
              <a:t>157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09108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3F913E-8970-4287-BD6E-EAD982B8A734}" type="slidenum">
              <a:rPr lang="en-US" sz="1200"/>
              <a:pPr eaLnBrk="1" hangingPunct="1"/>
              <a:t>159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904418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29B64E-2DD1-441E-AE24-49DA435EAE26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013320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98E87B-6EAB-4F1C-9CEA-2D5A3FBEE65F}" type="slidenum">
              <a:rPr lang="en-US" sz="1200"/>
              <a:pPr eaLnBrk="1" hangingPunct="1"/>
              <a:t>161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1501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9D20-90E5-4101-A3C9-59677CDFF5FE}" type="slidenum">
              <a:rPr lang="en-US" sz="1200"/>
              <a:pPr eaLnBrk="1" hangingPunct="1"/>
              <a:t>162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084797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F24853-8336-418E-8C7E-73E82703BC5C}" type="slidenum">
              <a:rPr lang="en-US" sz="1200"/>
              <a:pPr eaLnBrk="1" hangingPunct="1"/>
              <a:t>163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15502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8A646A-BE4D-4B7C-A410-B96667866B8F}" type="slidenum">
              <a:rPr lang="en-US" sz="1200"/>
              <a:pPr eaLnBrk="1" hangingPunct="1"/>
              <a:t>164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429950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FA5B4E-03C3-4A30-A460-3049CED7A7FF}" type="slidenum">
              <a:rPr lang="en-US" sz="1200"/>
              <a:pPr eaLnBrk="1" hangingPunct="1"/>
              <a:t>165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215371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CE6B32-C02E-4D52-9842-521D1D0FCA2D}" type="slidenum">
              <a:rPr lang="en-US" sz="1200"/>
              <a:pPr eaLnBrk="1" hangingPunct="1"/>
              <a:t>166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679370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DE5245-26CE-4367-A0E5-427B2E7D70A0}" type="slidenum">
              <a:rPr lang="en-US" sz="1200"/>
              <a:pPr eaLnBrk="1" hangingPunct="1"/>
              <a:t>167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609939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E36E2B-DE94-4849-8EBD-7DF00AC66E6A}" type="slidenum">
              <a:rPr lang="en-US" sz="1200"/>
              <a:pPr eaLnBrk="1" hangingPunct="1"/>
              <a:t>168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9741102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301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BAE6F7-374B-41D2-BF16-01956050254F}" type="slidenum">
              <a:rPr lang="en-US" sz="1200"/>
              <a:pPr eaLnBrk="1" hangingPunct="1"/>
              <a:t>170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188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80C5D1-0A85-47A4-AF18-5051285D019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7935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A5EE3-5499-4DCF-9422-05EB499B6311}" type="slidenum">
              <a:rPr lang="en-US" sz="1200"/>
              <a:pPr eaLnBrk="1" hangingPunct="1"/>
              <a:t>171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2344065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A9F538-25CB-4389-B0A0-2797E7475C7A}" type="slidenum">
              <a:rPr lang="en-US" sz="1200"/>
              <a:pPr eaLnBrk="1" hangingPunct="1"/>
              <a:t>172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515978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0F5E2F-EC00-4998-B79A-E87BC7BE47FA}" type="slidenum">
              <a:rPr lang="en-US" sz="1200"/>
              <a:pPr eaLnBrk="1" hangingPunct="1"/>
              <a:t>173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90112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179074-FA09-4275-873D-D94AC7B23AF8}" type="slidenum">
              <a:rPr lang="en-US" sz="1200"/>
              <a:pPr eaLnBrk="1" hangingPunct="1"/>
              <a:t>174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64257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9C6A7E-E87E-4FAE-80B2-58D393627576}" type="slidenum">
              <a:rPr lang="en-US" sz="1200"/>
              <a:pPr eaLnBrk="1" hangingPunct="1"/>
              <a:t>175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00618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5A9815-178F-4001-9591-87D2B21D0FF2}" type="slidenum">
              <a:rPr lang="en-US" sz="1200"/>
              <a:pPr eaLnBrk="1" hangingPunct="1"/>
              <a:t>176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188123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99DB31-8A02-4CCD-8F2E-57F9643EA19D}" type="slidenum">
              <a:rPr lang="en-US" sz="1200"/>
              <a:pPr eaLnBrk="1" hangingPunct="1"/>
              <a:t>177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025142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FAD8DE-7237-4EA1-A9E6-8B2D27378A88}" type="slidenum">
              <a:rPr lang="en-US" sz="1200"/>
              <a:pPr eaLnBrk="1" hangingPunct="1"/>
              <a:t>178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932963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007B95-0619-4B9B-8381-51D578B50211}" type="slidenum">
              <a:rPr lang="en-US"/>
              <a:pPr eaLnBrk="1" hangingPunct="1">
                <a:spcBef>
                  <a:spcPct val="0"/>
                </a:spcBef>
              </a:pPr>
              <a:t>179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5598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9F37D7-E3FB-4AD3-8FAD-84479223ADDC}" type="slidenum">
              <a:rPr lang="en-US"/>
              <a:pPr eaLnBrk="1" hangingPunct="1">
                <a:spcBef>
                  <a:spcPct val="0"/>
                </a:spcBef>
              </a:pPr>
              <a:t>180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81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257FC1-BB01-4B66-8AB9-713F0EC1E714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813077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600F4E-39F2-4E42-8CCC-1DC4153FEAC9}" type="slidenum">
              <a:rPr lang="en-US" sz="1200"/>
              <a:pPr eaLnBrk="1" hangingPunct="1"/>
              <a:t>182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15489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00DA84-045A-4347-9DF6-82845A6B3118}" type="slidenum">
              <a:rPr lang="en-US" sz="1200"/>
              <a:pPr eaLnBrk="1" hangingPunct="1"/>
              <a:t>184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339355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FC7F9A-DDDB-4793-810F-CBEDA3D0407F}" type="slidenum">
              <a:rPr lang="en-US" sz="1200"/>
              <a:pPr eaLnBrk="1" hangingPunct="1"/>
              <a:t>185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654231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E59ED4-67DA-49FC-AA2F-DA2FEC3435E6}" type="slidenum">
              <a:rPr lang="en-US" sz="1200"/>
              <a:pPr eaLnBrk="1" hangingPunct="1"/>
              <a:t>186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053768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39A7F-1AC3-41CC-93A1-6EA48D70DDC0}" type="slidenum">
              <a:rPr lang="en-US" sz="1200"/>
              <a:pPr eaLnBrk="1" hangingPunct="1"/>
              <a:t>187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364240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1B1B41-F8B1-4650-9242-5DC40BB58996}" type="slidenum">
              <a:rPr lang="en-US" sz="1200"/>
              <a:pPr eaLnBrk="1" hangingPunct="1"/>
              <a:t>188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002079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6F213C-44A4-4425-BF1A-6431E531CF2C}" type="slidenum">
              <a:rPr lang="en-US" sz="1200"/>
              <a:pPr eaLnBrk="1" hangingPunct="1"/>
              <a:t>189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2319407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61A6D0-AC08-42A1-B2AA-095EFEF2B2A7}" type="slidenum">
              <a:rPr lang="en-US" sz="1200"/>
              <a:pPr eaLnBrk="1" hangingPunct="1"/>
              <a:t>190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017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4797A-10C5-44F6-BFFB-EE47F2640DE3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3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48303-88FB-42CC-88FF-604EDCC77E60}" type="slidenum">
              <a:rPr lang="en-US" sz="1200"/>
              <a:pPr eaLnBrk="1" hangingPunct="1"/>
              <a:t>191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2354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2D73C2-7DDD-4B8B-8235-4EDF218CD3C4}" type="slidenum">
              <a:rPr lang="en-US" sz="1200"/>
              <a:pPr eaLnBrk="1" hangingPunct="1"/>
              <a:t>192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642102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77BBAF-1DD1-4F15-ADF3-4C0FCBD1C0AD}" type="slidenum">
              <a:rPr lang="en-US" sz="1200"/>
              <a:pPr eaLnBrk="1" hangingPunct="1"/>
              <a:t>193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56623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633EDF-1491-442F-AD3C-45572C0276AB}" type="slidenum">
              <a:rPr lang="en-US" sz="1200"/>
              <a:pPr eaLnBrk="1" hangingPunct="1"/>
              <a:t>194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627131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4FDE3E-DF0A-4FE1-8D6F-390A80D5AD67}" type="slidenum">
              <a:rPr lang="en-US" sz="1200"/>
              <a:pPr eaLnBrk="1" hangingPunct="1"/>
              <a:t>195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92026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49E159-06DA-4F80-B152-65107A20B5D2}" type="slidenum">
              <a:rPr lang="en-US" sz="1200"/>
              <a:pPr eaLnBrk="1" hangingPunct="1"/>
              <a:t>196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811661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54B72E-B936-41A3-A5C7-CDD851491586}" type="slidenum">
              <a:rPr lang="en-US" sz="1200"/>
              <a:pPr eaLnBrk="1" hangingPunct="1"/>
              <a:t>198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145946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FCF88B-7226-44D5-8CEE-3211BBF9917C}" type="slidenum">
              <a:rPr lang="en-US" sz="1200"/>
              <a:pPr eaLnBrk="1" hangingPunct="1"/>
              <a:t>200</a:t>
            </a:fld>
            <a:endParaRPr 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97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0D2D00-91AF-4C45-87E0-E7D17A159549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5894826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EE4C17-80F8-4BD7-87EE-0E73C58EDBEC}" type="slidenum">
              <a:rPr lang="en-US" sz="1200"/>
              <a:pPr eaLnBrk="1" hangingPunct="1"/>
              <a:t>201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169358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7E598B-943D-4F48-ABC5-D719681B4081}" type="slidenum">
              <a:rPr lang="en-US" sz="1200"/>
              <a:pPr eaLnBrk="1" hangingPunct="1"/>
              <a:t>202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193067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B08D48-A23D-4EC1-B59E-A029EFB5BA6D}" type="slidenum">
              <a:rPr lang="en-US" sz="1200"/>
              <a:pPr eaLnBrk="1" hangingPunct="1"/>
              <a:t>203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7314457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00DE22-11A9-4427-A803-0B8FA93085FE}" type="slidenum">
              <a:rPr lang="en-US" sz="1200"/>
              <a:pPr eaLnBrk="1" hangingPunct="1"/>
              <a:t>204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922526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06508D-9B4A-4294-A335-938794672BDB}" type="slidenum">
              <a:rPr lang="en-US" sz="1200"/>
              <a:pPr eaLnBrk="1" hangingPunct="1"/>
              <a:t>205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8092247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B468D-5DFC-495E-BA20-0F1DBBDE41DD}" type="slidenum">
              <a:rPr lang="en-US" sz="1200"/>
              <a:pPr eaLnBrk="1" hangingPunct="1"/>
              <a:t>206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97535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D131C7-66DF-47A1-9686-57C82D8A6963}" type="slidenum">
              <a:rPr lang="en-US" sz="1200"/>
              <a:pPr eaLnBrk="1" hangingPunct="1"/>
              <a:t>207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20151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9E0708-348F-4790-A743-9DB5EF5A0637}" type="slidenum">
              <a:rPr lang="en-US" sz="1200"/>
              <a:pPr eaLnBrk="1" hangingPunct="1"/>
              <a:t>208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86073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7AC349-BBF8-404B-85F1-A1AD03655F40}" type="slidenum">
              <a:rPr lang="en-US" sz="1200"/>
              <a:pPr eaLnBrk="1" hangingPunct="1"/>
              <a:t>209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791180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089051-EA83-4D1B-B3F2-695FE8E6F9DD}" type="slidenum">
              <a:rPr lang="en-US" sz="1200"/>
              <a:pPr eaLnBrk="1" hangingPunct="1"/>
              <a:t>210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487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794CA3-5BD5-4F00-9B16-9397E5DDCBA2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4118878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D5E2AA-C020-4645-920E-4F6374C4218D}" type="slidenum">
              <a:rPr lang="en-US" sz="1200"/>
              <a:pPr eaLnBrk="1" hangingPunct="1"/>
              <a:t>211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510319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3B3134-4EC9-4DBE-BCC6-292E56B45417}" type="slidenum">
              <a:rPr lang="en-US" sz="1200"/>
              <a:pPr eaLnBrk="1" hangingPunct="1"/>
              <a:t>212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472441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3647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3B3134-4EC9-4DBE-BCC6-292E56B45417}" type="slidenum">
              <a:rPr lang="en-US" sz="1200"/>
              <a:pPr eaLnBrk="1" hangingPunct="1"/>
              <a:t>214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7240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3B3134-4EC9-4DBE-BCC6-292E56B45417}" type="slidenum">
              <a:rPr lang="en-US" sz="1200"/>
              <a:pPr eaLnBrk="1" hangingPunct="1"/>
              <a:t>215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9345037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3B3134-4EC9-4DBE-BCC6-292E56B45417}" type="slidenum">
              <a:rPr lang="en-US" sz="1200"/>
              <a:pPr eaLnBrk="1" hangingPunct="1"/>
              <a:t>216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8352927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3DBA37-F4FA-4B86-B21B-4679061DB4A0}" type="slidenum">
              <a:rPr lang="en-US" sz="1200"/>
              <a:pPr eaLnBrk="1" hangingPunct="1"/>
              <a:t>217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120144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9E9189-64FC-4C74-B6C7-DB02BF04EC7A}" type="slidenum">
              <a:rPr lang="en-US" sz="1200"/>
              <a:pPr eaLnBrk="1" hangingPunct="1"/>
              <a:t>218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8021434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03A52B-8C18-4EB8-9EA5-79E2F03DB397}" type="slidenum">
              <a:rPr lang="en-US" sz="1200"/>
              <a:pPr eaLnBrk="1" hangingPunct="1"/>
              <a:t>219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839015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01F17A-4472-4711-84AE-FF4B5AB1D9C6}" type="slidenum">
              <a:rPr lang="en-US" sz="1200"/>
              <a:pPr eaLnBrk="1" hangingPunct="1"/>
              <a:t>220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1665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847FBF-4562-4579-AE88-17A0DA97C378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16400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D28383-6758-44A8-B202-23C500A091F5}" type="slidenum">
              <a:rPr lang="en-US" sz="1200"/>
              <a:pPr eaLnBrk="1" hangingPunct="1"/>
              <a:t>222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466438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635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3C4363-D5EB-4378-99AF-64BC7FA5F5CB}" type="slidenum">
              <a:rPr lang="en-US" sz="1200"/>
              <a:pPr eaLnBrk="1" hangingPunct="1"/>
              <a:t>224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9236894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03D813-D2AC-456D-8981-E440EEF113F6}" type="slidenum">
              <a:rPr lang="en-US" sz="1200"/>
              <a:pPr eaLnBrk="1" hangingPunct="1"/>
              <a:t>225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234992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1FA1E0-58D4-4173-8E18-73BE0E8E5C86}" type="slidenum">
              <a:rPr lang="en-US" sz="1200"/>
              <a:pPr eaLnBrk="1" hangingPunct="1"/>
              <a:t>226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98794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079A5-FB2E-4C0B-B739-A87B6981C687}" type="slidenum">
              <a:rPr lang="en-US" sz="1200"/>
              <a:pPr eaLnBrk="1" hangingPunct="1"/>
              <a:t>227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5315681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7659BD-A686-4DB0-9A02-058B12EA1D45}" type="slidenum">
              <a:rPr lang="en-US" sz="1200"/>
              <a:pPr eaLnBrk="1" hangingPunct="1"/>
              <a:t>228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108086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795A9F-4E9E-48EF-979C-F7BAC9E9259F}" type="slidenum">
              <a:rPr lang="en-US" sz="1200"/>
              <a:pPr eaLnBrk="1" hangingPunct="1"/>
              <a:t>229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326748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140200-C950-4BEC-B1FD-774A5300669E}" type="slidenum">
              <a:rPr lang="en-US" sz="1200"/>
              <a:pPr eaLnBrk="1" hangingPunct="1"/>
              <a:t>230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3763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E9DB5D-2BE3-4E3B-B6A4-E165B15C732B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6946325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30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1E738-2B3C-47CA-9F74-3BEA4B8BE4B5}" type="slidenum">
              <a:rPr lang="en-US" sz="1200"/>
              <a:pPr eaLnBrk="1" hangingPunct="1"/>
              <a:t>232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878701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010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234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343063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ACAF84-AACB-4A53-AA1D-80784774D8D8}" type="slidenum">
              <a:rPr lang="en-US" sz="1200"/>
              <a:pPr eaLnBrk="1" hangingPunct="1"/>
              <a:t>235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871032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3DBA37-F4FA-4B86-B21B-4679061DB4A0}" type="slidenum">
              <a:rPr lang="en-US" sz="1200"/>
              <a:pPr eaLnBrk="1" hangingPunct="1"/>
              <a:t>236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0486604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B4CDB4-5AE5-4C8E-8C38-1892958DC923}" type="slidenum">
              <a:rPr lang="en-US" sz="1200"/>
              <a:pPr eaLnBrk="1" hangingPunct="1"/>
              <a:t>237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80479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9E9189-64FC-4C74-B6C7-DB02BF04EC7A}" type="slidenum">
              <a:rPr lang="en-US" sz="1200"/>
              <a:pPr eaLnBrk="1" hangingPunct="1"/>
              <a:t>238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0936985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54B101-E98F-40A6-A252-B5D636FC6FFF}" type="slidenum">
              <a:rPr lang="en-US" sz="1200"/>
              <a:pPr eaLnBrk="1" hangingPunct="1"/>
              <a:t>239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682850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03A52B-8C18-4EB8-9EA5-79E2F03DB397}" type="slidenum">
              <a:rPr lang="en-US" sz="1200"/>
              <a:pPr eaLnBrk="1" hangingPunct="1"/>
              <a:t>240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8117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45322F-2698-4176-9B3E-1916317AB4A1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1626641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01F17A-4472-4711-84AE-FF4B5AB1D9C6}" type="slidenum">
              <a:rPr lang="en-US" sz="1200"/>
              <a:pPr eaLnBrk="1" hangingPunct="1"/>
              <a:t>241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2089865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618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DE5878-EE0C-40A2-850C-F2B6E1F52EDF}" type="slidenum">
              <a:rPr lang="en-US" sz="1200"/>
              <a:pPr eaLnBrk="1" hangingPunct="1"/>
              <a:t>243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0207620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1E738-2B3C-47CA-9F74-3BEA4B8BE4B5}" type="slidenum">
              <a:rPr lang="en-US" sz="1200"/>
              <a:pPr eaLnBrk="1" hangingPunct="1"/>
              <a:t>244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992241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15824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246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938699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247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9591722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248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7408071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1AB932-413A-456B-B155-64DDD3DC503D}" type="slidenum">
              <a:rPr lang="en-US" sz="1200"/>
              <a:pPr eaLnBrk="1" hangingPunct="1"/>
              <a:t>249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3405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C9A940-5950-43AE-940A-08AA5716D4D8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1944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E4DFD0-55A9-4C01-9D36-685833F5A85B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3003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05EE7D-CAB7-49D4-AA72-899EDE5A63F7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513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4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63FCA5-73A3-4D4A-A1EA-72EDF36F872A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6973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0E0079-4591-42D1-ABC9-2C556F79A745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1072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297391-982E-43D9-8672-DC6705BC6A4B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824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BBAD32-A3F0-43F7-B04C-9A1FB18D5332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9343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413258-6AFB-4FEA-8305-C9B1E9D67ECF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586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8A7B56-062C-460F-ACBB-43AC11FED7AA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92131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500363-3731-4913-9355-CB7AB5FEA8BA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7144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64660C-3A1F-4D6E-A35B-E0C3111E00D4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514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B7AB64-738A-407F-A2D1-F0491B00D9AA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397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0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9BCBE4-81D3-4736-A8B3-E2E97A408457}" type="slidenum">
              <a:rPr lang="en-US" sz="1200" b="0"/>
              <a:pPr eaLnBrk="1" hangingPunct="1"/>
              <a:t>41</a:t>
            </a:fld>
            <a:endParaRPr lang="en-US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3403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2067A9-27C6-4B74-8639-88E608D3B02A}" type="slidenum">
              <a:rPr lang="en-US" sz="1200" b="0"/>
              <a:pPr eaLnBrk="1" hangingPunct="1"/>
              <a:t>43</a:t>
            </a:fld>
            <a:endParaRPr lang="en-US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18034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434EB9-A9F2-4B52-B2AD-EBAB74970CC4}" type="slidenum">
              <a:rPr lang="en-US" sz="1200" b="0"/>
              <a:pPr eaLnBrk="1" hangingPunct="1"/>
              <a:t>44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3981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F5C44A-449E-45F1-A3EF-FB038B28C175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19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5328C3-61CF-4042-A7B0-D915E5C88A55}" type="slidenum">
              <a:rPr lang="en-US" sz="1200" b="0"/>
              <a:pPr eaLnBrk="1" hangingPunct="1"/>
              <a:t>46</a:t>
            </a:fld>
            <a:endParaRPr lang="en-US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3964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4051A6-58F9-4E61-BE7E-B657029C4480}" type="slidenum">
              <a:rPr lang="en-US" sz="1200" b="0"/>
              <a:pPr eaLnBrk="1" hangingPunct="1"/>
              <a:t>47</a:t>
            </a:fld>
            <a:endParaRPr 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00218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16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1AF9C6-01A1-4CB8-8D29-88A481607BD0}" type="slidenum">
              <a:rPr lang="en-US" sz="1200" b="0"/>
              <a:pPr eaLnBrk="1" hangingPunct="1"/>
              <a:t>49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321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4101B9-7100-4893-B613-D156770CAFB5}" type="slidenum">
              <a:rPr lang="en-US" sz="1200" b="0"/>
              <a:pPr eaLnBrk="1" hangingPunct="1"/>
              <a:t>50</a:t>
            </a:fld>
            <a:endParaRPr lang="en-US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14271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02BEC6-6F16-4A9E-97B2-291527AFC75D}" type="slidenum">
              <a:rPr lang="en-US" sz="1200" b="0"/>
              <a:pPr eaLnBrk="1" hangingPunct="1"/>
              <a:t>51</a:t>
            </a:fld>
            <a:endParaRPr lang="en-US" sz="12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31425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07D4C6-97A0-4B31-A9D4-B55CE84E468B}" type="slidenum">
              <a:rPr lang="en-US" sz="1200" b="0"/>
              <a:pPr eaLnBrk="1" hangingPunct="1"/>
              <a:t>52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879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0F1C31-4A39-4DA3-96D2-0ECE6E71F2BB}" type="slidenum">
              <a:rPr lang="en-US" sz="1200" b="0"/>
              <a:pPr eaLnBrk="1" hangingPunct="1"/>
              <a:t>53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38502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4744FC-3FD7-4EA9-8A9B-44639314D810}" type="slidenum">
              <a:rPr lang="en-US" sz="1200" b="0"/>
              <a:pPr eaLnBrk="1" hangingPunct="1"/>
              <a:t>54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45621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2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2AB778-D14F-4CFF-92A6-F0292A239F81}" type="slidenum">
              <a:rPr lang="en-US" sz="1200" b="0"/>
              <a:pPr eaLnBrk="1" hangingPunct="1"/>
              <a:t>56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51581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86760F-AC41-4D27-B354-E3AF86315AA1}" type="slidenum">
              <a:rPr lang="en-US" sz="1200" b="0"/>
              <a:pPr eaLnBrk="1" hangingPunct="1"/>
              <a:t>57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17765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3098E6-F67E-4366-8196-9F677D0F6EAE}" type="slidenum">
              <a:rPr lang="en-US" sz="1200" b="0"/>
              <a:pPr eaLnBrk="1" hangingPunct="1"/>
              <a:t>58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0292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D52E64-F754-4D62-9580-971B22F0D1C4}" type="slidenum">
              <a:rPr lang="en-US" sz="1200" b="0"/>
              <a:pPr eaLnBrk="1" hangingPunct="1"/>
              <a:t>59</a:t>
            </a:fld>
            <a:endParaRPr lang="en-US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515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7FBD18-7B7B-4F60-806C-2773045CB7A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2281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DDCF9E-4F1B-4695-A4EB-B8D0C03A71CD}" type="slidenum">
              <a:rPr lang="en-US" sz="1200" b="0"/>
              <a:pPr eaLnBrk="1" hangingPunct="1"/>
              <a:t>60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24577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2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0C8A33-8CDF-458B-876B-22F50C009659}" type="slidenum">
              <a:rPr lang="en-US" sz="1200" b="0"/>
              <a:pPr eaLnBrk="1" hangingPunct="1"/>
              <a:t>62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23848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128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4C9E5E-B1ED-476B-90DC-A48D260042D2}" type="slidenum">
              <a:rPr lang="en-US" sz="1200" b="0"/>
              <a:pPr eaLnBrk="1" hangingPunct="1"/>
              <a:t>64</a:t>
            </a:fld>
            <a:endParaRPr lang="en-US" sz="12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61764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392F01-A887-4C28-95F3-7D7E5771B848}" type="slidenum">
              <a:rPr lang="en-US" sz="1200" b="0"/>
              <a:pPr eaLnBrk="1" hangingPunct="1"/>
              <a:t>65</a:t>
            </a:fld>
            <a:endParaRPr lang="en-US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9424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C336B9-3C78-4873-BF0F-3C0F760B5794}" type="slidenum">
              <a:rPr lang="en-US" sz="1200" b="0"/>
              <a:pPr eaLnBrk="1" hangingPunct="1"/>
              <a:t>66</a:t>
            </a:fld>
            <a:endParaRPr lang="en-US" sz="1200" b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0751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2C70E9-9BAD-46B1-B81D-6DB8FE24C273}" type="slidenum">
              <a:rPr lang="en-US" sz="1200" b="0"/>
              <a:pPr eaLnBrk="1" hangingPunct="1"/>
              <a:t>67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3698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3F6C0F-128A-4AAC-A98B-212BA0A00F23}" type="slidenum">
              <a:rPr lang="en-US" sz="1200" b="0"/>
              <a:pPr eaLnBrk="1" hangingPunct="1"/>
              <a:t>68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46895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425A8F-E37C-4A39-8E31-77B7B90F5CED}" type="slidenum">
              <a:rPr lang="en-US" sz="1200" b="0"/>
              <a:pPr eaLnBrk="1" hangingPunct="1"/>
              <a:t>69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153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521D27-0D84-436C-94ED-632A44B773A0}" type="slidenum">
              <a:rPr lang="en-US" sz="1200" b="0"/>
              <a:pPr eaLnBrk="1" hangingPunct="1"/>
              <a:t>70</a:t>
            </a:fld>
            <a:endParaRPr lang="en-US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59500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925F15-F1A1-494D-A5A7-CB35F604B4E0}" type="slidenum">
              <a:rPr lang="en-US" sz="1200" b="0"/>
              <a:pPr eaLnBrk="1" hangingPunct="1"/>
              <a:t>71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52713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9BCBE4-81D3-4736-A8B3-E2E97A408457}" type="slidenum">
              <a:rPr lang="en-US" sz="1200" b="0"/>
              <a:pPr eaLnBrk="1" hangingPunct="1"/>
              <a:t>73</a:t>
            </a:fld>
            <a:endParaRPr lang="en-US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3403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3DD904-3A15-4651-8A5F-79DF8BF2BFBB}" type="slidenum">
              <a:rPr lang="en-US" sz="1200"/>
              <a:pPr eaLnBrk="1" hangingPunct="1"/>
              <a:t>74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9888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394C82-064F-4DA1-8231-12432564D2F3}" type="slidenum">
              <a:rPr lang="en-US" sz="1200"/>
              <a:pPr eaLnBrk="1" hangingPunct="1"/>
              <a:t>75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5047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779E3A-75BD-48B6-9058-B6C1894DBCDB}" type="slidenum">
              <a:rPr lang="en-US" sz="1200"/>
              <a:pPr eaLnBrk="1" hangingPunct="1"/>
              <a:t>76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3763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B4E8F6-AAB3-4299-8AF2-B5643285F92D}" type="slidenum">
              <a:rPr lang="en-US" sz="1200"/>
              <a:pPr eaLnBrk="1" hangingPunct="1"/>
              <a:t>77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77618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A6C6D9-2E9F-4FE2-8A09-2AB98431D96F}" type="slidenum">
              <a:rPr lang="en-US" sz="1200"/>
              <a:pPr eaLnBrk="1" hangingPunct="1"/>
              <a:t>78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51867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E93D38-73A0-4D86-B6DE-51D6FE8E75E1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402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75DE13-1186-40A2-AF58-994EC8E1496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037821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A1F3FD-8CB9-4717-B0B2-79D66EC17B1F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74153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8494ED-D9BE-4327-BBAC-D069ECA65DA6}" type="slidenum">
              <a:rPr lang="en-US" sz="1200"/>
              <a:pPr eaLnBrk="1" hangingPunct="1"/>
              <a:t>82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07373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3310F0-CAFB-4BC7-AEEA-3C297E4FFC7C}" type="slidenum">
              <a:rPr lang="en-US" sz="1200"/>
              <a:pPr eaLnBrk="1" hangingPunct="1"/>
              <a:t>83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39841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3A6F24-CF57-4586-A897-4CF293984244}" type="slidenum">
              <a:rPr lang="en-US" sz="1200"/>
              <a:pPr eaLnBrk="1" hangingPunct="1"/>
              <a:t>85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32468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A2EF6D-3E5E-4CE9-84FB-95BED6751308}" type="slidenum">
              <a:rPr lang="en-US" sz="1200"/>
              <a:pPr eaLnBrk="1" hangingPunct="1"/>
              <a:t>86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4970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618FDF-7674-474B-BBDC-6A64E8663099}" type="slidenum">
              <a:rPr lang="en-US" sz="1200"/>
              <a:pPr eaLnBrk="1" hangingPunct="1"/>
              <a:t>87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2918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A89186-53E7-45AF-AD7D-5903B4F47EDB}" type="slidenum">
              <a:rPr lang="en-US" sz="1200"/>
              <a:pPr eaLnBrk="1" hangingPunct="1"/>
              <a:t>89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521208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3F514F-332F-4870-9A09-E2B76680DC4E}" type="slidenum">
              <a:rPr lang="en-US" sz="1200"/>
              <a:pPr eaLnBrk="1" hangingPunct="1"/>
              <a:t>90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718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708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94B7-8D0C-4CAD-922A-B103DBBB07D5}" type="slidenum">
              <a:rPr lang="en-US" sz="1200"/>
              <a:pPr eaLnBrk="1" hangingPunct="1"/>
              <a:t>91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18282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2E7A15-AA26-4F09-B5E1-0658919FD4F2}" type="slidenum">
              <a:rPr lang="en-US" sz="1200"/>
              <a:pPr eaLnBrk="1" hangingPunct="1"/>
              <a:t>92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78224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49F6DD-E466-4016-ABF9-B18D7AC0A010}" type="slidenum">
              <a:rPr lang="en-US" sz="1200"/>
              <a:pPr eaLnBrk="1" hangingPunct="1"/>
              <a:t>93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86870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65B9E7-2FC7-45B1-9CAA-E3D7BC8D4596}" type="slidenum">
              <a:rPr lang="en-US" sz="1200"/>
              <a:pPr eaLnBrk="1" hangingPunct="1"/>
              <a:t>94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61487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C09195-543F-4528-A82F-5BC707CF7354}" type="slidenum">
              <a:rPr lang="en-US" sz="1200"/>
              <a:pPr eaLnBrk="1" hangingPunct="1"/>
              <a:t>95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2921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1984E-5B40-40B7-885F-9643F666967C}" type="slidenum">
              <a:rPr lang="en-US" sz="1200"/>
              <a:pPr eaLnBrk="1" hangingPunct="1"/>
              <a:t>96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5834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F524A-34CB-42F9-A1EF-30FA5B8FEAB4}" type="slidenum">
              <a:rPr lang="en-US" sz="1200"/>
              <a:pPr eaLnBrk="1" hangingPunct="1"/>
              <a:t>97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650160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A6CEB3-E048-496A-B670-914CA470A9CD}" type="slidenum">
              <a:rPr lang="en-US" sz="1200"/>
              <a:pPr eaLnBrk="1" hangingPunct="1"/>
              <a:t>98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0944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8D184B-8F12-481A-8CFD-4DD38C9CA6D6}" type="slidenum">
              <a:rPr lang="en-US" sz="1200"/>
              <a:pPr eaLnBrk="1" hangingPunct="1"/>
              <a:t>99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4908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4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911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173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9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96A5-F64C-419A-81A2-8A7976EB0F9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8075-931A-4282-A765-D6B5A227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3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emf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3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3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3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3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3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3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mailto:dhood@iit.edu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9406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Assignments</a:t>
            </a:r>
          </a:p>
          <a:p>
            <a:r>
              <a:rPr lang="en-US" dirty="0" smtClean="0"/>
              <a:t>Simulation Project</a:t>
            </a:r>
          </a:p>
          <a:p>
            <a:r>
              <a:rPr lang="en-US" dirty="0" smtClean="0"/>
              <a:t>Individual Research Paper</a:t>
            </a:r>
          </a:p>
          <a:p>
            <a:r>
              <a:rPr lang="en-US" dirty="0" smtClean="0"/>
              <a:t>Exam</a:t>
            </a:r>
          </a:p>
          <a:p>
            <a:r>
              <a:rPr lang="en-US" dirty="0" smtClean="0"/>
              <a:t>Participation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2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6</a:t>
            </a:r>
          </a:p>
          <a:p>
            <a:r>
              <a:rPr lang="en-US" sz="7200" dirty="0" smtClean="0"/>
              <a:t>Estimation and Control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21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Estimation</a:t>
            </a:r>
          </a:p>
          <a:p>
            <a:r>
              <a:rPr lang="en-US" dirty="0" smtClean="0"/>
              <a:t>Sequencing Activities (Precedence Diagrams)</a:t>
            </a:r>
          </a:p>
          <a:p>
            <a:r>
              <a:rPr lang="en-US" dirty="0" smtClean="0"/>
              <a:t>Reading: Ch. 7</a:t>
            </a:r>
          </a:p>
          <a:p>
            <a:r>
              <a:rPr lang="en-US" dirty="0" smtClean="0"/>
              <a:t>Objectives</a:t>
            </a:r>
          </a:p>
          <a:p>
            <a:pPr lvl="1">
              <a:defRPr/>
            </a:pPr>
            <a:r>
              <a:rPr lang="en-US" dirty="0"/>
              <a:t>Develop methods for sequencing project activities</a:t>
            </a:r>
          </a:p>
          <a:p>
            <a:pPr lvl="1">
              <a:defRPr/>
            </a:pPr>
            <a:r>
              <a:rPr lang="en-US" dirty="0"/>
              <a:t>Discuss techniques for optimizing networks</a:t>
            </a:r>
          </a:p>
          <a:p>
            <a:pPr lvl="1">
              <a:defRPr/>
            </a:pPr>
            <a:r>
              <a:rPr lang="en-US" dirty="0"/>
              <a:t>Explore critical path management and other advanced sequencing topics</a:t>
            </a:r>
          </a:p>
          <a:p>
            <a:pPr lvl="1">
              <a:defRPr/>
            </a:pPr>
            <a:r>
              <a:rPr lang="en-US" dirty="0"/>
              <a:t>Evolve project planning from WBS analysis to calendar scheduling</a:t>
            </a:r>
          </a:p>
        </p:txBody>
      </p:sp>
    </p:spTree>
    <p:extLst>
      <p:ext uri="{BB962C8B-B14F-4D97-AF65-F5344CB8AC3E}">
        <p14:creationId xmlns:p14="http://schemas.microsoft.com/office/powerpoint/2010/main" val="273165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is the Storm Going to Hit?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End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date t, $ 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budegt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r>
              <a:rPr lang="en-US" dirty="0" smtClean="0"/>
              <a:t>Pressure to provide an early answer can lead to errors and certainly lowers certainty</a:t>
            </a:r>
          </a:p>
          <a:p>
            <a:r>
              <a:rPr lang="en-US" dirty="0" smtClean="0"/>
              <a:t>Change is inevitable </a:t>
            </a:r>
            <a:r>
              <a:rPr lang="en-US" dirty="0" smtClean="0">
                <a:solidFill>
                  <a:srgbClr val="FF0000"/>
                </a:solidFill>
              </a:rPr>
              <a:t>(shorten to </a:t>
            </a:r>
            <a:r>
              <a:rPr lang="en-US" smtClean="0">
                <a:solidFill>
                  <a:srgbClr val="FF0000"/>
                </a:solidFill>
              </a:rPr>
              <a:t>avoid this 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Variability due to risk is difficult to factor in</a:t>
            </a:r>
          </a:p>
          <a:p>
            <a:r>
              <a:rPr lang="en-US" dirty="0" smtClean="0"/>
              <a:t>Political pressure to provide the </a:t>
            </a:r>
            <a:r>
              <a:rPr lang="en-US" i="1" dirty="0" smtClean="0"/>
              <a:t>right</a:t>
            </a:r>
            <a:r>
              <a:rPr lang="en-US" dirty="0" smtClean="0"/>
              <a:t> answer breeds cynicism</a:t>
            </a:r>
          </a:p>
          <a:p>
            <a:r>
              <a:rPr lang="en-US" dirty="0" smtClean="0"/>
              <a:t>Fear of punishment breeds padding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753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Benefits of Good Estimating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Estimate Defined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credible approximation of the effort, time and cost required to successfully complete the project determined through careful analysis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Risk Reduction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Enables more accurate resource planning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Reduces the likelihood of running short or running out of critical resources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Sets realistic stakeholder expectations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Motivates Early Analysis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Facilitates Communication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Improves Plan Credibility</a:t>
            </a:r>
          </a:p>
        </p:txBody>
      </p:sp>
    </p:spTree>
    <p:extLst>
      <p:ext uri="{BB962C8B-B14F-4D97-AF65-F5344CB8AC3E}">
        <p14:creationId xmlns:p14="http://schemas.microsoft.com/office/powerpoint/2010/main" val="1130452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Estimation Challenges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Uniqueness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History is the best predictor of future results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Discovery will provide answers that lead to more accurate estimates, but we need an estimate now!</a:t>
            </a:r>
          </a:p>
          <a:p>
            <a:pPr>
              <a:lnSpc>
                <a:spcPct val="90000"/>
              </a:lnSpc>
            </a:pPr>
            <a:r>
              <a:rPr lang="en-US" smtClean="0"/>
              <a:t>Complexity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Many variables to consider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May need to view multiple perspectives</a:t>
            </a:r>
          </a:p>
          <a:p>
            <a:pPr>
              <a:lnSpc>
                <a:spcPct val="90000"/>
              </a:lnSpc>
            </a:pPr>
            <a:r>
              <a:rPr lang="en-US" smtClean="0"/>
              <a:t>Is the project team doing the estimating?</a:t>
            </a:r>
          </a:p>
        </p:txBody>
      </p:sp>
    </p:spTree>
    <p:extLst>
      <p:ext uri="{BB962C8B-B14F-4D97-AF65-F5344CB8AC3E}">
        <p14:creationId xmlns:p14="http://schemas.microsoft.com/office/powerpoint/2010/main" val="827076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Estimating Part of the Project?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r>
              <a:rPr lang="en-US" sz="2800" smtClean="0"/>
              <a:t>Estimation takes time and resources</a:t>
            </a:r>
          </a:p>
          <a:p>
            <a:r>
              <a:rPr lang="en-US" sz="2800" smtClean="0"/>
              <a:t>More such investment leads to more accurate estimates</a:t>
            </a:r>
          </a:p>
          <a:p>
            <a:r>
              <a:rPr lang="en-US" sz="2800" smtClean="0"/>
              <a:t>Is this effort part of the project?</a:t>
            </a:r>
          </a:p>
          <a:p>
            <a:pPr lvl="1"/>
            <a:r>
              <a:rPr lang="en-US" sz="2400" smtClean="0"/>
              <a:t>Generally, initial estimates (macro) associated with project selection are not (Project Office and experienced personnel)</a:t>
            </a:r>
          </a:p>
          <a:p>
            <a:pPr lvl="1"/>
            <a:r>
              <a:rPr lang="en-US" sz="2400" smtClean="0"/>
              <a:t>More detailed estimates (micro) necessary to build the plan are (PM and key team members)</a:t>
            </a:r>
          </a:p>
          <a:p>
            <a:pPr lvl="1"/>
            <a:r>
              <a:rPr lang="en-US" sz="2400" smtClean="0"/>
              <a:t>This is largely semantics and accounting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69158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Activity 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Finalize your definition of each activity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Resources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Skills required, desired level of experience, etc.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Match with available (or attainable) resources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Systems, tools, etc.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Compile a resource calendar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Duration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How much time is required to complete the activity?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Highly dependent on the capabilities of the resources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Cost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(labor rate X duration) plus materials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Systems, tools, etc.</a:t>
            </a:r>
          </a:p>
        </p:txBody>
      </p:sp>
    </p:spTree>
    <p:extLst>
      <p:ext uri="{BB962C8B-B14F-4D97-AF65-F5344CB8AC3E}">
        <p14:creationId xmlns:p14="http://schemas.microsoft.com/office/powerpoint/2010/main" val="40306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Guidelines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Get estimates from those responsible</a:t>
            </a:r>
          </a:p>
          <a:p>
            <a:pPr>
              <a:lnSpc>
                <a:spcPct val="90000"/>
              </a:lnSpc>
            </a:pPr>
            <a:r>
              <a:rPr lang="en-US" smtClean="0"/>
              <a:t>Get multiple opinions / perspectives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Delphi</a:t>
            </a:r>
          </a:p>
          <a:p>
            <a:pPr>
              <a:lnSpc>
                <a:spcPct val="90000"/>
              </a:lnSpc>
            </a:pPr>
            <a:r>
              <a:rPr lang="en-US" smtClean="0"/>
              <a:t>Estimate based on “normal” conditions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8-hour days, 80% availability, etc.</a:t>
            </a:r>
          </a:p>
          <a:p>
            <a:pPr>
              <a:lnSpc>
                <a:spcPct val="90000"/>
              </a:lnSpc>
            </a:pPr>
            <a:r>
              <a:rPr lang="en-US" smtClean="0"/>
              <a:t>Use consistent units</a:t>
            </a:r>
          </a:p>
          <a:p>
            <a:pPr>
              <a:lnSpc>
                <a:spcPct val="90000"/>
              </a:lnSpc>
            </a:pPr>
            <a:r>
              <a:rPr lang="en-US" smtClean="0"/>
              <a:t>Estimate independent tasks independently</a:t>
            </a:r>
          </a:p>
          <a:p>
            <a:pPr>
              <a:lnSpc>
                <a:spcPct val="90000"/>
              </a:lnSpc>
            </a:pPr>
            <a:r>
              <a:rPr lang="en-US" smtClean="0"/>
              <a:t>Analyze the possible impact of risks</a:t>
            </a:r>
          </a:p>
        </p:txBody>
      </p:sp>
    </p:spTree>
    <p:extLst>
      <p:ext uri="{BB962C8B-B14F-4D97-AF65-F5344CB8AC3E}">
        <p14:creationId xmlns:p14="http://schemas.microsoft.com/office/powerpoint/2010/main" val="915857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Durations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Past experience is the best predictor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Expert opinion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Analogous estimating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Look to previous, similar projects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Parametric estimating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Statistical basis based on significant parameters such as square footage, number of requirements, etc.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Three-point estimates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Expected = {[Opt. + (4 X Most Likely) + Pess.] / 6}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Standard Deviation = (Pess. – Opt.) / 6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Variance = (SD)</a:t>
            </a:r>
            <a:r>
              <a:rPr lang="en-US" sz="2000" baseline="30000" smtClean="0"/>
              <a:t>2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Contingency reserves are OK, but don’t pad</a:t>
            </a:r>
          </a:p>
        </p:txBody>
      </p:sp>
    </p:spTree>
    <p:extLst>
      <p:ext uri="{BB962C8B-B14F-4D97-AF65-F5344CB8AC3E}">
        <p14:creationId xmlns:p14="http://schemas.microsoft.com/office/powerpoint/2010/main" val="1357650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Refining and Finalizing Estimates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r>
              <a:rPr lang="en-US" sz="2800" smtClean="0"/>
              <a:t>Account for “passing the baton”</a:t>
            </a:r>
          </a:p>
          <a:p>
            <a:r>
              <a:rPr lang="en-US" sz="2800" smtClean="0"/>
              <a:t>Adjust for known “abnormalities”</a:t>
            </a:r>
          </a:p>
          <a:p>
            <a:r>
              <a:rPr lang="en-US" sz="2800" smtClean="0"/>
              <a:t>Build in rework loops if necessary</a:t>
            </a:r>
          </a:p>
          <a:p>
            <a:r>
              <a:rPr lang="en-US" sz="2800" smtClean="0"/>
              <a:t>Account for change (insurance contract?)</a:t>
            </a:r>
          </a:p>
          <a:p>
            <a:r>
              <a:rPr lang="en-US" sz="2800" smtClean="0"/>
              <a:t>Schedule in refinement milestones</a:t>
            </a:r>
          </a:p>
          <a:p>
            <a:r>
              <a:rPr lang="en-US" sz="2800" smtClean="0"/>
              <a:t>Establish contingency funds and time buffers where necessary for survival</a:t>
            </a:r>
          </a:p>
          <a:p>
            <a:pPr lvl="1"/>
            <a:r>
              <a:rPr lang="en-US" sz="2400" smtClean="0"/>
              <a:t>Use with extreme caution!</a:t>
            </a:r>
          </a:p>
          <a:p>
            <a:r>
              <a:rPr lang="en-US" sz="2800" smtClean="0"/>
              <a:t>Track and store actuals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433016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Motivation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into the Flow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Purpose of the Precedence Diagram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Establish the relationships and dependencies among the project’s activities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Optimize sequencing and analyze risks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Begin planning resource allocation and scheduling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Work packages from the WBS decomposition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The lowest level of decomposition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Knowledge of activity relationships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Outputs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Precedence diagram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“Best Case” schedule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Resource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6035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Sequencing Activities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Define activities</a:t>
            </a:r>
            <a:r>
              <a:rPr lang="en-US" sz="2800" dirty="0"/>
              <a:t> </a:t>
            </a:r>
            <a:r>
              <a:rPr lang="en-US" sz="2800" dirty="0" smtClean="0"/>
              <a:t>from the WBS work packages</a:t>
            </a:r>
            <a:endParaRPr lang="en-US" sz="2400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Activities consume time, money and effort to produce deliverables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Identify inter-activity dependencies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Graphically represent the sequence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Identify possible areas of improvement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Parallel activity execution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Minimize idle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Smooth resource utilization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Identify possible areas of risk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Fan-in (merge) and fan-out (burst)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Not enough room for error (slack)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Inadequate resource pool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Refine the WBS as necessary</a:t>
            </a:r>
          </a:p>
        </p:txBody>
      </p:sp>
    </p:spTree>
    <p:extLst>
      <p:ext uri="{BB962C8B-B14F-4D97-AF65-F5344CB8AC3E}">
        <p14:creationId xmlns:p14="http://schemas.microsoft.com/office/powerpoint/2010/main" val="3463668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Validate estimates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Analyze interdependencies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Effective in developing the plan and helps set the stage for controlling the project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Communication vehicle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Risk management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Resource planning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Identify compression and other optimization opportunities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Helps to determine the viability of the project given available time, money, and resources</a:t>
            </a:r>
          </a:p>
        </p:txBody>
      </p:sp>
    </p:spTree>
    <p:extLst>
      <p:ext uri="{BB962C8B-B14F-4D97-AF65-F5344CB8AC3E}">
        <p14:creationId xmlns:p14="http://schemas.microsoft.com/office/powerpoint/2010/main" val="284376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Constraints usually come from the following dependencies: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Mandatory (hard logic)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Work flow - one activity requires output from another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Discretionary (preferred, soft logic)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Best-practices dictate task ordering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External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Imposed from above (e.g., drop-dead dates)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Availability of shared resources / unique skill set requirements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Government regulations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Supplier constraints</a:t>
            </a:r>
          </a:p>
        </p:txBody>
      </p:sp>
    </p:spTree>
    <p:extLst>
      <p:ext uri="{BB962C8B-B14F-4D97-AF65-F5344CB8AC3E}">
        <p14:creationId xmlns:p14="http://schemas.microsoft.com/office/powerpoint/2010/main" val="272788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Diagramming Basics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Arrows and Nodes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P</a:t>
            </a:r>
            <a:r>
              <a:rPr lang="en-US" dirty="0" smtClean="0"/>
              <a:t>recedence diagramming method (PDM) depicts activity dependency relationships (preferred)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Also known as activity-on-node (AON)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Activity-on-arrow depicts state transitions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All WBS work packages must be represented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All activities must be exist on a path between the start and end nodes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Project networks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Are acyclic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Flow from left (project start) to right (project end)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Have no 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2692818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Finish-to-start (FS)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Activity completion gives successor the green light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By far the most common representation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Start-to-start (SS)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Activity B cannot begin until activity A has started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You must begin plowing before you can start sowing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Finish-to-finish (FF)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B cannot finish until A has finished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You must complete building before you can finish testing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Start-to-finish (SF)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B cannot finish until A has started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Don’t order the inventory until you’ve started preparing the warehouse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Most relationships can be converted to FS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For example, subdividing tasks to achieve greater parallelism (known as laddering)</a:t>
            </a:r>
          </a:p>
        </p:txBody>
      </p:sp>
    </p:spTree>
    <p:extLst>
      <p:ext uri="{BB962C8B-B14F-4D97-AF65-F5344CB8AC3E}">
        <p14:creationId xmlns:p14="http://schemas.microsoft.com/office/powerpoint/2010/main" val="4158732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Leads and Lags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Lead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Time removed from the schedule to bring an activity closer to the beginning of the project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Example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Painting is planned to begin once priming is complete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The PM puts 1 day of lead in to begin the painting activity 1 day before the priming activity is finished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Lag 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Slack built into the schedule to intentionally delay the start of downstream activities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Example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Putting in the carpeting can begin once the painting is done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The PM puts in 1 day of lag to make sure the paint is dry</a:t>
            </a:r>
          </a:p>
        </p:txBody>
      </p:sp>
    </p:spTree>
    <p:extLst>
      <p:ext uri="{BB962C8B-B14F-4D97-AF65-F5344CB8AC3E}">
        <p14:creationId xmlns:p14="http://schemas.microsoft.com/office/powerpoint/2010/main" val="1601379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Duration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Forward Pass – Earliest Times (optimistic)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Starts at 0 and computes ES and EF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ES</a:t>
            </a:r>
            <a:r>
              <a:rPr lang="en-US" sz="2400" baseline="-25000" smtClean="0"/>
              <a:t>act</a:t>
            </a:r>
            <a:r>
              <a:rPr lang="en-US" sz="2400" smtClean="0"/>
              <a:t> + Duration</a:t>
            </a:r>
            <a:r>
              <a:rPr lang="en-US" sz="2400" baseline="-25000" smtClean="0"/>
              <a:t>act</a:t>
            </a:r>
            <a:r>
              <a:rPr lang="en-US" sz="2400" smtClean="0"/>
              <a:t> = EF</a:t>
            </a:r>
            <a:r>
              <a:rPr lang="en-US" sz="2400" baseline="-25000" smtClean="0"/>
              <a:t>act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 activity’s ES is its predecessor’s EF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Backward Pass – Latest Times (risk averse)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Starts at EF and computes LS and LF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LF</a:t>
            </a:r>
            <a:r>
              <a:rPr lang="en-US" sz="2400" baseline="-25000" smtClean="0"/>
              <a:t>act</a:t>
            </a:r>
            <a:r>
              <a:rPr lang="en-US" sz="2400" smtClean="0"/>
              <a:t> - Duration</a:t>
            </a:r>
            <a:r>
              <a:rPr lang="en-US" sz="2400" baseline="-25000" smtClean="0"/>
              <a:t>act</a:t>
            </a:r>
            <a:r>
              <a:rPr lang="en-US" sz="2400" smtClean="0"/>
              <a:t> = LS</a:t>
            </a:r>
            <a:r>
              <a:rPr lang="en-US" sz="2400" baseline="-25000" smtClean="0"/>
              <a:t>act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 activity’s LF is its successor’s LS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Slack is the cushion between early and late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SL = LS – ES as well as LF – EF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0 slack indicates a critical path activity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8810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Path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Critical Path Characteristics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Start to finish connection of activities with no float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 path of longest duration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Determines the project duration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Any delay in a CP task slips the project end date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Critical Path Planning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Manage CP tasks aggressively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Watch for migration of the CP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Critical Chain Project Management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Focuses on the CP as a significant project constraint</a:t>
            </a:r>
          </a:p>
        </p:txBody>
      </p:sp>
    </p:spTree>
    <p:extLst>
      <p:ext uri="{BB962C8B-B14F-4D97-AF65-F5344CB8AC3E}">
        <p14:creationId xmlns:p14="http://schemas.microsoft.com/office/powerpoint/2010/main" val="2119641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Milestones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Choose points of significant accomplishment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Successfully achieving a milestone should be reason to celebrate for the entire team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Milestones should be focal points for the team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Choose points of transition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Analogous to reaching a plateau when climbing a mountain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place to catch your breathe, reflect on what’s been accomplished, and re-evaluate the plan before moving on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Milestones must be clearly defined and attainable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Not too many, not too few</a:t>
            </a:r>
          </a:p>
        </p:txBody>
      </p:sp>
    </p:spTree>
    <p:extLst>
      <p:ext uri="{BB962C8B-B14F-4D97-AF65-F5344CB8AC3E}">
        <p14:creationId xmlns:p14="http://schemas.microsoft.com/office/powerpoint/2010/main" val="1242176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Be Prepared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680187"/>
          </a:xfrm>
        </p:spPr>
        <p:txBody>
          <a:bodyPr/>
          <a:lstStyle/>
          <a:p>
            <a:r>
              <a:rPr lang="en-US" dirty="0" smtClean="0"/>
              <a:t>Risk-based decision making</a:t>
            </a:r>
          </a:p>
          <a:p>
            <a:pPr lvl="1"/>
            <a:r>
              <a:rPr lang="en-US" dirty="0" smtClean="0"/>
              <a:t>How likely is it to happen?</a:t>
            </a:r>
          </a:p>
          <a:p>
            <a:pPr lvl="1"/>
            <a:r>
              <a:rPr lang="en-US" dirty="0" smtClean="0"/>
              <a:t>How much will it cost us?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4068536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505200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7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It Real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Apply the network diagram to a calendar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Real-time means account for holidays, weekends, meetings, downtime,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Assign resources to the activities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Match by skill set first,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then look at availability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Account for vacations, possible sick time,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This is usually done with a GANTT Chart</a:t>
            </a:r>
          </a:p>
        </p:txBody>
      </p:sp>
    </p:spTree>
    <p:extLst>
      <p:ext uri="{BB962C8B-B14F-4D97-AF65-F5344CB8AC3E}">
        <p14:creationId xmlns:p14="http://schemas.microsoft.com/office/powerpoint/2010/main" val="502084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WBS to Schedule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Evolution of analysis</a:t>
            </a:r>
          </a:p>
          <a:p>
            <a:pPr lvl="1"/>
            <a:r>
              <a:rPr lang="en-US" sz="2400" smtClean="0"/>
              <a:t>All activities from the WBS analysis must be accounted for</a:t>
            </a:r>
          </a:p>
          <a:p>
            <a:pPr lvl="1"/>
            <a:r>
              <a:rPr lang="en-US" sz="2400" smtClean="0"/>
              <a:t>All dependency relationships from the Precedence Diagram must be respected</a:t>
            </a:r>
          </a:p>
          <a:p>
            <a:pPr lvl="1"/>
            <a:r>
              <a:rPr lang="en-US" sz="2400" smtClean="0"/>
              <a:t>Schedules are typically depicted in Gantt chart form</a:t>
            </a:r>
          </a:p>
          <a:p>
            <a:r>
              <a:rPr lang="en-US" sz="2800" smtClean="0"/>
              <a:t>Resource Allocation</a:t>
            </a:r>
          </a:p>
          <a:p>
            <a:pPr lvl="1"/>
            <a:r>
              <a:rPr lang="en-US" sz="2400" smtClean="0"/>
              <a:t>Each activity must have a logical resource allocated to it (in terms of skills and experience)</a:t>
            </a:r>
          </a:p>
          <a:p>
            <a:pPr lvl="1"/>
            <a:r>
              <a:rPr lang="en-US" sz="2400" smtClean="0"/>
              <a:t>Resources must not be over-allocated</a:t>
            </a:r>
          </a:p>
        </p:txBody>
      </p:sp>
    </p:spTree>
    <p:extLst>
      <p:ext uri="{BB962C8B-B14F-4D97-AF65-F5344CB8AC3E}">
        <p14:creationId xmlns:p14="http://schemas.microsoft.com/office/powerpoint/2010/main" val="1562582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Project overview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Develop a new software product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Finish as soon as possible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You must finish in 42 weeks or less to avoid a $1 </a:t>
            </a:r>
            <a:r>
              <a:rPr lang="en-US" sz="1600" smtClean="0"/>
              <a:t>million fine</a:t>
            </a:r>
            <a:endParaRPr lang="en-US" sz="1600" dirty="0" smtClean="0"/>
          </a:p>
          <a:p>
            <a:pPr lvl="2">
              <a:lnSpc>
                <a:spcPct val="80000"/>
              </a:lnSpc>
            </a:pPr>
            <a:r>
              <a:rPr lang="en-US" sz="1600" dirty="0" smtClean="0"/>
              <a:t>You will receive a $200k bonus for each week sooner than 42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It would be nice if your budget was under $2.5 million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You may need to make compromises to achieve “success”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Please see the activity details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Durations are in weeks; Costs are in thousands of dollars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Both the expected (“normal”) and the maximally compressed (“crash”) values are provided for each activity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Activity dependencies are also provided with the listing of each activity’s predecessor(s)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addition to the given activity costs, your project will incur a $2k per week administrative overhead fee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0762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2 – Activity Details</a:t>
            </a:r>
          </a:p>
        </p:txBody>
      </p:sp>
      <p:graphicFrame>
        <p:nvGraphicFramePr>
          <p:cNvPr id="30723" name="Object 2"/>
          <p:cNvGraphicFramePr>
            <a:graphicFrameLocks noChangeAspect="1"/>
          </p:cNvGraphicFramePr>
          <p:nvPr/>
        </p:nvGraphicFramePr>
        <p:xfrm>
          <a:off x="762000" y="1905000"/>
          <a:ext cx="831691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5" imgW="5629359" imgH="2114685" progId="Excel.Sheet.8">
                  <p:embed/>
                </p:oleObj>
              </mc:Choice>
              <mc:Fallback>
                <p:oleObj name="Worksheet" r:id="rId5" imgW="5629359" imgH="211468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831691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06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2 - Deliverable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Define “success” for this project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Draw a precedence diagram for the "normal" schedule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 the critical path(s)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expected project costs (indirect, direct and total)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expected project duration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justify any assumptions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Advise the team of their situation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 our compression algorithm to identify options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Draw a project cost-duration graph showing </a:t>
            </a:r>
            <a:r>
              <a:rPr lang="en-US" sz="2000" i="1" dirty="0" smtClean="0"/>
              <a:t>all</a:t>
            </a:r>
            <a:r>
              <a:rPr lang="en-US" sz="2000" dirty="0" smtClean="0"/>
              <a:t> solutions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Choose the “best” plan and use cost-benefit analysis to justify your selection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SHOW ALL WORK and JUSTIFY ALL ASSUMPTIONS!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Due 10/18/14</a:t>
            </a:r>
          </a:p>
        </p:txBody>
      </p:sp>
    </p:spTree>
    <p:extLst>
      <p:ext uri="{BB962C8B-B14F-4D97-AF65-F5344CB8AC3E}">
        <p14:creationId xmlns:p14="http://schemas.microsoft.com/office/powerpoint/2010/main" val="142700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7</a:t>
            </a:r>
          </a:p>
          <a:p>
            <a:r>
              <a:rPr lang="en-US" sz="7200" dirty="0" smtClean="0"/>
              <a:t>Schedule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40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3379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Schedule Management</a:t>
            </a:r>
          </a:p>
          <a:p>
            <a:r>
              <a:rPr lang="en-US" dirty="0" smtClean="0"/>
              <a:t>Reading: Ch. 9</a:t>
            </a:r>
          </a:p>
          <a:p>
            <a:r>
              <a:rPr lang="en-US" dirty="0" smtClean="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Explore scheduling issues and approaches to effective schedule development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Analyze scheduling and resource allocation techniques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Revisit risk management with regard to scheduling decisions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Define “Traditional Project Management”</a:t>
            </a:r>
          </a:p>
        </p:txBody>
      </p:sp>
    </p:spTree>
    <p:extLst>
      <p:ext uri="{BB962C8B-B14F-4D97-AF65-F5344CB8AC3E}">
        <p14:creationId xmlns:p14="http://schemas.microsoft.com/office/powerpoint/2010/main" val="2498225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Milestones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Choose points of significant accomplishment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Successfully achieving a milestone should be reason to celebrate for the entire team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Milestones should be focal points for the team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Choose points of transition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Analogous to reaching a plateau when climbing a mountain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 place to catch your breathe, reflect on what’s been accomplished, and re-evaluate the plan before moving on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Milestones must be clearly defined and attainable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Not too many, not too few</a:t>
            </a:r>
          </a:p>
        </p:txBody>
      </p:sp>
    </p:spTree>
    <p:extLst>
      <p:ext uri="{BB962C8B-B14F-4D97-AF65-F5344CB8AC3E}">
        <p14:creationId xmlns:p14="http://schemas.microsoft.com/office/powerpoint/2010/main" val="4037519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It Real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Apply the precedence diagram to a calendar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Real-time means account for holidays, weekends, meetings, downtime,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Assign resources to the tasks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Match by skill set first,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then look at availability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Account for vacations, possible sick time,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This is usually done with a GANTT Chart</a:t>
            </a:r>
          </a:p>
        </p:txBody>
      </p:sp>
    </p:spTree>
    <p:extLst>
      <p:ext uri="{BB962C8B-B14F-4D97-AF65-F5344CB8AC3E}">
        <p14:creationId xmlns:p14="http://schemas.microsoft.com/office/powerpoint/2010/main" val="1644814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WBS to Network to Schedule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Evolution of analysis</a:t>
            </a:r>
          </a:p>
          <a:p>
            <a:pPr lvl="1"/>
            <a:r>
              <a:rPr lang="en-US" sz="2400" smtClean="0"/>
              <a:t>All activities from the WBS analysis must be accounted for</a:t>
            </a:r>
          </a:p>
          <a:p>
            <a:pPr lvl="1"/>
            <a:r>
              <a:rPr lang="en-US" sz="2400" smtClean="0"/>
              <a:t>All dependency relationships from the Network Diagram must be respected</a:t>
            </a:r>
          </a:p>
          <a:p>
            <a:pPr lvl="1"/>
            <a:r>
              <a:rPr lang="en-US" sz="2400" smtClean="0"/>
              <a:t>Schedules are typically depicted in Gantt chart form</a:t>
            </a:r>
          </a:p>
          <a:p>
            <a:r>
              <a:rPr lang="en-US" sz="2800" smtClean="0"/>
              <a:t>Resource Allocation</a:t>
            </a:r>
          </a:p>
          <a:p>
            <a:pPr lvl="1"/>
            <a:r>
              <a:rPr lang="en-US" sz="2400" smtClean="0"/>
              <a:t>Each activity must have a logical resource allocated to it (in terms of skills and experience)</a:t>
            </a:r>
          </a:p>
          <a:p>
            <a:pPr lvl="1"/>
            <a:r>
              <a:rPr lang="en-US" sz="2400" smtClean="0"/>
              <a:t>Resources must not be over-allocated</a:t>
            </a:r>
          </a:p>
        </p:txBody>
      </p:sp>
    </p:spTree>
    <p:extLst>
      <p:ext uri="{BB962C8B-B14F-4D97-AF65-F5344CB8AC3E}">
        <p14:creationId xmlns:p14="http://schemas.microsoft.com/office/powerpoint/2010/main" val="1248702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Motivation for Project Management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Projects fail at a ridiculous rate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Significant direct expense is wasted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Opportunity is lost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and frustration may be “costliest”</a:t>
            </a:r>
          </a:p>
          <a:p>
            <a:pPr>
              <a:lnSpc>
                <a:spcPct val="90000"/>
              </a:lnSpc>
            </a:pPr>
            <a:r>
              <a:rPr lang="en-US" smtClean="0"/>
              <a:t>Management can save the day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Planning and monitoring help to minimize the impact of risks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Change will happen and must be anticipated and embraced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Management must be lean and effective</a:t>
            </a:r>
          </a:p>
        </p:txBody>
      </p:sp>
    </p:spTree>
    <p:extLst>
      <p:ext uri="{BB962C8B-B14F-4D97-AF65-F5344CB8AC3E}">
        <p14:creationId xmlns:p14="http://schemas.microsoft.com/office/powerpoint/2010/main" val="4023790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 Your Critical Path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critical path dictates the project’s duration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All other paths contain float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Delays to critical activities delay the project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Manage risk along the CP aggressively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Dependable resources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Milestones and quality reviews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Strategic buffers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Compression is only possible along the CP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Compressing a CP activity will compress the project by the same amount as long as enough float exists in the non-critical paths</a:t>
            </a:r>
          </a:p>
        </p:txBody>
      </p:sp>
    </p:spTree>
    <p:extLst>
      <p:ext uri="{BB962C8B-B14F-4D97-AF65-F5344CB8AC3E}">
        <p14:creationId xmlns:p14="http://schemas.microsoft.com/office/powerpoint/2010/main" val="3958619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Chain Method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Goldratt, </a:t>
            </a:r>
            <a:r>
              <a:rPr lang="en-US" sz="2800" i="1" smtClean="0"/>
              <a:t>The Goal</a:t>
            </a:r>
            <a:r>
              <a:rPr lang="en-US" sz="2800" smtClean="0"/>
              <a:t> and </a:t>
            </a:r>
            <a:r>
              <a:rPr lang="en-US" sz="2800" i="1" smtClean="0"/>
              <a:t>Critical Chain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Theory of Constraints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Respects both resource and technical constraints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People pad estimates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But people tend to use the padding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Early completion is often not reported so the opportunity is lost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Multitasking overhead is under estimated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few key resources truly drive the project and therefore bottlenecks are created around people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People procrastinate</a:t>
            </a:r>
          </a:p>
        </p:txBody>
      </p:sp>
    </p:spTree>
    <p:extLst>
      <p:ext uri="{BB962C8B-B14F-4D97-AF65-F5344CB8AC3E}">
        <p14:creationId xmlns:p14="http://schemas.microsoft.com/office/powerpoint/2010/main" val="4033355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Pressure to Compress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Reasonable sources of pressure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is money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Though not completely correlated: if the project completes sooner it will cost less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Market windows and competition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 all know you padded the schedule!</a:t>
            </a:r>
          </a:p>
          <a:p>
            <a:pPr>
              <a:lnSpc>
                <a:spcPct val="90000"/>
              </a:lnSpc>
            </a:pPr>
            <a:r>
              <a:rPr lang="en-US" smtClean="0"/>
              <a:t>Unreasonable sources of pressure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Management is trying to appease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 have to fit the budget cycle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We’re late!</a:t>
            </a:r>
          </a:p>
        </p:txBody>
      </p:sp>
    </p:spTree>
    <p:extLst>
      <p:ext uri="{BB962C8B-B14F-4D97-AF65-F5344CB8AC3E}">
        <p14:creationId xmlns:p14="http://schemas.microsoft.com/office/powerpoint/2010/main" val="2209824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Getting it Done Sooner (or Cheaper)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Respect the scope triangle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Reducing time usually increases cost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Unless scope and/or quality is sacrificed</a:t>
            </a:r>
          </a:p>
          <a:p>
            <a:pPr>
              <a:lnSpc>
                <a:spcPct val="90000"/>
              </a:lnSpc>
            </a:pPr>
            <a:r>
              <a:rPr lang="en-US" smtClean="0"/>
              <a:t>Focus on critical path activities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You can only reduce total project duration by reducing critical path activity durations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Remember – compression creates new CPs</a:t>
            </a:r>
          </a:p>
          <a:p>
            <a:pPr>
              <a:lnSpc>
                <a:spcPct val="90000"/>
              </a:lnSpc>
            </a:pPr>
            <a:r>
              <a:rPr lang="en-US" smtClean="0"/>
              <a:t>Reassess risk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Schedule compression is inherently risky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Beware the </a:t>
            </a:r>
            <a:r>
              <a:rPr lang="en-US" i="1" smtClean="0"/>
              <a:t>Mythical Man Month</a:t>
            </a:r>
            <a:r>
              <a:rPr lang="en-US" smtClean="0"/>
              <a:t> (Brooks)</a:t>
            </a:r>
          </a:p>
        </p:txBody>
      </p:sp>
    </p:spTree>
    <p:extLst>
      <p:ext uri="{BB962C8B-B14F-4D97-AF65-F5344CB8AC3E}">
        <p14:creationId xmlns:p14="http://schemas.microsoft.com/office/powerpoint/2010/main" val="1833471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Compression Options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Feasible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Reduce scope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Phased-delivery, throwaways and prototypes (extreme programming)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Outsource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Dedicated project teams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Fast-track and crashing 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Risky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Add resources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Schedule overtime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Compromise quality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Wishful thinking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262965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Compression Cost-Benefit Analysis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Assuming compression is feasible (safe, respects scope triangle, etc.) we still need to assess its value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Is the benefit of the compression worth the cost?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Remember, crashing has its limits and is inherently risky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Project indirect costs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Overhead that varies directly with time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Administration, supervision, rent, etc.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shorter the project, the lower the indirect cost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Project direct costs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Driven directly from activities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Labor, equipment, subcontractors, etc.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Can the activity be done faster? At less cost?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55432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Compression Analysis Graphs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Project Cost-Duration Graphs</a:t>
            </a:r>
          </a:p>
          <a:p>
            <a:pPr lvl="1"/>
            <a:r>
              <a:rPr lang="en-US" sz="2400" smtClean="0"/>
              <a:t>Graph the total project direct, indirect, and sum costs by time for each feasible project duration</a:t>
            </a:r>
          </a:p>
          <a:p>
            <a:pPr lvl="1"/>
            <a:r>
              <a:rPr lang="en-US" sz="2400" smtClean="0"/>
              <a:t>Identifies the optimum cost-duration point</a:t>
            </a:r>
          </a:p>
          <a:p>
            <a:r>
              <a:rPr lang="en-US" sz="2800" smtClean="0"/>
              <a:t>Activity Graphs</a:t>
            </a:r>
          </a:p>
          <a:p>
            <a:pPr lvl="1"/>
            <a:r>
              <a:rPr lang="en-US" sz="2400" smtClean="0"/>
              <a:t>Examines the cost per unit time of an activity</a:t>
            </a:r>
          </a:p>
          <a:p>
            <a:pPr lvl="1"/>
            <a:r>
              <a:rPr lang="en-US" sz="2400" smtClean="0"/>
              <a:t>Activity costs assume “normal” time</a:t>
            </a:r>
          </a:p>
          <a:p>
            <a:pPr lvl="1"/>
            <a:r>
              <a:rPr lang="en-US" sz="2400" smtClean="0"/>
              <a:t>Activities can be “crashed” at a cost (scope triangle)</a:t>
            </a:r>
          </a:p>
          <a:p>
            <a:pPr lvl="1"/>
            <a:r>
              <a:rPr lang="en-US" sz="2400" smtClean="0"/>
              <a:t>Goal: crash CP activities with the smallest increase in cost per unit time</a:t>
            </a:r>
          </a:p>
        </p:txBody>
      </p:sp>
    </p:spTree>
    <p:extLst>
      <p:ext uri="{BB962C8B-B14F-4D97-AF65-F5344CB8AC3E}">
        <p14:creationId xmlns:p14="http://schemas.microsoft.com/office/powerpoint/2010/main" val="2977211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Compression Algorithm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Futura Md BT" pitchFamily="34" charset="0"/>
              <a:buAutoNum type="arabicParenR"/>
            </a:pPr>
            <a:r>
              <a:rPr lang="en-US" sz="2800" smtClean="0"/>
              <a:t>Calculate the cost to compress each activity by one unit of time (slope)</a:t>
            </a:r>
          </a:p>
          <a:p>
            <a:pPr marL="514350" indent="-514350">
              <a:buFont typeface="Futura Md BT" pitchFamily="34" charset="0"/>
              <a:buAutoNum type="arabicParenR"/>
            </a:pPr>
            <a:r>
              <a:rPr lang="en-US" sz="2800" smtClean="0"/>
              <a:t>Identify the CP activities</a:t>
            </a:r>
          </a:p>
          <a:p>
            <a:pPr marL="514350" lvl="1" indent="-514350">
              <a:buSzPct val="80000"/>
              <a:buFont typeface="Futura Md BT" pitchFamily="34" charset="0"/>
              <a:buAutoNum type="arabicParenR" startAt="3"/>
            </a:pPr>
            <a:r>
              <a:rPr lang="en-US" smtClean="0"/>
              <a:t>Compress the project by one unit of time by compressing the activity (or combination of activities) with the lowest cost (smallest slope)</a:t>
            </a:r>
          </a:p>
          <a:p>
            <a:pPr marL="854075" lvl="2" indent="-514350">
              <a:buSzPct val="80000"/>
            </a:pPr>
            <a:r>
              <a:rPr lang="en-US" sz="2000" smtClean="0"/>
              <a:t>It may be necessary to compress more than one activity if there are multiple CPs</a:t>
            </a:r>
          </a:p>
          <a:p>
            <a:pPr marL="854075" lvl="2" indent="-514350">
              <a:buSzPct val="80000"/>
            </a:pPr>
            <a:r>
              <a:rPr lang="en-US" sz="2000" smtClean="0"/>
              <a:t>Compress each activity by only one unit of time per iteration</a:t>
            </a:r>
            <a:endParaRPr lang="en-US" smtClean="0"/>
          </a:p>
          <a:p>
            <a:pPr marL="514350" indent="-514350">
              <a:buFont typeface="Futura Md BT" pitchFamily="34" charset="0"/>
              <a:buAutoNum type="arabicParenR" startAt="4"/>
            </a:pPr>
            <a:r>
              <a:rPr lang="en-US" sz="2800" smtClean="0"/>
              <a:t>Recalculate the CP</a:t>
            </a:r>
          </a:p>
          <a:p>
            <a:pPr marL="514350" indent="-514350">
              <a:buFont typeface="Futura Md BT" pitchFamily="34" charset="0"/>
              <a:buAutoNum type="arabicParenR" startAt="4"/>
            </a:pPr>
            <a:r>
              <a:rPr lang="en-US" sz="2800" smtClean="0"/>
              <a:t>Iterate steps 2-4 until “done” compressing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856783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Resources extend from human to materials, equipment and working capital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Utilization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Both over </a:t>
            </a:r>
            <a:r>
              <a:rPr lang="en-US" sz="2400" i="1" smtClean="0"/>
              <a:t>and</a:t>
            </a:r>
            <a:r>
              <a:rPr lang="en-US" sz="2400" smtClean="0"/>
              <a:t> under-utilization can cause problems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Keep people engaged but leave breathing room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Projects are more marathon than sprint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Smoothing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Take advantage of available float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Switch assignments if feasible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Adjust dependencies if necessary</a:t>
            </a:r>
          </a:p>
        </p:txBody>
      </p:sp>
    </p:spTree>
    <p:extLst>
      <p:ext uri="{BB962C8B-B14F-4D97-AF65-F5344CB8AC3E}">
        <p14:creationId xmlns:p14="http://schemas.microsoft.com/office/powerpoint/2010/main" val="314904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Multiproject Scheduling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Benefits</a:t>
            </a:r>
          </a:p>
          <a:p>
            <a:pPr lvl="1"/>
            <a:r>
              <a:rPr lang="en-US" sz="2400" smtClean="0"/>
              <a:t>Improved global utilization</a:t>
            </a:r>
          </a:p>
          <a:p>
            <a:pPr lvl="1"/>
            <a:r>
              <a:rPr lang="en-US" sz="2400" smtClean="0"/>
              <a:t>Key resources provide skills and experiences to more than one project</a:t>
            </a:r>
          </a:p>
          <a:p>
            <a:pPr lvl="1"/>
            <a:r>
              <a:rPr lang="en-US" sz="2400" smtClean="0"/>
              <a:t>Increased employee engagement</a:t>
            </a:r>
          </a:p>
          <a:p>
            <a:r>
              <a:rPr lang="en-US" sz="2800" smtClean="0"/>
              <a:t>Risks</a:t>
            </a:r>
          </a:p>
          <a:p>
            <a:pPr lvl="1"/>
            <a:r>
              <a:rPr lang="en-US" sz="2400" smtClean="0"/>
              <a:t>Multiple-boss problem at the project level</a:t>
            </a:r>
          </a:p>
          <a:p>
            <a:pPr lvl="1"/>
            <a:r>
              <a:rPr lang="en-US" sz="2400" smtClean="0"/>
              <a:t>Schedule changes in one project can create conflicts with another</a:t>
            </a:r>
          </a:p>
          <a:p>
            <a:pPr lvl="1"/>
            <a:r>
              <a:rPr lang="en-US" sz="2400" smtClean="0"/>
              <a:t>Project switching overhead can decrease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432064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Management Described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Added value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Planning and monitoring help to minimize the impact of risks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PM anticipates and manages inevitable change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PM formalizes the process, a critical component for improving it over time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 result is an increased likelihood that the current project will be successful and future projects even more so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Management is overhead and therefore must strive to be lean and effective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11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5075" y="6791325"/>
              <a:ext cx="4763" cy="34925"/>
            </p14:xfrm>
          </p:contentPart>
        </mc:Choice>
        <mc:Fallback xmlns="">
          <p:pic>
            <p:nvPicPr>
              <p:cNvPr id="7311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29" y="6782059"/>
                <a:ext cx="22454" cy="534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58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Risk in Scheduling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Things requiring risk management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Merges and bursts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Critical path activities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Heavily utilized resources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Variability is risk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Risk accumulates with each activity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Seems like we’re late more often than early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713674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and Reporting Status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Measure progress vs. plan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Has the milestone been achieved?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Has the deliverable been produced?  To satisfaction?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 what degree has the activity been completed?  To satisfaction?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Document and communicate progress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Status reports should report on activity completion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Reporting should be sequenced to allow for effective review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Deviations from plan must follow risk and change management plans</a:t>
            </a:r>
          </a:p>
        </p:txBody>
      </p:sp>
    </p:spTree>
    <p:extLst>
      <p:ext uri="{BB962C8B-B14F-4D97-AF65-F5344CB8AC3E}">
        <p14:creationId xmlns:p14="http://schemas.microsoft.com/office/powerpoint/2010/main" val="2027532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for Success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Allocate resources to match required skills and experience levels</a:t>
            </a:r>
          </a:p>
          <a:p>
            <a:r>
              <a:rPr lang="en-US" sz="2800" smtClean="0"/>
              <a:t>Mitigate schedule risks with strategic buffers</a:t>
            </a:r>
          </a:p>
          <a:p>
            <a:r>
              <a:rPr lang="en-US" sz="2800" smtClean="0"/>
              <a:t>Make the most of your milestones</a:t>
            </a:r>
          </a:p>
          <a:p>
            <a:pPr lvl="1"/>
            <a:r>
              <a:rPr lang="en-US" sz="2400" smtClean="0"/>
              <a:t>Measurable</a:t>
            </a:r>
          </a:p>
          <a:p>
            <a:pPr lvl="1"/>
            <a:r>
              <a:rPr lang="en-US" sz="2400" smtClean="0"/>
              <a:t>Attainable</a:t>
            </a:r>
          </a:p>
          <a:p>
            <a:pPr lvl="1"/>
            <a:r>
              <a:rPr lang="en-US" sz="2400" smtClean="0"/>
              <a:t>Useful</a:t>
            </a:r>
          </a:p>
          <a:p>
            <a:r>
              <a:rPr lang="en-US" sz="2800" smtClean="0"/>
              <a:t>Build a schedule you can manage</a:t>
            </a:r>
          </a:p>
          <a:p>
            <a:pPr lvl="1"/>
            <a:r>
              <a:rPr lang="en-US" sz="2400" smtClean="0"/>
              <a:t>Measure and document progress</a:t>
            </a:r>
          </a:p>
          <a:p>
            <a:pPr lvl="1"/>
            <a:r>
              <a:rPr lang="en-US" sz="2400" smtClean="0"/>
              <a:t>Manage change effectively</a:t>
            </a:r>
          </a:p>
        </p:txBody>
      </p:sp>
    </p:spTree>
    <p:extLst>
      <p:ext uri="{BB962C8B-B14F-4D97-AF65-F5344CB8AC3E}">
        <p14:creationId xmlns:p14="http://schemas.microsoft.com/office/powerpoint/2010/main" val="7088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Traditional Project Management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5257800"/>
          </a:xfrm>
        </p:spPr>
        <p:txBody>
          <a:bodyPr/>
          <a:lstStyle/>
          <a:p>
            <a:r>
              <a:rPr lang="en-US" sz="2400" smtClean="0"/>
              <a:t>Linear PM Life Cycle (PMLC) Model</a:t>
            </a:r>
          </a:p>
          <a:p>
            <a:pPr lvl="1"/>
            <a:r>
              <a:rPr lang="en-US" sz="2000" smtClean="0"/>
              <a:t>Dependent phases executed sequentially</a:t>
            </a:r>
          </a:p>
          <a:p>
            <a:pPr lvl="1"/>
            <a:r>
              <a:rPr lang="en-US" sz="2000" smtClean="0"/>
              <a:t>Best if</a:t>
            </a:r>
          </a:p>
          <a:p>
            <a:pPr lvl="2"/>
            <a:r>
              <a:rPr lang="en-US" sz="1800" smtClean="0"/>
              <a:t>Scope is well defined and not likely to change</a:t>
            </a:r>
          </a:p>
          <a:p>
            <a:pPr lvl="2"/>
            <a:r>
              <a:rPr lang="en-US" sz="1800" smtClean="0"/>
              <a:t>Activities are fairly routine (predictable)</a:t>
            </a:r>
          </a:p>
          <a:p>
            <a:pPr lvl="2"/>
            <a:r>
              <a:rPr lang="en-US" sz="1800" smtClean="0"/>
              <a:t>Established templates can be utilized</a:t>
            </a:r>
          </a:p>
          <a:p>
            <a:r>
              <a:rPr lang="en-US" sz="2400" smtClean="0"/>
              <a:t>Incremental PMLC Model</a:t>
            </a:r>
          </a:p>
          <a:p>
            <a:pPr lvl="1"/>
            <a:r>
              <a:rPr lang="en-US" sz="2000" smtClean="0"/>
              <a:t>Dependent phases repeated in sequential order (still no feedback)</a:t>
            </a:r>
          </a:p>
          <a:p>
            <a:pPr lvl="1"/>
            <a:r>
              <a:rPr lang="en-US" sz="2000" smtClean="0"/>
              <a:t>Best if</a:t>
            </a:r>
          </a:p>
          <a:p>
            <a:pPr lvl="2"/>
            <a:r>
              <a:rPr lang="en-US" sz="1800" smtClean="0"/>
              <a:t>Interim deliverables (partial solutions) are desirable</a:t>
            </a:r>
          </a:p>
          <a:p>
            <a:pPr lvl="2"/>
            <a:r>
              <a:rPr lang="en-US" sz="1800" smtClean="0"/>
              <a:t>“Final” deliverable is not completely understood</a:t>
            </a:r>
          </a:p>
          <a:p>
            <a:pPr lvl="2"/>
            <a:r>
              <a:rPr lang="en-US" sz="1800" smtClean="0"/>
              <a:t>Some scope change is expected due to “on-the-fly” clarification</a:t>
            </a:r>
          </a:p>
          <a:p>
            <a:pPr lvl="2"/>
            <a:r>
              <a:rPr lang="en-US" sz="1800" smtClean="0"/>
              <a:t>Resources are scarce and must be allocated more dynamically</a:t>
            </a:r>
          </a:p>
        </p:txBody>
      </p:sp>
    </p:spTree>
    <p:extLst>
      <p:ext uri="{BB962C8B-B14F-4D97-AF65-F5344CB8AC3E}">
        <p14:creationId xmlns:p14="http://schemas.microsoft.com/office/powerpoint/2010/main" val="4678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8</a:t>
            </a:r>
          </a:p>
          <a:p>
            <a:r>
              <a:rPr lang="en-US" sz="7200" dirty="0" smtClean="0"/>
              <a:t>Cost Management and EVM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80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Cost Management and Maintaining Control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Reading: Chapter 9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Discuss the activities required to manage project costs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Examine methods for establishing and managing project budgets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Discuss monitoring as a process for keeping projects on target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Identify metrics that facilitate effective monitoring as well as methods for collecting and using them effectively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Examine the earned value approach to monitoring projects</a:t>
            </a:r>
          </a:p>
        </p:txBody>
      </p:sp>
    </p:spTree>
    <p:extLst>
      <p:ext uri="{BB962C8B-B14F-4D97-AF65-F5344CB8AC3E}">
        <p14:creationId xmlns:p14="http://schemas.microsoft.com/office/powerpoint/2010/main" val="107718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Estimate costs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Direct costs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Labor effort over time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Systems, tools, materials, etc.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Indirect costs (administration, etc.)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Establish budget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Expenditures over time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Justification of costs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Control costs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Establish baseline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Measure actual and compare to plan</a:t>
            </a:r>
          </a:p>
        </p:txBody>
      </p:sp>
    </p:spTree>
    <p:extLst>
      <p:ext uri="{BB962C8B-B14F-4D97-AF65-F5344CB8AC3E}">
        <p14:creationId xmlns:p14="http://schemas.microsoft.com/office/powerpoint/2010/main" val="1857646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Cost Management Plan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Overrunning the budget is a significant project risk that must be managed aggressively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Cost Management Plan is part of the overall Project Management Plan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States how costs will be estimated and planned, and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how actual expenses will be managed with respect to the plan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following should be considered during planning: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required level of accuracy for cost estimates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units of measure for each cost driver (e.g., “per week”)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Control Account codes to link costs to organizational units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Control or variance thresholds for triggering contingencies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rules for measuring performance (e.g., EVA)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Reporting formats and frequency – different stakeholders may have different needs/requirements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inclusion of indirect costs (e.g., administrative overhead)</a:t>
            </a:r>
          </a:p>
        </p:txBody>
      </p:sp>
    </p:spTree>
    <p:extLst>
      <p:ext uri="{BB962C8B-B14F-4D97-AF65-F5344CB8AC3E}">
        <p14:creationId xmlns:p14="http://schemas.microsoft.com/office/powerpoint/2010/main" val="3014043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Costs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Let past experience help predict the future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same methods used to estimate time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Time is money – so look to duration estimates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Estimate how much it will cost to </a:t>
            </a:r>
            <a:r>
              <a:rPr lang="en-US" sz="2400" i="1" smtClean="0"/>
              <a:t>successfully</a:t>
            </a:r>
            <a:r>
              <a:rPr lang="en-US" sz="2400" smtClean="0"/>
              <a:t> complete each activity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schedule usually drives the budget, but consider altering the schedule to get a better budget (e.g., materials may be cheaper if purchased sooner or later than originally scheduled)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Non-labor resources (e.g., systems, tools, etc.) cost money too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Don’t forget to pay yourself (PM activities)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Strategically allocate reserves, but don’t pad!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2279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Estimation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Generally speaking, increasing the accuracy of an estimate will take more time and effort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Rough Order of Magnitude (ROM) Estimate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Usually made during project initiation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Typically a range of +/- 50% from the actual cost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Budget Estimate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Usually made during project planning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-10 to +25% from actual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Definitive Estimate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Refinements made during the project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Generally speaking, the more accurate an estimate is, the more valuable it will be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220951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Project Management for IT Managers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Involves many diverse departments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Information Technology is a relatively immature discipline 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domains and technologies are extremely dynamic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They are also fairly expensive and somewhat resistant to change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Software development contains little standardization and almost no regulation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When a project is successful, the “how” is rarely documented for public consumption</a:t>
            </a:r>
          </a:p>
        </p:txBody>
      </p:sp>
    </p:spTree>
    <p:extLst>
      <p:ext uri="{BB962C8B-B14F-4D97-AF65-F5344CB8AC3E}">
        <p14:creationId xmlns:p14="http://schemas.microsoft.com/office/powerpoint/2010/main" val="1086591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Determining the Budget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The process of aggregating estimated costs to establish an authorized cost baseline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How much money should the organization prepare to expend in total?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This includes contingency/reserve funds that should be set aside to recover from risks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Contingency funds are associated with known risks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Management reserves can be added to the budget to cover “unknown” risks such as unplanned scope changes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Cash flow analysis is necessary to ensure that required funds are available when needed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595858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Costs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Actual project performance must be monitored and controlled to ensure adherence to the plan and, if necessary, to trigger contingencies to recover from deviations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Controlling the project from a cost perspective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Collect expenditure data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Compare with planned cash flow (limited value)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Incorporate “true” project progress (earned value)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Trigger contingency if variance exceeds threshold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Report budget status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Increases in the budget must be formally approved</a:t>
            </a:r>
          </a:p>
        </p:txBody>
      </p:sp>
    </p:spTree>
    <p:extLst>
      <p:ext uri="{BB962C8B-B14F-4D97-AF65-F5344CB8AC3E}">
        <p14:creationId xmlns:p14="http://schemas.microsoft.com/office/powerpoint/2010/main" val="221018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Monitoring Progress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Goals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Keep the project on target (“You Are Here”)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Implies the presence of a baseline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Feed data to risk and change control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Provide visibility for stakeholders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Collect data for the knowledge base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Monitoring is inherently intrusive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Take what is readily available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Extract the rest carefully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Keep the process objective and positive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Are people more productive when they are being watched?</a:t>
            </a:r>
          </a:p>
        </p:txBody>
      </p:sp>
    </p:spTree>
    <p:extLst>
      <p:ext uri="{BB962C8B-B14F-4D97-AF65-F5344CB8AC3E}">
        <p14:creationId xmlns:p14="http://schemas.microsoft.com/office/powerpoint/2010/main" val="516294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Measure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Progress</a:t>
            </a:r>
          </a:p>
          <a:p>
            <a:pPr lvl="1"/>
            <a:r>
              <a:rPr lang="en-US" sz="2400" smtClean="0"/>
              <a:t>How far along is the project?</a:t>
            </a:r>
          </a:p>
          <a:p>
            <a:pPr lvl="1"/>
            <a:r>
              <a:rPr lang="en-US" sz="2400" smtClean="0"/>
              <a:t>Are we hitting our milestones?</a:t>
            </a:r>
          </a:p>
          <a:p>
            <a:pPr lvl="1"/>
            <a:r>
              <a:rPr lang="en-US" sz="2400" smtClean="0"/>
              <a:t>How much is left?</a:t>
            </a:r>
          </a:p>
          <a:p>
            <a:r>
              <a:rPr lang="en-US" sz="2800" smtClean="0"/>
              <a:t>Stability</a:t>
            </a:r>
          </a:p>
          <a:p>
            <a:pPr lvl="1"/>
            <a:r>
              <a:rPr lang="en-US" sz="2400" smtClean="0"/>
              <a:t>How frequently is the direction changing?</a:t>
            </a:r>
          </a:p>
          <a:p>
            <a:pPr lvl="1"/>
            <a:r>
              <a:rPr lang="en-US" sz="2400" smtClean="0"/>
              <a:t>Are we in control?  Is control attainable?</a:t>
            </a:r>
          </a:p>
          <a:p>
            <a:r>
              <a:rPr lang="en-US" sz="2800" smtClean="0"/>
              <a:t>Quality</a:t>
            </a:r>
          </a:p>
          <a:p>
            <a:pPr lvl="1"/>
            <a:r>
              <a:rPr lang="en-US" sz="2400" smtClean="0"/>
              <a:t>How “acceptable” are the work products?</a:t>
            </a:r>
          </a:p>
          <a:p>
            <a:pPr lvl="1"/>
            <a:r>
              <a:rPr lang="en-US" sz="2400" smtClean="0"/>
              <a:t>Do we need to “rework” anything?</a:t>
            </a:r>
          </a:p>
        </p:txBody>
      </p:sp>
    </p:spTree>
    <p:extLst>
      <p:ext uri="{BB962C8B-B14F-4D97-AF65-F5344CB8AC3E}">
        <p14:creationId xmlns:p14="http://schemas.microsoft.com/office/powerpoint/2010/main" val="121756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Earned Value Management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Combines time, cost, and work completed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Used to determine project status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How much value has been created to date?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Implies the existence of a phased budget and the ability to collect actual cost and progress over time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Base metrics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Planned Value (PV)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estimated value of work planned to date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PV at the target completion date equals the budget (BAC)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Earned Value (EV)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estimated value of work actually completed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Actual Cost (AC)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actual cost of the work actually completed</a:t>
            </a:r>
          </a:p>
        </p:txBody>
      </p:sp>
    </p:spTree>
    <p:extLst>
      <p:ext uri="{BB962C8B-B14F-4D97-AF65-F5344CB8AC3E}">
        <p14:creationId xmlns:p14="http://schemas.microsoft.com/office/powerpoint/2010/main" val="1066083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 Derived Metrics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Variance – difference from plan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Cost Variance (CV) = EV - AC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Schedule Variance (SV) = EV - PV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Cost Performance Index (CPI) = EV / AC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Schedule Performance Index (SPI) = EV / PV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Forecasting completion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Estimate at Completion (EAC)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As of now, how much do we expect the project to cost?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At planned rate of spending vs. at actual rate of spending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Estimate to Complete (ETC) 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Estimated remaining cost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Variance at Completion (VAC)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To-Complete Performance Index (TCPI)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Rate to meet in order to stay within budget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280351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Earned Value Analysis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Variance analysis</a:t>
            </a:r>
          </a:p>
          <a:p>
            <a:pPr lvl="1"/>
            <a:r>
              <a:rPr lang="en-US" sz="2400" smtClean="0"/>
              <a:t>Compute the schedule and cost variances</a:t>
            </a:r>
          </a:p>
          <a:p>
            <a:pPr lvl="1"/>
            <a:r>
              <a:rPr lang="en-US" sz="2400" smtClean="0"/>
              <a:t>Positive is good, negative indicates lag relative to plan</a:t>
            </a:r>
          </a:p>
          <a:p>
            <a:r>
              <a:rPr lang="en-US" sz="2800" smtClean="0"/>
              <a:t>Efficiency analysis</a:t>
            </a:r>
          </a:p>
          <a:p>
            <a:pPr lvl="1"/>
            <a:r>
              <a:rPr lang="en-US" sz="2400" smtClean="0"/>
              <a:t>Compute CPI and SPI</a:t>
            </a:r>
          </a:p>
          <a:p>
            <a:pPr lvl="1"/>
            <a:r>
              <a:rPr lang="en-US" sz="2400" smtClean="0"/>
              <a:t>&lt;1 indicates inefficient relative to expectations</a:t>
            </a:r>
          </a:p>
        </p:txBody>
      </p:sp>
    </p:spTree>
    <p:extLst>
      <p:ext uri="{BB962C8B-B14F-4D97-AF65-F5344CB8AC3E}">
        <p14:creationId xmlns:p14="http://schemas.microsoft.com/office/powerpoint/2010/main" val="3912083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Using Metrics to Improve the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Capability Maturity Model (CMM)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Each level is characterized by increasing proficiency at monitoring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Achieving a CMM level requires quantitative proof of capability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Feedback Loops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Educate the team on what did and didn’t work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Metrics make it objective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Gets the team focused on areas in need of improvement and the size of the gap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Historical Data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Along with experience, the project manager’s best friend</a:t>
            </a:r>
          </a:p>
        </p:txBody>
      </p:sp>
    </p:spTree>
    <p:extLst>
      <p:ext uri="{BB962C8B-B14F-4D97-AF65-F5344CB8AC3E}">
        <p14:creationId xmlns:p14="http://schemas.microsoft.com/office/powerpoint/2010/main" val="266621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Week 9</a:t>
            </a:r>
          </a:p>
          <a:p>
            <a:r>
              <a:rPr lang="en-US" sz="7200" dirty="0" smtClean="0"/>
              <a:t>Stakeholder and Quality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679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Stakeholder and Quality Management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Reading: Chapter </a:t>
            </a:r>
            <a:r>
              <a:rPr lang="en-US" dirty="0" smtClean="0"/>
              <a:t>16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Objectives</a:t>
            </a:r>
          </a:p>
          <a:p>
            <a:pPr lvl="1">
              <a:defRPr/>
            </a:pPr>
            <a:r>
              <a:rPr lang="en-US" dirty="0"/>
              <a:t>Examine the process of quality management and its relationship to project management</a:t>
            </a:r>
          </a:p>
          <a:p>
            <a:pPr lvl="1">
              <a:defRPr/>
            </a:pPr>
            <a:r>
              <a:rPr lang="en-US" dirty="0"/>
              <a:t>Analyze methods for assuring acceptable levels of quality</a:t>
            </a:r>
          </a:p>
          <a:p>
            <a:pPr lvl="1">
              <a:defRPr/>
            </a:pPr>
            <a:r>
              <a:rPr lang="en-US" dirty="0"/>
              <a:t>Discuss the role of stakeholder management in projects</a:t>
            </a:r>
          </a:p>
          <a:p>
            <a:pPr lvl="1">
              <a:defRPr/>
            </a:pPr>
            <a:r>
              <a:rPr lang="en-US" dirty="0"/>
              <a:t>Analyze leadership and conflict management</a:t>
            </a:r>
          </a:p>
        </p:txBody>
      </p:sp>
    </p:spTree>
    <p:extLst>
      <p:ext uri="{BB962C8B-B14F-4D97-AF65-F5344CB8AC3E}">
        <p14:creationId xmlns:p14="http://schemas.microsoft.com/office/powerpoint/2010/main" val="1964920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Project?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General definition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project is a sequence of unique, complex, and connected activities having one goal or purpose and that must be completed by a specific time, within budget, and according to specification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Business focus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project is a sequence of finite dependent activities whose successful completion results in the delivery of the expected business value that validated doing the project (the business case)</a:t>
            </a:r>
          </a:p>
        </p:txBody>
      </p:sp>
    </p:spTree>
    <p:extLst>
      <p:ext uri="{BB962C8B-B14F-4D97-AF65-F5344CB8AC3E}">
        <p14:creationId xmlns:p14="http://schemas.microsoft.com/office/powerpoint/2010/main" val="392204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Stakeholder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87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/>
          <a:lstStyle/>
          <a:p>
            <a:r>
              <a:rPr lang="en-US" smtClean="0"/>
              <a:t>People: Your Most Valuable Asset</a:t>
            </a:r>
          </a:p>
        </p:txBody>
      </p:sp>
      <p:sp>
        <p:nvSpPr>
          <p:cNvPr id="4096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Success or failure will primarily be driven by the performance of your team</a:t>
            </a:r>
          </a:p>
          <a:p>
            <a:pPr lvl="1"/>
            <a:r>
              <a:rPr lang="en-US" smtClean="0"/>
              <a:t>Attitude, motivation, etc.</a:t>
            </a:r>
          </a:p>
          <a:p>
            <a:r>
              <a:rPr lang="en-US" smtClean="0"/>
              <a:t>Their development on your project is critical to the success of the organization</a:t>
            </a:r>
          </a:p>
          <a:p>
            <a:pPr lvl="1"/>
            <a:r>
              <a:rPr lang="en-US" smtClean="0"/>
              <a:t>Maturity, professionalism, team attitude, etc.</a:t>
            </a:r>
          </a:p>
          <a:p>
            <a:r>
              <a:rPr lang="en-US" smtClean="0"/>
              <a:t>People management is very dynamic</a:t>
            </a:r>
          </a:p>
          <a:p>
            <a:pPr lvl="1"/>
            <a:r>
              <a:rPr lang="en-US" smtClean="0"/>
              <a:t>Shared resources, outside influences, etc.</a:t>
            </a:r>
          </a:p>
        </p:txBody>
      </p:sp>
    </p:spTree>
    <p:extLst>
      <p:ext uri="{BB962C8B-B14F-4D97-AF65-F5344CB8AC3E}">
        <p14:creationId xmlns:p14="http://schemas.microsoft.com/office/powerpoint/2010/main" val="1093531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and Responsibilities 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team</a:t>
            </a:r>
          </a:p>
          <a:p>
            <a:pPr lvl="1">
              <a:defRPr/>
            </a:pPr>
            <a:r>
              <a:rPr lang="en-US" dirty="0" smtClean="0"/>
              <a:t>Work as a team to complete project activities</a:t>
            </a:r>
          </a:p>
          <a:p>
            <a:pPr>
              <a:defRPr/>
            </a:pPr>
            <a:r>
              <a:rPr lang="en-US" dirty="0" smtClean="0"/>
              <a:t>The sponsor</a:t>
            </a:r>
          </a:p>
          <a:p>
            <a:pPr lvl="1">
              <a:defRPr/>
            </a:pPr>
            <a:r>
              <a:rPr lang="en-US" dirty="0" smtClean="0"/>
              <a:t>Provides funding, resources, guidance, etc.</a:t>
            </a:r>
          </a:p>
          <a:p>
            <a:pPr>
              <a:defRPr/>
            </a:pPr>
            <a:r>
              <a:rPr lang="en-US" dirty="0" smtClean="0"/>
              <a:t>Functional managers</a:t>
            </a:r>
          </a:p>
          <a:p>
            <a:pPr lvl="1">
              <a:defRPr/>
            </a:pPr>
            <a:r>
              <a:rPr lang="en-US" dirty="0" smtClean="0"/>
              <a:t>“Own” the resources and provides technical direction</a:t>
            </a:r>
          </a:p>
          <a:p>
            <a:pPr>
              <a:defRPr/>
            </a:pPr>
            <a:r>
              <a:rPr lang="en-US" dirty="0" smtClean="0"/>
              <a:t>The project manager</a:t>
            </a:r>
          </a:p>
          <a:p>
            <a:pPr lvl="1">
              <a:defRPr/>
            </a:pPr>
            <a:r>
              <a:rPr lang="en-US" dirty="0" smtClean="0"/>
              <a:t>Leads, manages and controls</a:t>
            </a:r>
          </a:p>
        </p:txBody>
      </p:sp>
    </p:spTree>
    <p:extLst>
      <p:ext uri="{BB962C8B-B14F-4D97-AF65-F5344CB8AC3E}">
        <p14:creationId xmlns:p14="http://schemas.microsoft.com/office/powerpoint/2010/main" val="2543130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PM Responsibilities </a:t>
            </a:r>
          </a:p>
        </p:txBody>
      </p:sp>
      <p:sp>
        <p:nvSpPr>
          <p:cNvPr id="4505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Determine required resources</a:t>
            </a:r>
          </a:p>
          <a:p>
            <a:r>
              <a:rPr lang="en-US" smtClean="0"/>
              <a:t>Work with functional managers</a:t>
            </a:r>
          </a:p>
          <a:p>
            <a:r>
              <a:rPr lang="en-US" smtClean="0"/>
              <a:t>Establish and maintain team cohesion</a:t>
            </a:r>
          </a:p>
          <a:p>
            <a:r>
              <a:rPr lang="en-US" smtClean="0"/>
              <a:t>Manage the team</a:t>
            </a:r>
          </a:p>
          <a:p>
            <a:r>
              <a:rPr lang="en-US" smtClean="0"/>
              <a:t>Communicate responsibilities</a:t>
            </a:r>
          </a:p>
          <a:p>
            <a:r>
              <a:rPr lang="en-US" smtClean="0"/>
              <a:t>Manage stakeholder relationships</a:t>
            </a:r>
          </a:p>
          <a:p>
            <a:r>
              <a:rPr lang="en-US" smtClean="0"/>
              <a:t>Provide tools and training</a:t>
            </a:r>
          </a:p>
          <a:p>
            <a:r>
              <a:rPr lang="en-US" smtClean="0"/>
              <a:t>Evaluate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3103697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Human Resource Plan</a:t>
            </a:r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Enterprise environmental factors</a:t>
            </a:r>
          </a:p>
          <a:p>
            <a:pPr lvl="1"/>
            <a:r>
              <a:rPr lang="en-US" smtClean="0"/>
              <a:t>Culture, policies, availability of assistance, etc.</a:t>
            </a:r>
          </a:p>
          <a:p>
            <a:r>
              <a:rPr lang="en-US" smtClean="0"/>
              <a:t>RACI chart</a:t>
            </a:r>
          </a:p>
          <a:p>
            <a:pPr lvl="1"/>
            <a:r>
              <a:rPr lang="en-US" smtClean="0"/>
              <a:t>Responsible, accountable, consult, inform</a:t>
            </a:r>
          </a:p>
          <a:p>
            <a:r>
              <a:rPr lang="en-US" smtClean="0"/>
              <a:t>Staffing management plan</a:t>
            </a:r>
          </a:p>
          <a:p>
            <a:r>
              <a:rPr lang="en-US" smtClean="0"/>
              <a:t>Recognition and rewards systems</a:t>
            </a:r>
          </a:p>
        </p:txBody>
      </p:sp>
    </p:spTree>
    <p:extLst>
      <p:ext uri="{BB962C8B-B14F-4D97-AF65-F5344CB8AC3E}">
        <p14:creationId xmlns:p14="http://schemas.microsoft.com/office/powerpoint/2010/main" val="3019421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Leader Contradictions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Be involved but not </a:t>
            </a:r>
            <a:r>
              <a:rPr lang="en-US" sz="2400" i="1" smtClean="0"/>
              <a:t>too</a:t>
            </a:r>
            <a:r>
              <a:rPr lang="en-US" sz="2400" smtClean="0"/>
              <a:t> involved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Think holistically, attend to detail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Communicate broadly and proactively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Innovate </a:t>
            </a:r>
            <a:r>
              <a:rPr lang="en-US" sz="2400" i="1" smtClean="0"/>
              <a:t>while</a:t>
            </a:r>
            <a:r>
              <a:rPr lang="en-US" sz="2400" smtClean="0"/>
              <a:t> maintaining stability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See the big picture </a:t>
            </a:r>
            <a:r>
              <a:rPr lang="en-US" sz="2400" i="1" smtClean="0"/>
              <a:t>while</a:t>
            </a:r>
            <a:r>
              <a:rPr lang="en-US" sz="2400" smtClean="0"/>
              <a:t> executing tasks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Rely on intuition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Understand the business and politics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Be decisive </a:t>
            </a:r>
            <a:r>
              <a:rPr lang="en-US" sz="2400" i="1" smtClean="0"/>
              <a:t>and</a:t>
            </a:r>
            <a:r>
              <a:rPr lang="en-US" sz="2400" smtClean="0"/>
              <a:t> flexible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Maintain composure and be unwavering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Act with (measured) urgency, justice and integrity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Motivate (by example) and be optimistic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Champion individuals </a:t>
            </a:r>
            <a:r>
              <a:rPr lang="en-US" sz="2400" i="1" smtClean="0"/>
              <a:t>but</a:t>
            </a:r>
            <a:r>
              <a:rPr lang="en-US" sz="2400" smtClean="0"/>
              <a:t> stress teams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Partner with others and value teams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Unite and protect the team </a:t>
            </a:r>
            <a:r>
              <a:rPr lang="en-US" sz="2000" i="1" smtClean="0"/>
              <a:t>while</a:t>
            </a:r>
            <a:r>
              <a:rPr lang="en-US" sz="2000" smtClean="0"/>
              <a:t> respecting the organization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72794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Power of Teams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Diversity of thought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Comprehensive exploration of the solution space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Complex problems have many possible solutions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Teams are more likely to identify and analyze a richer set of possible solutions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Inertia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momentum of a team is more sustainable than that of individuals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Learning through sharing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Training of individuals is expensive and often inefficient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Shared experiences provide more efficient and longer lasting training</a:t>
            </a:r>
          </a:p>
        </p:txBody>
      </p:sp>
    </p:spTree>
    <p:extLst>
      <p:ext uri="{BB962C8B-B14F-4D97-AF65-F5344CB8AC3E}">
        <p14:creationId xmlns:p14="http://schemas.microsoft.com/office/powerpoint/2010/main" val="4234255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Leading Teams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Communicating vision and purpose</a:t>
            </a:r>
          </a:p>
          <a:p>
            <a:pPr>
              <a:lnSpc>
                <a:spcPct val="90000"/>
              </a:lnSpc>
            </a:pPr>
            <a:r>
              <a:rPr lang="en-US" smtClean="0"/>
              <a:t>Acting with integrity and justice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Evaluating team and individual performance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Recruiting and evolving</a:t>
            </a:r>
          </a:p>
          <a:p>
            <a:pPr>
              <a:lnSpc>
                <a:spcPct val="90000"/>
              </a:lnSpc>
            </a:pPr>
            <a:r>
              <a:rPr lang="en-US" smtClean="0"/>
              <a:t>Maintaining high performance levels over long periods of time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Motivation and inspiration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Downtime and change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Leading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65930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Decisions and Conflict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(Managed) conflict is good</a:t>
            </a:r>
          </a:p>
          <a:p>
            <a:pPr>
              <a:lnSpc>
                <a:spcPct val="90000"/>
              </a:lnSpc>
            </a:pPr>
            <a:r>
              <a:rPr lang="en-US" smtClean="0"/>
              <a:t>Consensus on a team is better than individual opinions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Establish a culture of respect for opinions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Establish effective forums for idea sharing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Encourage and manage productive conflict</a:t>
            </a:r>
          </a:p>
          <a:p>
            <a:pPr>
              <a:lnSpc>
                <a:spcPct val="90000"/>
              </a:lnSpc>
            </a:pPr>
            <a:r>
              <a:rPr lang="en-US" smtClean="0"/>
              <a:t>Consensus is easier said than achieved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Group think is like a big individual opinion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What if there’s no clear winner?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Unresolved conflict can fester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519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Quality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5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Definition Implications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project is the application of resources (people, tools, etc.) to produce a product or deliver a service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Each project is temporary and unique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 has a definite beginning and ending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 has aspects that have never been done before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project begins when the involved parties (stakeholders) agree to the objectives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project ends when the objective (or an agreed upon modified objective) is met or is determined unattainable</a:t>
            </a:r>
          </a:p>
        </p:txBody>
      </p:sp>
    </p:spTree>
    <p:extLst>
      <p:ext uri="{BB962C8B-B14F-4D97-AF65-F5344CB8AC3E}">
        <p14:creationId xmlns:p14="http://schemas.microsoft.com/office/powerpoint/2010/main" val="3686179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Defined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Quality</a:t>
            </a:r>
          </a:p>
          <a:p>
            <a:pPr lvl="1"/>
            <a:r>
              <a:rPr lang="en-US" smtClean="0"/>
              <a:t>The degree to which the project fulfills requirements</a:t>
            </a:r>
          </a:p>
          <a:p>
            <a:pPr lvl="1"/>
            <a:r>
              <a:rPr lang="en-US" smtClean="0"/>
              <a:t>A degree of excellence</a:t>
            </a:r>
          </a:p>
          <a:p>
            <a:pPr lvl="1"/>
            <a:r>
              <a:rPr lang="en-US" smtClean="0"/>
              <a:t>A critical yet understated requirement</a:t>
            </a:r>
          </a:p>
          <a:p>
            <a:r>
              <a:rPr lang="en-US" smtClean="0"/>
              <a:t>Quality Management</a:t>
            </a:r>
          </a:p>
          <a:p>
            <a:pPr lvl="1"/>
            <a:r>
              <a:rPr lang="en-US" smtClean="0"/>
              <a:t>Creating policies and procedures</a:t>
            </a:r>
          </a:p>
          <a:p>
            <a:pPr lvl="1"/>
            <a:r>
              <a:rPr lang="en-US" smtClean="0"/>
              <a:t>Enforcing them to ensure compliance with project requirements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6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QA vs. QC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Quality Assurance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Prevent defects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 the level of quality through an efficient set of activities performed throughout the life cycle</a:t>
            </a:r>
          </a:p>
          <a:p>
            <a:pPr>
              <a:lnSpc>
                <a:spcPct val="90000"/>
              </a:lnSpc>
            </a:pPr>
            <a:r>
              <a:rPr lang="en-US" smtClean="0"/>
              <a:t>Quality Control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Eliminate defective products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 the rate of acceptable product delivery through an efficient set of defect detection activities, primarily late in the life cycle</a:t>
            </a:r>
          </a:p>
        </p:txBody>
      </p:sp>
    </p:spTree>
    <p:extLst>
      <p:ext uri="{BB962C8B-B14F-4D97-AF65-F5344CB8AC3E}">
        <p14:creationId xmlns:p14="http://schemas.microsoft.com/office/powerpoint/2010/main" val="2613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Goals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Prevent, discover and eliminate defects</a:t>
            </a:r>
          </a:p>
          <a:p>
            <a:pPr>
              <a:lnSpc>
                <a:spcPct val="90000"/>
              </a:lnSpc>
            </a:pPr>
            <a:r>
              <a:rPr lang="en-US" smtClean="0"/>
              <a:t>Deliver customer satisfaction by representing the user in design and development</a:t>
            </a:r>
          </a:p>
          <a:p>
            <a:pPr>
              <a:lnSpc>
                <a:spcPct val="90000"/>
              </a:lnSpc>
            </a:pPr>
            <a:r>
              <a:rPr lang="en-US" smtClean="0"/>
              <a:t>Enforce standards and process</a:t>
            </a:r>
          </a:p>
          <a:p>
            <a:pPr>
              <a:lnSpc>
                <a:spcPct val="90000"/>
              </a:lnSpc>
            </a:pPr>
            <a:r>
              <a:rPr lang="en-US" smtClean="0"/>
              <a:t>Mind the gate</a:t>
            </a:r>
          </a:p>
          <a:p>
            <a:pPr>
              <a:lnSpc>
                <a:spcPct val="90000"/>
              </a:lnSpc>
            </a:pPr>
            <a:r>
              <a:rPr lang="en-US" smtClean="0"/>
              <a:t>Improve processes</a:t>
            </a:r>
          </a:p>
          <a:p>
            <a:pPr>
              <a:lnSpc>
                <a:spcPct val="90000"/>
              </a:lnSpc>
            </a:pPr>
            <a:r>
              <a:rPr lang="en-US" smtClean="0"/>
              <a:t>Review, audit, monitor, verify, validate and inspect</a:t>
            </a:r>
          </a:p>
        </p:txBody>
      </p:sp>
    </p:spTree>
    <p:extLst>
      <p:ext uri="{BB962C8B-B14F-4D97-AF65-F5344CB8AC3E}">
        <p14:creationId xmlns:p14="http://schemas.microsoft.com/office/powerpoint/2010/main" val="34863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Value of Quality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Quality increases customer satisfaction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Credibility lasts and attracts new business</a:t>
            </a:r>
          </a:p>
          <a:p>
            <a:pPr>
              <a:lnSpc>
                <a:spcPct val="90000"/>
              </a:lnSpc>
            </a:pPr>
            <a:r>
              <a:rPr lang="en-US" smtClean="0"/>
              <a:t>Lack of quality leads to rework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Unscheduled work means unplanned expense and slipping schedules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Work under duress increases the likelihood of more mistakes</a:t>
            </a:r>
          </a:p>
          <a:p>
            <a:pPr>
              <a:lnSpc>
                <a:spcPct val="90000"/>
              </a:lnSpc>
            </a:pPr>
            <a:r>
              <a:rPr lang="en-US" smtClean="0"/>
              <a:t>Uptime and performance are largely determined by quality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Lack of quality drives the need to change </a:t>
            </a:r>
          </a:p>
        </p:txBody>
      </p:sp>
    </p:spTree>
    <p:extLst>
      <p:ext uri="{BB962C8B-B14F-4D97-AF65-F5344CB8AC3E}">
        <p14:creationId xmlns:p14="http://schemas.microsoft.com/office/powerpoint/2010/main" val="3836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QA Environment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Contractual conditions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Scope, time, budget, etc.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Customer-supplier relationship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Change management, acceptance, etc.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Teamwork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Variety of skills, parallel activities, etc.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Multiple project support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HCI / usability concerns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Turnover management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Maintenance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Enhancement and release management, troubleshooting, etc.</a:t>
            </a:r>
          </a:p>
        </p:txBody>
      </p:sp>
    </p:spTree>
    <p:extLst>
      <p:ext uri="{BB962C8B-B14F-4D97-AF65-F5344CB8AC3E}">
        <p14:creationId xmlns:p14="http://schemas.microsoft.com/office/powerpoint/2010/main" val="1036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Defect Classification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Incorrect specification of requirements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Misunderstanding of client’s needs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Deviation from requirements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Gold-plating, short-cutting, etc.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Design errors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Implementation errors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Violation of standards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Poor test coverage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User interface / usability errors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Documentation errors</a:t>
            </a:r>
          </a:p>
        </p:txBody>
      </p:sp>
    </p:spTree>
    <p:extLst>
      <p:ext uri="{BB962C8B-B14F-4D97-AF65-F5344CB8AC3E}">
        <p14:creationId xmlns:p14="http://schemas.microsoft.com/office/powerpoint/2010/main" val="15157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 for Quality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Checkpoints supporting milestones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Independent verification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Build-test-fix-retest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Make it measurable/testable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Inspire the delivery of high-quality deliverables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Establish quality goals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Obtain commitment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Motivate performance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Collect the data/information required to improve over time</a:t>
            </a:r>
          </a:p>
        </p:txBody>
      </p:sp>
    </p:spTree>
    <p:extLst>
      <p:ext uri="{BB962C8B-B14F-4D97-AF65-F5344CB8AC3E}">
        <p14:creationId xmlns:p14="http://schemas.microsoft.com/office/powerpoint/2010/main" val="159200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Tools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Control Charts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Maintain stability within upper and lower limits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Benchmarking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Actual vs. past performances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Design of Experiments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Identify factors influencing specific variables,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so that they can be managed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Statistical Sampling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When evaluating all or most is impractical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Flowcharting / process analysis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Anticipation of troublesome steps</a:t>
            </a:r>
          </a:p>
        </p:txBody>
      </p:sp>
    </p:spTree>
    <p:extLst>
      <p:ext uri="{BB962C8B-B14F-4D97-AF65-F5344CB8AC3E}">
        <p14:creationId xmlns:p14="http://schemas.microsoft.com/office/powerpoint/2010/main" val="31574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 Quality Control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Feedback loops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Measure the output of a process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As compared to expected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Understand the results (both good and bad)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Use that knowledge to improve the process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Root-cause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Ask yourself what caused a problem to occur,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t</a:t>
            </a:r>
            <a:r>
              <a:rPr lang="en-US" sz="2400" dirty="0" smtClean="0"/>
              <a:t>hen ask what caused that cause, and so 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Histograms</a:t>
            </a:r>
            <a:r>
              <a:rPr lang="en-US" sz="2400" dirty="0"/>
              <a:t> </a:t>
            </a:r>
            <a:r>
              <a:rPr lang="en-US" sz="2400" dirty="0" smtClean="0"/>
              <a:t>and Pareto Charts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Frequency of problems by problem category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80% of the problems are due to 20% of the causes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Invest in eliminating the most problematic causes</a:t>
            </a:r>
          </a:p>
        </p:txBody>
      </p:sp>
    </p:spTree>
    <p:extLst>
      <p:ext uri="{BB962C8B-B14F-4D97-AF65-F5344CB8AC3E}">
        <p14:creationId xmlns:p14="http://schemas.microsoft.com/office/powerpoint/2010/main" val="31602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Assignment #3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Scenario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Last year your company committed to a very challenging project because your best engineers “guaranteed” they could handle the challenges and deliver the final product on time – you are the project manager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5</a:t>
            </a:r>
            <a:r>
              <a:rPr lang="en-US" altLang="en-US" sz="2400" dirty="0" smtClean="0"/>
              <a:t>-month status report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engineers report that all is going well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Accounting reports that the project is on budget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10-month status report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customer is on the phone asking for the finished product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Accounting reports the entire budget has been spent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 engineers report they are not ready and will need 5 more months (accounting reports this will cost an extra $500k)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They again guarantee success stating that the problems were due to using unfamiliar, complex technologies</a:t>
            </a:r>
          </a:p>
        </p:txBody>
      </p:sp>
    </p:spTree>
    <p:extLst>
      <p:ext uri="{BB962C8B-B14F-4D97-AF65-F5344CB8AC3E}">
        <p14:creationId xmlns:p14="http://schemas.microsoft.com/office/powerpoint/2010/main" val="349692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We manage projects in our daily lives</a:t>
            </a:r>
            <a:endParaRPr lang="en-US" sz="2400" smtClean="0"/>
          </a:p>
          <a:p>
            <a:pPr lvl="1">
              <a:lnSpc>
                <a:spcPct val="80000"/>
              </a:lnSpc>
            </a:pPr>
            <a:r>
              <a:rPr lang="en-US" sz="2400" smtClean="0"/>
              <a:t>“What should I have for breakfast?”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“What do I want out of life?”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Ex: Attending class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Objective: Arrive prepared, in the right place, and on time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Ex: Trip to a distant land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Objective: See the sights and experience the culture (safety? budget?)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Ex: Build a building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Objective: Meet the stated requirements including cost, schedule, and regulatory constraints</a:t>
            </a:r>
          </a:p>
        </p:txBody>
      </p:sp>
    </p:spTree>
    <p:extLst>
      <p:ext uri="{BB962C8B-B14F-4D97-AF65-F5344CB8AC3E}">
        <p14:creationId xmlns:p14="http://schemas.microsoft.com/office/powerpoint/2010/main" val="98061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Assignment #3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Analyze the state of the project</a:t>
            </a:r>
          </a:p>
          <a:p>
            <a:pPr marL="1031875" lvl="1" indent="-457200">
              <a:lnSpc>
                <a:spcPct val="80000"/>
              </a:lnSpc>
              <a:buFont typeface="Futura Md BT" pitchFamily="34" charset="0"/>
              <a:buAutoNum type="arabicPeriod"/>
            </a:pPr>
            <a:r>
              <a:rPr lang="en-US" altLang="en-US" sz="2000" dirty="0" smtClean="0"/>
              <a:t>Draw an EVM graph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Plot the PV, EV and AC lines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Plot points for 0, 5, and 10 months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Estimate EV and AC for 100% completion (show on the graph)</a:t>
            </a:r>
          </a:p>
          <a:p>
            <a:pPr marL="1031875" lvl="1" indent="-457200">
              <a:lnSpc>
                <a:spcPct val="80000"/>
              </a:lnSpc>
              <a:buFont typeface="Futura Md BT" pitchFamily="34" charset="0"/>
              <a:buAutoNum type="arabicPeriod"/>
            </a:pPr>
            <a:r>
              <a:rPr lang="en-US" altLang="en-US" sz="2000" dirty="0" smtClean="0"/>
              <a:t>Recommend and justify next steps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Calculate SV, CV, SPI and CPI at 5 and 10 months </a:t>
            </a:r>
          </a:p>
          <a:p>
            <a:pPr marL="1314450" lvl="2" indent="-342900">
              <a:lnSpc>
                <a:spcPct val="80000"/>
              </a:lnSpc>
              <a:buFont typeface="Futura Md BT" pitchFamily="34" charset="0"/>
              <a:buAutoNum type="alphaLcParenR"/>
            </a:pPr>
            <a:r>
              <a:rPr lang="en-US" altLang="en-US" sz="1800" dirty="0" smtClean="0"/>
              <a:t>Recommend changes to complete the project by month 13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Analyze the state of the company</a:t>
            </a:r>
          </a:p>
          <a:p>
            <a:pPr marL="1031875" lvl="1" indent="-457200">
              <a:lnSpc>
                <a:spcPct val="80000"/>
              </a:lnSpc>
              <a:buFont typeface="Futura Md BT" pitchFamily="34" charset="0"/>
              <a:buAutoNum type="arabicPeriod"/>
            </a:pPr>
            <a:r>
              <a:rPr lang="en-US" altLang="en-US" sz="2000" dirty="0" smtClean="0"/>
              <a:t>Who should be fired (and why)?</a:t>
            </a:r>
          </a:p>
          <a:p>
            <a:pPr marL="1031875" lvl="1" indent="-457200">
              <a:lnSpc>
                <a:spcPct val="80000"/>
              </a:lnSpc>
              <a:buFont typeface="Futura Md BT" pitchFamily="34" charset="0"/>
              <a:buAutoNum type="arabicPeriod"/>
            </a:pPr>
            <a:r>
              <a:rPr lang="en-US" altLang="en-US" sz="2000" dirty="0" smtClean="0"/>
              <a:t>Document a process improvement plan stating specific changes to make future projects more likely to succeed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Due </a:t>
            </a:r>
            <a:r>
              <a:rPr lang="en-US" sz="2400" dirty="0" smtClean="0"/>
              <a:t>11/15/14</a:t>
            </a:r>
            <a:r>
              <a:rPr lang="en-US" altLang="en-US" sz="2400" dirty="0" smtClean="0"/>
              <a:t> (Blackboard)</a:t>
            </a:r>
          </a:p>
        </p:txBody>
      </p:sp>
    </p:spTree>
    <p:extLst>
      <p:ext uri="{BB962C8B-B14F-4D97-AF65-F5344CB8AC3E}">
        <p14:creationId xmlns:p14="http://schemas.microsoft.com/office/powerpoint/2010/main" val="2302904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10</a:t>
            </a:r>
          </a:p>
          <a:p>
            <a:r>
              <a:rPr lang="en-US" sz="7200" dirty="0" smtClean="0"/>
              <a:t>Closing Phases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54976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Auditing and Closing Projects</a:t>
            </a:r>
          </a:p>
          <a:p>
            <a:pPr>
              <a:defRPr/>
            </a:pPr>
            <a:r>
              <a:rPr lang="en-US" dirty="0" smtClean="0"/>
              <a:t>Reading: Chapter 8</a:t>
            </a:r>
          </a:p>
          <a:p>
            <a:pPr>
              <a:defRPr/>
            </a:pPr>
            <a:r>
              <a:rPr lang="en-US" dirty="0" smtClean="0"/>
              <a:t>Objectives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Discuss activities associated with closing things – contracts, phases, projects, etc. – such as audits, lessons learned analysis, etc.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Discuss the role of contracting and purchasing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Examine different types on contracts and strategies for entering into them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Analyze buy vs. build-type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225389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Closing Phases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10080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Achieving Milestones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Closure</a:t>
            </a:r>
          </a:p>
          <a:p>
            <a:pPr lvl="1">
              <a:defRPr/>
            </a:pPr>
            <a:r>
              <a:rPr lang="en-US" dirty="0" smtClean="0"/>
              <a:t>Managing phase closure is critical to future success</a:t>
            </a:r>
          </a:p>
          <a:p>
            <a:pPr lvl="1">
              <a:defRPr/>
            </a:pPr>
            <a:r>
              <a:rPr lang="en-US" dirty="0" smtClean="0"/>
              <a:t>This applies to interim phases as well as the project as a whole</a:t>
            </a:r>
          </a:p>
          <a:p>
            <a:pPr>
              <a:defRPr/>
            </a:pPr>
            <a:r>
              <a:rPr lang="en-US" dirty="0" smtClean="0"/>
              <a:t>Analysis</a:t>
            </a:r>
          </a:p>
          <a:p>
            <a:pPr lvl="1">
              <a:defRPr/>
            </a:pPr>
            <a:r>
              <a:rPr lang="en-US" dirty="0" smtClean="0"/>
              <a:t>Capture metrics</a:t>
            </a:r>
          </a:p>
          <a:p>
            <a:pPr lvl="1">
              <a:defRPr/>
            </a:pPr>
            <a:r>
              <a:rPr lang="en-US" dirty="0" smtClean="0"/>
              <a:t>Assess state</a:t>
            </a:r>
          </a:p>
          <a:p>
            <a:pPr>
              <a:defRPr/>
            </a:pPr>
            <a:r>
              <a:rPr lang="en-US" dirty="0" smtClean="0"/>
              <a:t>Stakeholder management</a:t>
            </a:r>
          </a:p>
          <a:p>
            <a:pPr lvl="1">
              <a:defRPr/>
            </a:pPr>
            <a:r>
              <a:rPr lang="en-US" dirty="0" smtClean="0"/>
              <a:t>Record and report</a:t>
            </a:r>
          </a:p>
          <a:p>
            <a:pPr lvl="1">
              <a:defRPr/>
            </a:pPr>
            <a:r>
              <a:rPr lang="en-US" dirty="0" smtClean="0"/>
              <a:t>Obtain approval and move on</a:t>
            </a:r>
          </a:p>
          <a:p>
            <a:pPr>
              <a:defRPr/>
            </a:pPr>
            <a:r>
              <a:rPr lang="en-US" dirty="0" smtClean="0"/>
              <a:t>Keys to success</a:t>
            </a:r>
          </a:p>
          <a:p>
            <a:pPr lvl="1">
              <a:defRPr/>
            </a:pPr>
            <a:r>
              <a:rPr lang="en-US" dirty="0" smtClean="0"/>
              <a:t>Start with the end in mind</a:t>
            </a:r>
          </a:p>
          <a:p>
            <a:pPr lvl="1">
              <a:defRPr/>
            </a:pPr>
            <a:r>
              <a:rPr lang="en-US" dirty="0" smtClean="0"/>
              <a:t>Be disciplined (no cutting corners!)</a:t>
            </a:r>
          </a:p>
          <a:p>
            <a:pPr lvl="1">
              <a:defRPr/>
            </a:pPr>
            <a:r>
              <a:rPr lang="en-US" dirty="0" smtClean="0"/>
              <a:t>Celebrate success</a:t>
            </a:r>
          </a:p>
          <a:p>
            <a:pPr lvl="1">
              <a:defRPr/>
            </a:pPr>
            <a:r>
              <a:rPr lang="en-US" dirty="0" smtClean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4265835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Are We There Yet?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The project is done when:</a:t>
            </a:r>
          </a:p>
          <a:p>
            <a:pPr lvl="1"/>
            <a:r>
              <a:rPr lang="en-US" smtClean="0"/>
              <a:t>You deliver the deliverable and the customer accepts it</a:t>
            </a:r>
          </a:p>
          <a:p>
            <a:pPr lvl="1"/>
            <a:r>
              <a:rPr lang="en-US" smtClean="0"/>
              <a:t>The stakeholders agree to end it</a:t>
            </a:r>
          </a:p>
          <a:p>
            <a:pPr lvl="1"/>
            <a:r>
              <a:rPr lang="en-US" smtClean="0"/>
              <a:t>Never, it will go on forever!</a:t>
            </a:r>
          </a:p>
          <a:p>
            <a:pPr lvl="1"/>
            <a:r>
              <a:rPr lang="en-US" smtClean="0"/>
              <a:t>It fails (and everyone admits it)</a:t>
            </a:r>
          </a:p>
          <a:p>
            <a:pPr lvl="1"/>
            <a:r>
              <a:rPr lang="en-US" smtClean="0"/>
              <a:t>It’s cancelled (due to outside influences)</a:t>
            </a:r>
          </a:p>
          <a:p>
            <a:r>
              <a:rPr lang="en-US" smtClean="0"/>
              <a:t>The ability to accurately assess the state of the project is key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396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Time of Reflection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Audit goals</a:t>
            </a:r>
          </a:p>
          <a:p>
            <a:pPr lvl="1"/>
            <a:r>
              <a:rPr lang="en-US" sz="2400" smtClean="0"/>
              <a:t>Identify the successes and failures</a:t>
            </a:r>
          </a:p>
          <a:p>
            <a:pPr lvl="1"/>
            <a:r>
              <a:rPr lang="en-US" sz="2400" smtClean="0"/>
              <a:t>Gain an understanding of why (root causes)</a:t>
            </a:r>
          </a:p>
          <a:p>
            <a:pPr lvl="1"/>
            <a:r>
              <a:rPr lang="en-US" sz="2400" smtClean="0"/>
              <a:t>Learn and record the knowledge</a:t>
            </a:r>
          </a:p>
          <a:p>
            <a:r>
              <a:rPr lang="en-US" sz="2800" smtClean="0"/>
              <a:t>The process</a:t>
            </a:r>
          </a:p>
          <a:p>
            <a:pPr lvl="1"/>
            <a:r>
              <a:rPr lang="en-US" sz="2400" smtClean="0"/>
              <a:t>Start with objective actual vs. planned data, then supplement with testimonials</a:t>
            </a:r>
          </a:p>
          <a:p>
            <a:pPr lvl="1"/>
            <a:r>
              <a:rPr lang="en-US" sz="2400" smtClean="0"/>
              <a:t>Identify significant goods and bads</a:t>
            </a:r>
          </a:p>
          <a:p>
            <a:pPr lvl="1"/>
            <a:r>
              <a:rPr lang="en-US" sz="2400" smtClean="0"/>
              <a:t>Do the detective work to determine the true sources</a:t>
            </a:r>
          </a:p>
          <a:p>
            <a:pPr lvl="1"/>
            <a:r>
              <a:rPr lang="en-US" sz="2400" smtClean="0"/>
              <a:t>Record the lessons learned for 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298014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 to an Effective Audit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It’s not about blame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Chances are it was more process than person anyway</a:t>
            </a:r>
          </a:p>
          <a:p>
            <a:pPr>
              <a:lnSpc>
                <a:spcPct val="90000"/>
              </a:lnSpc>
            </a:pPr>
            <a:r>
              <a:rPr lang="en-US" smtClean="0"/>
              <a:t>Focus on the big items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Chances are solving them will probably correct the little ones anyway</a:t>
            </a:r>
          </a:p>
          <a:p>
            <a:pPr>
              <a:lnSpc>
                <a:spcPct val="90000"/>
              </a:lnSpc>
            </a:pPr>
            <a:r>
              <a:rPr lang="en-US" smtClean="0"/>
              <a:t>Try to balance positives and negatives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 project is all good or all bad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You can learn as much from your successes</a:t>
            </a:r>
          </a:p>
          <a:p>
            <a:pPr>
              <a:lnSpc>
                <a:spcPct val="90000"/>
              </a:lnSpc>
            </a:pPr>
            <a:r>
              <a:rPr lang="en-US" smtClean="0"/>
              <a:t>Get a good scribe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3027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to Address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Did the team follow the plan?</a:t>
            </a:r>
          </a:p>
          <a:p>
            <a:pPr>
              <a:lnSpc>
                <a:spcPct val="90000"/>
              </a:lnSpc>
            </a:pPr>
            <a:r>
              <a:rPr lang="en-US" smtClean="0"/>
              <a:t>Was the schedule appropriate? budget?</a:t>
            </a:r>
          </a:p>
          <a:p>
            <a:pPr>
              <a:lnSpc>
                <a:spcPct val="90000"/>
              </a:lnSpc>
            </a:pPr>
            <a:r>
              <a:rPr lang="en-US" smtClean="0"/>
              <a:t>Did the PM lead effectively? manage?</a:t>
            </a:r>
          </a:p>
          <a:p>
            <a:pPr>
              <a:lnSpc>
                <a:spcPct val="90000"/>
              </a:lnSpc>
            </a:pPr>
            <a:r>
              <a:rPr lang="en-US" smtClean="0"/>
              <a:t>Was the team cohesive and effective?</a:t>
            </a:r>
          </a:p>
          <a:p>
            <a:pPr>
              <a:lnSpc>
                <a:spcPct val="90000"/>
              </a:lnSpc>
            </a:pPr>
            <a:r>
              <a:rPr lang="en-US" smtClean="0"/>
              <a:t>Did we have the right people? tools? training?, etc.</a:t>
            </a:r>
          </a:p>
          <a:p>
            <a:pPr>
              <a:lnSpc>
                <a:spcPct val="90000"/>
              </a:lnSpc>
            </a:pPr>
            <a:r>
              <a:rPr lang="en-US" smtClean="0"/>
              <a:t>Was risk managed well? change?</a:t>
            </a:r>
          </a:p>
          <a:p>
            <a:pPr>
              <a:lnSpc>
                <a:spcPct val="90000"/>
              </a:lnSpc>
            </a:pPr>
            <a:r>
              <a:rPr lang="en-US" smtClean="0"/>
              <a:t>Was communication proactive?</a:t>
            </a:r>
          </a:p>
          <a:p>
            <a:pPr>
              <a:lnSpc>
                <a:spcPct val="90000"/>
              </a:lnSpc>
            </a:pPr>
            <a:r>
              <a:rPr lang="en-US" smtClean="0"/>
              <a:t>Were we able to do it right?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1900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Performance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Start with teams, then look at individuals</a:t>
            </a:r>
          </a:p>
          <a:p>
            <a:pPr>
              <a:lnSpc>
                <a:spcPct val="90000"/>
              </a:lnSpc>
            </a:pPr>
            <a:r>
              <a:rPr lang="en-US" smtClean="0"/>
              <a:t>Gather feedback from multiple sources</a:t>
            </a:r>
          </a:p>
          <a:p>
            <a:pPr>
              <a:lnSpc>
                <a:spcPct val="90000"/>
              </a:lnSpc>
            </a:pPr>
            <a:r>
              <a:rPr lang="en-US" smtClean="0"/>
              <a:t>Be objective, fact-based, honest and just</a:t>
            </a:r>
          </a:p>
          <a:p>
            <a:pPr>
              <a:lnSpc>
                <a:spcPct val="90000"/>
              </a:lnSpc>
            </a:pPr>
            <a:r>
              <a:rPr lang="en-US" smtClean="0"/>
              <a:t>Keep true to the accountabilities established during planning</a:t>
            </a:r>
          </a:p>
          <a:p>
            <a:pPr>
              <a:lnSpc>
                <a:spcPct val="90000"/>
              </a:lnSpc>
            </a:pPr>
            <a:r>
              <a:rPr lang="en-US" smtClean="0"/>
              <a:t>Emphasize successes </a:t>
            </a:r>
            <a:r>
              <a:rPr lang="en-US" i="1" smtClean="0"/>
              <a:t>and</a:t>
            </a:r>
            <a:r>
              <a:rPr lang="en-US" smtClean="0"/>
              <a:t> areas in need of improvement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Reward those who made it happen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7741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Programs and Portfolios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Program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collection of logically related projects that share a common goal or purpose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Managed in a coordinated way to obtain benefits and control not available if managed individually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May include elements of related work outside of the scope of the discrete projects in the program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Portfolio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collection of projects or programs and other work that address strategic business objectives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Grouped to facilitate effective management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necessarily interdependent or directly related</a:t>
            </a:r>
          </a:p>
        </p:txBody>
      </p:sp>
    </p:spTree>
    <p:extLst>
      <p:ext uri="{BB962C8B-B14F-4D97-AF65-F5344CB8AC3E}">
        <p14:creationId xmlns:p14="http://schemas.microsoft.com/office/powerpoint/2010/main" val="881709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Go From Here?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Celebrate success, or at least the accomplishment of completion</a:t>
            </a:r>
          </a:p>
          <a:p>
            <a:r>
              <a:rPr lang="en-US" smtClean="0"/>
              <a:t>Respect the team’s momentum and comfort with each other</a:t>
            </a:r>
          </a:p>
          <a:p>
            <a:r>
              <a:rPr lang="en-US" smtClean="0"/>
              <a:t>Look for opportunities to advance individuals</a:t>
            </a:r>
          </a:p>
          <a:p>
            <a:r>
              <a:rPr lang="en-US" smtClean="0"/>
              <a:t>Relax, reflect and refresh</a:t>
            </a:r>
          </a:p>
          <a:p>
            <a:r>
              <a:rPr lang="en-US" smtClean="0"/>
              <a:t>Do it again - only this time do it better!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278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Procurement Management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Obtaining the supplies, resources, services, etc. required by the project</a:t>
            </a:r>
          </a:p>
          <a:p>
            <a:pPr lvl="1">
              <a:defRPr/>
            </a:pPr>
            <a:r>
              <a:rPr lang="en-US" dirty="0" smtClean="0"/>
              <a:t>Buying from a seller</a:t>
            </a:r>
          </a:p>
          <a:p>
            <a:pPr>
              <a:defRPr/>
            </a:pPr>
            <a:r>
              <a:rPr lang="en-US" dirty="0" smtClean="0"/>
              <a:t>Issues</a:t>
            </a:r>
          </a:p>
          <a:p>
            <a:pPr lvl="1">
              <a:defRPr/>
            </a:pPr>
            <a:r>
              <a:rPr lang="en-US" dirty="0" smtClean="0"/>
              <a:t>Rules and regulations</a:t>
            </a:r>
          </a:p>
          <a:p>
            <a:pPr lvl="1">
              <a:defRPr/>
            </a:pPr>
            <a:r>
              <a:rPr lang="en-US" dirty="0" smtClean="0"/>
              <a:t>Negotiation and relationships </a:t>
            </a:r>
          </a:p>
          <a:p>
            <a:pPr lvl="1">
              <a:defRPr/>
            </a:pPr>
            <a:r>
              <a:rPr lang="en-US" dirty="0" smtClean="0"/>
              <a:t>Buy vs. build</a:t>
            </a:r>
          </a:p>
          <a:p>
            <a:pPr lvl="1">
              <a:defRPr/>
            </a:pPr>
            <a:r>
              <a:rPr lang="en-US" dirty="0" smtClean="0"/>
              <a:t>Useful life</a:t>
            </a:r>
          </a:p>
          <a:p>
            <a:pPr>
              <a:defRPr/>
            </a:pPr>
            <a:r>
              <a:rPr lang="en-US" dirty="0" smtClean="0"/>
              <a:t>Steps</a:t>
            </a:r>
          </a:p>
          <a:p>
            <a:pPr lvl="1">
              <a:defRPr/>
            </a:pPr>
            <a:r>
              <a:rPr lang="en-US" dirty="0" smtClean="0"/>
              <a:t>Plan - identify needs, evaluate sellers, etc.</a:t>
            </a:r>
          </a:p>
          <a:p>
            <a:pPr lvl="1">
              <a:defRPr/>
            </a:pPr>
            <a:r>
              <a:rPr lang="en-US" dirty="0" smtClean="0"/>
              <a:t>Conduct - negotiate and select sellers</a:t>
            </a:r>
          </a:p>
          <a:p>
            <a:pPr lvl="1">
              <a:defRPr/>
            </a:pPr>
            <a:r>
              <a:rPr lang="en-US" dirty="0" smtClean="0"/>
              <a:t>Administer – manage relationships, change, etc.</a:t>
            </a:r>
          </a:p>
          <a:p>
            <a:pPr lvl="1">
              <a:defRPr/>
            </a:pPr>
            <a:r>
              <a:rPr lang="en-US" dirty="0" smtClean="0"/>
              <a:t>Close </a:t>
            </a:r>
          </a:p>
        </p:txBody>
      </p:sp>
    </p:spTree>
    <p:extLst>
      <p:ext uri="{BB962C8B-B14F-4D97-AF65-F5344CB8AC3E}">
        <p14:creationId xmlns:p14="http://schemas.microsoft.com/office/powerpoint/2010/main" val="326556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Procurement Contracts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Contracts are binding and must therefore be respected</a:t>
            </a:r>
          </a:p>
          <a:p>
            <a:pPr lvl="1"/>
            <a:r>
              <a:rPr lang="en-US" smtClean="0"/>
              <a:t>It can be both shield and sword – either for or against you!</a:t>
            </a:r>
          </a:p>
          <a:p>
            <a:pPr lvl="1"/>
            <a:r>
              <a:rPr lang="en-US" smtClean="0"/>
              <a:t>Change management discipline is key</a:t>
            </a:r>
          </a:p>
          <a:p>
            <a:pPr lvl="1"/>
            <a:r>
              <a:rPr lang="en-US" smtClean="0"/>
              <a:t>The project manager should be involved in developing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56561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Procurement Decisions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Determine need</a:t>
            </a:r>
          </a:p>
          <a:p>
            <a:pPr>
              <a:defRPr/>
            </a:pPr>
            <a:r>
              <a:rPr lang="en-US" dirty="0" smtClean="0"/>
              <a:t>Buy vs. build vs. borrow</a:t>
            </a:r>
          </a:p>
          <a:p>
            <a:pPr lvl="1">
              <a:defRPr/>
            </a:pPr>
            <a:r>
              <a:rPr lang="en-US" dirty="0" smtClean="0"/>
              <a:t>Risk is a </a:t>
            </a:r>
            <a:r>
              <a:rPr lang="en-US" i="1" dirty="0" smtClean="0"/>
              <a:t>cost</a:t>
            </a:r>
          </a:p>
          <a:p>
            <a:pPr lvl="1">
              <a:defRPr/>
            </a:pPr>
            <a:r>
              <a:rPr lang="en-US" dirty="0" smtClean="0"/>
              <a:t>Time has </a:t>
            </a:r>
            <a:r>
              <a:rPr lang="en-US" i="1" dirty="0" smtClean="0"/>
              <a:t>value</a:t>
            </a:r>
          </a:p>
          <a:p>
            <a:pPr>
              <a:defRPr/>
            </a:pPr>
            <a:r>
              <a:rPr lang="en-US" dirty="0" smtClean="0"/>
              <a:t>Seller selection</a:t>
            </a:r>
          </a:p>
          <a:p>
            <a:pPr lvl="1">
              <a:defRPr/>
            </a:pPr>
            <a:r>
              <a:rPr lang="en-US" dirty="0" smtClean="0"/>
              <a:t>The pros and cons of “preferred” vendors</a:t>
            </a:r>
          </a:p>
          <a:p>
            <a:pPr lvl="1">
              <a:defRPr/>
            </a:pPr>
            <a:r>
              <a:rPr lang="en-US" dirty="0" smtClean="0"/>
              <a:t>Capability, including relevant experience</a:t>
            </a:r>
          </a:p>
          <a:p>
            <a:pPr lvl="1">
              <a:defRPr/>
            </a:pPr>
            <a:r>
              <a:rPr lang="en-US" dirty="0" smtClean="0"/>
              <a:t>Motivation </a:t>
            </a:r>
          </a:p>
          <a:p>
            <a:pPr>
              <a:defRPr/>
            </a:pPr>
            <a:r>
              <a:rPr lang="en-US" dirty="0" smtClean="0"/>
              <a:t>Post-engagement responsibilities</a:t>
            </a:r>
          </a:p>
          <a:p>
            <a:pPr lvl="1">
              <a:defRPr/>
            </a:pPr>
            <a:r>
              <a:rPr lang="en-US" dirty="0" smtClean="0"/>
              <a:t>Ownership</a:t>
            </a:r>
          </a:p>
          <a:p>
            <a:pPr lvl="1">
              <a:defRPr/>
            </a:pPr>
            <a:r>
              <a:rPr lang="en-US" dirty="0" smtClean="0"/>
              <a:t>Maintenance </a:t>
            </a:r>
          </a:p>
        </p:txBody>
      </p:sp>
    </p:spTree>
    <p:extLst>
      <p:ext uri="{BB962C8B-B14F-4D97-AF65-F5344CB8AC3E}">
        <p14:creationId xmlns:p14="http://schemas.microsoft.com/office/powerpoint/2010/main" val="2110256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Paperwork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Statements of work (SOWs)</a:t>
            </a:r>
          </a:p>
          <a:p>
            <a:pPr>
              <a:defRPr/>
            </a:pPr>
            <a:r>
              <a:rPr lang="en-US" dirty="0" smtClean="0"/>
              <a:t>Requests for proposal (RFPs)</a:t>
            </a:r>
          </a:p>
          <a:p>
            <a:pPr lvl="1">
              <a:defRPr/>
            </a:pPr>
            <a:r>
              <a:rPr lang="en-US" dirty="0" smtClean="0"/>
              <a:t>Also requests for bids</a:t>
            </a:r>
            <a:r>
              <a:rPr lang="en-US" dirty="0"/>
              <a:t> </a:t>
            </a:r>
            <a:r>
              <a:rPr lang="en-US" dirty="0" smtClean="0"/>
              <a:t>or quotes</a:t>
            </a:r>
          </a:p>
          <a:p>
            <a:pPr>
              <a:defRPr/>
            </a:pPr>
            <a:r>
              <a:rPr lang="en-US" dirty="0" smtClean="0"/>
              <a:t>Purchase orders (POs)</a:t>
            </a:r>
          </a:p>
          <a:p>
            <a:pPr>
              <a:defRPr/>
            </a:pPr>
            <a:r>
              <a:rPr lang="en-US" dirty="0" smtClean="0"/>
              <a:t>Contracts </a:t>
            </a:r>
          </a:p>
          <a:p>
            <a:pPr lvl="1">
              <a:defRPr/>
            </a:pPr>
            <a:r>
              <a:rPr lang="en-US" dirty="0" smtClean="0"/>
              <a:t>Fixed price vs. Time and material vs. Cost reimbursable</a:t>
            </a:r>
          </a:p>
          <a:p>
            <a:pPr lvl="1">
              <a:defRPr/>
            </a:pPr>
            <a:r>
              <a:rPr lang="en-US" dirty="0" smtClean="0"/>
              <a:t>Delineation of responsibilities</a:t>
            </a:r>
          </a:p>
          <a:p>
            <a:pPr lvl="1">
              <a:defRPr/>
            </a:pPr>
            <a:r>
              <a:rPr lang="en-US" dirty="0" smtClean="0"/>
              <a:t>Acceptance </a:t>
            </a:r>
          </a:p>
          <a:p>
            <a:pPr>
              <a:defRPr/>
            </a:pPr>
            <a:r>
              <a:rPr lang="en-US" dirty="0" smtClean="0"/>
              <a:t>Nondisclosure agreements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282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Administer Procurements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Disciplined change management</a:t>
            </a:r>
          </a:p>
          <a:p>
            <a:r>
              <a:rPr lang="en-US" smtClean="0"/>
              <a:t>Quality assurance</a:t>
            </a:r>
          </a:p>
          <a:p>
            <a:r>
              <a:rPr lang="en-US" smtClean="0"/>
              <a:t>Verifiable completion of scheduled work</a:t>
            </a:r>
          </a:p>
          <a:p>
            <a:r>
              <a:rPr lang="en-US" smtClean="0"/>
              <a:t>Proactive communication</a:t>
            </a:r>
          </a:p>
          <a:p>
            <a:r>
              <a:rPr lang="en-US" smtClean="0"/>
              <a:t>Risk monitoring supported by EVM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5650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Maturity Model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Organizational Project Maturity Model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Developed by the PMI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Modeled after SEI’s CMM</a:t>
            </a:r>
          </a:p>
          <a:p>
            <a:pPr>
              <a:lnSpc>
                <a:spcPct val="90000"/>
              </a:lnSpc>
            </a:pPr>
            <a:r>
              <a:rPr lang="en-US" smtClean="0"/>
              <a:t>Levels of maturity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Ad hoc – Lacks predictability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Formal – PM standards are applied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Institutionalization – Organization-wide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Management – system support for portfolio management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Optimization – Continuous improvement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779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Week 11</a:t>
            </a:r>
          </a:p>
          <a:p>
            <a:r>
              <a:rPr lang="en-US" sz="7200" dirty="0" smtClean="0"/>
              <a:t>Process Improvement and PM Models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757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5734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Process Improvement and PM Models</a:t>
            </a:r>
          </a:p>
          <a:p>
            <a:r>
              <a:rPr lang="en-US" dirty="0" smtClean="0"/>
              <a:t>Reading: Chapter 12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Examine the topic of process improvement as it pertains to the project management process</a:t>
            </a:r>
          </a:p>
          <a:p>
            <a:pPr lvl="1"/>
            <a:r>
              <a:rPr lang="en-US" dirty="0" smtClean="0"/>
              <a:t>Discuss approaches for improving the PM process</a:t>
            </a:r>
          </a:p>
          <a:p>
            <a:pPr lvl="1"/>
            <a:r>
              <a:rPr lang="en-US" dirty="0" smtClean="0"/>
              <a:t>Analyze the role of metrics in improving the PM process</a:t>
            </a:r>
          </a:p>
          <a:p>
            <a:pPr lvl="1"/>
            <a:r>
              <a:rPr lang="en-US" dirty="0" smtClean="0"/>
              <a:t>Compare and contrast different PM models</a:t>
            </a:r>
          </a:p>
        </p:txBody>
      </p:sp>
    </p:spTree>
    <p:extLst>
      <p:ext uri="{BB962C8B-B14F-4D97-AF65-F5344CB8AC3E}">
        <p14:creationId xmlns:p14="http://schemas.microsoft.com/office/powerpoint/2010/main" val="3162671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Process Improvement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6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1</a:t>
            </a:r>
          </a:p>
          <a:p>
            <a:r>
              <a:rPr lang="en-US" sz="7200" dirty="0" smtClean="0"/>
              <a:t>Introduction and Motivation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28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Inter-related Project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What we can accomplish (</a:t>
            </a:r>
            <a:r>
              <a:rPr lang="en-US" i="1" smtClean="0"/>
              <a:t>scope</a:t>
            </a:r>
            <a:r>
              <a:rPr lang="en-US" smtClean="0"/>
              <a:t>) and how good it is (</a:t>
            </a:r>
            <a:r>
              <a:rPr lang="en-US" i="1" smtClean="0"/>
              <a:t>quality</a:t>
            </a:r>
            <a:r>
              <a:rPr lang="en-US" smtClean="0"/>
              <a:t>) are factors of: </a:t>
            </a:r>
          </a:p>
          <a:p>
            <a:pPr lvl="1"/>
            <a:r>
              <a:rPr lang="en-US" smtClean="0"/>
              <a:t>How much we invest (</a:t>
            </a:r>
            <a:r>
              <a:rPr lang="en-US" i="1" smtClean="0"/>
              <a:t>cost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How long we take (</a:t>
            </a:r>
            <a:r>
              <a:rPr lang="en-US" i="1" smtClean="0"/>
              <a:t>time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And how hard we work (</a:t>
            </a:r>
            <a:r>
              <a:rPr lang="en-US" i="1" smtClean="0"/>
              <a:t>effort</a:t>
            </a:r>
            <a:r>
              <a:rPr lang="en-US" smtClean="0"/>
              <a:t>)</a:t>
            </a:r>
          </a:p>
          <a:p>
            <a:r>
              <a:rPr lang="en-US" smtClean="0"/>
              <a:t>A change to any of these 5 factors forces a change to at least 1 of the other 4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229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6663" y="6675438"/>
              <a:ext cx="25400" cy="31750"/>
            </p14:xfrm>
          </p:contentPart>
        </mc:Choice>
        <mc:Fallback xmlns="">
          <p:pic>
            <p:nvPicPr>
              <p:cNvPr id="7229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362" y="6666057"/>
                <a:ext cx="44003" cy="505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66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a Process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Processes are inherently improvable</a:t>
            </a:r>
          </a:p>
          <a:p>
            <a:pPr lvl="1"/>
            <a:r>
              <a:rPr lang="en-US" dirty="0" smtClean="0"/>
              <a:t>The more you examine a process the more imperfections you’ll spot</a:t>
            </a:r>
          </a:p>
          <a:p>
            <a:pPr lvl="1"/>
            <a:r>
              <a:rPr lang="en-US" dirty="0" smtClean="0"/>
              <a:t>Just when you think you’ve squeezed out all of the inefficiencies, along comes a technology innovation!</a:t>
            </a:r>
          </a:p>
          <a:p>
            <a:r>
              <a:rPr lang="en-US" dirty="0" smtClean="0"/>
              <a:t>Improvements should be strategic</a:t>
            </a:r>
          </a:p>
          <a:p>
            <a:pPr lvl="1"/>
            <a:r>
              <a:rPr lang="en-US" dirty="0" smtClean="0"/>
              <a:t>Make decisions based on benefits </a:t>
            </a:r>
            <a:r>
              <a:rPr lang="en-US" u="sng" dirty="0" smtClean="0"/>
              <a:t>and</a:t>
            </a:r>
            <a:r>
              <a:rPr lang="en-US" dirty="0" smtClean="0"/>
              <a:t> costs</a:t>
            </a:r>
          </a:p>
          <a:p>
            <a:r>
              <a:rPr lang="en-US" dirty="0" smtClean="0"/>
              <a:t>Change is hard so be gentle</a:t>
            </a:r>
          </a:p>
        </p:txBody>
      </p:sp>
    </p:spTree>
    <p:extLst>
      <p:ext uri="{BB962C8B-B14F-4D97-AF65-F5344CB8AC3E}">
        <p14:creationId xmlns:p14="http://schemas.microsoft.com/office/powerpoint/2010/main" val="130465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Change is a constant threat</a:t>
            </a:r>
          </a:p>
          <a:p>
            <a:pPr lvl="1"/>
            <a:r>
              <a:rPr lang="en-US" sz="2400" smtClean="0"/>
              <a:t>IT managers rely on the unreliable – people and tools</a:t>
            </a:r>
          </a:p>
          <a:p>
            <a:pPr lvl="1"/>
            <a:r>
              <a:rPr lang="en-US" sz="2400" smtClean="0"/>
              <a:t>People use tools </a:t>
            </a:r>
            <a:r>
              <a:rPr lang="en-US" sz="2400" i="1" smtClean="0"/>
              <a:t>in the context</a:t>
            </a:r>
            <a:r>
              <a:rPr lang="en-US" sz="2400" smtClean="0"/>
              <a:t> of a process to (hopefully) create value</a:t>
            </a:r>
          </a:p>
          <a:p>
            <a:pPr lvl="1"/>
            <a:r>
              <a:rPr lang="en-US" sz="2400" smtClean="0"/>
              <a:t>Processes are often more manageable and stable</a:t>
            </a:r>
          </a:p>
          <a:p>
            <a:r>
              <a:rPr lang="en-US" sz="2800" smtClean="0"/>
              <a:t>Knowledge is power</a:t>
            </a:r>
          </a:p>
          <a:p>
            <a:pPr lvl="1"/>
            <a:r>
              <a:rPr lang="en-US" sz="2400" smtClean="0"/>
              <a:t>Understanding the “as-is” allows us to move methodically (and strategically) toward the “to-be”</a:t>
            </a:r>
          </a:p>
          <a:p>
            <a:pPr lvl="1"/>
            <a:r>
              <a:rPr lang="en-US" sz="2400" smtClean="0"/>
              <a:t>Decreasing inefficiency and increasing productivity results in greater profit</a:t>
            </a:r>
          </a:p>
        </p:txBody>
      </p:sp>
    </p:spTree>
    <p:extLst>
      <p:ext uri="{BB962C8B-B14F-4D97-AF65-F5344CB8AC3E}">
        <p14:creationId xmlns:p14="http://schemas.microsoft.com/office/powerpoint/2010/main" val="364054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Physics of Process Flow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Bottlenecks</a:t>
            </a:r>
          </a:p>
          <a:p>
            <a:pPr lvl="1"/>
            <a:r>
              <a:rPr lang="en-US" sz="2400" smtClean="0"/>
              <a:t>Where is the flow most restricted?</a:t>
            </a:r>
          </a:p>
          <a:p>
            <a:r>
              <a:rPr lang="en-US" sz="2800" smtClean="0"/>
              <a:t>Friction</a:t>
            </a:r>
          </a:p>
          <a:p>
            <a:pPr lvl="1"/>
            <a:r>
              <a:rPr lang="en-US" sz="2400" smtClean="0"/>
              <a:t>Is the flow inhibited? (bureaucracy, etc.)</a:t>
            </a:r>
          </a:p>
          <a:p>
            <a:r>
              <a:rPr lang="en-US" sz="2800" smtClean="0"/>
              <a:t>Inertia and momentum</a:t>
            </a:r>
          </a:p>
          <a:p>
            <a:pPr lvl="1"/>
            <a:r>
              <a:rPr lang="en-US" sz="2400" smtClean="0"/>
              <a:t>A process at rest tends to stay at rest</a:t>
            </a:r>
          </a:p>
          <a:p>
            <a:r>
              <a:rPr lang="en-US" sz="2800" smtClean="0"/>
              <a:t>Conductivity and insulation</a:t>
            </a:r>
          </a:p>
          <a:p>
            <a:pPr lvl="1"/>
            <a:r>
              <a:rPr lang="en-US" sz="2400" smtClean="0"/>
              <a:t>Do motivators exist to encourage positive flow?</a:t>
            </a:r>
          </a:p>
          <a:p>
            <a:pPr lvl="1"/>
            <a:r>
              <a:rPr lang="en-US" sz="2400" smtClean="0"/>
              <a:t>Is the process isolated from “distractions” and “noise”?</a:t>
            </a:r>
          </a:p>
          <a:p>
            <a:endParaRPr lang="en-US" sz="2800" smtClean="0"/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0646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Variability of Process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Variety</a:t>
            </a:r>
          </a:p>
          <a:p>
            <a:pPr lvl="1"/>
            <a:r>
              <a:rPr lang="en-US" sz="2400" smtClean="0"/>
              <a:t>The spice of life</a:t>
            </a:r>
          </a:p>
          <a:p>
            <a:pPr lvl="1"/>
            <a:r>
              <a:rPr lang="en-US" sz="2400" smtClean="0"/>
              <a:t>Death to a production line</a:t>
            </a:r>
          </a:p>
          <a:p>
            <a:r>
              <a:rPr lang="en-US" sz="2800" smtClean="0"/>
              <a:t>Managing variability requires knowledge of </a:t>
            </a:r>
          </a:p>
          <a:p>
            <a:pPr lvl="1"/>
            <a:r>
              <a:rPr lang="en-US" sz="2400" smtClean="0"/>
              <a:t>The desired output</a:t>
            </a:r>
          </a:p>
          <a:p>
            <a:pPr lvl="1"/>
            <a:r>
              <a:rPr lang="en-US" sz="2400" smtClean="0"/>
              <a:t>The degree of tolerance</a:t>
            </a:r>
          </a:p>
          <a:p>
            <a:r>
              <a:rPr lang="en-US" sz="2800" smtClean="0"/>
              <a:t>Reducing variability (increasing predictability) takes effort ($)</a:t>
            </a:r>
          </a:p>
          <a:p>
            <a:r>
              <a:rPr lang="en-US" sz="2800" smtClean="0"/>
              <a:t>Side benefits can be significant</a:t>
            </a:r>
          </a:p>
        </p:txBody>
      </p:sp>
    </p:spTree>
    <p:extLst>
      <p:ext uri="{BB962C8B-B14F-4D97-AF65-F5344CB8AC3E}">
        <p14:creationId xmlns:p14="http://schemas.microsoft.com/office/powerpoint/2010/main" val="466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Goal-based Improvement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Focus on improvement</a:t>
            </a:r>
          </a:p>
          <a:p>
            <a:pPr lvl="1"/>
            <a:r>
              <a:rPr lang="en-US" smtClean="0"/>
              <a:t>A focal point is essential to achieving significant, sustainable improvement</a:t>
            </a:r>
          </a:p>
          <a:p>
            <a:r>
              <a:rPr lang="en-US" smtClean="0"/>
              <a:t>Don’t try to get it all in one swing</a:t>
            </a:r>
          </a:p>
          <a:p>
            <a:pPr lvl="1"/>
            <a:r>
              <a:rPr lang="en-US" smtClean="0"/>
              <a:t>If the end of the tunnel is so far away that we can’t see the light, then we need interim goals</a:t>
            </a:r>
          </a:p>
          <a:p>
            <a:pPr lvl="1"/>
            <a:r>
              <a:rPr lang="en-US" smtClean="0"/>
              <a:t>Success is a journey – just keep heading in the right direction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307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Role of Feedback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Get connected</a:t>
            </a:r>
          </a:p>
          <a:p>
            <a:r>
              <a:rPr lang="en-US" smtClean="0"/>
              <a:t>Timing is everything</a:t>
            </a:r>
          </a:p>
          <a:p>
            <a:r>
              <a:rPr lang="en-US" smtClean="0"/>
              <a:t>Be SMART</a:t>
            </a:r>
          </a:p>
          <a:p>
            <a:r>
              <a:rPr lang="en-US" smtClean="0"/>
              <a:t>Thresholds are necessary to prevent overreaction</a:t>
            </a:r>
          </a:p>
          <a:p>
            <a:r>
              <a:rPr lang="en-US" smtClean="0"/>
              <a:t>Proactivity vs. reactivity</a:t>
            </a:r>
          </a:p>
          <a:p>
            <a:pPr lvl="1"/>
            <a:r>
              <a:rPr lang="en-US" smtClean="0"/>
              <a:t>Is it process improvement or quality control?</a:t>
            </a:r>
          </a:p>
        </p:txBody>
      </p:sp>
    </p:spTree>
    <p:extLst>
      <p:ext uri="{BB962C8B-B14F-4D97-AF65-F5344CB8AC3E}">
        <p14:creationId xmlns:p14="http://schemas.microsoft.com/office/powerpoint/2010/main" val="75352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Focus Thru the Years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The assembly line</a:t>
            </a:r>
          </a:p>
          <a:p>
            <a:r>
              <a:rPr lang="en-US" dirty="0" smtClean="0"/>
              <a:t>TQM</a:t>
            </a:r>
          </a:p>
          <a:p>
            <a:r>
              <a:rPr lang="en-US" dirty="0" smtClean="0"/>
              <a:t>ISO 9000</a:t>
            </a:r>
          </a:p>
          <a:p>
            <a:r>
              <a:rPr lang="en-US" dirty="0" smtClean="0"/>
              <a:t>Deming</a:t>
            </a:r>
          </a:p>
          <a:p>
            <a:r>
              <a:rPr lang="en-US" dirty="0" err="1" smtClean="0"/>
              <a:t>Baldridge</a:t>
            </a:r>
            <a:endParaRPr lang="en-US" dirty="0" smtClean="0"/>
          </a:p>
          <a:p>
            <a:r>
              <a:rPr lang="en-US" dirty="0" smtClean="0"/>
              <a:t>CMM</a:t>
            </a:r>
          </a:p>
          <a:p>
            <a:r>
              <a:rPr lang="en-US" dirty="0" smtClean="0"/>
              <a:t>Six Sigma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59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Six Sigma: Methodology or Religion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Process change, Six Sigma style</a:t>
            </a:r>
          </a:p>
          <a:p>
            <a:pPr lvl="1"/>
            <a:r>
              <a:rPr lang="en-US" smtClean="0"/>
              <a:t>Management </a:t>
            </a:r>
          </a:p>
          <a:p>
            <a:pPr lvl="1"/>
            <a:r>
              <a:rPr lang="en-US" smtClean="0"/>
              <a:t>Improvement</a:t>
            </a:r>
          </a:p>
          <a:p>
            <a:pPr lvl="1"/>
            <a:r>
              <a:rPr lang="en-US" smtClean="0"/>
              <a:t>Redesign</a:t>
            </a:r>
          </a:p>
          <a:p>
            <a:r>
              <a:rPr lang="en-US" smtClean="0"/>
              <a:t>Zen and the art of process improvement</a:t>
            </a:r>
          </a:p>
          <a:p>
            <a:pPr lvl="1"/>
            <a:r>
              <a:rPr lang="en-US" smtClean="0"/>
              <a:t>If you look closely enough, you will see variation</a:t>
            </a:r>
          </a:p>
          <a:p>
            <a:pPr lvl="1"/>
            <a:r>
              <a:rPr lang="en-US" smtClean="0"/>
              <a:t>If you focus on it, will it improve?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54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Six Sigma Mechanics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No more than 3.4 defects per million opportunities (DPMO)</a:t>
            </a:r>
          </a:p>
          <a:p>
            <a:r>
              <a:rPr lang="en-US" smtClean="0"/>
              <a:t>Implies that</a:t>
            </a:r>
          </a:p>
          <a:p>
            <a:pPr lvl="1"/>
            <a:r>
              <a:rPr lang="en-US" smtClean="0"/>
              <a:t>We know (exactly) what a defect is</a:t>
            </a:r>
          </a:p>
          <a:p>
            <a:pPr lvl="1"/>
            <a:r>
              <a:rPr lang="en-US" smtClean="0"/>
              <a:t>We know (exactly) what an opportunity is</a:t>
            </a:r>
          </a:p>
          <a:p>
            <a:pPr lvl="1"/>
            <a:r>
              <a:rPr lang="en-US" smtClean="0"/>
              <a:t>We have a measurement process that</a:t>
            </a:r>
          </a:p>
          <a:p>
            <a:pPr lvl="2"/>
            <a:r>
              <a:rPr lang="en-US" smtClean="0"/>
              <a:t>Accurately detects any defect</a:t>
            </a:r>
          </a:p>
          <a:p>
            <a:pPr lvl="2"/>
            <a:r>
              <a:rPr lang="en-US" smtClean="0"/>
              <a:t>Is unobtrusive enough so as not to significantly impede productivity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43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Statistically Speaking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Six Sigma assumes a normal distribution (bell curve) of event outcomes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99.99966% of outcomes will be within six standard deviations of the mean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 other words, only 3.4 of every million outcomes will be outside the six standard deviation range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only works if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You really have a normal distribution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You target the mean and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You bound your acceptable range of outcomes at -/+ six standard deviations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63974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Death, Taxes and Change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Change is inevitable, don’t fight it</a:t>
            </a:r>
          </a:p>
          <a:p>
            <a:r>
              <a:rPr lang="en-US" smtClean="0"/>
              <a:t>Technology will continue to change at a frightening speed</a:t>
            </a:r>
            <a:r>
              <a:rPr lang="en-US" sz="2800" smtClean="0"/>
              <a:t> </a:t>
            </a:r>
          </a:p>
          <a:p>
            <a:pPr lvl="1"/>
            <a:r>
              <a:rPr lang="en-US" smtClean="0"/>
              <a:t>Stay away from the bleeding edge</a:t>
            </a:r>
          </a:p>
          <a:p>
            <a:r>
              <a:rPr lang="en-US" smtClean="0"/>
              <a:t>Next comes domain</a:t>
            </a:r>
            <a:endParaRPr lang="en-US" sz="2800" smtClean="0"/>
          </a:p>
          <a:p>
            <a:pPr lvl="1"/>
            <a:r>
              <a:rPr lang="en-US" smtClean="0"/>
              <a:t>At a high-level of abstraction, the domain is fairly stable</a:t>
            </a:r>
            <a:endParaRPr lang="en-US" sz="2400" smtClean="0"/>
          </a:p>
          <a:p>
            <a:r>
              <a:rPr lang="en-US" smtClean="0"/>
              <a:t>Process will change the least</a:t>
            </a:r>
            <a:endParaRPr lang="en-US" sz="2800" smtClean="0"/>
          </a:p>
          <a:p>
            <a:pPr lvl="1"/>
            <a:r>
              <a:rPr lang="en-US" smtClean="0"/>
              <a:t>That is where you should focus your efforts</a:t>
            </a:r>
          </a:p>
        </p:txBody>
      </p:sp>
    </p:spTree>
    <p:extLst>
      <p:ext uri="{BB962C8B-B14F-4D97-AF65-F5344CB8AC3E}">
        <p14:creationId xmlns:p14="http://schemas.microsoft.com/office/powerpoint/2010/main" val="4186625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Six Sigma Projects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Define requirements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Suppliers, Inputs, Process, Outputs, Customers (SIPOC)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Critical-to-Quality (CTQ)</a:t>
            </a:r>
          </a:p>
          <a:p>
            <a:pPr>
              <a:lnSpc>
                <a:spcPct val="90000"/>
              </a:lnSpc>
            </a:pPr>
            <a:r>
              <a:rPr lang="en-US" smtClean="0"/>
              <a:t>Measure existing vs. desired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Focus on the “important” outputs that can be improved</a:t>
            </a:r>
          </a:p>
          <a:p>
            <a:pPr>
              <a:lnSpc>
                <a:spcPct val="90000"/>
              </a:lnSpc>
            </a:pPr>
            <a:r>
              <a:rPr lang="en-US" smtClean="0"/>
              <a:t>Analyze data to identify causes</a:t>
            </a:r>
          </a:p>
          <a:p>
            <a:pPr>
              <a:lnSpc>
                <a:spcPct val="90000"/>
              </a:lnSpc>
            </a:pPr>
            <a:r>
              <a:rPr lang="en-US" smtClean="0"/>
              <a:t>Improve the process</a:t>
            </a:r>
          </a:p>
          <a:p>
            <a:pPr>
              <a:lnSpc>
                <a:spcPct val="90000"/>
              </a:lnSpc>
            </a:pPr>
            <a:r>
              <a:rPr lang="en-US" smtClean="0"/>
              <a:t>Control the results and maintain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8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Capability Maturity Model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Developed to address software project failure rates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 Defense Department (</a:t>
            </a:r>
            <a:r>
              <a:rPr lang="en-US" dirty="0" err="1" smtClean="0"/>
              <a:t>DoD</a:t>
            </a:r>
            <a:r>
              <a:rPr lang="en-US" dirty="0" smtClean="0"/>
              <a:t>) and the Software Engineering Institute (SEI)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Lack of maturity of process in engineering software was believed to be the leading cause of an alarming failure rate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framework for improvement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Five distinct levels of process maturity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Key process areas that must be satisfied</a:t>
            </a:r>
          </a:p>
        </p:txBody>
      </p:sp>
    </p:spTree>
    <p:extLst>
      <p:ext uri="{BB962C8B-B14F-4D97-AF65-F5344CB8AC3E}">
        <p14:creationId xmlns:p14="http://schemas.microsoft.com/office/powerpoint/2010/main" val="15312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CMM’s Levels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Initial (aka ad hoc, chaotic, disorderly)</a:t>
            </a:r>
          </a:p>
          <a:p>
            <a:pPr>
              <a:lnSpc>
                <a:spcPct val="90000"/>
              </a:lnSpc>
            </a:pPr>
            <a:r>
              <a:rPr lang="en-US" smtClean="0"/>
              <a:t>Repeatable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Disciplined enough to repeat successes</a:t>
            </a:r>
          </a:p>
          <a:p>
            <a:pPr>
              <a:lnSpc>
                <a:spcPct val="90000"/>
              </a:lnSpc>
            </a:pPr>
            <a:r>
              <a:rPr lang="en-US" smtClean="0"/>
              <a:t>Defined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Defined and documented process, tailored</a:t>
            </a:r>
          </a:p>
          <a:p>
            <a:pPr>
              <a:lnSpc>
                <a:spcPct val="90000"/>
              </a:lnSpc>
            </a:pPr>
            <a:r>
              <a:rPr lang="en-US" smtClean="0"/>
              <a:t>Managed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Quantitatively understood and controlled</a:t>
            </a:r>
          </a:p>
          <a:p>
            <a:pPr>
              <a:lnSpc>
                <a:spcPct val="90000"/>
              </a:lnSpc>
            </a:pPr>
            <a:r>
              <a:rPr lang="en-US" smtClean="0"/>
              <a:t>Optimizing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Continuously improving</a:t>
            </a:r>
          </a:p>
        </p:txBody>
      </p:sp>
    </p:spTree>
    <p:extLst>
      <p:ext uri="{BB962C8B-B14F-4D97-AF65-F5344CB8AC3E}">
        <p14:creationId xmlns:p14="http://schemas.microsoft.com/office/powerpoint/2010/main" val="9653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PM </a:t>
            </a:r>
            <a:r>
              <a:rPr lang="en-US" sz="7200" smtClean="0"/>
              <a:t>Life Cycle Models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02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Life Cycle Models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Linear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Incremental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Iterative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Adaptive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Extreme</a:t>
            </a:r>
          </a:p>
        </p:txBody>
      </p:sp>
    </p:spTree>
    <p:extLst>
      <p:ext uri="{BB962C8B-B14F-4D97-AF65-F5344CB8AC3E}">
        <p14:creationId xmlns:p14="http://schemas.microsoft.com/office/powerpoint/2010/main" val="265610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 Model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Waterfall approach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Scope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Launch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 &amp; Control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Close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Phase relationships are finish-to-start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Very well understood goal and solution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“We’ve done this many times before”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Intolerant of learning / change</a:t>
            </a:r>
          </a:p>
        </p:txBody>
      </p:sp>
    </p:spTree>
    <p:extLst>
      <p:ext uri="{BB962C8B-B14F-4D97-AF65-F5344CB8AC3E}">
        <p14:creationId xmlns:p14="http://schemas.microsoft.com/office/powerpoint/2010/main" val="41014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Incremental Model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Piecemeal version of the waterfall approach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Phased deliverables provide earlier, lesser value in increments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Learn as you go – change as necessary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8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Iterative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Iteration is used to explore, discover and learn while moving toward an acceptable level of completion</a:t>
            </a:r>
          </a:p>
          <a:p>
            <a:pPr>
              <a:lnSpc>
                <a:spcPct val="80000"/>
              </a:lnSpc>
            </a:pPr>
            <a:r>
              <a:rPr lang="en-US" smtClean="0"/>
              <a:t>Iterations produce increasingly complete prototypes to facilitate discovery of the complete solution</a:t>
            </a:r>
          </a:p>
          <a:p>
            <a:pPr>
              <a:lnSpc>
                <a:spcPct val="80000"/>
              </a:lnSpc>
            </a:pPr>
            <a:r>
              <a:rPr lang="en-US" smtClean="0"/>
              <a:t>Scope can be “refined” between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74845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Adaptive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 future is less certain</a:t>
            </a:r>
          </a:p>
          <a:p>
            <a:pPr>
              <a:lnSpc>
                <a:spcPct val="80000"/>
              </a:lnSpc>
            </a:pPr>
            <a:r>
              <a:rPr lang="en-US" smtClean="0"/>
              <a:t>Knowledge gained in one iteration will be used to direct the next iteration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Just-in-time planning</a:t>
            </a:r>
          </a:p>
          <a:p>
            <a:pPr>
              <a:lnSpc>
                <a:spcPct val="80000"/>
              </a:lnSpc>
            </a:pPr>
            <a:r>
              <a:rPr lang="en-US" smtClean="0"/>
              <a:t>The goal is convergence toward an acceptable solution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High-risk, high-reward?</a:t>
            </a:r>
          </a:p>
          <a:p>
            <a:pPr>
              <a:lnSpc>
                <a:spcPct val="80000"/>
              </a:lnSpc>
            </a:pPr>
            <a:r>
              <a:rPr lang="en-US" smtClean="0"/>
              <a:t>Partial solutions may be released at the discretion of the client</a:t>
            </a:r>
          </a:p>
        </p:txBody>
      </p:sp>
    </p:spTree>
    <p:extLst>
      <p:ext uri="{BB962C8B-B14F-4D97-AF65-F5344CB8AC3E}">
        <p14:creationId xmlns:p14="http://schemas.microsoft.com/office/powerpoint/2010/main" val="907359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Extreme Project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Rapid and very visible progress toward a yet to be determined solution to a vague and evolving problem</a:t>
            </a:r>
          </a:p>
          <a:p>
            <a:pPr>
              <a:lnSpc>
                <a:spcPct val="80000"/>
              </a:lnSpc>
            </a:pPr>
            <a:r>
              <a:rPr lang="en-US" smtClean="0"/>
              <a:t>Capability and desire in search of a solution which in turn will search for a problem</a:t>
            </a:r>
          </a:p>
          <a:p>
            <a:pPr>
              <a:lnSpc>
                <a:spcPct val="80000"/>
              </a:lnSpc>
            </a:pPr>
            <a:r>
              <a:rPr lang="en-US" smtClean="0"/>
              <a:t>Change is a given since the next iteration is at best loosely defined until the current iteration is assessed</a:t>
            </a:r>
          </a:p>
          <a:p>
            <a:pPr>
              <a:lnSpc>
                <a:spcPct val="80000"/>
              </a:lnSpc>
            </a:pPr>
            <a:r>
              <a:rPr lang="en-US" smtClean="0"/>
              <a:t>Success must be thought of in different terms – knowledge gained</a:t>
            </a:r>
          </a:p>
        </p:txBody>
      </p:sp>
    </p:spTree>
    <p:extLst>
      <p:ext uri="{BB962C8B-B14F-4D97-AF65-F5344CB8AC3E}">
        <p14:creationId xmlns:p14="http://schemas.microsoft.com/office/powerpoint/2010/main" val="255374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21</a:t>
            </a:r>
            <a:r>
              <a:rPr lang="en-US" baseline="30000" smtClean="0"/>
              <a:t>st</a:t>
            </a:r>
            <a:r>
              <a:rPr lang="en-US" smtClean="0"/>
              <a:t>-Century Challenges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Life-Cycle Compression</a:t>
            </a:r>
          </a:p>
          <a:p>
            <a:r>
              <a:rPr lang="en-US" smtClean="0"/>
              <a:t>Globalization</a:t>
            </a:r>
          </a:p>
          <a:p>
            <a:r>
              <a:rPr lang="en-US" smtClean="0"/>
              <a:t>Information Overload</a:t>
            </a:r>
          </a:p>
          <a:p>
            <a:r>
              <a:rPr lang="en-US" smtClean="0"/>
              <a:t>Downsizing, outsourcing, off-shoring, etc.</a:t>
            </a:r>
          </a:p>
          <a:p>
            <a:r>
              <a:rPr lang="en-US" smtClean="0"/>
              <a:t>Customer focus</a:t>
            </a:r>
          </a:p>
          <a:p>
            <a:r>
              <a:rPr lang="en-US" smtClean="0"/>
              <a:t>More smaller projects</a:t>
            </a:r>
          </a:p>
        </p:txBody>
      </p:sp>
    </p:spTree>
    <p:extLst>
      <p:ext uri="{BB962C8B-B14F-4D97-AF65-F5344CB8AC3E}">
        <p14:creationId xmlns:p14="http://schemas.microsoft.com/office/powerpoint/2010/main" val="3396494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Extreme PM Evaluated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Strengths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Extremely engaging (creative problem solving)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Extremely flexible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Rapid breezing over of many possible solutions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Facilitates getting “out of the box”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Weaknesses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Commitment to anything but exploration is futile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Encourages play, not work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Drives sales and marketing crazy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Who’s paying for this? </a:t>
            </a:r>
          </a:p>
        </p:txBody>
      </p:sp>
    </p:spTree>
    <p:extLst>
      <p:ext uri="{BB962C8B-B14F-4D97-AF65-F5344CB8AC3E}">
        <p14:creationId xmlns:p14="http://schemas.microsoft.com/office/powerpoint/2010/main" val="11299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12</a:t>
            </a:r>
          </a:p>
          <a:p>
            <a:r>
              <a:rPr lang="en-US" sz="7200" dirty="0" smtClean="0"/>
              <a:t>Challenging Projects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817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1433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Distressed and Multi-team Projects</a:t>
            </a:r>
          </a:p>
          <a:p>
            <a:pPr>
              <a:defRPr/>
            </a:pPr>
            <a:r>
              <a:rPr lang="en-US" dirty="0" smtClean="0"/>
              <a:t>Reading: Chapters 13 and 14</a:t>
            </a:r>
          </a:p>
          <a:p>
            <a:pPr>
              <a:defRPr/>
            </a:pPr>
            <a:r>
              <a:rPr lang="en-US" dirty="0" smtClean="0"/>
              <a:t>Objectives</a:t>
            </a:r>
          </a:p>
          <a:p>
            <a:pPr lvl="1">
              <a:defRPr/>
            </a:pPr>
            <a:r>
              <a:rPr lang="en-US" dirty="0" smtClean="0"/>
              <a:t>Examine especially challenging project management situations</a:t>
            </a:r>
          </a:p>
          <a:p>
            <a:pPr lvl="1">
              <a:defRPr/>
            </a:pPr>
            <a:r>
              <a:rPr lang="en-US" dirty="0" smtClean="0"/>
              <a:t>Analyze the root causes of distress and discuss approaches for preventing such situations</a:t>
            </a:r>
          </a:p>
          <a:p>
            <a:pPr lvl="1">
              <a:defRPr/>
            </a:pPr>
            <a:r>
              <a:rPr lang="en-US" dirty="0" smtClean="0"/>
              <a:t>Discuss challenges associated with multi-team projects and approaches for managing them</a:t>
            </a:r>
          </a:p>
        </p:txBody>
      </p:sp>
    </p:spTree>
    <p:extLst>
      <p:ext uri="{BB962C8B-B14F-4D97-AF65-F5344CB8AC3E}">
        <p14:creationId xmlns:p14="http://schemas.microsoft.com/office/powerpoint/2010/main" val="3919177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Challenging Projects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758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Distressed Projects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 project seems headed for failure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EVM variance metrics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Trending toward failure over a significant duration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Recent metrics indicate a high risk of failure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 recent significant change threatens project success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Key personnel quit or become unavailable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Dramatic change in scope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Project de-prioritized by management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An “uh-oh”-moment (e.g., tool limitations)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Money troubles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“fire” breaks out with in production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11108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Root Causes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Inadequate requirements capture</a:t>
            </a:r>
          </a:p>
          <a:p>
            <a:pPr>
              <a:lnSpc>
                <a:spcPct val="80000"/>
              </a:lnSpc>
            </a:pPr>
            <a:r>
              <a:rPr lang="en-US" smtClean="0"/>
              <a:t>Lack of sponsorship</a:t>
            </a:r>
          </a:p>
          <a:p>
            <a:pPr>
              <a:lnSpc>
                <a:spcPct val="80000"/>
              </a:lnSpc>
            </a:pPr>
            <a:r>
              <a:rPr lang="en-US" smtClean="0"/>
              <a:t>Lack of planning, risk analysis,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Poor management of change</a:t>
            </a:r>
          </a:p>
          <a:p>
            <a:pPr>
              <a:lnSpc>
                <a:spcPct val="80000"/>
              </a:lnSpc>
            </a:pPr>
            <a:r>
              <a:rPr lang="en-US" smtClean="0"/>
              <a:t>Lack of oversight (monitoring)</a:t>
            </a:r>
          </a:p>
          <a:p>
            <a:pPr>
              <a:lnSpc>
                <a:spcPct val="80000"/>
              </a:lnSpc>
            </a:pPr>
            <a:r>
              <a:rPr lang="en-US" smtClean="0"/>
              <a:t>Over commitment / wishful thinking</a:t>
            </a:r>
          </a:p>
          <a:p>
            <a:pPr>
              <a:lnSpc>
                <a:spcPct val="80000"/>
              </a:lnSpc>
            </a:pPr>
            <a:r>
              <a:rPr lang="en-US" smtClean="0"/>
              <a:t>Poor communication / lack of visibility</a:t>
            </a:r>
          </a:p>
          <a:p>
            <a:pPr>
              <a:lnSpc>
                <a:spcPct val="80000"/>
              </a:lnSpc>
            </a:pPr>
            <a:r>
              <a:rPr lang="en-US" smtClean="0"/>
              <a:t>Inadequate training and/or technology evaluation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77128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Don’t Let This Happen to You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Learn from the past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Or else, history will likely repeat itself</a:t>
            </a:r>
          </a:p>
          <a:p>
            <a:pPr>
              <a:lnSpc>
                <a:spcPct val="80000"/>
              </a:lnSpc>
            </a:pPr>
            <a:r>
              <a:rPr lang="en-US" smtClean="0"/>
              <a:t>Take the time to manage risk</a:t>
            </a:r>
          </a:p>
          <a:p>
            <a:pPr>
              <a:lnSpc>
                <a:spcPct val="80000"/>
              </a:lnSpc>
            </a:pPr>
            <a:r>
              <a:rPr lang="en-US" smtClean="0"/>
              <a:t>Line up sponsorship</a:t>
            </a:r>
          </a:p>
          <a:p>
            <a:pPr>
              <a:lnSpc>
                <a:spcPct val="80000"/>
              </a:lnSpc>
            </a:pPr>
            <a:r>
              <a:rPr lang="en-US" smtClean="0"/>
              <a:t>Plan with detail (WBS, budget, etc.)</a:t>
            </a:r>
          </a:p>
          <a:p>
            <a:pPr>
              <a:lnSpc>
                <a:spcPct val="80000"/>
              </a:lnSpc>
            </a:pPr>
            <a:r>
              <a:rPr lang="en-US" smtClean="0"/>
              <a:t>Manage the critical path</a:t>
            </a:r>
          </a:p>
          <a:p>
            <a:pPr>
              <a:lnSpc>
                <a:spcPct val="80000"/>
              </a:lnSpc>
            </a:pPr>
            <a:r>
              <a:rPr lang="en-US" smtClean="0"/>
              <a:t>Manage change with discipline</a:t>
            </a:r>
          </a:p>
          <a:p>
            <a:pPr>
              <a:lnSpc>
                <a:spcPct val="80000"/>
              </a:lnSpc>
            </a:pPr>
            <a:r>
              <a:rPr lang="en-US" smtClean="0"/>
              <a:t>Respect the dynamics of people and teams</a:t>
            </a:r>
          </a:p>
          <a:p>
            <a:pPr>
              <a:lnSpc>
                <a:spcPct val="80000"/>
              </a:lnSpc>
            </a:pPr>
            <a:r>
              <a:rPr lang="en-US" smtClean="0"/>
              <a:t>EVM-based checkpoint control</a:t>
            </a:r>
          </a:p>
        </p:txBody>
      </p:sp>
    </p:spTree>
    <p:extLst>
      <p:ext uri="{BB962C8B-B14F-4D97-AF65-F5344CB8AC3E}">
        <p14:creationId xmlns:p14="http://schemas.microsoft.com/office/powerpoint/2010/main" val="931309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Reporting Status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686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/>
              <a:t>Be concise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140 characters or less?</a:t>
            </a:r>
          </a:p>
          <a:p>
            <a:pPr>
              <a:lnSpc>
                <a:spcPct val="80000"/>
              </a:lnSpc>
            </a:pPr>
            <a:r>
              <a:rPr lang="en-US" smtClean="0"/>
              <a:t>Convey facts clearly (progress, issues, etc.)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Metrics, simple graphs,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Project optimism and control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It’s all about the plan</a:t>
            </a:r>
          </a:p>
          <a:p>
            <a:pPr>
              <a:lnSpc>
                <a:spcPct val="80000"/>
              </a:lnSpc>
            </a:pPr>
            <a:r>
              <a:rPr lang="en-US" smtClean="0"/>
              <a:t>Be realistic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Inform, don’t sell</a:t>
            </a:r>
          </a:p>
          <a:p>
            <a:pPr>
              <a:lnSpc>
                <a:spcPct val="80000"/>
              </a:lnSpc>
            </a:pPr>
            <a:r>
              <a:rPr lang="en-US" smtClean="0"/>
              <a:t>When necessary, raise the alarm loudly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Manage expectations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Obtain help</a:t>
            </a:r>
          </a:p>
        </p:txBody>
      </p:sp>
    </p:spTree>
    <p:extLst>
      <p:ext uri="{BB962C8B-B14F-4D97-AF65-F5344CB8AC3E}">
        <p14:creationId xmlns:p14="http://schemas.microsoft.com/office/powerpoint/2010/main" val="100174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Contingency Plans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Developed during risk planning </a:t>
            </a:r>
          </a:p>
          <a:p>
            <a:pPr>
              <a:lnSpc>
                <a:spcPct val="80000"/>
              </a:lnSpc>
            </a:pPr>
            <a:r>
              <a:rPr lang="en-US" smtClean="0"/>
              <a:t>Be prepared to obtain more effort, more time, more money, etc.</a:t>
            </a:r>
          </a:p>
          <a:p>
            <a:pPr>
              <a:lnSpc>
                <a:spcPct val="80000"/>
              </a:lnSpc>
            </a:pPr>
            <a:r>
              <a:rPr lang="en-US" smtClean="0"/>
              <a:t>Monitor risks closely, focus on triggers</a:t>
            </a:r>
          </a:p>
          <a:p>
            <a:pPr>
              <a:lnSpc>
                <a:spcPct val="80000"/>
              </a:lnSpc>
            </a:pPr>
            <a:r>
              <a:rPr lang="en-US" smtClean="0"/>
              <a:t>Change course if necessary, but do so with care</a:t>
            </a:r>
          </a:p>
          <a:p>
            <a:pPr>
              <a:lnSpc>
                <a:spcPct val="80000"/>
              </a:lnSpc>
            </a:pPr>
            <a:r>
              <a:rPr lang="en-US" smtClean="0"/>
              <a:t>Learn and improve next time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48691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Multi-team Projects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Collaboration and involvement of 2 or more teams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All project teams have multiple sub-teams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Crossing “political” boundaries is risky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The 2-boss problem of the matrix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Internal cultural differences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Managing contractors is especially hard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Command, control, communication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PMs must delegate to (trusted) sub-team leads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13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Growth is Good, Creep is Bad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Scope creep</a:t>
            </a:r>
          </a:p>
          <a:p>
            <a:pPr lvl="1">
              <a:defRPr/>
            </a:pPr>
            <a:r>
              <a:rPr lang="en-US" dirty="0" smtClean="0"/>
              <a:t>Unmanaged and unaccounted for expansion of scope, typically driven by the customer</a:t>
            </a:r>
          </a:p>
          <a:p>
            <a:pPr>
              <a:defRPr/>
            </a:pPr>
            <a:r>
              <a:rPr lang="en-US" dirty="0" smtClean="0"/>
              <a:t>Feature creep</a:t>
            </a:r>
          </a:p>
          <a:p>
            <a:pPr lvl="1">
              <a:defRPr/>
            </a:pPr>
            <a:r>
              <a:rPr lang="en-US" dirty="0" smtClean="0"/>
              <a:t>Similar to scope creep, but typically driven by the project team (e.g., gold plating)</a:t>
            </a:r>
          </a:p>
          <a:p>
            <a:pPr>
              <a:defRPr/>
            </a:pPr>
            <a:r>
              <a:rPr lang="en-US" dirty="0" smtClean="0"/>
              <a:t>Hope creep</a:t>
            </a:r>
          </a:p>
          <a:p>
            <a:pPr lvl="1">
              <a:defRPr/>
            </a:pPr>
            <a:r>
              <a:rPr lang="en-US" dirty="0" smtClean="0"/>
              <a:t>Wishful thinking </a:t>
            </a:r>
          </a:p>
          <a:p>
            <a:pPr>
              <a:defRPr/>
            </a:pPr>
            <a:r>
              <a:rPr lang="en-US" dirty="0" smtClean="0"/>
              <a:t>Effort creep</a:t>
            </a:r>
          </a:p>
          <a:p>
            <a:pPr lvl="1">
              <a:defRPr/>
            </a:pPr>
            <a:r>
              <a:rPr lang="en-US" dirty="0" smtClean="0"/>
              <a:t>Working harder, not smarter</a:t>
            </a:r>
          </a:p>
        </p:txBody>
      </p:sp>
    </p:spTree>
    <p:extLst>
      <p:ext uri="{BB962C8B-B14F-4D97-AF65-F5344CB8AC3E}">
        <p14:creationId xmlns:p14="http://schemas.microsoft.com/office/powerpoint/2010/main" val="3780455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Multi-team Keys for Success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Communication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Proactive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Clear and concise 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EVM-based checkpoint control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Risk management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Especially along the critical path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Delegation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Contracts!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Transfer and mitigate risk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044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Week 13</a:t>
            </a:r>
          </a:p>
          <a:p>
            <a:r>
              <a:rPr lang="en-US" sz="7200" dirty="0" smtClean="0"/>
              <a:t>Agile and Extreme Project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7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Agile and Extreme Project Management</a:t>
            </a:r>
          </a:p>
          <a:p>
            <a:r>
              <a:rPr lang="en-US" dirty="0" smtClean="0"/>
              <a:t>Reading: Chapter 10 and 11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Distinguish agile and extreme projects from traditional projects</a:t>
            </a:r>
          </a:p>
          <a:p>
            <a:pPr lvl="1"/>
            <a:r>
              <a:rPr lang="en-US" dirty="0" smtClean="0"/>
              <a:t>Analyze the unique challenges of projects of these types and discuss ways to successfully overcome them</a:t>
            </a:r>
          </a:p>
        </p:txBody>
      </p:sp>
    </p:spTree>
    <p:extLst>
      <p:ext uri="{BB962C8B-B14F-4D97-AF65-F5344CB8AC3E}">
        <p14:creationId xmlns:p14="http://schemas.microsoft.com/office/powerpoint/2010/main" val="1300841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Agile and Extreme Project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00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Non-traditional Projects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Agile projects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Goal is clearly understood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Exact solution is not at all clear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Periodic releases of working systems</a:t>
            </a:r>
          </a:p>
          <a:p>
            <a:pPr>
              <a:lnSpc>
                <a:spcPct val="80000"/>
              </a:lnSpc>
            </a:pPr>
            <a:r>
              <a:rPr lang="en-US" smtClean="0"/>
              <a:t>Extreme projects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Goal is idealistic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Solution is unknown or unrealistic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Do a little work, learn and evaluate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Project may end after any phase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900450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Agile Project Management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The Agile Manifesto (Fowler and </a:t>
            </a:r>
            <a:r>
              <a:rPr lang="en-US" dirty="0" err="1" smtClean="0"/>
              <a:t>Highsmith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Individuals and interactions over processes and tools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Working products over comprehensive documentation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Customer collaboration over contract negotiations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Responding to change over following a plan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Surface frequently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Co-located, small, agile project teams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Cross project dependencies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Partial solutions made visible periodically</a:t>
            </a:r>
          </a:p>
        </p:txBody>
      </p:sp>
    </p:spTree>
    <p:extLst>
      <p:ext uri="{BB962C8B-B14F-4D97-AF65-F5344CB8AC3E}">
        <p14:creationId xmlns:p14="http://schemas.microsoft.com/office/powerpoint/2010/main" val="1821469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Iterative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Iteration is used to explore, discover and learn while moving toward an acceptable level of completion</a:t>
            </a:r>
          </a:p>
          <a:p>
            <a:pPr>
              <a:lnSpc>
                <a:spcPct val="80000"/>
              </a:lnSpc>
            </a:pPr>
            <a:r>
              <a:rPr lang="en-US" smtClean="0"/>
              <a:t>Iterations produce increasingly complete prototypes to facilitate discovery of the complete solution</a:t>
            </a:r>
          </a:p>
          <a:p>
            <a:pPr>
              <a:lnSpc>
                <a:spcPct val="80000"/>
              </a:lnSpc>
            </a:pPr>
            <a:r>
              <a:rPr lang="en-US" smtClean="0"/>
              <a:t>Scope can be “refined” between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3167884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Iterative Model Evaluated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Strengths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Frequent opportunities for client review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Facilitates continual deepening of understanding of problem and solution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Suggested improvements vs. scope creep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Overall plan can be adapted with changing environment (e.g., market, technology, etc.)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Weaknesses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Client can be too involved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Co-location may be impractical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Supporting interim “solutions” may be burdensome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Number of iterations required to “finish” is not known</a:t>
            </a:r>
          </a:p>
        </p:txBody>
      </p:sp>
    </p:spTree>
    <p:extLst>
      <p:ext uri="{BB962C8B-B14F-4D97-AF65-F5344CB8AC3E}">
        <p14:creationId xmlns:p14="http://schemas.microsoft.com/office/powerpoint/2010/main" val="20383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Adaptive Model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The future is less certain</a:t>
            </a:r>
          </a:p>
          <a:p>
            <a:pPr>
              <a:lnSpc>
                <a:spcPct val="80000"/>
              </a:lnSpc>
            </a:pPr>
            <a:r>
              <a:rPr lang="en-US" smtClean="0"/>
              <a:t>Knowledge gained in one iteration will be used to direct the next iteration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Just-in-time planning</a:t>
            </a:r>
          </a:p>
          <a:p>
            <a:pPr>
              <a:lnSpc>
                <a:spcPct val="80000"/>
              </a:lnSpc>
            </a:pPr>
            <a:r>
              <a:rPr lang="en-US" smtClean="0"/>
              <a:t>The goal is convergence toward an acceptable solution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High-risk, high-reward?</a:t>
            </a:r>
          </a:p>
          <a:p>
            <a:pPr>
              <a:lnSpc>
                <a:spcPct val="80000"/>
              </a:lnSpc>
            </a:pPr>
            <a:r>
              <a:rPr lang="en-US" smtClean="0"/>
              <a:t>Partial solutions may be released at the discretion of the client</a:t>
            </a:r>
          </a:p>
        </p:txBody>
      </p:sp>
    </p:spTree>
    <p:extLst>
      <p:ext uri="{BB962C8B-B14F-4D97-AF65-F5344CB8AC3E}">
        <p14:creationId xmlns:p14="http://schemas.microsoft.com/office/powerpoint/2010/main" val="334632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Adaptive Model Evaluated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Strengths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Very focused, only essential work is performed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Minimal change management overhead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Minimal uncertainty management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Frequent production of business value</a:t>
            </a:r>
          </a:p>
          <a:p>
            <a:pPr>
              <a:lnSpc>
                <a:spcPct val="80000"/>
              </a:lnSpc>
            </a:pPr>
            <a:r>
              <a:rPr lang="en-US" smtClean="0"/>
              <a:t>Weaknesses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Only works with significant, timely, meaningful client involvement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Commitment to more meaningful deliverables is all but impossible</a:t>
            </a:r>
          </a:p>
        </p:txBody>
      </p:sp>
    </p:spTree>
    <p:extLst>
      <p:ext uri="{BB962C8B-B14F-4D97-AF65-F5344CB8AC3E}">
        <p14:creationId xmlns:p14="http://schemas.microsoft.com/office/powerpoint/2010/main" val="165486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Classifications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Each project is unique and therefore may require a unique management approach</a:t>
            </a:r>
          </a:p>
          <a:p>
            <a:r>
              <a:rPr lang="en-US" smtClean="0"/>
              <a:t>However unique approaches are problematic</a:t>
            </a:r>
          </a:p>
          <a:p>
            <a:r>
              <a:rPr lang="en-US" smtClean="0"/>
              <a:t>Better would be to develop a finite set of tailored approaches, each appropriate for a class of projects </a:t>
            </a:r>
          </a:p>
        </p:txBody>
      </p:sp>
    </p:spTree>
    <p:extLst>
      <p:ext uri="{BB962C8B-B14F-4D97-AF65-F5344CB8AC3E}">
        <p14:creationId xmlns:p14="http://schemas.microsoft.com/office/powerpoint/2010/main" val="3191500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Extreme Project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Rapid and very visible progress toward a yet to be determined solution to a vague and evolving problem</a:t>
            </a:r>
          </a:p>
          <a:p>
            <a:pPr>
              <a:lnSpc>
                <a:spcPct val="80000"/>
              </a:lnSpc>
            </a:pPr>
            <a:r>
              <a:rPr lang="en-US" smtClean="0"/>
              <a:t>Capability and desire in search of a solution which in turn will search for a problem</a:t>
            </a:r>
          </a:p>
          <a:p>
            <a:pPr>
              <a:lnSpc>
                <a:spcPct val="80000"/>
              </a:lnSpc>
            </a:pPr>
            <a:r>
              <a:rPr lang="en-US" smtClean="0"/>
              <a:t>Change is a given since the next iteration is at best loosely defined until the current iteration is assessed</a:t>
            </a:r>
          </a:p>
          <a:p>
            <a:pPr>
              <a:lnSpc>
                <a:spcPct val="80000"/>
              </a:lnSpc>
            </a:pPr>
            <a:r>
              <a:rPr lang="en-US" smtClean="0"/>
              <a:t>Success must be thought of in different terms – knowledge gained</a:t>
            </a:r>
          </a:p>
        </p:txBody>
      </p:sp>
    </p:spTree>
    <p:extLst>
      <p:ext uri="{BB962C8B-B14F-4D97-AF65-F5344CB8AC3E}">
        <p14:creationId xmlns:p14="http://schemas.microsoft.com/office/powerpoint/2010/main" val="1840909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Extreme PM Evaluated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 smtClean="0"/>
              <a:t>Strengths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Extremely engaging (creative problem solving)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Extremely flexible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Rapid breezing over of many possible solutions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Facilitates getting “out of the box”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Weaknesses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Commitment to anything but exploration is futile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Encourages play, not work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Drives sales and marketing crazy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 smtClean="0"/>
              <a:t>Who’s paying for this? </a:t>
            </a:r>
          </a:p>
        </p:txBody>
      </p:sp>
    </p:spTree>
    <p:extLst>
      <p:ext uri="{BB962C8B-B14F-4D97-AF65-F5344CB8AC3E}">
        <p14:creationId xmlns:p14="http://schemas.microsoft.com/office/powerpoint/2010/main" val="1280496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3152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14</a:t>
            </a:r>
          </a:p>
          <a:p>
            <a:r>
              <a:rPr lang="en-US" sz="7200" dirty="0" smtClean="0"/>
              <a:t>Enterprise Project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40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 Project Assessment Details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638"/>
            <a:ext cx="8534400" cy="5440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Append 2 pages to your plan document</a:t>
            </a:r>
          </a:p>
          <a:p>
            <a:r>
              <a:rPr lang="en-US" sz="2800" dirty="0" smtClean="0"/>
              <a:t>Page 1 - EVM and supporting metrics</a:t>
            </a:r>
          </a:p>
          <a:p>
            <a:pPr lvl="1"/>
            <a:r>
              <a:rPr lang="en-US" sz="2400" dirty="0" smtClean="0"/>
              <a:t>A single EVM graph (original PV line plus EV and AC lines)</a:t>
            </a:r>
          </a:p>
          <a:p>
            <a:pPr lvl="1"/>
            <a:r>
              <a:rPr lang="en-US" sz="2400" dirty="0"/>
              <a:t>1</a:t>
            </a:r>
            <a:r>
              <a:rPr lang="en-US" sz="2400" dirty="0" smtClean="0"/>
              <a:t> table of data (duration and cost at each milestone)</a:t>
            </a:r>
          </a:p>
          <a:p>
            <a:pPr lvl="1"/>
            <a:r>
              <a:rPr lang="en-US" sz="2400" dirty="0" smtClean="0"/>
              <a:t>1 table of metrics (SV, CV, SPI, and CPI at each milestone)</a:t>
            </a:r>
          </a:p>
          <a:p>
            <a:r>
              <a:rPr lang="en-US" sz="2800" dirty="0" smtClean="0"/>
              <a:t>Page 2 - Analysis</a:t>
            </a:r>
          </a:p>
          <a:p>
            <a:pPr lvl="1"/>
            <a:r>
              <a:rPr lang="en-US" sz="2400" dirty="0" smtClean="0"/>
              <a:t>Explain the results of each milestone</a:t>
            </a:r>
          </a:p>
          <a:p>
            <a:pPr lvl="1"/>
            <a:r>
              <a:rPr lang="en-US" sz="2400" dirty="0" smtClean="0"/>
              <a:t>Explain improvements you would make next time</a:t>
            </a:r>
          </a:p>
          <a:p>
            <a:r>
              <a:rPr lang="en-US" sz="2800" dirty="0" smtClean="0"/>
              <a:t>Appendix</a:t>
            </a:r>
          </a:p>
          <a:p>
            <a:pPr lvl="1"/>
            <a:r>
              <a:rPr lang="en-US" sz="2400" dirty="0" smtClean="0"/>
              <a:t>Include a picture of your masterpiece</a:t>
            </a:r>
          </a:p>
          <a:p>
            <a:r>
              <a:rPr lang="en-US" sz="2800" dirty="0" smtClean="0"/>
              <a:t>Submit by 12/1/14</a:t>
            </a:r>
          </a:p>
        </p:txBody>
      </p:sp>
    </p:spTree>
    <p:extLst>
      <p:ext uri="{BB962C8B-B14F-4D97-AF65-F5344CB8AC3E}">
        <p14:creationId xmlns:p14="http://schemas.microsoft.com/office/powerpoint/2010/main" val="363155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dirty="0" smtClean="0"/>
              <a:t>Enterprise Project Management</a:t>
            </a:r>
          </a:p>
          <a:p>
            <a:r>
              <a:rPr lang="en-US" dirty="0" smtClean="0"/>
              <a:t>Reading: Chapter 18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Define the concept of enterprise organizations</a:t>
            </a:r>
          </a:p>
          <a:p>
            <a:pPr lvl="1"/>
            <a:r>
              <a:rPr lang="en-US" dirty="0" smtClean="0"/>
              <a:t>Explore project management at the enterprise level</a:t>
            </a:r>
          </a:p>
          <a:p>
            <a:pPr lvl="1"/>
            <a:r>
              <a:rPr lang="en-US" dirty="0" smtClean="0"/>
              <a:t>Discuss the business climate and how enterprise project management addresses strategy</a:t>
            </a:r>
          </a:p>
          <a:p>
            <a:pPr lvl="1"/>
            <a:r>
              <a:rPr lang="en-US" dirty="0" smtClean="0"/>
              <a:t>Examine the process flow of enterprise </a:t>
            </a:r>
            <a:r>
              <a:rPr lang="en-US" smtClean="0"/>
              <a:t>project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397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4102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Enterprise Project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21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dirty="0" smtClean="0"/>
              <a:t>The Enterprise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Spanning the organization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</a:t>
            </a:r>
            <a:r>
              <a:rPr lang="en-US" dirty="0" smtClean="0"/>
              <a:t>ork flows through an organization being processed at “stations” like an assembly line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Business units and administrative functions coordinating efforts to realize strategic goals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“Silos” of commonality (development, sales, HR, manufacturing, etc.)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Organized to manage long-term command and control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Portfolios of projects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Logically related tactical projects defined to address strategic goals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315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dirty="0" smtClean="0"/>
              <a:t>A View from the Top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28775"/>
            <a:ext cx="5564142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65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dirty="0" smtClean="0"/>
              <a:t>Enterprise Project Management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Start with the end in mind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the big deliverable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Break it down into phased deliverables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Manage as a collective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All phases must be completed to successfully complete the portfolio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Each phase is a project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Learn as you go, refine plans as necessary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Portfolio perspectives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Progressing toward the strategy’s finish line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dedicated, finite set of resources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95087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dirty="0" smtClean="0"/>
              <a:t>Enterprise PM Process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COLLECT ideas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ANALYZE the ideas to develop a set of tactics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SELECT tactics based on selection criteria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INITIATE by developing plans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EXECUTE the plans and monitor progress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DEPLOY deliverables and support compliance</a:t>
            </a:r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12040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709025" cy="971550"/>
          </a:xfrm>
        </p:spPr>
        <p:txBody>
          <a:bodyPr/>
          <a:lstStyle/>
          <a:p>
            <a:r>
              <a:rPr lang="en-US" smtClean="0"/>
              <a:t>Classification by Characteristic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Projects can be classified by:</a:t>
            </a:r>
          </a:p>
          <a:p>
            <a:pPr lvl="1"/>
            <a:r>
              <a:rPr lang="en-US" smtClean="0"/>
              <a:t>The degree of risk</a:t>
            </a:r>
          </a:p>
          <a:p>
            <a:pPr lvl="1"/>
            <a:r>
              <a:rPr lang="en-US" smtClean="0"/>
              <a:t>The amount of business value</a:t>
            </a:r>
          </a:p>
          <a:p>
            <a:pPr lvl="1"/>
            <a:r>
              <a:rPr lang="en-US" smtClean="0"/>
              <a:t>Estimated duration</a:t>
            </a:r>
          </a:p>
          <a:p>
            <a:pPr lvl="1"/>
            <a:r>
              <a:rPr lang="en-US" smtClean="0"/>
              <a:t>Complexity</a:t>
            </a:r>
          </a:p>
          <a:p>
            <a:pPr lvl="1"/>
            <a:r>
              <a:rPr lang="en-US" smtClean="0"/>
              <a:t>Technologies to be applied</a:t>
            </a:r>
          </a:p>
          <a:p>
            <a:pPr lvl="1"/>
            <a:r>
              <a:rPr lang="en-US" smtClean="0"/>
              <a:t>Number of organizational units involved</a:t>
            </a:r>
          </a:p>
          <a:p>
            <a:pPr lvl="1"/>
            <a:r>
              <a:rPr lang="en-US" smtClean="0"/>
              <a:t>Estimated cost</a:t>
            </a:r>
          </a:p>
        </p:txBody>
      </p:sp>
    </p:spTree>
    <p:extLst>
      <p:ext uri="{BB962C8B-B14F-4D97-AF65-F5344CB8AC3E}">
        <p14:creationId xmlns:p14="http://schemas.microsoft.com/office/powerpoint/2010/main" val="3600732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709025" cy="971550"/>
          </a:xfrm>
        </p:spPr>
        <p:txBody>
          <a:bodyPr/>
          <a:lstStyle/>
          <a:p>
            <a:r>
              <a:rPr lang="en-US" smtClean="0"/>
              <a:t>Classification by Project Type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Examples of project types:</a:t>
            </a:r>
          </a:p>
          <a:p>
            <a:pPr lvl="1"/>
            <a:r>
              <a:rPr lang="en-US" smtClean="0"/>
              <a:t>Application development</a:t>
            </a:r>
          </a:p>
          <a:p>
            <a:pPr lvl="1"/>
            <a:r>
              <a:rPr lang="en-US" smtClean="0"/>
              <a:t>System installation</a:t>
            </a:r>
          </a:p>
          <a:p>
            <a:pPr lvl="1"/>
            <a:r>
              <a:rPr lang="en-US" smtClean="0"/>
              <a:t>Recruiting and hiring</a:t>
            </a:r>
          </a:p>
          <a:p>
            <a:pPr lvl="1"/>
            <a:r>
              <a:rPr lang="en-US" smtClean="0"/>
              <a:t>Infrastructure implementation</a:t>
            </a:r>
          </a:p>
          <a:p>
            <a:pPr lvl="1"/>
            <a:r>
              <a:rPr lang="en-US" smtClean="0"/>
              <a:t>Vendor selection</a:t>
            </a:r>
          </a:p>
          <a:p>
            <a:pPr lvl="1"/>
            <a:r>
              <a:rPr lang="en-US" smtClean="0"/>
              <a:t>Policy development/establishment</a:t>
            </a:r>
          </a:p>
          <a:p>
            <a:pPr lvl="1"/>
            <a:r>
              <a:rPr lang="en-US" smtClean="0"/>
              <a:t>Research </a:t>
            </a:r>
          </a:p>
        </p:txBody>
      </p:sp>
    </p:spTree>
    <p:extLst>
      <p:ext uri="{BB962C8B-B14F-4D97-AF65-F5344CB8AC3E}">
        <p14:creationId xmlns:p14="http://schemas.microsoft.com/office/powerpoint/2010/main" val="221546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7200" dirty="0" smtClean="0"/>
              <a:t>Week 2</a:t>
            </a:r>
          </a:p>
          <a:p>
            <a:r>
              <a:rPr lang="en-US" sz="7200" dirty="0" smtClean="0"/>
              <a:t>The Project Management Process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6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The PM Process</a:t>
            </a:r>
          </a:p>
          <a:p>
            <a:r>
              <a:rPr lang="en-US" smtClean="0"/>
              <a:t>Reading: Ch. 2-3</a:t>
            </a:r>
          </a:p>
          <a:p>
            <a:r>
              <a:rPr lang="en-US" smtClean="0"/>
              <a:t>Objectives</a:t>
            </a:r>
          </a:p>
          <a:p>
            <a:pPr lvl="1"/>
            <a:r>
              <a:rPr lang="en-US" smtClean="0"/>
              <a:t>Establish a process for managing projects</a:t>
            </a:r>
          </a:p>
          <a:p>
            <a:pPr lvl="1"/>
            <a:r>
              <a:rPr lang="en-US" smtClean="0"/>
              <a:t>Examine the life cycle of projects</a:t>
            </a:r>
          </a:p>
          <a:p>
            <a:pPr lvl="1"/>
            <a:r>
              <a:rPr lang="en-US" smtClean="0"/>
              <a:t>Analysis the role of stakeholders and other organizational elements in projects</a:t>
            </a:r>
          </a:p>
          <a:p>
            <a:pPr lvl="1"/>
            <a:r>
              <a:rPr lang="en-US" smtClean="0"/>
              <a:t>Discuss the PMBOK’s PM Processes and Knowledge Areas</a:t>
            </a:r>
          </a:p>
        </p:txBody>
      </p:sp>
    </p:spTree>
    <p:extLst>
      <p:ext uri="{BB962C8B-B14F-4D97-AF65-F5344CB8AC3E}">
        <p14:creationId xmlns:p14="http://schemas.microsoft.com/office/powerpoint/2010/main" val="208343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Definitions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4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Instructor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33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709025" cy="971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What Exactly Is Project Management?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What business situation is being addressed by this project?</a:t>
            </a:r>
          </a:p>
          <a:p>
            <a:r>
              <a:rPr lang="en-US" smtClean="0"/>
              <a:t>What do we need to accomplish?</a:t>
            </a:r>
          </a:p>
          <a:p>
            <a:r>
              <a:rPr lang="en-US" smtClean="0"/>
              <a:t>What will we commit to?</a:t>
            </a:r>
          </a:p>
          <a:p>
            <a:r>
              <a:rPr lang="en-US" smtClean="0"/>
              <a:t>How will we do it?</a:t>
            </a:r>
          </a:p>
          <a:p>
            <a:r>
              <a:rPr lang="en-US" smtClean="0"/>
              <a:t>How will we know that we did it?</a:t>
            </a:r>
          </a:p>
          <a:p>
            <a:r>
              <a:rPr lang="en-US" smtClean="0"/>
              <a:t>When it’s over, how will we assess our performance?</a:t>
            </a:r>
          </a:p>
        </p:txBody>
      </p:sp>
    </p:spTree>
    <p:extLst>
      <p:ext uri="{BB962C8B-B14F-4D97-AF65-F5344CB8AC3E}">
        <p14:creationId xmlns:p14="http://schemas.microsoft.com/office/powerpoint/2010/main" val="1996305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a Project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Ex.: Your car won’t start.  You ask the mechanic to find out what’s wrong and fix it.</a:t>
            </a:r>
          </a:p>
          <a:p>
            <a:pPr lvl="1"/>
            <a:r>
              <a:rPr lang="en-US" smtClean="0"/>
              <a:t>Is this a project?  Is it more than one project?</a:t>
            </a:r>
          </a:p>
          <a:p>
            <a:r>
              <a:rPr lang="en-US" smtClean="0"/>
              <a:t>Ex:  Your group is responsible for maintaining the XYZ system</a:t>
            </a:r>
          </a:p>
          <a:p>
            <a:pPr lvl="1"/>
            <a:r>
              <a:rPr lang="en-US" smtClean="0"/>
              <a:t>Is this a project?</a:t>
            </a:r>
          </a:p>
        </p:txBody>
      </p:sp>
    </p:spTree>
    <p:extLst>
      <p:ext uri="{BB962C8B-B14F-4D97-AF65-F5344CB8AC3E}">
        <p14:creationId xmlns:p14="http://schemas.microsoft.com/office/powerpoint/2010/main" val="817357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PM and Project Requirements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/>
          <a:lstStyle/>
          <a:p>
            <a:r>
              <a:rPr lang="en-US" smtClean="0"/>
              <a:t>PM is an organized common-sense approach that utilizes appropriate client involvement in order to deliver client requirements that meet expected incremental business value</a:t>
            </a:r>
          </a:p>
          <a:p>
            <a:r>
              <a:rPr lang="en-US" smtClean="0"/>
              <a:t>A requirement is a desired end-state whose successful integration into the solution delivers specific, measurable, and incremental business value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82866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and Constraints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Objectives are desired results and form the basis of project planning</a:t>
            </a:r>
          </a:p>
          <a:p>
            <a:pPr lvl="1"/>
            <a:r>
              <a:rPr lang="en-US" smtClean="0"/>
              <a:t>The project plan is designed to achieve the project’s objectives</a:t>
            </a:r>
          </a:p>
          <a:p>
            <a:pPr lvl="1"/>
            <a:r>
              <a:rPr lang="en-US" smtClean="0"/>
              <a:t>The project is done when the objectives have been met (generally speaking)</a:t>
            </a:r>
          </a:p>
          <a:p>
            <a:r>
              <a:rPr lang="en-US" smtClean="0"/>
              <a:t>Constraints</a:t>
            </a:r>
          </a:p>
          <a:p>
            <a:pPr lvl="1"/>
            <a:r>
              <a:rPr lang="en-US" smtClean="0"/>
              <a:t>Restrictions on the structure of the project primarily associated with the parameters of the scope triangle</a:t>
            </a:r>
          </a:p>
        </p:txBody>
      </p:sp>
    </p:spTree>
    <p:extLst>
      <p:ext uri="{BB962C8B-B14F-4D97-AF65-F5344CB8AC3E}">
        <p14:creationId xmlns:p14="http://schemas.microsoft.com/office/powerpoint/2010/main" val="2947469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Stakeholders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A stakeholder is anyone impacted by the project and/or its outcome</a:t>
            </a:r>
          </a:p>
          <a:p>
            <a:pPr lvl="1"/>
            <a:r>
              <a:rPr lang="en-US" smtClean="0"/>
              <a:t>Customer</a:t>
            </a:r>
          </a:p>
          <a:p>
            <a:pPr lvl="1"/>
            <a:r>
              <a:rPr lang="en-US" smtClean="0"/>
              <a:t>Sponsor</a:t>
            </a:r>
          </a:p>
          <a:p>
            <a:pPr lvl="1"/>
            <a:r>
              <a:rPr lang="en-US" smtClean="0"/>
              <a:t>Management</a:t>
            </a:r>
          </a:p>
          <a:p>
            <a:pPr lvl="1"/>
            <a:r>
              <a:rPr lang="en-US" smtClean="0"/>
              <a:t>Project team</a:t>
            </a:r>
          </a:p>
          <a:p>
            <a:pPr lvl="1"/>
            <a:r>
              <a:rPr lang="en-US" smtClean="0"/>
              <a:t>Partners, etc.</a:t>
            </a:r>
          </a:p>
          <a:p>
            <a:r>
              <a:rPr lang="en-US" smtClean="0"/>
              <a:t>Proactive communication is critical to the stakeholders’ satisfaction</a:t>
            </a:r>
          </a:p>
        </p:txBody>
      </p:sp>
    </p:spTree>
    <p:extLst>
      <p:ext uri="{BB962C8B-B14F-4D97-AF65-F5344CB8AC3E}">
        <p14:creationId xmlns:p14="http://schemas.microsoft.com/office/powerpoint/2010/main" val="1593408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Organizational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Functional</a:t>
            </a:r>
          </a:p>
          <a:p>
            <a:pPr lvl="1"/>
            <a:r>
              <a:rPr lang="en-US" smtClean="0"/>
              <a:t>Organized by areas of specialization</a:t>
            </a:r>
          </a:p>
          <a:p>
            <a:pPr lvl="1"/>
            <a:r>
              <a:rPr lang="en-US" smtClean="0"/>
              <a:t>“Silos”</a:t>
            </a:r>
          </a:p>
          <a:p>
            <a:r>
              <a:rPr lang="en-US" smtClean="0"/>
              <a:t>Projectized</a:t>
            </a:r>
          </a:p>
          <a:p>
            <a:pPr lvl="1"/>
            <a:r>
              <a:rPr lang="en-US" smtClean="0"/>
              <a:t>Organized by project teams</a:t>
            </a:r>
          </a:p>
          <a:p>
            <a:r>
              <a:rPr lang="en-US" smtClean="0"/>
              <a:t>Matrix </a:t>
            </a:r>
          </a:p>
          <a:p>
            <a:pPr lvl="1"/>
            <a:r>
              <a:rPr lang="en-US" smtClean="0"/>
              <a:t>A combination of both</a:t>
            </a:r>
          </a:p>
          <a:p>
            <a:pPr lvl="1"/>
            <a:r>
              <a:rPr lang="en-US" smtClean="0"/>
              <a:t>Everyone has both a functional manager and a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4246699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Process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43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PM Life Cycle Models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Linear</a:t>
            </a:r>
          </a:p>
          <a:p>
            <a:pPr lvl="1">
              <a:defRPr/>
            </a:pPr>
            <a:r>
              <a:rPr lang="en-US" dirty="0" smtClean="0"/>
              <a:t>Clearly defined and stable</a:t>
            </a:r>
          </a:p>
          <a:p>
            <a:pPr>
              <a:defRPr/>
            </a:pPr>
            <a:r>
              <a:rPr lang="en-US" dirty="0" smtClean="0"/>
              <a:t>Incremental</a:t>
            </a:r>
          </a:p>
          <a:p>
            <a:pPr lvl="1">
              <a:defRPr/>
            </a:pPr>
            <a:r>
              <a:rPr lang="en-US" dirty="0" smtClean="0"/>
              <a:t>Deliver business value early and often</a:t>
            </a:r>
          </a:p>
          <a:p>
            <a:pPr>
              <a:defRPr/>
            </a:pPr>
            <a:r>
              <a:rPr lang="en-US" dirty="0" smtClean="0"/>
              <a:t>Iterative</a:t>
            </a:r>
          </a:p>
          <a:p>
            <a:pPr lvl="1">
              <a:defRPr/>
            </a:pPr>
            <a:r>
              <a:rPr lang="en-US" dirty="0" smtClean="0"/>
              <a:t>Incomplete requirements</a:t>
            </a:r>
          </a:p>
          <a:p>
            <a:pPr lvl="1">
              <a:defRPr/>
            </a:pPr>
            <a:r>
              <a:rPr lang="en-US" dirty="0" smtClean="0"/>
              <a:t>Approach must facilitate discovery</a:t>
            </a:r>
          </a:p>
          <a:p>
            <a:pPr>
              <a:defRPr/>
            </a:pPr>
            <a:r>
              <a:rPr lang="en-US" dirty="0" smtClean="0"/>
              <a:t>Adaptive</a:t>
            </a:r>
          </a:p>
          <a:p>
            <a:pPr lvl="1">
              <a:defRPr/>
            </a:pPr>
            <a:r>
              <a:rPr lang="en-US" dirty="0" smtClean="0"/>
              <a:t>Big-picture goal understood, but not solution</a:t>
            </a:r>
          </a:p>
          <a:p>
            <a:pPr>
              <a:defRPr/>
            </a:pPr>
            <a:r>
              <a:rPr lang="en-US" dirty="0" smtClean="0"/>
              <a:t>Extreme </a:t>
            </a:r>
          </a:p>
          <a:p>
            <a:pPr lvl="1">
              <a:defRPr/>
            </a:pPr>
            <a:r>
              <a:rPr lang="en-US" dirty="0" smtClean="0"/>
              <a:t>Even the goal is not yet understood</a:t>
            </a:r>
          </a:p>
        </p:txBody>
      </p:sp>
    </p:spTree>
    <p:extLst>
      <p:ext uri="{BB962C8B-B14F-4D97-AF65-F5344CB8AC3E}">
        <p14:creationId xmlns:p14="http://schemas.microsoft.com/office/powerpoint/2010/main" val="1270655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Project Management Processes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Process groups</a:t>
            </a:r>
          </a:p>
          <a:p>
            <a:pPr lvl="1"/>
            <a:r>
              <a:rPr lang="en-US" smtClean="0"/>
              <a:t>Initiating or Scoping</a:t>
            </a:r>
          </a:p>
          <a:p>
            <a:pPr lvl="1"/>
            <a:r>
              <a:rPr lang="en-US" smtClean="0"/>
              <a:t>Planning</a:t>
            </a:r>
          </a:p>
          <a:p>
            <a:pPr lvl="1"/>
            <a:r>
              <a:rPr lang="en-US" smtClean="0"/>
              <a:t>Executing or Launching</a:t>
            </a:r>
          </a:p>
          <a:p>
            <a:pPr lvl="1"/>
            <a:r>
              <a:rPr lang="en-US" smtClean="0"/>
              <a:t>Monitoring and Controlling</a:t>
            </a:r>
          </a:p>
          <a:p>
            <a:pPr lvl="1"/>
            <a:r>
              <a:rPr lang="en-US" smtClean="0"/>
              <a:t>Closing </a:t>
            </a:r>
          </a:p>
          <a:p>
            <a:r>
              <a:rPr lang="en-US" smtClean="0"/>
              <a:t>The PM process can be instantiated several times during a project life cycle</a:t>
            </a:r>
          </a:p>
        </p:txBody>
      </p:sp>
    </p:spTree>
    <p:extLst>
      <p:ext uri="{BB962C8B-B14F-4D97-AF65-F5344CB8AC3E}">
        <p14:creationId xmlns:p14="http://schemas.microsoft.com/office/powerpoint/2010/main" val="341681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Knowledge Areas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Integration management</a:t>
            </a:r>
          </a:p>
          <a:p>
            <a:pPr>
              <a:defRPr/>
            </a:pPr>
            <a:r>
              <a:rPr lang="en-US" dirty="0" smtClean="0"/>
              <a:t>Scope management</a:t>
            </a:r>
          </a:p>
          <a:p>
            <a:pPr>
              <a:defRPr/>
            </a:pPr>
            <a:r>
              <a:rPr lang="en-US" dirty="0" smtClean="0"/>
              <a:t>Time management</a:t>
            </a:r>
          </a:p>
          <a:p>
            <a:pPr>
              <a:defRPr/>
            </a:pPr>
            <a:r>
              <a:rPr lang="en-US" dirty="0" smtClean="0"/>
              <a:t>Cost management</a:t>
            </a:r>
          </a:p>
          <a:p>
            <a:pPr>
              <a:defRPr/>
            </a:pPr>
            <a:r>
              <a:rPr lang="en-US" dirty="0" smtClean="0"/>
              <a:t>Quality management</a:t>
            </a:r>
          </a:p>
          <a:p>
            <a:pPr>
              <a:defRPr/>
            </a:pPr>
            <a:r>
              <a:rPr lang="en-US" dirty="0" smtClean="0"/>
              <a:t>Human resources management</a:t>
            </a:r>
          </a:p>
          <a:p>
            <a:pPr>
              <a:defRPr/>
            </a:pPr>
            <a:r>
              <a:rPr lang="en-US" dirty="0" smtClean="0"/>
              <a:t>Communications management</a:t>
            </a:r>
          </a:p>
          <a:p>
            <a:pPr>
              <a:defRPr/>
            </a:pPr>
            <a:r>
              <a:rPr lang="en-US" dirty="0" smtClean="0"/>
              <a:t>Risk management</a:t>
            </a:r>
          </a:p>
          <a:p>
            <a:pPr>
              <a:defRPr/>
            </a:pPr>
            <a:r>
              <a:rPr lang="en-US" dirty="0" smtClean="0"/>
              <a:t>Procurement management</a:t>
            </a:r>
          </a:p>
          <a:p>
            <a:pPr>
              <a:defRPr/>
            </a:pPr>
            <a:r>
              <a:rPr lang="en-US" smtClean="0"/>
              <a:t>Stakeholder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44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 smtClean="0"/>
              <a:t>Dennis Hood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Teaching</a:t>
            </a:r>
          </a:p>
          <a:p>
            <a:pPr lvl="1"/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Education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>
                <a:hlinkClick r:id="rId6"/>
              </a:rPr>
              <a:t>dhood@iit.edu</a:t>
            </a:r>
            <a:endParaRPr lang="en-US" dirty="0" smtClean="0"/>
          </a:p>
          <a:p>
            <a:pPr lvl="1"/>
            <a:r>
              <a:rPr lang="en-US" dirty="0" smtClean="0"/>
              <a:t>Office Hours </a:t>
            </a:r>
          </a:p>
          <a:p>
            <a:pPr lvl="2"/>
            <a:r>
              <a:rPr lang="en-US" dirty="0" smtClean="0"/>
              <a:t>TR 12:45pm – 1:45pm </a:t>
            </a:r>
          </a:p>
          <a:p>
            <a:pPr lvl="2"/>
            <a:r>
              <a:rPr lang="en-US" dirty="0" smtClean="0"/>
              <a:t>Or by appointment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9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3</a:t>
            </a:r>
          </a:p>
          <a:p>
            <a:r>
              <a:rPr lang="en-US" sz="7200" dirty="0" smtClean="0"/>
              <a:t>Strategy, Scope and Initiation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88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Strategy, Scope and Project Initiation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Reading: Chapter 4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Discuss the impact of business strategy on project management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Explore methods for selecting the “right” projects given business objectives and resource availability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Examine the process of pulling together the management elements crucial for project success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Analyze organizational structure alternatives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Examine the Initiation process group and the Integration Management knowledge area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261405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Strategy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16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Organizational Mission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 marL="609600" indent="-609600"/>
            <a:r>
              <a:rPr lang="en-US" sz="2800" smtClean="0"/>
              <a:t>Strategic Management</a:t>
            </a:r>
          </a:p>
          <a:p>
            <a:pPr marL="1109663" lvl="1" indent="-533400"/>
            <a:r>
              <a:rPr lang="en-US" sz="2400" smtClean="0"/>
              <a:t>“You Are Here”; Destination and Plan</a:t>
            </a:r>
          </a:p>
          <a:p>
            <a:pPr marL="1109663" lvl="1" indent="-533400"/>
            <a:r>
              <a:rPr lang="en-US" sz="2400" smtClean="0"/>
              <a:t>How the organization plans to compete with available resources in current and anticipated environments</a:t>
            </a:r>
          </a:p>
          <a:p>
            <a:pPr marL="609600" indent="-609600"/>
            <a:r>
              <a:rPr lang="en-US" sz="2800" smtClean="0"/>
              <a:t>Steps for accomplishing the mission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Define (or redefine) organizational mission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Set long-range goals and objectives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Analyze and formulate strategies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Implement strategies through projects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Go back to step 1 and repeat</a:t>
            </a:r>
          </a:p>
          <a:p>
            <a:pPr marL="1109663" lvl="1" indent="-533400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87853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SMART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b="1" i="1" smtClean="0"/>
              <a:t>S</a:t>
            </a:r>
            <a:r>
              <a:rPr lang="en-US" sz="2800" smtClean="0"/>
              <a:t>pecific</a:t>
            </a:r>
          </a:p>
          <a:p>
            <a:pPr lvl="1"/>
            <a:r>
              <a:rPr lang="en-US" sz="2400" smtClean="0"/>
              <a:t>Be unambiguous</a:t>
            </a:r>
          </a:p>
          <a:p>
            <a:r>
              <a:rPr lang="en-US" sz="2800" b="1" i="1" smtClean="0"/>
              <a:t>M</a:t>
            </a:r>
            <a:r>
              <a:rPr lang="en-US" sz="2800" smtClean="0"/>
              <a:t>easurable</a:t>
            </a:r>
          </a:p>
          <a:p>
            <a:pPr lvl="1"/>
            <a:r>
              <a:rPr lang="en-US" sz="2400" smtClean="0"/>
              <a:t>Establish objective metrics</a:t>
            </a:r>
          </a:p>
          <a:p>
            <a:r>
              <a:rPr lang="en-US" sz="2800" b="1" i="1" smtClean="0"/>
              <a:t>A</a:t>
            </a:r>
            <a:r>
              <a:rPr lang="en-US" sz="2800" smtClean="0"/>
              <a:t>ssignable</a:t>
            </a:r>
          </a:p>
          <a:p>
            <a:pPr lvl="1"/>
            <a:r>
              <a:rPr lang="en-US" sz="2400" smtClean="0"/>
              <a:t>Identify accountability</a:t>
            </a:r>
          </a:p>
          <a:p>
            <a:r>
              <a:rPr lang="en-US" sz="2800" b="1" i="1" smtClean="0"/>
              <a:t>R</a:t>
            </a:r>
            <a:r>
              <a:rPr lang="en-US" sz="2800" smtClean="0"/>
              <a:t>ealistic</a:t>
            </a:r>
          </a:p>
          <a:p>
            <a:pPr lvl="1"/>
            <a:r>
              <a:rPr lang="en-US" sz="2400" smtClean="0"/>
              <a:t>Be sure it’s feasible</a:t>
            </a:r>
          </a:p>
          <a:p>
            <a:r>
              <a:rPr lang="en-US" sz="2800" b="1" i="1" smtClean="0"/>
              <a:t>T</a:t>
            </a:r>
            <a:r>
              <a:rPr lang="en-US" sz="2800" smtClean="0"/>
              <a:t>ime-bound</a:t>
            </a:r>
          </a:p>
          <a:p>
            <a:pPr lvl="1"/>
            <a:r>
              <a:rPr lang="en-US" sz="2400" smtClean="0"/>
              <a:t>Identify the finish line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28637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Strategic Projects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Projects are how strategies are realized</a:t>
            </a:r>
          </a:p>
          <a:p>
            <a:r>
              <a:rPr lang="en-US" smtClean="0"/>
              <a:t>Implementation Issues</a:t>
            </a:r>
          </a:p>
          <a:p>
            <a:pPr lvl="1"/>
            <a:r>
              <a:rPr lang="en-US" smtClean="0"/>
              <a:t>Multiple dimensions of shared resources</a:t>
            </a:r>
          </a:p>
          <a:p>
            <a:pPr lvl="1"/>
            <a:r>
              <a:rPr lang="en-US" smtClean="0"/>
              <a:t>Prioritization</a:t>
            </a:r>
          </a:p>
          <a:p>
            <a:pPr lvl="1"/>
            <a:r>
              <a:rPr lang="en-US" smtClean="0"/>
              <a:t>Formal and informal coordination</a:t>
            </a:r>
          </a:p>
          <a:p>
            <a:pPr lvl="1"/>
            <a:r>
              <a:rPr lang="en-US" smtClean="0"/>
              <a:t>Authority and accountability</a:t>
            </a:r>
          </a:p>
          <a:p>
            <a:pPr lvl="1"/>
            <a:r>
              <a:rPr lang="en-US" smtClean="0"/>
              <a:t>Communication</a:t>
            </a:r>
          </a:p>
          <a:p>
            <a:pPr lvl="1"/>
            <a:r>
              <a:rPr lang="en-US" smtClean="0"/>
              <a:t>System support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9913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Governance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Project Classification</a:t>
            </a:r>
          </a:p>
          <a:p>
            <a:pPr lvl="1"/>
            <a:r>
              <a:rPr lang="en-US" smtClean="0"/>
              <a:t>“Must Do” vs. Operational vs. Strategic</a:t>
            </a:r>
          </a:p>
          <a:p>
            <a:r>
              <a:rPr lang="en-US" smtClean="0"/>
              <a:t>Selection Criteria</a:t>
            </a:r>
          </a:p>
          <a:p>
            <a:pPr lvl="1"/>
            <a:r>
              <a:rPr lang="en-US" smtClean="0"/>
              <a:t>Alignment with strategic objectives</a:t>
            </a:r>
          </a:p>
          <a:p>
            <a:pPr lvl="1"/>
            <a:r>
              <a:rPr lang="en-US" smtClean="0"/>
              <a:t>Return on investment (over time)</a:t>
            </a:r>
          </a:p>
          <a:p>
            <a:pPr lvl="1"/>
            <a:r>
              <a:rPr lang="en-US" smtClean="0"/>
              <a:t>Resource availability</a:t>
            </a:r>
          </a:p>
          <a:p>
            <a:pPr lvl="1"/>
            <a:r>
              <a:rPr lang="en-US" smtClean="0"/>
              <a:t>Risk </a:t>
            </a:r>
          </a:p>
          <a:p>
            <a:r>
              <a:rPr lang="en-US" smtClean="0"/>
              <a:t>Formal Proposal Process</a:t>
            </a:r>
          </a:p>
        </p:txBody>
      </p:sp>
    </p:spTree>
    <p:extLst>
      <p:ext uri="{BB962C8B-B14F-4D97-AF65-F5344CB8AC3E}">
        <p14:creationId xmlns:p14="http://schemas.microsoft.com/office/powerpoint/2010/main" val="3443546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Proposals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Proposals capture relevant information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Brief description (incl. category and timing)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Risks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Selection criteria ratings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 assessment screening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Criteria weighting gives objective score</a:t>
            </a:r>
          </a:p>
          <a:p>
            <a:pPr>
              <a:lnSpc>
                <a:spcPct val="90000"/>
              </a:lnSpc>
            </a:pPr>
            <a:r>
              <a:rPr lang="en-US" smtClean="0"/>
              <a:t>Formal Approval Process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Signing authority based on total cost</a:t>
            </a:r>
          </a:p>
          <a:p>
            <a:pPr>
              <a:lnSpc>
                <a:spcPct val="90000"/>
              </a:lnSpc>
            </a:pPr>
            <a:r>
              <a:rPr lang="en-US" smtClean="0"/>
              <a:t>Approved projects are prioritized</a:t>
            </a:r>
          </a:p>
        </p:txBody>
      </p:sp>
    </p:spTree>
    <p:extLst>
      <p:ext uri="{BB962C8B-B14F-4D97-AF65-F5344CB8AC3E}">
        <p14:creationId xmlns:p14="http://schemas.microsoft.com/office/powerpoint/2010/main" val="285012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Project Scope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556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Need for Project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By “definition” we mean establishing the purpose and parameters of the project</a:t>
            </a:r>
          </a:p>
          <a:p>
            <a:pPr lvl="1"/>
            <a:r>
              <a:rPr lang="en-US" smtClean="0"/>
              <a:t>What will this project achieve?</a:t>
            </a:r>
          </a:p>
          <a:p>
            <a:pPr lvl="1"/>
            <a:r>
              <a:rPr lang="en-US" smtClean="0"/>
              <a:t>When will it complete?</a:t>
            </a:r>
          </a:p>
          <a:p>
            <a:pPr lvl="1"/>
            <a:r>
              <a:rPr lang="en-US" smtClean="0"/>
              <a:t>How many people?, having which skills?</a:t>
            </a:r>
          </a:p>
          <a:p>
            <a:pPr lvl="1"/>
            <a:r>
              <a:rPr lang="en-US" smtClean="0"/>
              <a:t>How much will it cost?</a:t>
            </a:r>
          </a:p>
          <a:p>
            <a:r>
              <a:rPr lang="en-US" smtClean="0"/>
              <a:t>Consensus among stakeholders is critical to success</a:t>
            </a:r>
          </a:p>
          <a:p>
            <a:r>
              <a:rPr lang="en-US" smtClean="0"/>
              <a:t>Definition must precede planning</a:t>
            </a:r>
          </a:p>
        </p:txBody>
      </p:sp>
    </p:spTree>
    <p:extLst>
      <p:ext uri="{BB962C8B-B14F-4D97-AF65-F5344CB8AC3E}">
        <p14:creationId xmlns:p14="http://schemas.microsoft.com/office/powerpoint/2010/main" val="473382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Objectives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7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Work to be Performed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Scope defines the objectives and the work to be produced</a:t>
            </a:r>
          </a:p>
          <a:p>
            <a:pPr lvl="1"/>
            <a:r>
              <a:rPr lang="en-US" smtClean="0"/>
              <a:t>Begins as a client request and is negotiated into a contract of deliverables</a:t>
            </a:r>
          </a:p>
          <a:p>
            <a:pPr lvl="1"/>
            <a:r>
              <a:rPr lang="en-US" smtClean="0"/>
              <a:t>Must also define what won’t be done</a:t>
            </a:r>
          </a:p>
          <a:p>
            <a:pPr lvl="1"/>
            <a:r>
              <a:rPr lang="en-US" smtClean="0"/>
              <a:t>Establishes key milestones and environmental requirements</a:t>
            </a:r>
          </a:p>
          <a:p>
            <a:pPr lvl="1"/>
            <a:r>
              <a:rPr lang="en-US" smtClean="0"/>
              <a:t>Also agree to conditions of satisfaction</a:t>
            </a:r>
          </a:p>
          <a:p>
            <a:pPr lvl="1"/>
            <a:r>
              <a:rPr lang="en-US" smtClean="0"/>
              <a:t>Project scope vs. product scope</a:t>
            </a:r>
          </a:p>
        </p:txBody>
      </p:sp>
    </p:spTree>
    <p:extLst>
      <p:ext uri="{BB962C8B-B14F-4D97-AF65-F5344CB8AC3E}">
        <p14:creationId xmlns:p14="http://schemas.microsoft.com/office/powerpoint/2010/main" val="2464785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A requirement is something the product should do or a quality that it must have</a:t>
            </a:r>
          </a:p>
          <a:p>
            <a:r>
              <a:rPr lang="en-US" smtClean="0"/>
              <a:t>The project’s scope is largely comprised of the product’s requirements</a:t>
            </a:r>
          </a:p>
          <a:p>
            <a:r>
              <a:rPr lang="en-US" smtClean="0"/>
              <a:t>Requirements are gathered by analyzing customer needs, market trends, competitor’s products, etc.</a:t>
            </a:r>
          </a:p>
        </p:txBody>
      </p:sp>
    </p:spTree>
    <p:extLst>
      <p:ext uri="{BB962C8B-B14F-4D97-AF65-F5344CB8AC3E}">
        <p14:creationId xmlns:p14="http://schemas.microsoft.com/office/powerpoint/2010/main" val="223802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Completeness</a:t>
            </a:r>
          </a:p>
          <a:p>
            <a:pPr lvl="1">
              <a:defRPr/>
            </a:pPr>
            <a:r>
              <a:rPr lang="en-US" dirty="0" smtClean="0"/>
              <a:t>Have all requirements been captured? </a:t>
            </a:r>
          </a:p>
          <a:p>
            <a:pPr>
              <a:defRPr/>
            </a:pPr>
            <a:r>
              <a:rPr lang="en-US" dirty="0" smtClean="0"/>
              <a:t>Clarity</a:t>
            </a:r>
          </a:p>
          <a:p>
            <a:pPr lvl="1">
              <a:defRPr/>
            </a:pPr>
            <a:r>
              <a:rPr lang="en-US" dirty="0" smtClean="0"/>
              <a:t>Are they clearly stated?</a:t>
            </a:r>
          </a:p>
          <a:p>
            <a:pPr>
              <a:defRPr/>
            </a:pPr>
            <a:r>
              <a:rPr lang="en-US" dirty="0" smtClean="0"/>
              <a:t>Validity</a:t>
            </a:r>
          </a:p>
          <a:p>
            <a:pPr lvl="1">
              <a:defRPr/>
            </a:pPr>
            <a:r>
              <a:rPr lang="en-US" dirty="0" smtClean="0"/>
              <a:t>Do they accurately reflect customer needs?</a:t>
            </a:r>
          </a:p>
          <a:p>
            <a:pPr>
              <a:defRPr/>
            </a:pPr>
            <a:r>
              <a:rPr lang="en-US" dirty="0" smtClean="0"/>
              <a:t>Measurability</a:t>
            </a:r>
          </a:p>
          <a:p>
            <a:pPr lvl="1">
              <a:defRPr/>
            </a:pPr>
            <a:r>
              <a:rPr lang="en-US" dirty="0" smtClean="0"/>
              <a:t>Can each be measured?</a:t>
            </a:r>
          </a:p>
          <a:p>
            <a:pPr>
              <a:defRPr/>
            </a:pPr>
            <a:r>
              <a:rPr lang="en-US" dirty="0" smtClean="0"/>
              <a:t>Testability </a:t>
            </a:r>
          </a:p>
          <a:p>
            <a:pPr lvl="1">
              <a:defRPr/>
            </a:pPr>
            <a:r>
              <a:rPr lang="en-US" dirty="0" smtClean="0"/>
              <a:t>Can the implementation of each be tested for correctness?</a:t>
            </a:r>
          </a:p>
        </p:txBody>
      </p:sp>
    </p:spTree>
    <p:extLst>
      <p:ext uri="{BB962C8B-B14F-4D97-AF65-F5344CB8AC3E}">
        <p14:creationId xmlns:p14="http://schemas.microsoft.com/office/powerpoint/2010/main" val="381177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Requirements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Maintainability</a:t>
            </a:r>
          </a:p>
          <a:p>
            <a:pPr lvl="1">
              <a:defRPr/>
            </a:pPr>
            <a:r>
              <a:rPr lang="en-US" dirty="0" smtClean="0"/>
              <a:t>Will the implementation be maintainable?</a:t>
            </a:r>
          </a:p>
          <a:p>
            <a:pPr>
              <a:defRPr/>
            </a:pPr>
            <a:r>
              <a:rPr lang="en-US" dirty="0" smtClean="0"/>
              <a:t>Reliability</a:t>
            </a:r>
          </a:p>
          <a:p>
            <a:pPr lvl="1">
              <a:defRPr/>
            </a:pPr>
            <a:r>
              <a:rPr lang="en-US" dirty="0" smtClean="0"/>
              <a:t>Will the system be reliable/available?</a:t>
            </a:r>
          </a:p>
          <a:p>
            <a:pPr>
              <a:defRPr/>
            </a:pPr>
            <a:r>
              <a:rPr lang="en-US" dirty="0" smtClean="0"/>
              <a:t>Look and feel</a:t>
            </a:r>
          </a:p>
          <a:p>
            <a:pPr lvl="1">
              <a:defRPr/>
            </a:pPr>
            <a:r>
              <a:rPr lang="en-US" dirty="0" smtClean="0"/>
              <a:t>Will the system be adequately usable?</a:t>
            </a:r>
          </a:p>
          <a:p>
            <a:pPr>
              <a:defRPr/>
            </a:pPr>
            <a:r>
              <a:rPr lang="en-US" dirty="0" smtClean="0"/>
              <a:t>Feasibility</a:t>
            </a:r>
          </a:p>
          <a:p>
            <a:pPr lvl="1">
              <a:defRPr/>
            </a:pPr>
            <a:r>
              <a:rPr lang="en-US" dirty="0" smtClean="0"/>
              <a:t>Can the requirements be implemented?</a:t>
            </a:r>
          </a:p>
          <a:p>
            <a:pPr>
              <a:defRPr/>
            </a:pPr>
            <a:r>
              <a:rPr lang="en-US" dirty="0" smtClean="0"/>
              <a:t>Precedent </a:t>
            </a:r>
          </a:p>
          <a:p>
            <a:pPr lvl="1">
              <a:defRPr/>
            </a:pPr>
            <a:r>
              <a:rPr lang="en-US" dirty="0" smtClean="0"/>
              <a:t>Have we previously implemented something similar?</a:t>
            </a:r>
          </a:p>
        </p:txBody>
      </p:sp>
    </p:spTree>
    <p:extLst>
      <p:ext uri="{BB962C8B-B14F-4D97-AF65-F5344CB8AC3E}">
        <p14:creationId xmlns:p14="http://schemas.microsoft.com/office/powerpoint/2010/main" val="1921789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Requirements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Scale </a:t>
            </a:r>
          </a:p>
          <a:p>
            <a:pPr lvl="1">
              <a:defRPr/>
            </a:pPr>
            <a:r>
              <a:rPr lang="en-US" dirty="0" smtClean="0"/>
              <a:t>Are the requirements large and/or complex?</a:t>
            </a:r>
          </a:p>
          <a:p>
            <a:pPr>
              <a:defRPr/>
            </a:pPr>
            <a:r>
              <a:rPr lang="en-US" dirty="0" smtClean="0"/>
              <a:t>Stability</a:t>
            </a:r>
          </a:p>
          <a:p>
            <a:pPr lvl="1">
              <a:defRPr/>
            </a:pPr>
            <a:r>
              <a:rPr lang="en-US" dirty="0" smtClean="0"/>
              <a:t>Are the requirements likely to change?</a:t>
            </a:r>
          </a:p>
          <a:p>
            <a:pPr>
              <a:defRPr/>
            </a:pPr>
            <a:r>
              <a:rPr lang="en-US" dirty="0" smtClean="0"/>
              <a:t>Performance</a:t>
            </a:r>
          </a:p>
          <a:p>
            <a:pPr lvl="1">
              <a:defRPr/>
            </a:pPr>
            <a:r>
              <a:rPr lang="en-US" dirty="0" smtClean="0"/>
              <a:t>Can performance requirements be met?</a:t>
            </a:r>
          </a:p>
          <a:p>
            <a:pPr>
              <a:defRPr/>
            </a:pPr>
            <a:r>
              <a:rPr lang="en-US" dirty="0" smtClean="0"/>
              <a:t>Safety</a:t>
            </a:r>
          </a:p>
          <a:p>
            <a:pPr lvl="1">
              <a:defRPr/>
            </a:pPr>
            <a:r>
              <a:rPr lang="en-US" dirty="0" smtClean="0"/>
              <a:t>Are safety issues adequately addressed?</a:t>
            </a:r>
          </a:p>
          <a:p>
            <a:pPr>
              <a:defRPr/>
            </a:pPr>
            <a:r>
              <a:rPr lang="en-US" dirty="0" smtClean="0"/>
              <a:t>Specifications </a:t>
            </a:r>
          </a:p>
          <a:p>
            <a:pPr lvl="1">
              <a:defRPr/>
            </a:pPr>
            <a:r>
              <a:rPr lang="en-US" dirty="0" smtClean="0"/>
              <a:t>Is documentation adequate?</a:t>
            </a:r>
          </a:p>
        </p:txBody>
      </p:sp>
    </p:spTree>
    <p:extLst>
      <p:ext uri="{BB962C8B-B14F-4D97-AF65-F5344CB8AC3E}">
        <p14:creationId xmlns:p14="http://schemas.microsoft.com/office/powerpoint/2010/main" val="361223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8674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Organizational Structure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89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Need for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Administration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HR, budget, career development, etc.</a:t>
            </a:r>
          </a:p>
          <a:p>
            <a:pPr>
              <a:lnSpc>
                <a:spcPct val="90000"/>
              </a:lnSpc>
            </a:pPr>
            <a:r>
              <a:rPr lang="en-US" smtClean="0"/>
              <a:t>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Command and control</a:t>
            </a:r>
          </a:p>
          <a:p>
            <a:pPr>
              <a:lnSpc>
                <a:spcPct val="90000"/>
              </a:lnSpc>
            </a:pPr>
            <a:r>
              <a:rPr lang="en-US" smtClean="0"/>
              <a:t>Authority and Responsibility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Accountability is essential</a:t>
            </a:r>
          </a:p>
          <a:p>
            <a:pPr>
              <a:lnSpc>
                <a:spcPct val="90000"/>
              </a:lnSpc>
            </a:pPr>
            <a:r>
              <a:rPr lang="en-US" smtClean="0"/>
              <a:t>Functional Cohesion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Skill and competency development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Economies of scale</a:t>
            </a:r>
          </a:p>
        </p:txBody>
      </p:sp>
    </p:spTree>
    <p:extLst>
      <p:ext uri="{BB962C8B-B14F-4D97-AF65-F5344CB8AC3E}">
        <p14:creationId xmlns:p14="http://schemas.microsoft.com/office/powerpoint/2010/main" val="115587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Team Differences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Projects are temporary</a:t>
            </a:r>
          </a:p>
          <a:p>
            <a:pPr lvl="1"/>
            <a:r>
              <a:rPr lang="en-US" sz="2400" smtClean="0"/>
              <a:t>Project teams are only needed for a relatively short period of time</a:t>
            </a:r>
          </a:p>
          <a:p>
            <a:pPr lvl="1"/>
            <a:r>
              <a:rPr lang="en-US" sz="2400" smtClean="0"/>
              <a:t>They are expected to gel quickly and display a burst of productivity</a:t>
            </a:r>
          </a:p>
          <a:p>
            <a:r>
              <a:rPr lang="en-US" sz="2800" smtClean="0"/>
              <a:t>Projects are cross-functional</a:t>
            </a:r>
          </a:p>
          <a:p>
            <a:pPr lvl="1"/>
            <a:r>
              <a:rPr lang="en-US" sz="2400" smtClean="0"/>
              <a:t>Membership is based primarily on value to the project (not historical ties, etc.)</a:t>
            </a:r>
          </a:p>
          <a:p>
            <a:pPr lvl="1"/>
            <a:r>
              <a:rPr lang="en-US" sz="2400" smtClean="0"/>
              <a:t>Understanding of roles is critical</a:t>
            </a:r>
          </a:p>
          <a:p>
            <a:r>
              <a:rPr lang="en-US" sz="2800" smtClean="0"/>
              <a:t>Projects have a small set of well-defined objectives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7371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1 – Functional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Surface Project from Functional Org</a:t>
            </a:r>
          </a:p>
          <a:p>
            <a:pPr lvl="1"/>
            <a:r>
              <a:rPr lang="en-US" smtClean="0"/>
              <a:t>Organize by function, Manage by project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Structural integrity</a:t>
            </a:r>
          </a:p>
          <a:p>
            <a:pPr lvl="1"/>
            <a:r>
              <a:rPr lang="en-US" smtClean="0"/>
              <a:t>Supports career paths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Focus is not on projects</a:t>
            </a:r>
          </a:p>
          <a:p>
            <a:pPr lvl="1"/>
            <a:r>
              <a:rPr lang="en-US" smtClean="0"/>
              <a:t>Project manager has limited authority</a:t>
            </a:r>
          </a:p>
          <a:p>
            <a:pPr lvl="1"/>
            <a:r>
              <a:rPr lang="en-US" smtClean="0"/>
              <a:t>Communication is strained</a:t>
            </a:r>
          </a:p>
        </p:txBody>
      </p:sp>
    </p:spTree>
    <p:extLst>
      <p:ext uri="{BB962C8B-B14F-4D97-AF65-F5344CB8AC3E}">
        <p14:creationId xmlns:p14="http://schemas.microsoft.com/office/powerpoint/2010/main" val="5719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Option 2 – Projectized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Organize the staff as project teams</a:t>
            </a:r>
          </a:p>
          <a:p>
            <a:pPr lvl="1"/>
            <a:r>
              <a:rPr lang="en-US" smtClean="0"/>
              <a:t>PMs have dedicated staff (senior managers)</a:t>
            </a:r>
          </a:p>
          <a:p>
            <a:pPr lvl="1"/>
            <a:r>
              <a:rPr lang="en-US" smtClean="0"/>
              <a:t>Some functional presence for operations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PM has direct authority</a:t>
            </a:r>
          </a:p>
          <a:p>
            <a:pPr lvl="1"/>
            <a:r>
              <a:rPr lang="en-US" smtClean="0"/>
              <a:t>Team is diverse, focused and unified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Difficult to optimize utilization (bench?)</a:t>
            </a:r>
          </a:p>
          <a:p>
            <a:pPr lvl="1"/>
            <a:r>
              <a:rPr lang="en-US" smtClean="0"/>
              <a:t>Consistent skill development is impeded</a:t>
            </a:r>
          </a:p>
        </p:txBody>
      </p:sp>
    </p:spTree>
    <p:extLst>
      <p:ext uri="{BB962C8B-B14F-4D97-AF65-F5344CB8AC3E}">
        <p14:creationId xmlns:p14="http://schemas.microsoft.com/office/powerpoint/2010/main" val="167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Learn fundamental project management concepts</a:t>
            </a:r>
          </a:p>
          <a:p>
            <a:r>
              <a:rPr lang="en-US" smtClean="0"/>
              <a:t>Explore techniques and methods designed to improve the likelihood of successfully delivering projects</a:t>
            </a:r>
          </a:p>
          <a:p>
            <a:r>
              <a:rPr lang="en-US" smtClean="0"/>
              <a:t>Analyze case studies and simulations to experience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440934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3 – Matrix Organization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Hybrid of 1 and 2</a:t>
            </a:r>
          </a:p>
          <a:p>
            <a:pPr lvl="1"/>
            <a:r>
              <a:rPr lang="en-US" smtClean="0"/>
              <a:t>PM’s “horizontal” authority overlays “vertical” functional hierarchy</a:t>
            </a:r>
          </a:p>
          <a:p>
            <a:pPr lvl="1"/>
            <a:r>
              <a:rPr lang="en-US" smtClean="0"/>
              <a:t>Weak vs. Balanced vs. Strong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More project-focused than hierarchy</a:t>
            </a:r>
          </a:p>
          <a:p>
            <a:pPr lvl="1"/>
            <a:r>
              <a:rPr lang="en-US" smtClean="0"/>
              <a:t>More efficient than project organization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Everyone has two bosses</a:t>
            </a:r>
          </a:p>
        </p:txBody>
      </p:sp>
    </p:spTree>
    <p:extLst>
      <p:ext uri="{BB962C8B-B14F-4D97-AF65-F5344CB8AC3E}">
        <p14:creationId xmlns:p14="http://schemas.microsoft.com/office/powerpoint/2010/main" val="8956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Project Initiation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12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Project Initiation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Develop Project Charter (Integration Management)</a:t>
            </a:r>
          </a:p>
          <a:p>
            <a:pPr lvl="1"/>
            <a:r>
              <a:rPr lang="en-US" smtClean="0"/>
              <a:t>Purpose</a:t>
            </a:r>
          </a:p>
          <a:p>
            <a:pPr lvl="1"/>
            <a:r>
              <a:rPr lang="en-US" smtClean="0"/>
              <a:t>Business value</a:t>
            </a:r>
          </a:p>
          <a:p>
            <a:pPr lvl="1"/>
            <a:r>
              <a:rPr lang="en-US" smtClean="0"/>
              <a:t>High-level requirements</a:t>
            </a:r>
          </a:p>
          <a:p>
            <a:r>
              <a:rPr lang="en-US" smtClean="0"/>
              <a:t>Identify Stakeholders (Communications Management)</a:t>
            </a:r>
          </a:p>
          <a:p>
            <a:pPr lvl="1"/>
            <a:r>
              <a:rPr lang="en-US" smtClean="0"/>
              <a:t>Highest level of roles and responsibilities</a:t>
            </a:r>
          </a:p>
          <a:p>
            <a:pPr lvl="1"/>
            <a:r>
              <a:rPr lang="en-US" smtClean="0"/>
              <a:t>Establish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180663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Integration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Management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Defines the overlap and interfacing among the activities of managing a project</a:t>
            </a:r>
          </a:p>
          <a:p>
            <a:pPr lvl="1">
              <a:defRPr/>
            </a:pPr>
            <a:r>
              <a:rPr lang="en-US" dirty="0" smtClean="0"/>
              <a:t>The PM’s reason for being</a:t>
            </a:r>
          </a:p>
          <a:p>
            <a:pPr>
              <a:defRPr/>
            </a:pPr>
            <a:r>
              <a:rPr lang="en-US" dirty="0" smtClean="0"/>
              <a:t>Most PM activities involve more than one knowledge area</a:t>
            </a:r>
          </a:p>
          <a:p>
            <a:pPr lvl="1">
              <a:defRPr/>
            </a:pPr>
            <a:r>
              <a:rPr lang="en-US" dirty="0" smtClean="0"/>
              <a:t>Cost estimates are dependent on time</a:t>
            </a:r>
          </a:p>
          <a:p>
            <a:pPr lvl="1">
              <a:defRPr/>
            </a:pPr>
            <a:r>
              <a:rPr lang="en-US" dirty="0" smtClean="0"/>
              <a:t>Risk management involves understanding the capabilities of the project resources, etc.</a:t>
            </a:r>
          </a:p>
          <a:p>
            <a:pPr>
              <a:defRPr/>
            </a:pPr>
            <a:r>
              <a:rPr lang="en-US" dirty="0" smtClean="0"/>
              <a:t>The IM knowledge area ensures that all PM processes are addressed </a:t>
            </a:r>
          </a:p>
          <a:p>
            <a:pPr lvl="1">
              <a:defRPr/>
            </a:pPr>
            <a:r>
              <a:rPr lang="en-US" dirty="0" smtClean="0"/>
              <a:t>Even if it is determined that a given process is not needed on a given project (tailoring)</a:t>
            </a:r>
          </a:p>
        </p:txBody>
      </p:sp>
    </p:spTree>
    <p:extLst>
      <p:ext uri="{BB962C8B-B14F-4D97-AF65-F5344CB8AC3E}">
        <p14:creationId xmlns:p14="http://schemas.microsoft.com/office/powerpoint/2010/main" val="218031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Integration Management Processes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Develop Project Charter</a:t>
            </a:r>
          </a:p>
          <a:p>
            <a:r>
              <a:rPr lang="en-US" smtClean="0"/>
              <a:t>Develop Project Management Plan</a:t>
            </a:r>
          </a:p>
          <a:p>
            <a:r>
              <a:rPr lang="en-US" smtClean="0"/>
              <a:t>Direct and Manage Project Execution</a:t>
            </a:r>
          </a:p>
          <a:p>
            <a:r>
              <a:rPr lang="en-US" smtClean="0"/>
              <a:t>Monitor and Control Project Work</a:t>
            </a:r>
          </a:p>
          <a:p>
            <a:r>
              <a:rPr lang="en-US" smtClean="0"/>
              <a:t>Perform Integration Change Control</a:t>
            </a:r>
          </a:p>
          <a:p>
            <a:r>
              <a:rPr lang="en-US" smtClean="0"/>
              <a:t>Close Project or Phase</a:t>
            </a:r>
          </a:p>
        </p:txBody>
      </p:sp>
    </p:spTree>
    <p:extLst>
      <p:ext uri="{BB962C8B-B14F-4D97-AF65-F5344CB8AC3E}">
        <p14:creationId xmlns:p14="http://schemas.microsoft.com/office/powerpoint/2010/main" val="26891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Develop Project Charter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Formally authorizes the project and gives the authority to the project manager to allocate resources</a:t>
            </a:r>
          </a:p>
          <a:p>
            <a:pPr lvl="1"/>
            <a:r>
              <a:rPr lang="en-US" smtClean="0"/>
              <a:t>Statement of work</a:t>
            </a:r>
          </a:p>
          <a:p>
            <a:pPr lvl="1"/>
            <a:r>
              <a:rPr lang="en-US" smtClean="0"/>
              <a:t>Business case</a:t>
            </a:r>
          </a:p>
          <a:p>
            <a:pPr lvl="1"/>
            <a:r>
              <a:rPr lang="en-US" smtClean="0"/>
              <a:t>Measurable project objectives</a:t>
            </a:r>
          </a:p>
          <a:p>
            <a:pPr lvl="1"/>
            <a:r>
              <a:rPr lang="en-US" smtClean="0"/>
              <a:t>First-cut risk analysis</a:t>
            </a:r>
          </a:p>
          <a:p>
            <a:r>
              <a:rPr lang="en-US" smtClean="0"/>
              <a:t>Approved by the project sponsor</a:t>
            </a:r>
          </a:p>
        </p:txBody>
      </p:sp>
    </p:spTree>
    <p:extLst>
      <p:ext uri="{BB962C8B-B14F-4D97-AF65-F5344CB8AC3E}">
        <p14:creationId xmlns:p14="http://schemas.microsoft.com/office/powerpoint/2010/main" val="8298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Develop Project Management Plan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Defines how the project will be executed, monitored and controlled, and closed</a:t>
            </a:r>
          </a:p>
          <a:p>
            <a:pPr>
              <a:defRPr/>
            </a:pPr>
            <a:r>
              <a:rPr lang="en-US" dirty="0" smtClean="0"/>
              <a:t>Encompasses plans for all of the other knowledge areas and plans for </a:t>
            </a:r>
          </a:p>
          <a:p>
            <a:pPr lvl="1">
              <a:defRPr/>
            </a:pPr>
            <a:r>
              <a:rPr lang="en-US" dirty="0" smtClean="0"/>
              <a:t>Change and configuration management</a:t>
            </a:r>
          </a:p>
          <a:p>
            <a:pPr lvl="1">
              <a:defRPr/>
            </a:pPr>
            <a:r>
              <a:rPr lang="en-US" dirty="0" smtClean="0"/>
              <a:t>Scope management</a:t>
            </a:r>
          </a:p>
          <a:p>
            <a:pPr lvl="1">
              <a:defRPr/>
            </a:pPr>
            <a:r>
              <a:rPr lang="en-US" dirty="0" smtClean="0"/>
              <a:t>Process improvement</a:t>
            </a:r>
          </a:p>
          <a:p>
            <a:pPr>
              <a:defRPr/>
            </a:pPr>
            <a:r>
              <a:rPr lang="en-US" dirty="0" smtClean="0"/>
              <a:t>Represents the result of tailoring the general project management process</a:t>
            </a:r>
          </a:p>
          <a:p>
            <a:pPr>
              <a:defRPr/>
            </a:pPr>
            <a:r>
              <a:rPr lang="en-US" dirty="0" smtClean="0"/>
              <a:t>Must be formally approved by stakeholders</a:t>
            </a:r>
          </a:p>
        </p:txBody>
      </p:sp>
    </p:spTree>
    <p:extLst>
      <p:ext uri="{BB962C8B-B14F-4D97-AF65-F5344CB8AC3E}">
        <p14:creationId xmlns:p14="http://schemas.microsoft.com/office/powerpoint/2010/main" val="61577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Direct and Manage Execution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Captures the integration piece of executing the project</a:t>
            </a:r>
          </a:p>
          <a:p>
            <a:pPr lvl="1"/>
            <a:r>
              <a:rPr lang="en-US" smtClean="0"/>
              <a:t>Basically making sure the project goes smoothly, especially at points of interaction</a:t>
            </a:r>
          </a:p>
          <a:p>
            <a:pPr lvl="1"/>
            <a:r>
              <a:rPr lang="en-US" smtClean="0"/>
              <a:t>Ensuring common understanding of project elements (e.g., responsibilities, etc.)</a:t>
            </a:r>
          </a:p>
          <a:p>
            <a:pPr lvl="1"/>
            <a:r>
              <a:rPr lang="en-US" smtClean="0"/>
              <a:t>Being of service (e.g., offer assistance, etc.)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48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Monitor and Control Project Work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Tracking, reviewing, and regulating progress</a:t>
            </a:r>
          </a:p>
          <a:p>
            <a:r>
              <a:rPr lang="en-US" smtClean="0"/>
              <a:t>Monitoring</a:t>
            </a:r>
          </a:p>
          <a:p>
            <a:pPr lvl="1"/>
            <a:r>
              <a:rPr lang="en-US" smtClean="0"/>
              <a:t>Collecting, assessing, analyzing, etc.</a:t>
            </a:r>
          </a:p>
          <a:p>
            <a:pPr lvl="1"/>
            <a:r>
              <a:rPr lang="en-US" smtClean="0"/>
              <a:t>Communicating status</a:t>
            </a:r>
          </a:p>
          <a:p>
            <a:r>
              <a:rPr lang="en-US" smtClean="0"/>
              <a:t>Controlling</a:t>
            </a:r>
          </a:p>
          <a:p>
            <a:pPr lvl="1"/>
            <a:r>
              <a:rPr lang="en-US" smtClean="0"/>
              <a:t>Determining correcting or preventive actions</a:t>
            </a:r>
          </a:p>
          <a:p>
            <a:pPr lvl="1"/>
            <a:r>
              <a:rPr lang="en-US" smtClean="0"/>
              <a:t>Replanning if necessary</a:t>
            </a:r>
          </a:p>
        </p:txBody>
      </p:sp>
    </p:spTree>
    <p:extLst>
      <p:ext uri="{BB962C8B-B14F-4D97-AF65-F5344CB8AC3E}">
        <p14:creationId xmlns:p14="http://schemas.microsoft.com/office/powerpoint/2010/main" val="22879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Textbook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40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Perform Integration Change Control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Change is a significant threat, but also a fact of life</a:t>
            </a:r>
          </a:p>
          <a:p>
            <a:r>
              <a:rPr lang="en-US" smtClean="0"/>
              <a:t>Requests must be evaluated </a:t>
            </a:r>
          </a:p>
          <a:p>
            <a:pPr lvl="1"/>
            <a:r>
              <a:rPr lang="en-US" smtClean="0"/>
              <a:t>Impact/risk</a:t>
            </a:r>
          </a:p>
          <a:p>
            <a:pPr lvl="1"/>
            <a:r>
              <a:rPr lang="en-US" smtClean="0"/>
              <a:t>Time and effort required</a:t>
            </a:r>
          </a:p>
          <a:p>
            <a:pPr lvl="1"/>
            <a:r>
              <a:rPr lang="en-US" smtClean="0"/>
              <a:t>Cost</a:t>
            </a:r>
          </a:p>
          <a:p>
            <a:r>
              <a:rPr lang="en-US" smtClean="0"/>
              <a:t>The implementation of formally approved changes must be managed</a:t>
            </a:r>
          </a:p>
          <a:p>
            <a:pPr lvl="1"/>
            <a:r>
              <a:rPr lang="en-US" smtClean="0"/>
              <a:t>Change Control Board (CCB)</a:t>
            </a:r>
          </a:p>
        </p:txBody>
      </p:sp>
    </p:spTree>
    <p:extLst>
      <p:ext uri="{BB962C8B-B14F-4D97-AF65-F5344CB8AC3E}">
        <p14:creationId xmlns:p14="http://schemas.microsoft.com/office/powerpoint/2010/main" val="30778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Close Project or Phase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The project doesn’t end with the completion of the technical work</a:t>
            </a:r>
          </a:p>
          <a:p>
            <a:pPr lvl="1"/>
            <a:r>
              <a:rPr lang="en-US" smtClean="0"/>
              <a:t>Formal acceptance of completion</a:t>
            </a:r>
          </a:p>
          <a:p>
            <a:pPr lvl="1"/>
            <a:r>
              <a:rPr lang="en-US" smtClean="0"/>
              <a:t>Final documentation</a:t>
            </a:r>
          </a:p>
          <a:p>
            <a:pPr lvl="1"/>
            <a:r>
              <a:rPr lang="en-US" smtClean="0"/>
              <a:t>Lessons learned analysis</a:t>
            </a:r>
          </a:p>
          <a:p>
            <a:pPr lvl="1"/>
            <a:r>
              <a:rPr lang="en-US" smtClean="0"/>
              <a:t>Capture of metrics and analysis</a:t>
            </a:r>
          </a:p>
          <a:p>
            <a:pPr lvl="1"/>
            <a:r>
              <a:rPr lang="en-US" smtClean="0"/>
              <a:t>Deliver final product and transfer responsibility</a:t>
            </a:r>
          </a:p>
          <a:p>
            <a:pPr lvl="1"/>
            <a:r>
              <a:rPr lang="en-US" smtClean="0"/>
              <a:t>Release project resources</a:t>
            </a:r>
          </a:p>
        </p:txBody>
      </p:sp>
    </p:spTree>
    <p:extLst>
      <p:ext uri="{BB962C8B-B14F-4D97-AF65-F5344CB8AC3E}">
        <p14:creationId xmlns:p14="http://schemas.microsoft.com/office/powerpoint/2010/main" val="3310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4</a:t>
            </a:r>
          </a:p>
          <a:p>
            <a:r>
              <a:rPr lang="en-US" sz="7200" dirty="0" smtClean="0"/>
              <a:t>Planning and WBS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1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Planning Documents and Work Breakdown Structures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Reading: Chapter 5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Objectives</a:t>
            </a:r>
          </a:p>
          <a:p>
            <a:pPr lvl="1"/>
            <a:r>
              <a:rPr lang="en-US" sz="2400" dirty="0"/>
              <a:t>Examine the planning process and associated documentation</a:t>
            </a:r>
          </a:p>
          <a:p>
            <a:pPr lvl="1"/>
            <a:r>
              <a:rPr lang="en-US" sz="2400" dirty="0"/>
              <a:t>Analyze the process of defining scope</a:t>
            </a:r>
          </a:p>
          <a:p>
            <a:pPr lvl="1"/>
            <a:r>
              <a:rPr lang="en-US" sz="2400" dirty="0"/>
              <a:t>Examine the Work Breakdown Structure (WBS) as a tool for establishing scope</a:t>
            </a:r>
          </a:p>
          <a:p>
            <a:pPr lvl="1"/>
            <a:r>
              <a:rPr lang="en-US" sz="2400" dirty="0"/>
              <a:t>Analyze requirements verification and </a:t>
            </a:r>
            <a:r>
              <a:rPr lang="en-US" sz="2400" dirty="0" smtClean="0"/>
              <a:t>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287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Planning Process Group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Develop Project Management Plan</a:t>
            </a:r>
          </a:p>
          <a:p>
            <a:pPr>
              <a:defRPr/>
            </a:pPr>
            <a:r>
              <a:rPr lang="en-US" dirty="0" smtClean="0"/>
              <a:t>Scope Management Planning</a:t>
            </a:r>
          </a:p>
          <a:p>
            <a:pPr lvl="1">
              <a:defRPr/>
            </a:pPr>
            <a:r>
              <a:rPr lang="en-US" dirty="0" smtClean="0"/>
              <a:t>Collect Requirements</a:t>
            </a:r>
          </a:p>
          <a:p>
            <a:pPr lvl="1">
              <a:defRPr/>
            </a:pPr>
            <a:r>
              <a:rPr lang="en-US" dirty="0" smtClean="0"/>
              <a:t>Define Scope</a:t>
            </a:r>
          </a:p>
          <a:p>
            <a:pPr lvl="1">
              <a:defRPr/>
            </a:pPr>
            <a:r>
              <a:rPr lang="en-US" dirty="0" smtClean="0"/>
              <a:t>Create WBS</a:t>
            </a:r>
          </a:p>
          <a:p>
            <a:pPr>
              <a:defRPr/>
            </a:pPr>
            <a:r>
              <a:rPr lang="en-US" dirty="0" smtClean="0"/>
              <a:t>Schedule and Budget Planning</a:t>
            </a:r>
          </a:p>
          <a:p>
            <a:pPr>
              <a:defRPr/>
            </a:pPr>
            <a:r>
              <a:rPr lang="en-US" dirty="0" smtClean="0"/>
              <a:t>Plan Quality and Develop HR Plan</a:t>
            </a:r>
          </a:p>
          <a:p>
            <a:pPr>
              <a:defRPr/>
            </a:pPr>
            <a:r>
              <a:rPr lang="en-US" dirty="0" smtClean="0"/>
              <a:t>Plan Communications</a:t>
            </a:r>
          </a:p>
          <a:p>
            <a:pPr>
              <a:defRPr/>
            </a:pPr>
            <a:r>
              <a:rPr lang="en-US" dirty="0" smtClean="0"/>
              <a:t>Risk Management Planning</a:t>
            </a:r>
          </a:p>
          <a:p>
            <a:pPr>
              <a:defRPr/>
            </a:pPr>
            <a:r>
              <a:rPr lang="en-US" dirty="0" smtClean="0"/>
              <a:t>Plan Procurements</a:t>
            </a:r>
          </a:p>
        </p:txBody>
      </p:sp>
    </p:spTree>
    <p:extLst>
      <p:ext uri="{BB962C8B-B14F-4D97-AF65-F5344CB8AC3E}">
        <p14:creationId xmlns:p14="http://schemas.microsoft.com/office/powerpoint/2010/main" val="3120291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The Scope Management Processes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During Planning</a:t>
            </a:r>
          </a:p>
          <a:p>
            <a:pPr lvl="1"/>
            <a:r>
              <a:rPr lang="en-US" smtClean="0"/>
              <a:t>Collect Requirements</a:t>
            </a:r>
          </a:p>
          <a:p>
            <a:pPr lvl="1"/>
            <a:r>
              <a:rPr lang="en-US" smtClean="0"/>
              <a:t>Define Scope</a:t>
            </a:r>
          </a:p>
          <a:p>
            <a:pPr lvl="1"/>
            <a:r>
              <a:rPr lang="en-US" smtClean="0"/>
              <a:t>Create Work Breakdown Structure (WBS)</a:t>
            </a:r>
          </a:p>
          <a:p>
            <a:r>
              <a:rPr lang="en-US" smtClean="0"/>
              <a:t>During Monitoring and Controlling</a:t>
            </a:r>
          </a:p>
          <a:p>
            <a:pPr lvl="1"/>
            <a:r>
              <a:rPr lang="en-US" smtClean="0"/>
              <a:t>Verify Scope</a:t>
            </a:r>
          </a:p>
          <a:p>
            <a:pPr lvl="1"/>
            <a:r>
              <a:rPr lang="en-US" smtClean="0"/>
              <a:t>Control Scope</a:t>
            </a:r>
          </a:p>
        </p:txBody>
      </p:sp>
    </p:spTree>
    <p:extLst>
      <p:ext uri="{BB962C8B-B14F-4D97-AF65-F5344CB8AC3E}">
        <p14:creationId xmlns:p14="http://schemas.microsoft.com/office/powerpoint/2010/main" val="3806497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Scope Statement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Describes the project’s deliverables and the work required to create them</a:t>
            </a:r>
          </a:p>
          <a:p>
            <a:r>
              <a:rPr lang="en-US" smtClean="0"/>
              <a:t>Consists of:</a:t>
            </a:r>
          </a:p>
          <a:p>
            <a:pPr lvl="1"/>
            <a:r>
              <a:rPr lang="en-US" smtClean="0"/>
              <a:t>Product scope description</a:t>
            </a:r>
          </a:p>
          <a:p>
            <a:pPr lvl="1"/>
            <a:r>
              <a:rPr lang="en-US" smtClean="0"/>
              <a:t>Product acceptance criteria</a:t>
            </a:r>
          </a:p>
          <a:p>
            <a:pPr lvl="1"/>
            <a:r>
              <a:rPr lang="en-US" smtClean="0"/>
              <a:t>Project deliverables</a:t>
            </a:r>
          </a:p>
          <a:p>
            <a:pPr lvl="1"/>
            <a:r>
              <a:rPr lang="en-US" smtClean="0"/>
              <a:t>Project exclusions</a:t>
            </a:r>
          </a:p>
          <a:p>
            <a:pPr lvl="1"/>
            <a:r>
              <a:rPr lang="en-US" smtClean="0"/>
              <a:t>Project constraints</a:t>
            </a:r>
          </a:p>
          <a:p>
            <a:pPr lvl="1"/>
            <a:r>
              <a:rPr lang="en-US" smtClean="0"/>
              <a:t>Project assumptions</a:t>
            </a:r>
          </a:p>
        </p:txBody>
      </p:sp>
    </p:spTree>
    <p:extLst>
      <p:ext uri="{BB962C8B-B14F-4D97-AF65-F5344CB8AC3E}">
        <p14:creationId xmlns:p14="http://schemas.microsoft.com/office/powerpoint/2010/main" val="427684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Inter-related Project Parameters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What we can accomplish (</a:t>
            </a:r>
            <a:r>
              <a:rPr lang="en-US" i="1" smtClean="0"/>
              <a:t>scope</a:t>
            </a:r>
            <a:r>
              <a:rPr lang="en-US" smtClean="0"/>
              <a:t>) and how well we do it (</a:t>
            </a:r>
            <a:r>
              <a:rPr lang="en-US" i="1" smtClean="0"/>
              <a:t>quality</a:t>
            </a:r>
            <a:r>
              <a:rPr lang="en-US" smtClean="0"/>
              <a:t>) are factors of: </a:t>
            </a:r>
          </a:p>
          <a:p>
            <a:pPr lvl="1"/>
            <a:r>
              <a:rPr lang="en-US" smtClean="0"/>
              <a:t>How much we invest (</a:t>
            </a:r>
            <a:r>
              <a:rPr lang="en-US" i="1" smtClean="0"/>
              <a:t>cost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How long we take (calendar </a:t>
            </a:r>
            <a:r>
              <a:rPr lang="en-US" i="1" smtClean="0"/>
              <a:t>time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And how hard we work (resource </a:t>
            </a:r>
            <a:r>
              <a:rPr lang="en-US" i="1" smtClean="0"/>
              <a:t>effort</a:t>
            </a:r>
            <a:r>
              <a:rPr lang="en-US" smtClean="0"/>
              <a:t>)</a:t>
            </a:r>
          </a:p>
          <a:p>
            <a:r>
              <a:rPr lang="en-US" smtClean="0"/>
              <a:t>A change to any of these 5 factors forces a change to at least 1 of the other 4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3492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Project Priorities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Priorities determine which factors are:</a:t>
            </a:r>
          </a:p>
          <a:p>
            <a:pPr lvl="1"/>
            <a:r>
              <a:rPr lang="en-US" smtClean="0"/>
              <a:t>Constrained / Fixed – cannot be altered</a:t>
            </a:r>
          </a:p>
          <a:p>
            <a:pPr lvl="1"/>
            <a:r>
              <a:rPr lang="en-US" smtClean="0"/>
              <a:t>Enhance – should be optimized</a:t>
            </a:r>
          </a:p>
          <a:p>
            <a:pPr lvl="1"/>
            <a:r>
              <a:rPr lang="en-US" smtClean="0"/>
              <a:t>Accept / Tolerate – can be slackened</a:t>
            </a:r>
          </a:p>
          <a:p>
            <a:r>
              <a:rPr lang="en-US" smtClean="0"/>
              <a:t>Factors must be negotiated to meet the objectives of the project while still maintaining the equilibrium of the scope triangle</a:t>
            </a:r>
          </a:p>
        </p:txBody>
      </p:sp>
    </p:spTree>
    <p:extLst>
      <p:ext uri="{BB962C8B-B14F-4D97-AF65-F5344CB8AC3E}">
        <p14:creationId xmlns:p14="http://schemas.microsoft.com/office/powerpoint/2010/main" val="113659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Decomposition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Breaking the goal into manageable pieces</a:t>
            </a:r>
          </a:p>
          <a:p>
            <a:pPr>
              <a:defRPr/>
            </a:pPr>
            <a:r>
              <a:rPr lang="en-US" dirty="0" smtClean="0"/>
              <a:t>Decomposition techniques</a:t>
            </a:r>
          </a:p>
          <a:p>
            <a:pPr lvl="1">
              <a:defRPr/>
            </a:pPr>
            <a:r>
              <a:rPr lang="en-US" dirty="0" smtClean="0"/>
              <a:t>Top-down vs. bottom-up</a:t>
            </a:r>
          </a:p>
          <a:p>
            <a:pPr lvl="1">
              <a:defRPr/>
            </a:pPr>
            <a:r>
              <a:rPr lang="en-US" dirty="0" smtClean="0"/>
              <a:t>Activities vs. deliverables</a:t>
            </a:r>
          </a:p>
          <a:p>
            <a:pPr>
              <a:defRPr/>
            </a:pPr>
            <a:r>
              <a:rPr lang="en-US" dirty="0" smtClean="0"/>
              <a:t>Stopping Rules </a:t>
            </a:r>
          </a:p>
          <a:p>
            <a:pPr lvl="1">
              <a:defRPr/>
            </a:pPr>
            <a:r>
              <a:rPr lang="en-US" dirty="0" smtClean="0"/>
              <a:t>Progress and completion can be measured</a:t>
            </a:r>
          </a:p>
          <a:p>
            <a:pPr lvl="1">
              <a:defRPr/>
            </a:pPr>
            <a:r>
              <a:rPr lang="en-US" dirty="0" smtClean="0"/>
              <a:t>Start and end events are clearly defined</a:t>
            </a:r>
          </a:p>
          <a:p>
            <a:pPr lvl="1">
              <a:defRPr/>
            </a:pPr>
            <a:r>
              <a:rPr lang="en-US" dirty="0" smtClean="0"/>
              <a:t>Each activity has a deliverable</a:t>
            </a:r>
          </a:p>
          <a:p>
            <a:pPr lvl="1">
              <a:defRPr/>
            </a:pPr>
            <a:r>
              <a:rPr lang="en-US" dirty="0" smtClean="0"/>
              <a:t>Effort can be estimated with confidence</a:t>
            </a:r>
          </a:p>
          <a:p>
            <a:pPr lvl="1">
              <a:defRPr/>
            </a:pPr>
            <a:r>
              <a:rPr lang="en-US" dirty="0" smtClean="0"/>
              <a:t>Required skills are well understood</a:t>
            </a:r>
          </a:p>
        </p:txBody>
      </p:sp>
    </p:spTree>
    <p:extLst>
      <p:ext uri="{BB962C8B-B14F-4D97-AF65-F5344CB8AC3E}">
        <p14:creationId xmlns:p14="http://schemas.microsoft.com/office/powerpoint/2010/main" val="249971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i="1" dirty="0" smtClean="0"/>
              <a:t>Effective Project Management: Traditional, Agile, Extreme</a:t>
            </a:r>
            <a:r>
              <a:rPr lang="en-US" dirty="0" smtClean="0"/>
              <a:t>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Wiley, 2014</a:t>
            </a:r>
          </a:p>
          <a:p>
            <a:pPr lvl="1"/>
            <a:r>
              <a:rPr lang="en-US" dirty="0" smtClean="0"/>
              <a:t>ISBN# 978-1-118-72916-8</a:t>
            </a:r>
          </a:p>
          <a:p>
            <a:r>
              <a:rPr lang="en-US" dirty="0" smtClean="0"/>
              <a:t>We will also reference</a:t>
            </a:r>
          </a:p>
          <a:p>
            <a:pPr lvl="1"/>
            <a:r>
              <a:rPr lang="en-US" i="1" dirty="0" smtClean="0"/>
              <a:t>Guide to the Project Management Body of Knowledge (PMBOK)</a:t>
            </a:r>
            <a:r>
              <a:rPr lang="en-US" dirty="0" smtClean="0"/>
              <a:t>, Project Management Institute (PMI)</a:t>
            </a:r>
          </a:p>
          <a:p>
            <a:pPr lvl="1"/>
            <a:r>
              <a:rPr lang="en-US" dirty="0" smtClean="0"/>
              <a:t>This is NOT a required text</a:t>
            </a:r>
          </a:p>
        </p:txBody>
      </p:sp>
    </p:spTree>
    <p:extLst>
      <p:ext uri="{BB962C8B-B14F-4D97-AF65-F5344CB8AC3E}">
        <p14:creationId xmlns:p14="http://schemas.microsoft.com/office/powerpoint/2010/main" val="386168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Breakdown Structures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A representation of the hierarchy of decomposed activities</a:t>
            </a:r>
          </a:p>
          <a:p>
            <a:pPr lvl="1"/>
            <a:r>
              <a:rPr lang="en-US" smtClean="0"/>
              <a:t>The top level represents the project’s goal</a:t>
            </a:r>
          </a:p>
          <a:p>
            <a:pPr lvl="1"/>
            <a:r>
              <a:rPr lang="en-US" smtClean="0"/>
              <a:t>The leaves represent the assignable work</a:t>
            </a:r>
          </a:p>
          <a:p>
            <a:pPr lvl="1"/>
            <a:r>
              <a:rPr lang="en-US" smtClean="0"/>
              <a:t>Intermediary levels represent “roll-ups” of related activities (phases, components, etc.)</a:t>
            </a:r>
          </a:p>
          <a:p>
            <a:r>
              <a:rPr lang="en-US" smtClean="0"/>
              <a:t>Roll-ups</a:t>
            </a:r>
          </a:p>
          <a:p>
            <a:pPr lvl="1"/>
            <a:r>
              <a:rPr lang="en-US" smtClean="0"/>
              <a:t>Provide cost and effort summaries for logically-related activities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878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60753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Uses for the WBS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Helps analyze the project’s activities and deliverables</a:t>
            </a:r>
          </a:p>
          <a:p>
            <a:r>
              <a:rPr lang="en-US" smtClean="0"/>
              <a:t>Helps frame the system architecture</a:t>
            </a:r>
          </a:p>
          <a:p>
            <a:r>
              <a:rPr lang="en-US" smtClean="0"/>
              <a:t>Helps organize the project team</a:t>
            </a:r>
          </a:p>
          <a:p>
            <a:r>
              <a:rPr lang="en-US" smtClean="0"/>
              <a:t>Helps analyze costs and establish budget</a:t>
            </a:r>
          </a:p>
          <a:p>
            <a:r>
              <a:rPr lang="en-US" smtClean="0"/>
              <a:t>Provides a baseline for reporting status</a:t>
            </a:r>
          </a:p>
          <a:p>
            <a:r>
              <a:rPr lang="en-US" smtClean="0"/>
              <a:t>Helps communicate work assignments and inter-dependencies</a:t>
            </a:r>
          </a:p>
        </p:txBody>
      </p:sp>
    </p:spTree>
    <p:extLst>
      <p:ext uri="{BB962C8B-B14F-4D97-AF65-F5344CB8AC3E}">
        <p14:creationId xmlns:p14="http://schemas.microsoft.com/office/powerpoint/2010/main" val="2663805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04225" cy="971550"/>
          </a:xfrm>
        </p:spPr>
        <p:txBody>
          <a:bodyPr/>
          <a:lstStyle/>
          <a:p>
            <a:r>
              <a:rPr lang="en-US" smtClean="0"/>
              <a:t>Looking Ahead: Controlling Scope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Scope change may be the most significant threat to project success</a:t>
            </a:r>
          </a:p>
          <a:p>
            <a:pPr lvl="1">
              <a:defRPr/>
            </a:pPr>
            <a:r>
              <a:rPr lang="en-US" dirty="0" smtClean="0"/>
              <a:t>The initial effort to establish a clear understanding of scope is invaluable</a:t>
            </a:r>
          </a:p>
          <a:p>
            <a:pPr lvl="1">
              <a:defRPr/>
            </a:pPr>
            <a:r>
              <a:rPr lang="en-US" dirty="0" smtClean="0"/>
              <a:t>Disciplined change management must be employed to maintain control of the project</a:t>
            </a:r>
          </a:p>
          <a:p>
            <a:pPr>
              <a:defRPr/>
            </a:pPr>
            <a:r>
              <a:rPr lang="en-US" dirty="0" smtClean="0"/>
              <a:t>Progress will be measured in terms of activity completion</a:t>
            </a:r>
          </a:p>
          <a:p>
            <a:pPr lvl="1">
              <a:defRPr/>
            </a:pPr>
            <a:r>
              <a:rPr lang="en-US" dirty="0" smtClean="0"/>
              <a:t>Independent verification of completion</a:t>
            </a:r>
          </a:p>
          <a:p>
            <a:pPr lvl="1">
              <a:defRPr/>
            </a:pPr>
            <a:r>
              <a:rPr lang="en-US" dirty="0" smtClean="0"/>
              <a:t>Milestones </a:t>
            </a:r>
          </a:p>
        </p:txBody>
      </p:sp>
    </p:spTree>
    <p:extLst>
      <p:ext uri="{BB962C8B-B14F-4D97-AF65-F5344CB8AC3E}">
        <p14:creationId xmlns:p14="http://schemas.microsoft.com/office/powerpoint/2010/main" val="387406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5</a:t>
            </a:r>
          </a:p>
          <a:p>
            <a:r>
              <a:rPr lang="en-US" sz="7200" dirty="0" smtClean="0"/>
              <a:t>Risk Management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6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Risk Management</a:t>
            </a:r>
          </a:p>
          <a:p>
            <a:r>
              <a:rPr lang="en-US" smtClean="0"/>
              <a:t>Reading: Ch. 6</a:t>
            </a:r>
          </a:p>
          <a:p>
            <a:r>
              <a:rPr lang="en-US" smtClean="0"/>
              <a:t>Objectives</a:t>
            </a:r>
          </a:p>
          <a:p>
            <a:pPr lvl="1"/>
            <a:r>
              <a:rPr lang="en-US" smtClean="0"/>
              <a:t>Explore the sources of risk and approaches for managing it</a:t>
            </a:r>
          </a:p>
          <a:p>
            <a:pPr lvl="1"/>
            <a:r>
              <a:rPr lang="en-US" smtClean="0"/>
              <a:t>Define risk in terms of likelihood and impact</a:t>
            </a:r>
          </a:p>
          <a:p>
            <a:pPr lvl="1"/>
            <a:r>
              <a:rPr lang="en-US" smtClean="0"/>
              <a:t>Analyze mitigation and contingency planning as part of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014646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You are the PM of a project which must complete on time to avoid a $500k fine</a:t>
            </a:r>
          </a:p>
          <a:p>
            <a:pPr>
              <a:defRPr/>
            </a:pPr>
            <a:r>
              <a:rPr lang="en-US" dirty="0" smtClean="0"/>
              <a:t>You have identified the following threats to on-time completion and estimated the likelihood of each:</a:t>
            </a:r>
          </a:p>
          <a:p>
            <a:pPr marL="1090612" lvl="1" indent="-514350">
              <a:buFont typeface="+mj-lt"/>
              <a:buAutoNum type="arabicParenR"/>
              <a:defRPr/>
            </a:pPr>
            <a:r>
              <a:rPr lang="en-US" dirty="0" smtClean="0"/>
              <a:t>Not enough time (30%)</a:t>
            </a:r>
          </a:p>
          <a:p>
            <a:pPr marL="1090612" lvl="1" indent="-514350">
              <a:buFont typeface="+mj-lt"/>
              <a:buAutoNum type="arabicParenR"/>
              <a:defRPr/>
            </a:pPr>
            <a:r>
              <a:rPr lang="en-US" dirty="0" smtClean="0"/>
              <a:t>Insufficient funding (20%)</a:t>
            </a:r>
          </a:p>
          <a:p>
            <a:pPr marL="1090612" lvl="1" indent="-514350">
              <a:buFont typeface="+mj-lt"/>
              <a:buAutoNum type="arabicParenR"/>
              <a:defRPr/>
            </a:pPr>
            <a:r>
              <a:rPr lang="en-US" dirty="0" smtClean="0"/>
              <a:t>Insufficient effort (25%)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916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 1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Document your risk management plan</a:t>
            </a:r>
          </a:p>
          <a:p>
            <a:pPr lvl="1">
              <a:defRPr/>
            </a:pPr>
            <a:r>
              <a:rPr lang="en-US" dirty="0" smtClean="0"/>
              <a:t>Provide the exposure for each risk</a:t>
            </a:r>
          </a:p>
          <a:p>
            <a:pPr lvl="1">
              <a:defRPr/>
            </a:pPr>
            <a:r>
              <a:rPr lang="en-US" dirty="0" smtClean="0"/>
              <a:t>Provide a response plan for each risk</a:t>
            </a:r>
          </a:p>
          <a:p>
            <a:pPr lvl="2">
              <a:defRPr/>
            </a:pPr>
            <a:r>
              <a:rPr lang="en-US" dirty="0" smtClean="0"/>
              <a:t>Mitigation / transfer action(s)</a:t>
            </a:r>
          </a:p>
          <a:p>
            <a:pPr lvl="2">
              <a:defRPr/>
            </a:pPr>
            <a:r>
              <a:rPr lang="en-US" dirty="0" smtClean="0"/>
              <a:t>Estimated response cost and revised exposure</a:t>
            </a:r>
          </a:p>
          <a:p>
            <a:pPr lvl="2">
              <a:defRPr/>
            </a:pPr>
            <a:r>
              <a:rPr lang="en-US" dirty="0" smtClean="0"/>
              <a:t>Statement of cost vs. benefit</a:t>
            </a:r>
          </a:p>
          <a:p>
            <a:pPr lvl="1">
              <a:defRPr/>
            </a:pPr>
            <a:r>
              <a:rPr lang="en-US" dirty="0" smtClean="0"/>
              <a:t>Describe a plan to monitor each risk</a:t>
            </a:r>
          </a:p>
          <a:p>
            <a:pPr lvl="2">
              <a:defRPr/>
            </a:pPr>
            <a:r>
              <a:rPr lang="en-US" dirty="0" smtClean="0"/>
              <a:t>Metrics collection</a:t>
            </a:r>
          </a:p>
          <a:p>
            <a:pPr lvl="2">
              <a:defRPr/>
            </a:pPr>
            <a:r>
              <a:rPr lang="en-US" dirty="0" smtClean="0"/>
              <a:t>Contingency plan</a:t>
            </a:r>
          </a:p>
          <a:p>
            <a:pPr>
              <a:defRPr/>
            </a:pPr>
            <a:r>
              <a:rPr lang="en-US" dirty="0" smtClean="0"/>
              <a:t>Submit to Blackboard by 10/4/14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158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The Risk Management Process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17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Plan Risk Management</a:t>
            </a:r>
          </a:p>
          <a:p>
            <a:pPr>
              <a:lnSpc>
                <a:spcPct val="90000"/>
              </a:lnSpc>
            </a:pPr>
            <a:r>
              <a:rPr lang="en-US" smtClean="0"/>
              <a:t>Identify Risks</a:t>
            </a:r>
          </a:p>
          <a:p>
            <a:pPr>
              <a:lnSpc>
                <a:spcPct val="90000"/>
              </a:lnSpc>
            </a:pPr>
            <a:r>
              <a:rPr lang="en-US" smtClean="0"/>
              <a:t>Perform Qualitative Risk Analysis</a:t>
            </a:r>
          </a:p>
          <a:p>
            <a:pPr>
              <a:lnSpc>
                <a:spcPct val="90000"/>
              </a:lnSpc>
            </a:pPr>
            <a:r>
              <a:rPr lang="en-US" smtClean="0"/>
              <a:t>Perform Quantitative Risk Analysis</a:t>
            </a:r>
          </a:p>
          <a:p>
            <a:pPr>
              <a:lnSpc>
                <a:spcPct val="90000"/>
              </a:lnSpc>
            </a:pPr>
            <a:r>
              <a:rPr lang="en-US" smtClean="0"/>
              <a:t>Plan Risk Response</a:t>
            </a:r>
          </a:p>
          <a:p>
            <a:pPr>
              <a:lnSpc>
                <a:spcPct val="90000"/>
              </a:lnSpc>
            </a:pPr>
            <a:r>
              <a:rPr lang="en-US" smtClean="0"/>
              <a:t>Monitor and Control Risks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616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Grading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27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Nature of Risks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Risk and opportunity go hand-in-hand</a:t>
            </a:r>
          </a:p>
          <a:p>
            <a:pPr lvl="1"/>
            <a:r>
              <a:rPr lang="en-US" sz="2400" smtClean="0"/>
              <a:t>Strategically taking risks and succeeding puts you ahead of the competition</a:t>
            </a:r>
          </a:p>
          <a:p>
            <a:pPr lvl="1"/>
            <a:r>
              <a:rPr lang="en-US" sz="2400" smtClean="0"/>
              <a:t>Risk-taking is energizing and unifying</a:t>
            </a:r>
          </a:p>
          <a:p>
            <a:r>
              <a:rPr lang="en-US" sz="2800" smtClean="0"/>
              <a:t>Risk-taking expands knowledge</a:t>
            </a:r>
          </a:p>
          <a:p>
            <a:pPr lvl="1"/>
            <a:r>
              <a:rPr lang="en-US" sz="2400" smtClean="0"/>
              <a:t>Discovery comes from plunging into the unknown</a:t>
            </a:r>
          </a:p>
          <a:p>
            <a:r>
              <a:rPr lang="en-US" sz="2800" smtClean="0"/>
              <a:t>Cost-Benefit is based on utility and exposure</a:t>
            </a:r>
          </a:p>
          <a:p>
            <a:pPr lvl="1"/>
            <a:r>
              <a:rPr lang="en-US" sz="2000" smtClean="0"/>
              <a:t>(Perceived) Benefit = Intrinsic Value + Actual Gain – Cost</a:t>
            </a:r>
          </a:p>
          <a:p>
            <a:pPr lvl="1"/>
            <a:r>
              <a:rPr lang="en-US" sz="2000" smtClean="0"/>
              <a:t>(Perceived) Loss = Intrinsic Impact + Actual Loss + Cost</a:t>
            </a:r>
          </a:p>
          <a:p>
            <a:pPr lvl="1"/>
            <a:r>
              <a:rPr lang="en-US" sz="2000" smtClean="0"/>
              <a:t>Expected Utility = P</a:t>
            </a:r>
            <a:r>
              <a:rPr lang="en-US" sz="2000" baseline="-25000" smtClean="0"/>
              <a:t>success</a:t>
            </a:r>
            <a:r>
              <a:rPr lang="en-US" sz="2000" smtClean="0"/>
              <a:t>•Benefit - (1-P</a:t>
            </a:r>
            <a:r>
              <a:rPr lang="en-US" sz="2000" baseline="-25000" smtClean="0"/>
              <a:t>success</a:t>
            </a:r>
            <a:r>
              <a:rPr lang="en-US" sz="2000" smtClean="0"/>
              <a:t>)•Loss</a:t>
            </a:r>
          </a:p>
          <a:p>
            <a:pPr lvl="1"/>
            <a:r>
              <a:rPr lang="en-US" sz="2000" smtClean="0"/>
              <a:t>Risk Exposure = Likelihood • Impact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416528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Inputs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Scope and quality requirements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Constraints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Time, cost, resources, etc.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Past history</a:t>
            </a:r>
          </a:p>
          <a:p>
            <a:pPr>
              <a:lnSpc>
                <a:spcPct val="90000"/>
              </a:lnSpc>
            </a:pPr>
            <a:r>
              <a:rPr lang="en-US" smtClean="0"/>
              <a:t>Planning meetings and analysis</a:t>
            </a:r>
          </a:p>
          <a:p>
            <a:pPr>
              <a:lnSpc>
                <a:spcPct val="90000"/>
              </a:lnSpc>
            </a:pPr>
            <a:r>
              <a:rPr lang="en-US" smtClean="0"/>
              <a:t>Risk management plan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Framework for dealing with threats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Responsibilities, general sense of impact, etc.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4366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Identify Risks: Tools and Techniques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Reflect on past projects to determine causes of past failures and near failures</a:t>
            </a:r>
          </a:p>
          <a:p>
            <a:pPr>
              <a:lnSpc>
                <a:spcPct val="80000"/>
              </a:lnSpc>
            </a:pPr>
            <a:r>
              <a:rPr lang="en-US" smtClean="0"/>
              <a:t>Ask those being asked to commit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Commitment leads to anxiety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Anxiety reflects risk</a:t>
            </a:r>
          </a:p>
          <a:p>
            <a:pPr>
              <a:lnSpc>
                <a:spcPct val="80000"/>
              </a:lnSpc>
            </a:pPr>
            <a:r>
              <a:rPr lang="en-US" smtClean="0"/>
              <a:t>Talk to the experts</a:t>
            </a:r>
          </a:p>
          <a:p>
            <a:pPr>
              <a:lnSpc>
                <a:spcPct val="80000"/>
              </a:lnSpc>
            </a:pPr>
            <a:r>
              <a:rPr lang="en-US" smtClean="0"/>
              <a:t>SWOT analysis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Strengths and weaknesses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Opportunities and threats</a:t>
            </a:r>
          </a:p>
        </p:txBody>
      </p:sp>
    </p:spTree>
    <p:extLst>
      <p:ext uri="{BB962C8B-B14F-4D97-AF65-F5344CB8AC3E}">
        <p14:creationId xmlns:p14="http://schemas.microsoft.com/office/powerpoint/2010/main" val="296666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 Risks: Sources of Risk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Activity scheduling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Activity dependencies and critical paths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Time pressure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Organization and resource management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Structure - Command, control and communication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Human issues – team play, skills, experience, etc.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Funding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Scope creep and related changes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Ambiguous constraints, especially quality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Lack of process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New technology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60141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Qualitative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Relatively quick initial assessment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Fuzzy assessments of likelihood and impact at first (e.g., low, medium, high)</a:t>
            </a:r>
          </a:p>
          <a:p>
            <a:pPr>
              <a:lnSpc>
                <a:spcPct val="90000"/>
              </a:lnSpc>
            </a:pPr>
            <a:r>
              <a:rPr lang="en-US" smtClean="0"/>
              <a:t>Quantitative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Get to financial measure of exposure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Likelihood is a probability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Impact is a financial assessment</a:t>
            </a:r>
          </a:p>
          <a:p>
            <a:pPr>
              <a:lnSpc>
                <a:spcPct val="90000"/>
              </a:lnSpc>
            </a:pPr>
            <a:r>
              <a:rPr lang="en-US" smtClean="0"/>
              <a:t>Prioritize by exposure ratings</a:t>
            </a:r>
          </a:p>
          <a:p>
            <a:pPr>
              <a:lnSpc>
                <a:spcPct val="90000"/>
              </a:lnSpc>
            </a:pPr>
            <a:r>
              <a:rPr lang="en-US" smtClean="0"/>
              <a:t>Set aside “acceptable” risks</a:t>
            </a:r>
          </a:p>
        </p:txBody>
      </p:sp>
    </p:spTree>
    <p:extLst>
      <p:ext uri="{BB962C8B-B14F-4D97-AF65-F5344CB8AC3E}">
        <p14:creationId xmlns:p14="http://schemas.microsoft.com/office/powerpoint/2010/main" val="3024206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Risk Responses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Avoid</a:t>
            </a:r>
          </a:p>
          <a:p>
            <a:pPr lvl="1"/>
            <a:r>
              <a:rPr lang="en-US" sz="2400" smtClean="0"/>
              <a:t>Consider a different, risk-free approach</a:t>
            </a:r>
          </a:p>
          <a:p>
            <a:r>
              <a:rPr lang="en-US" sz="2800" smtClean="0"/>
              <a:t>Transfer</a:t>
            </a:r>
          </a:p>
          <a:p>
            <a:pPr lvl="1"/>
            <a:r>
              <a:rPr lang="en-US" sz="2400" smtClean="0"/>
              <a:t>Transfer ownership to a 3</a:t>
            </a:r>
            <a:r>
              <a:rPr lang="en-US" sz="2400" baseline="30000" smtClean="0"/>
              <a:t>rd</a:t>
            </a:r>
            <a:r>
              <a:rPr lang="en-US" sz="2400" smtClean="0"/>
              <a:t>-party</a:t>
            </a:r>
          </a:p>
          <a:p>
            <a:r>
              <a:rPr lang="en-US" sz="2800" smtClean="0"/>
              <a:t>Mitigate</a:t>
            </a:r>
          </a:p>
          <a:p>
            <a:pPr lvl="1"/>
            <a:r>
              <a:rPr lang="en-US" sz="2400" smtClean="0"/>
              <a:t>Reducing the likelihood and/or impact</a:t>
            </a:r>
          </a:p>
          <a:p>
            <a:pPr lvl="1"/>
            <a:r>
              <a:rPr lang="en-US" sz="2400" smtClean="0"/>
              <a:t>May result in either transfer or avoidance</a:t>
            </a:r>
          </a:p>
          <a:p>
            <a:r>
              <a:rPr lang="en-US" sz="2800" smtClean="0"/>
              <a:t>Accept </a:t>
            </a:r>
          </a:p>
          <a:p>
            <a:pPr lvl="1"/>
            <a:r>
              <a:rPr lang="en-US" sz="2400" smtClean="0"/>
              <a:t>Create a monitoring process</a:t>
            </a:r>
          </a:p>
          <a:p>
            <a:pPr lvl="1"/>
            <a:r>
              <a:rPr lang="en-US" sz="2400" smtClean="0"/>
              <a:t>Establish 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113132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Plans for Common Risks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Activity scheduling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Insert buffers such as reviews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Attend to the critical path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Organization and resource management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Close communication gaps and look for cross-impacts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Skills, experience and a good night’s sleep all matter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Engage and involve the team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Funding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Proactively manage the flow of cash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Scope creep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Thoroughly analyze requirements then lock them down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Make the users part of the process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Establish and enforce change management procedures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Develop formal processes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453576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Technology Risks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Technology changes frequently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Keep projects short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Anticipate upcoming advancements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Change leads to growth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Establish a culture of R&amp;D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Reward prudent risk taking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Manage new technology insertion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Provide adequate training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Test drive before you commit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Import expertise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Participate in lessons-learned forums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42859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Cost-Benefit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Compare the cost of mitigation with the benefit (the reduced exposure)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Exposure is a financial value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Mitigation always costs something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Benefit = ∆Exposure</a:t>
            </a:r>
          </a:p>
          <a:p>
            <a:pPr>
              <a:lnSpc>
                <a:spcPct val="90000"/>
              </a:lnSpc>
            </a:pPr>
            <a:r>
              <a:rPr lang="en-US" smtClean="0"/>
              <a:t>Analyze completely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Exposure changes with time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Account for transferred risks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2377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Monitoring and Controlling Risks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Monitor the prioritized list of risks</a:t>
            </a:r>
          </a:p>
          <a:p>
            <a:r>
              <a:rPr lang="en-US" smtClean="0"/>
              <a:t>Establish metrics and the associated measurement process for each risk</a:t>
            </a:r>
          </a:p>
          <a:p>
            <a:r>
              <a:rPr lang="en-US" smtClean="0"/>
              <a:t>Determine triggers that will initiate action</a:t>
            </a:r>
          </a:p>
          <a:p>
            <a:r>
              <a:rPr lang="en-US" smtClean="0"/>
              <a:t>Document the contingency plan for each</a:t>
            </a:r>
          </a:p>
          <a:p>
            <a:r>
              <a:rPr lang="en-US" smtClean="0"/>
              <a:t>Recognize that monitoring is intrusive</a:t>
            </a:r>
          </a:p>
          <a:p>
            <a:r>
              <a:rPr lang="en-US" smtClean="0"/>
              <a:t>Reassess risks frequently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622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11691</Words>
  <Application>Microsoft Office PowerPoint</Application>
  <PresentationFormat>On-screen Show (4:3)</PresentationFormat>
  <Paragraphs>2210</Paragraphs>
  <Slides>249</Slides>
  <Notes>248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249</vt:i4>
      </vt:variant>
    </vt:vector>
  </HeadingPairs>
  <TitlesOfParts>
    <vt:vector size="259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Wingdings</vt:lpstr>
      <vt:lpstr>Office Theme</vt:lpstr>
      <vt:lpstr>Worksheet</vt:lpstr>
      <vt:lpstr>Project Management for ITM ITM 471/571</vt:lpstr>
      <vt:lpstr>PowerPoint Presentation</vt:lpstr>
      <vt:lpstr>PowerPoint Presentation</vt:lpstr>
      <vt:lpstr>Dennis Hood</vt:lpstr>
      <vt:lpstr>PowerPoint Presentation</vt:lpstr>
      <vt:lpstr>Course Objectives</vt:lpstr>
      <vt:lpstr>PowerPoint Presentation</vt:lpstr>
      <vt:lpstr>Textbook</vt:lpstr>
      <vt:lpstr>PowerPoint Presentation</vt:lpstr>
      <vt:lpstr>Grading</vt:lpstr>
      <vt:lpstr>PowerPoint Presentation</vt:lpstr>
      <vt:lpstr>Be Prepared</vt:lpstr>
      <vt:lpstr>Motivation for Project Management</vt:lpstr>
      <vt:lpstr>Project Management Described</vt:lpstr>
      <vt:lpstr>Project Management for IT Managers</vt:lpstr>
      <vt:lpstr>What is a Project?</vt:lpstr>
      <vt:lpstr>Project Definition Implications</vt:lpstr>
      <vt:lpstr>Examples</vt:lpstr>
      <vt:lpstr>Programs and Portfolios</vt:lpstr>
      <vt:lpstr>Inter-related Project Parameters</vt:lpstr>
      <vt:lpstr>Death, Taxes and Change</vt:lpstr>
      <vt:lpstr>21st-Century Challenges</vt:lpstr>
      <vt:lpstr>Growth is Good, Creep is Bad</vt:lpstr>
      <vt:lpstr>Project Classifications </vt:lpstr>
      <vt:lpstr>Classification by Characteristic </vt:lpstr>
      <vt:lpstr>Classification by Project Type</vt:lpstr>
      <vt:lpstr>PowerPoint Presentation</vt:lpstr>
      <vt:lpstr>Lesson Overview</vt:lpstr>
      <vt:lpstr>PowerPoint Presentation</vt:lpstr>
      <vt:lpstr>What Exactly Is Project Management?</vt:lpstr>
      <vt:lpstr>Definition of a Project</vt:lpstr>
      <vt:lpstr>PM and Project Requirements</vt:lpstr>
      <vt:lpstr>Objectives and Constraints</vt:lpstr>
      <vt:lpstr>Stakeholders </vt:lpstr>
      <vt:lpstr>Organizational Structure</vt:lpstr>
      <vt:lpstr>PowerPoint Presentation</vt:lpstr>
      <vt:lpstr>PM Life Cycle Models</vt:lpstr>
      <vt:lpstr>Project Management Processes</vt:lpstr>
      <vt:lpstr>Knowledge Areas</vt:lpstr>
      <vt:lpstr>PowerPoint Presentation</vt:lpstr>
      <vt:lpstr>Lesson Overview</vt:lpstr>
      <vt:lpstr>PowerPoint Presentation</vt:lpstr>
      <vt:lpstr>Organizational Mission</vt:lpstr>
      <vt:lpstr>SMART Objectives</vt:lpstr>
      <vt:lpstr>Strategic Projects</vt:lpstr>
      <vt:lpstr>Governance</vt:lpstr>
      <vt:lpstr>Project Proposals</vt:lpstr>
      <vt:lpstr>PowerPoint Presentation</vt:lpstr>
      <vt:lpstr>The Need for Project Definition</vt:lpstr>
      <vt:lpstr>Scope of Work to be Performed</vt:lpstr>
      <vt:lpstr>Requirements</vt:lpstr>
      <vt:lpstr>Testing Requirements</vt:lpstr>
      <vt:lpstr>Testing Requirements (cont.)</vt:lpstr>
      <vt:lpstr>Testing Requirements (cont.)</vt:lpstr>
      <vt:lpstr>PowerPoint Presentation</vt:lpstr>
      <vt:lpstr>The Need for Structure</vt:lpstr>
      <vt:lpstr>Project Team Differences</vt:lpstr>
      <vt:lpstr>Option 1 – Functional</vt:lpstr>
      <vt:lpstr>Option 2 – Projectized</vt:lpstr>
      <vt:lpstr>Option 3 – Matrix Organization</vt:lpstr>
      <vt:lpstr>PowerPoint Presentation</vt:lpstr>
      <vt:lpstr>Project Initiation</vt:lpstr>
      <vt:lpstr>PowerPoint Presentation</vt:lpstr>
      <vt:lpstr>Integration Management</vt:lpstr>
      <vt:lpstr>Integration Management Processes</vt:lpstr>
      <vt:lpstr>Develop Project Charter</vt:lpstr>
      <vt:lpstr>Develop Project Management Plan</vt:lpstr>
      <vt:lpstr>Direct and Manage Execution</vt:lpstr>
      <vt:lpstr>Monitor and Control Project Work</vt:lpstr>
      <vt:lpstr>Perform Integration Change Control</vt:lpstr>
      <vt:lpstr>Close Project or Phase</vt:lpstr>
      <vt:lpstr>PowerPoint Presentation</vt:lpstr>
      <vt:lpstr>Lesson Overview</vt:lpstr>
      <vt:lpstr>The Planning Process Group</vt:lpstr>
      <vt:lpstr>The Scope Management Processes</vt:lpstr>
      <vt:lpstr>The Scope Statement</vt:lpstr>
      <vt:lpstr>Inter-related Project Parameters</vt:lpstr>
      <vt:lpstr>Managing Project Priorities</vt:lpstr>
      <vt:lpstr>Work Decomposition</vt:lpstr>
      <vt:lpstr>Work Breakdown Structures</vt:lpstr>
      <vt:lpstr>PowerPoint Presentation</vt:lpstr>
      <vt:lpstr>Uses for the WBS</vt:lpstr>
      <vt:lpstr>Looking Ahead: Controlling Scope</vt:lpstr>
      <vt:lpstr>PowerPoint Presentation</vt:lpstr>
      <vt:lpstr>Lesson Overview</vt:lpstr>
      <vt:lpstr>Homework Assignment 1</vt:lpstr>
      <vt:lpstr>Homework Assignment 1 (cont.)</vt:lpstr>
      <vt:lpstr>PowerPoint Presentation</vt:lpstr>
      <vt:lpstr>Risk Management</vt:lpstr>
      <vt:lpstr>The Nature of Risks</vt:lpstr>
      <vt:lpstr>Planning</vt:lpstr>
      <vt:lpstr>Identify Risks: Tools and Techniques</vt:lpstr>
      <vt:lpstr>Identify Risks: Sources of Risk</vt:lpstr>
      <vt:lpstr>Risk Analysis</vt:lpstr>
      <vt:lpstr>Plan Risk Responses</vt:lpstr>
      <vt:lpstr>Plans for Common Risks</vt:lpstr>
      <vt:lpstr>Dealing with Technology Risks</vt:lpstr>
      <vt:lpstr>Cost-Benefit Analysis</vt:lpstr>
      <vt:lpstr>Monitoring and Controlling Risks</vt:lpstr>
      <vt:lpstr>PowerPoint Presentation</vt:lpstr>
      <vt:lpstr>Lesson Overview</vt:lpstr>
      <vt:lpstr>Where is the Storm Going to Hit? End  date t, $  budegt</vt:lpstr>
      <vt:lpstr>The Benefits of Good Estimating</vt:lpstr>
      <vt:lpstr>Estimation Challenges</vt:lpstr>
      <vt:lpstr>Is Estimating Part of the Project?</vt:lpstr>
      <vt:lpstr>Estimating Activity Attributes</vt:lpstr>
      <vt:lpstr>Estimating Guidelines</vt:lpstr>
      <vt:lpstr>Estimating Durations</vt:lpstr>
      <vt:lpstr>Refining and Finalizing Estimates</vt:lpstr>
      <vt:lpstr>Getting into the Flow</vt:lpstr>
      <vt:lpstr>Sequencing Activities</vt:lpstr>
      <vt:lpstr>Benefits</vt:lpstr>
      <vt:lpstr>Constraints</vt:lpstr>
      <vt:lpstr>Diagramming Basics</vt:lpstr>
      <vt:lpstr>Types of Relationships</vt:lpstr>
      <vt:lpstr>Leads and Lags</vt:lpstr>
      <vt:lpstr>Computing Duration</vt:lpstr>
      <vt:lpstr>Critical Path Analysis</vt:lpstr>
      <vt:lpstr>Identifying Milestones</vt:lpstr>
      <vt:lpstr>Making It Real</vt:lpstr>
      <vt:lpstr>WBS to Schedule</vt:lpstr>
      <vt:lpstr>Homework Assignment 2</vt:lpstr>
      <vt:lpstr>Homework 2 – Activity Details</vt:lpstr>
      <vt:lpstr>Homework 2 - Deliverable</vt:lpstr>
      <vt:lpstr>PowerPoint Presentation</vt:lpstr>
      <vt:lpstr>Lesson Overview</vt:lpstr>
      <vt:lpstr>Identifying Milestones</vt:lpstr>
      <vt:lpstr>Making It Real</vt:lpstr>
      <vt:lpstr>WBS to Network to Schedule</vt:lpstr>
      <vt:lpstr>Know Your Critical Path</vt:lpstr>
      <vt:lpstr>Critical Chain Method</vt:lpstr>
      <vt:lpstr>Pressure to Compress</vt:lpstr>
      <vt:lpstr>Getting it Done Sooner (or Cheaper)</vt:lpstr>
      <vt:lpstr>Compression Options</vt:lpstr>
      <vt:lpstr>Compression Cost-Benefit Analysis</vt:lpstr>
      <vt:lpstr>Compression Analysis Graphs</vt:lpstr>
      <vt:lpstr>Compression Algorithm </vt:lpstr>
      <vt:lpstr>Resource Allocation</vt:lpstr>
      <vt:lpstr>Multiproject Scheduling</vt:lpstr>
      <vt:lpstr>Managing Risk in Scheduling</vt:lpstr>
      <vt:lpstr>Measuring and Reporting Status</vt:lpstr>
      <vt:lpstr>Scheduling for Success</vt:lpstr>
      <vt:lpstr>Traditional Project Management</vt:lpstr>
      <vt:lpstr>PowerPoint Presentation</vt:lpstr>
      <vt:lpstr>Lesson Overview</vt:lpstr>
      <vt:lpstr>Cost Management</vt:lpstr>
      <vt:lpstr>The Cost Management Plan</vt:lpstr>
      <vt:lpstr>Estimating Costs</vt:lpstr>
      <vt:lpstr>Estimation Accuracy</vt:lpstr>
      <vt:lpstr>Determining the Budget</vt:lpstr>
      <vt:lpstr>Controlling Costs</vt:lpstr>
      <vt:lpstr>Monitoring Progress</vt:lpstr>
      <vt:lpstr>What to Measure</vt:lpstr>
      <vt:lpstr>Earned Value Management</vt:lpstr>
      <vt:lpstr>EV Derived Metrics</vt:lpstr>
      <vt:lpstr>Using Earned Value Analysis</vt:lpstr>
      <vt:lpstr>Using Metrics to Improve the Process</vt:lpstr>
      <vt:lpstr>PowerPoint Presentation</vt:lpstr>
      <vt:lpstr>Lesson Overview</vt:lpstr>
      <vt:lpstr>PowerPoint Presentation</vt:lpstr>
      <vt:lpstr>People: Your Most Valuable Asset</vt:lpstr>
      <vt:lpstr>Roles and Responsibilities </vt:lpstr>
      <vt:lpstr>PM Responsibilities </vt:lpstr>
      <vt:lpstr>The Human Resource Plan</vt:lpstr>
      <vt:lpstr>Project Leader Contradictions</vt:lpstr>
      <vt:lpstr>The Power of Teams</vt:lpstr>
      <vt:lpstr>Leading Teams</vt:lpstr>
      <vt:lpstr>Group Decisions and Conflict</vt:lpstr>
      <vt:lpstr>PowerPoint Presentation</vt:lpstr>
      <vt:lpstr>Quality Defined</vt:lpstr>
      <vt:lpstr>QA vs. QC</vt:lpstr>
      <vt:lpstr>Quality Goals</vt:lpstr>
      <vt:lpstr>The Value of Quality</vt:lpstr>
      <vt:lpstr>The QA Environment</vt:lpstr>
      <vt:lpstr>Defect Classification</vt:lpstr>
      <vt:lpstr>Planning for Quality</vt:lpstr>
      <vt:lpstr>Analysis Tools</vt:lpstr>
      <vt:lpstr>Perform Quality Control</vt:lpstr>
      <vt:lpstr>Case Assignment #3</vt:lpstr>
      <vt:lpstr>Case Assignment #3 (cont.)</vt:lpstr>
      <vt:lpstr>PowerPoint Presentation</vt:lpstr>
      <vt:lpstr>Lesson Overview</vt:lpstr>
      <vt:lpstr>PowerPoint Presentation</vt:lpstr>
      <vt:lpstr>Achieving Milestones</vt:lpstr>
      <vt:lpstr>Are We There Yet?</vt:lpstr>
      <vt:lpstr>A Time of Reflection</vt:lpstr>
      <vt:lpstr>Keys to an Effective Audit</vt:lpstr>
      <vt:lpstr>Questions to Address</vt:lpstr>
      <vt:lpstr>Evaluating Performance</vt:lpstr>
      <vt:lpstr>Where Do We Go From Here?</vt:lpstr>
      <vt:lpstr>Procurement Management Process</vt:lpstr>
      <vt:lpstr>Procurement Contracts</vt:lpstr>
      <vt:lpstr>Procurement Decisions</vt:lpstr>
      <vt:lpstr>Paperwork </vt:lpstr>
      <vt:lpstr>Administer Procurements</vt:lpstr>
      <vt:lpstr>Project Maturity Model</vt:lpstr>
      <vt:lpstr>PowerPoint Presentation</vt:lpstr>
      <vt:lpstr>Lesson Overview</vt:lpstr>
      <vt:lpstr>PowerPoint Presentation</vt:lpstr>
      <vt:lpstr>Improving a Process</vt:lpstr>
      <vt:lpstr>Motivation</vt:lpstr>
      <vt:lpstr>The Physics of Process Flow</vt:lpstr>
      <vt:lpstr>Variability of Process</vt:lpstr>
      <vt:lpstr>Goal-based Improvement</vt:lpstr>
      <vt:lpstr>The Role of Feedback</vt:lpstr>
      <vt:lpstr>Quality Focus Thru the Years</vt:lpstr>
      <vt:lpstr>Six Sigma: Methodology or Religion</vt:lpstr>
      <vt:lpstr>Six Sigma Mechanics</vt:lpstr>
      <vt:lpstr>Statistically Speaking</vt:lpstr>
      <vt:lpstr>Six Sigma Projects</vt:lpstr>
      <vt:lpstr>The Capability Maturity Model</vt:lpstr>
      <vt:lpstr>CMM’s Levels</vt:lpstr>
      <vt:lpstr>PowerPoint Presentation</vt:lpstr>
      <vt:lpstr>PM Life Cycle Models</vt:lpstr>
      <vt:lpstr>The Linear Model</vt:lpstr>
      <vt:lpstr>The Incremental Model</vt:lpstr>
      <vt:lpstr>The Iterative Model</vt:lpstr>
      <vt:lpstr>The Adaptive Model</vt:lpstr>
      <vt:lpstr>Extreme Project Management</vt:lpstr>
      <vt:lpstr>Extreme PM Evaluated</vt:lpstr>
      <vt:lpstr>PowerPoint Presentation</vt:lpstr>
      <vt:lpstr>Lesson Overview</vt:lpstr>
      <vt:lpstr>PowerPoint Presentation</vt:lpstr>
      <vt:lpstr>Distressed Projects</vt:lpstr>
      <vt:lpstr>Root Causes</vt:lpstr>
      <vt:lpstr>Don’t Let This Happen to You</vt:lpstr>
      <vt:lpstr>Reporting Status</vt:lpstr>
      <vt:lpstr>Contingency Plans</vt:lpstr>
      <vt:lpstr>Multi-team Projects</vt:lpstr>
      <vt:lpstr>Multi-team Keys for Success</vt:lpstr>
      <vt:lpstr>PowerPoint Presentation</vt:lpstr>
      <vt:lpstr>Lesson Overview</vt:lpstr>
      <vt:lpstr>PowerPoint Presentation</vt:lpstr>
      <vt:lpstr>Non-traditional Projects</vt:lpstr>
      <vt:lpstr>Agile Project Management</vt:lpstr>
      <vt:lpstr>The Iterative Model</vt:lpstr>
      <vt:lpstr>The Iterative Model Evaluated</vt:lpstr>
      <vt:lpstr>The Adaptive Model</vt:lpstr>
      <vt:lpstr>The Adaptive Model Evaluated</vt:lpstr>
      <vt:lpstr>Extreme Project Management</vt:lpstr>
      <vt:lpstr>Extreme PM Evaluated</vt:lpstr>
      <vt:lpstr>PowerPoint Presentation</vt:lpstr>
      <vt:lpstr>Sim Project Assessment Details</vt:lpstr>
      <vt:lpstr>Lesson Overview</vt:lpstr>
      <vt:lpstr>PowerPoint Presentation</vt:lpstr>
      <vt:lpstr>The Enterprise</vt:lpstr>
      <vt:lpstr>A View from the Top</vt:lpstr>
      <vt:lpstr>Enterprise Project Management</vt:lpstr>
      <vt:lpstr>Enterprise PM Process Flow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for ITM ITM 471/571</dc:title>
  <dc:creator>Jiang Family</dc:creator>
  <cp:lastModifiedBy>Hong Zhang</cp:lastModifiedBy>
  <cp:revision>3</cp:revision>
  <dcterms:created xsi:type="dcterms:W3CDTF">2014-11-11T17:52:15Z</dcterms:created>
  <dcterms:modified xsi:type="dcterms:W3CDTF">2014-12-02T15:02:20Z</dcterms:modified>
</cp:coreProperties>
</file>