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notesSlides/notesSlide125.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26.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Default Extension="tiff" ContentType="image/tiff"/>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3" r:id="rId1"/>
  </p:sldMasterIdLst>
  <p:notesMasterIdLst>
    <p:notesMasterId r:id="rId129"/>
  </p:notesMasterIdLst>
  <p:handoutMasterIdLst>
    <p:handoutMasterId r:id="rId130"/>
  </p:handoutMasterIdLst>
  <p:sldIdLst>
    <p:sldId id="1213" r:id="rId2"/>
    <p:sldId id="1099" r:id="rId3"/>
    <p:sldId id="1117" r:id="rId4"/>
    <p:sldId id="1191" r:id="rId5"/>
    <p:sldId id="1244" r:id="rId6"/>
    <p:sldId id="1245" r:id="rId7"/>
    <p:sldId id="1246" r:id="rId8"/>
    <p:sldId id="1247" r:id="rId9"/>
    <p:sldId id="1248" r:id="rId10"/>
    <p:sldId id="1118" r:id="rId11"/>
    <p:sldId id="1119" r:id="rId12"/>
    <p:sldId id="1249" r:id="rId13"/>
    <p:sldId id="1120" r:id="rId14"/>
    <p:sldId id="1121" r:id="rId15"/>
    <p:sldId id="1192" r:id="rId16"/>
    <p:sldId id="1122" r:id="rId17"/>
    <p:sldId id="1193" r:id="rId18"/>
    <p:sldId id="1250" r:id="rId19"/>
    <p:sldId id="1252" r:id="rId20"/>
    <p:sldId id="1123" r:id="rId21"/>
    <p:sldId id="1251" r:id="rId22"/>
    <p:sldId id="1124" r:id="rId23"/>
    <p:sldId id="1125" r:id="rId24"/>
    <p:sldId id="1194" r:id="rId25"/>
    <p:sldId id="1126" r:id="rId26"/>
    <p:sldId id="1127" r:id="rId27"/>
    <p:sldId id="1128" r:id="rId28"/>
    <p:sldId id="1196" r:id="rId29"/>
    <p:sldId id="1222" r:id="rId30"/>
    <p:sldId id="1221" r:id="rId31"/>
    <p:sldId id="1129" r:id="rId32"/>
    <p:sldId id="1197" r:id="rId33"/>
    <p:sldId id="1223" r:id="rId34"/>
    <p:sldId id="1224" r:id="rId35"/>
    <p:sldId id="1130" r:id="rId36"/>
    <p:sldId id="1198" r:id="rId37"/>
    <p:sldId id="1131" r:id="rId38"/>
    <p:sldId id="1132" r:id="rId39"/>
    <p:sldId id="1133" r:id="rId40"/>
    <p:sldId id="1134" r:id="rId41"/>
    <p:sldId id="1135" r:id="rId42"/>
    <p:sldId id="1136" r:id="rId43"/>
    <p:sldId id="1140" r:id="rId44"/>
    <p:sldId id="1141" r:id="rId45"/>
    <p:sldId id="1142" r:id="rId46"/>
    <p:sldId id="1143" r:id="rId47"/>
    <p:sldId id="1214" r:id="rId48"/>
    <p:sldId id="1144" r:id="rId49"/>
    <p:sldId id="1145" r:id="rId50"/>
    <p:sldId id="1146" r:id="rId51"/>
    <p:sldId id="1147" r:id="rId52"/>
    <p:sldId id="1148" r:id="rId53"/>
    <p:sldId id="1235" r:id="rId54"/>
    <p:sldId id="1253" r:id="rId55"/>
    <p:sldId id="1254" r:id="rId56"/>
    <p:sldId id="1255" r:id="rId57"/>
    <p:sldId id="1236" r:id="rId58"/>
    <p:sldId id="1256" r:id="rId59"/>
    <p:sldId id="1276" r:id="rId60"/>
    <p:sldId id="1237" r:id="rId61"/>
    <p:sldId id="1149" r:id="rId62"/>
    <p:sldId id="1202" r:id="rId63"/>
    <p:sldId id="1257" r:id="rId64"/>
    <p:sldId id="1150" r:id="rId65"/>
    <p:sldId id="1163" r:id="rId66"/>
    <p:sldId id="1165" r:id="rId67"/>
    <p:sldId id="1164" r:id="rId68"/>
    <p:sldId id="1206" r:id="rId69"/>
    <p:sldId id="1207" r:id="rId70"/>
    <p:sldId id="1209" r:id="rId71"/>
    <p:sldId id="1208" r:id="rId72"/>
    <p:sldId id="1166" r:id="rId73"/>
    <p:sldId id="1210" r:id="rId74"/>
    <p:sldId id="1274" r:id="rId75"/>
    <p:sldId id="1167" r:id="rId76"/>
    <p:sldId id="1168" r:id="rId77"/>
    <p:sldId id="1271" r:id="rId78"/>
    <p:sldId id="1169" r:id="rId79"/>
    <p:sldId id="1273" r:id="rId80"/>
    <p:sldId id="1170" r:id="rId81"/>
    <p:sldId id="1171" r:id="rId82"/>
    <p:sldId id="1172" r:id="rId83"/>
    <p:sldId id="1173" r:id="rId84"/>
    <p:sldId id="1175" r:id="rId85"/>
    <p:sldId id="1176" r:id="rId86"/>
    <p:sldId id="1177" r:id="rId87"/>
    <p:sldId id="1178" r:id="rId88"/>
    <p:sldId id="1179" r:id="rId89"/>
    <p:sldId id="1180" r:id="rId90"/>
    <p:sldId id="1182" r:id="rId91"/>
    <p:sldId id="1183" r:id="rId92"/>
    <p:sldId id="1184" r:id="rId93"/>
    <p:sldId id="1185" r:id="rId94"/>
    <p:sldId id="1186" r:id="rId95"/>
    <p:sldId id="1187" r:id="rId96"/>
    <p:sldId id="1188" r:id="rId97"/>
    <p:sldId id="1231" r:id="rId98"/>
    <p:sldId id="1232" r:id="rId99"/>
    <p:sldId id="1233" r:id="rId100"/>
    <p:sldId id="1234" r:id="rId101"/>
    <p:sldId id="1189" r:id="rId102"/>
    <p:sldId id="1181" r:id="rId103"/>
    <p:sldId id="1218" r:id="rId104"/>
    <p:sldId id="1219" r:id="rId105"/>
    <p:sldId id="1217" r:id="rId106"/>
    <p:sldId id="1216" r:id="rId107"/>
    <p:sldId id="1151" r:id="rId108"/>
    <p:sldId id="1272" r:id="rId109"/>
    <p:sldId id="1152" r:id="rId110"/>
    <p:sldId id="1153" r:id="rId111"/>
    <p:sldId id="1154" r:id="rId112"/>
    <p:sldId id="1155" r:id="rId113"/>
    <p:sldId id="1156" r:id="rId114"/>
    <p:sldId id="1157" r:id="rId115"/>
    <p:sldId id="1203" r:id="rId116"/>
    <p:sldId id="1158" r:id="rId117"/>
    <p:sldId id="1159" r:id="rId118"/>
    <p:sldId id="1204" r:id="rId119"/>
    <p:sldId id="1160" r:id="rId120"/>
    <p:sldId id="1161" r:id="rId121"/>
    <p:sldId id="1205" r:id="rId122"/>
    <p:sldId id="1215" r:id="rId123"/>
    <p:sldId id="1225" r:id="rId124"/>
    <p:sldId id="1275" r:id="rId125"/>
    <p:sldId id="1226" r:id="rId126"/>
    <p:sldId id="1227" r:id="rId127"/>
    <p:sldId id="1190" r:id="rId128"/>
  </p:sldIdLst>
  <p:sldSz cx="5907088" cy="4435475"/>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CCECFF"/>
    <a:srgbClr val="99CCFF"/>
    <a:srgbClr val="6699FF"/>
    <a:srgbClr val="0000FF"/>
    <a:srgbClr val="003399"/>
    <a:srgbClr val="FF0000"/>
    <a:srgbClr val="F5F5F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5326" autoAdjust="0"/>
  </p:normalViewPr>
  <p:slideViewPr>
    <p:cSldViewPr>
      <p:cViewPr varScale="1">
        <p:scale>
          <a:sx n="95" d="100"/>
          <a:sy n="95" d="100"/>
        </p:scale>
        <p:origin x="-1632" y="-90"/>
      </p:cViewPr>
      <p:guideLst>
        <p:guide orient="horz" pos="1109"/>
        <p:guide pos="186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75" d="100"/>
        <a:sy n="75" d="100"/>
      </p:scale>
      <p:origin x="0" y="11412"/>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8" Type="http://schemas.openxmlformats.org/officeDocument/2006/relationships/slide" Target="slides/slide110.xml"/><Relationship Id="rId3" Type="http://schemas.openxmlformats.org/officeDocument/2006/relationships/slide" Target="slides/slide48.xml"/><Relationship Id="rId7" Type="http://schemas.openxmlformats.org/officeDocument/2006/relationships/slide" Target="slides/slide95.xml"/><Relationship Id="rId2" Type="http://schemas.openxmlformats.org/officeDocument/2006/relationships/slide" Target="slides/slide41.xml"/><Relationship Id="rId1" Type="http://schemas.openxmlformats.org/officeDocument/2006/relationships/slide" Target="slides/slide1.xml"/><Relationship Id="rId6" Type="http://schemas.openxmlformats.org/officeDocument/2006/relationships/slide" Target="slides/slide79.xml"/><Relationship Id="rId11" Type="http://schemas.openxmlformats.org/officeDocument/2006/relationships/slide" Target="slides/slide119.xml"/><Relationship Id="rId5" Type="http://schemas.openxmlformats.org/officeDocument/2006/relationships/slide" Target="slides/slide78.xml"/><Relationship Id="rId10" Type="http://schemas.openxmlformats.org/officeDocument/2006/relationships/slide" Target="slides/slide116.xml"/><Relationship Id="rId4" Type="http://schemas.openxmlformats.org/officeDocument/2006/relationships/slide" Target="slides/slide65.xml"/><Relationship Id="rId9" Type="http://schemas.openxmlformats.org/officeDocument/2006/relationships/slide" Target="slides/slide1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6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cs typeface="+mn-cs"/>
              </a:defRPr>
            </a:lvl1pPr>
          </a:lstStyle>
          <a:p>
            <a:pPr>
              <a:defRPr/>
            </a:pPr>
            <a:endParaRPr lang="en-US"/>
          </a:p>
        </p:txBody>
      </p:sp>
      <p:sp>
        <p:nvSpPr>
          <p:cNvPr id="3665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cs typeface="+mn-cs"/>
              </a:defRPr>
            </a:lvl1pPr>
          </a:lstStyle>
          <a:p>
            <a:pPr>
              <a:defRPr/>
            </a:pPr>
            <a:endParaRPr lang="en-US"/>
          </a:p>
        </p:txBody>
      </p:sp>
      <p:sp>
        <p:nvSpPr>
          <p:cNvPr id="3665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cs typeface="+mn-cs"/>
              </a:defRPr>
            </a:lvl1pPr>
          </a:lstStyle>
          <a:p>
            <a:pPr>
              <a:defRPr/>
            </a:pPr>
            <a:endParaRPr lang="en-US"/>
          </a:p>
        </p:txBody>
      </p:sp>
      <p:sp>
        <p:nvSpPr>
          <p:cNvPr id="3665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cs typeface="+mn-cs"/>
              </a:defRPr>
            </a:lvl1pPr>
          </a:lstStyle>
          <a:p>
            <a:pPr>
              <a:defRPr/>
            </a:pPr>
            <a:fld id="{A686350F-2C6D-D440-A28F-1ECA45C33109}" type="slidenum">
              <a:rPr lang="en-US"/>
              <a:pPr>
                <a:defRPr/>
              </a:pPr>
              <a:t>‹#›</a:t>
            </a:fld>
            <a:endParaRPr lang="en-US"/>
          </a:p>
        </p:txBody>
      </p:sp>
    </p:spTree>
    <p:extLst>
      <p:ext uri="{BB962C8B-B14F-4D97-AF65-F5344CB8AC3E}">
        <p14:creationId xmlns:p14="http://schemas.microsoft.com/office/powerpoint/2010/main" xmlns="" val="15971163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ea typeface="+mn-ea"/>
                <a:cs typeface="+mn-cs"/>
              </a:defRPr>
            </a:lvl1pPr>
          </a:lstStyle>
          <a:p>
            <a:pPr>
              <a:defRPr/>
            </a:pPr>
            <a:endParaRPr lang="en-US"/>
          </a:p>
        </p:txBody>
      </p:sp>
      <p:sp>
        <p:nvSpPr>
          <p:cNvPr id="245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7763" y="685800"/>
            <a:ext cx="456565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ea typeface="+mn-ea"/>
                <a:cs typeface="+mn-cs"/>
              </a:defRPr>
            </a:lvl1pPr>
          </a:lstStyle>
          <a:p>
            <a:pPr>
              <a:defRPr/>
            </a:pPr>
            <a:endParaRPr lang="en-US"/>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cs typeface="+mn-cs"/>
              </a:defRPr>
            </a:lvl1pPr>
          </a:lstStyle>
          <a:p>
            <a:pPr>
              <a:defRPr/>
            </a:pPr>
            <a:fld id="{D1673DDB-408A-9A47-A223-FDECEFE97B67}" type="slidenum">
              <a:rPr lang="en-US"/>
              <a:pPr>
                <a:defRPr/>
              </a:pPr>
              <a:t>‹#›</a:t>
            </a:fld>
            <a:endParaRPr lang="en-US"/>
          </a:p>
        </p:txBody>
      </p:sp>
    </p:spTree>
    <p:extLst>
      <p:ext uri="{BB962C8B-B14F-4D97-AF65-F5344CB8AC3E}">
        <p14:creationId xmlns:p14="http://schemas.microsoft.com/office/powerpoint/2010/main" xmlns="" val="56945044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CE283CE-04C6-D84D-939B-404B69E82685}" type="slidenum">
              <a:rPr lang="en-US" sz="1200"/>
              <a:pPr/>
              <a:t>1</a:t>
            </a:fld>
            <a:endParaRPr lang="en-US" sz="1200"/>
          </a:p>
        </p:txBody>
      </p:sp>
      <p:sp>
        <p:nvSpPr>
          <p:cNvPr id="16386" name="Rectangle 1026"/>
          <p:cNvSpPr>
            <a:spLocks noGrp="1" noRot="1" noChangeAspect="1" noChangeArrowheads="1" noTextEdit="1"/>
          </p:cNvSpPr>
          <p:nvPr>
            <p:ph type="sldImg"/>
          </p:nvPr>
        </p:nvSpPr>
        <p:spPr>
          <a:ln/>
        </p:spPr>
      </p:sp>
      <p:sp>
        <p:nvSpPr>
          <p:cNvPr id="16387"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DC961CF-FF6A-FA4A-968F-FB9EEA5F5D22}" type="slidenum">
              <a:rPr lang="en-US" sz="1200"/>
              <a:pPr/>
              <a:t>10</a:t>
            </a:fld>
            <a:endParaRPr lang="en-US" sz="12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3CC9F0E-88EA-E944-A01B-F10502A79C88}" type="slidenum">
              <a:rPr lang="en-US" sz="1200"/>
              <a:pPr/>
              <a:t>100</a:t>
            </a:fld>
            <a:endParaRPr lang="en-US" sz="1200"/>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F722C3E-FEA9-C240-A98A-DF40926FBB9B}" type="slidenum">
              <a:rPr lang="en-US" sz="1200"/>
              <a:pPr/>
              <a:t>101</a:t>
            </a:fld>
            <a:endParaRPr lang="en-US" sz="1200"/>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59754CF-D4E4-A44C-BDDB-2DE9FAAA2FD7}" type="slidenum">
              <a:rPr lang="en-US" sz="1200"/>
              <a:pPr/>
              <a:t>102</a:t>
            </a:fld>
            <a:endParaRPr lang="en-US" sz="1200"/>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DF925E8-81CE-EF45-B1A8-75667711B7A1}" type="slidenum">
              <a:rPr lang="en-US" sz="1200"/>
              <a:pPr/>
              <a:t>103</a:t>
            </a:fld>
            <a:endParaRPr lang="en-US" sz="1200"/>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E7015B0-31B1-6F42-82CC-D16123E6438E}" type="slidenum">
              <a:rPr lang="en-US" sz="1200"/>
              <a:pPr/>
              <a:t>104</a:t>
            </a:fld>
            <a:endParaRPr lang="en-US" sz="1200"/>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CB051EB-3534-C841-92F5-B5A26973A74F}" type="slidenum">
              <a:rPr lang="en-US" sz="1200"/>
              <a:pPr/>
              <a:t>105</a:t>
            </a:fld>
            <a:endParaRPr lang="en-US" sz="1200"/>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7F2D0B6-E05B-334D-98D9-385DF52C66AB}" type="slidenum">
              <a:rPr lang="en-US" sz="1200"/>
              <a:pPr/>
              <a:t>106</a:t>
            </a:fld>
            <a:endParaRPr lang="en-US" sz="120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662742D-F2D5-2D43-B8D5-9BC3EB716DD6}" type="slidenum">
              <a:rPr lang="en-US" sz="1200"/>
              <a:pPr/>
              <a:t>107</a:t>
            </a:fld>
            <a:endParaRPr lang="en-US" sz="120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3C70827-74D9-A941-9728-CC64DDCB87DE}" type="slidenum">
              <a:rPr lang="en-US" sz="1200"/>
              <a:pPr/>
              <a:t>108</a:t>
            </a:fld>
            <a:endParaRPr lang="en-US" sz="1200"/>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72B83D0-B51D-0041-9975-576C5541A62B}" type="slidenum">
              <a:rPr lang="en-US" sz="1200"/>
              <a:pPr/>
              <a:t>109</a:t>
            </a:fld>
            <a:endParaRPr lang="en-US" sz="1200"/>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BFF4DF5-56AE-BD45-81C4-07B8894009AD}" type="slidenum">
              <a:rPr lang="en-US" sz="1200"/>
              <a:pPr/>
              <a:t>11</a:t>
            </a:fld>
            <a:endParaRPr lang="en-US" sz="12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4C97982-6FA2-B542-9FA3-C878B9DCA61B}" type="slidenum">
              <a:rPr lang="en-US" sz="1200"/>
              <a:pPr/>
              <a:t>110</a:t>
            </a:fld>
            <a:endParaRPr lang="en-US" sz="1200"/>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C7961B8-BFAF-3F44-96AC-BDF565F6D508}" type="slidenum">
              <a:rPr lang="en-US" sz="1200"/>
              <a:pPr/>
              <a:t>111</a:t>
            </a:fld>
            <a:endParaRPr lang="en-US" sz="1200"/>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0BDDA99-F64C-5243-A4F4-429947D023B5}" type="slidenum">
              <a:rPr lang="en-US" sz="1200"/>
              <a:pPr/>
              <a:t>112</a:t>
            </a:fld>
            <a:endParaRPr lang="en-US" sz="1200"/>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AAE82A2-02CD-9147-9EE1-4C70C3DA26C7}" type="slidenum">
              <a:rPr lang="en-US" sz="1200"/>
              <a:pPr/>
              <a:t>113</a:t>
            </a:fld>
            <a:endParaRPr lang="en-US" sz="1200"/>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0799D77-AA0B-5D44-BC6E-2B89D7D52866}" type="slidenum">
              <a:rPr lang="en-US" sz="1200"/>
              <a:pPr/>
              <a:t>114</a:t>
            </a:fld>
            <a:endParaRPr lang="en-US" sz="1200"/>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4AD1B00-E3EC-0948-84B1-F977BE8839BA}" type="slidenum">
              <a:rPr lang="en-US" sz="1200"/>
              <a:pPr/>
              <a:t>115</a:t>
            </a:fld>
            <a:endParaRPr lang="en-US" sz="1200"/>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07D937C-C8AC-824F-B97B-17A268D1510B}" type="slidenum">
              <a:rPr lang="en-US" sz="1200"/>
              <a:pPr/>
              <a:t>116</a:t>
            </a:fld>
            <a:endParaRPr lang="en-US" sz="1200"/>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6E39B3D-71A6-934F-8B87-19697E6D0389}" type="slidenum">
              <a:rPr lang="en-US" sz="1200"/>
              <a:pPr/>
              <a:t>117</a:t>
            </a:fld>
            <a:endParaRPr lang="en-US" sz="1200"/>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ADAF91D-8E96-4846-9FAA-FCE0C7A8A014}" type="slidenum">
              <a:rPr lang="en-US" sz="1200"/>
              <a:pPr/>
              <a:t>118</a:t>
            </a:fld>
            <a:endParaRPr lang="en-US" sz="1200"/>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FC3E61F-2CC7-4947-A2B7-7C6093DE125F}" type="slidenum">
              <a:rPr lang="en-US" sz="1200"/>
              <a:pPr/>
              <a:t>119</a:t>
            </a:fld>
            <a:endParaRPr lang="en-US" sz="1200"/>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059C6AB-831B-9F4A-8743-83CFB859507F}" type="slidenum">
              <a:rPr lang="en-US" sz="1200"/>
              <a:pPr/>
              <a:t>12</a:t>
            </a:fld>
            <a:endParaRPr lang="en-US" sz="12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7CF4A2D-D0AD-3B48-8748-2FE999A0D9C7}" type="slidenum">
              <a:rPr lang="en-US" sz="1200"/>
              <a:pPr/>
              <a:t>120</a:t>
            </a:fld>
            <a:endParaRPr lang="en-US" sz="1200"/>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BDCEB1F-9998-D04C-BBF8-58FBBE796DB8}" type="slidenum">
              <a:rPr lang="en-US" sz="1200"/>
              <a:pPr/>
              <a:t>121</a:t>
            </a:fld>
            <a:endParaRPr lang="en-US" sz="1200"/>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2F315D2-1A61-6F4E-9322-CA82DF640DB0}" type="slidenum">
              <a:rPr lang="en-US" sz="1200"/>
              <a:pPr/>
              <a:t>122</a:t>
            </a:fld>
            <a:endParaRPr lang="en-US" sz="1200"/>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507C0C2-2C44-884E-BCE9-1BC2AF8777A4}" type="slidenum">
              <a:rPr lang="en-US" sz="1200"/>
              <a:pPr/>
              <a:t>123</a:t>
            </a:fld>
            <a:endParaRPr lang="en-US" sz="1200"/>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507C0C2-2C44-884E-BCE9-1BC2AF8777A4}" type="slidenum">
              <a:rPr lang="en-US" sz="1200"/>
              <a:pPr/>
              <a:t>124</a:t>
            </a:fld>
            <a:endParaRPr lang="en-US" sz="1200"/>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3EEFBB4-56A4-5543-836D-73AA5F5AFD0F}" type="slidenum">
              <a:rPr lang="en-US" sz="1200"/>
              <a:pPr/>
              <a:t>125</a:t>
            </a:fld>
            <a:endParaRPr lang="en-US" sz="1200"/>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984350A-AEDB-924A-BE8F-A29A3C6FBC22}" type="slidenum">
              <a:rPr lang="en-US" sz="1200"/>
              <a:pPr/>
              <a:t>126</a:t>
            </a:fld>
            <a:endParaRPr lang="en-US" sz="1200"/>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7900843-B4D9-6246-8C03-FEAD0EDB9D63}" type="slidenum">
              <a:rPr lang="en-US" sz="1200"/>
              <a:pPr/>
              <a:t>127</a:t>
            </a:fld>
            <a:endParaRPr lang="en-US" sz="1200"/>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D4E056C-5290-D94D-A36A-246FD8A3DE72}" type="slidenum">
              <a:rPr lang="en-US" sz="1200"/>
              <a:pPr/>
              <a:t>13</a:t>
            </a:fld>
            <a:endParaRPr lang="en-US" sz="12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AD36C30-5FCB-DE49-A04C-2FAD8D4A6126}" type="slidenum">
              <a:rPr lang="en-US" sz="1200"/>
              <a:pPr/>
              <a:t>14</a:t>
            </a:fld>
            <a:endParaRPr lang="en-US" sz="12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823AFB0-91AE-114D-8108-AECE7236BF8C}" type="slidenum">
              <a:rPr lang="en-US" sz="1200"/>
              <a:pPr/>
              <a:t>15</a:t>
            </a:fld>
            <a:endParaRPr lang="en-US" sz="12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1EFAEF1-92DF-7440-8CFE-1A73A2D1CDCA}" type="slidenum">
              <a:rPr lang="en-US" sz="1200"/>
              <a:pPr/>
              <a:t>16</a:t>
            </a:fld>
            <a:endParaRPr lang="en-US" sz="12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32FDA4A-6B52-F44C-A4FC-C7686198B00D}" type="slidenum">
              <a:rPr lang="en-US" sz="1200"/>
              <a:pPr/>
              <a:t>17</a:t>
            </a:fld>
            <a:endParaRPr lang="en-US" sz="12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FBA9D16-4409-3C4E-A1E0-01982035552F}" type="slidenum">
              <a:rPr lang="en-US" sz="1200"/>
              <a:pPr/>
              <a:t>18</a:t>
            </a:fld>
            <a:endParaRPr lang="en-US" sz="12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05813BB-911F-4F49-981C-1AF0CE97C2F9}" type="slidenum">
              <a:rPr lang="en-US" sz="1200"/>
              <a:pPr/>
              <a:t>19</a:t>
            </a:fld>
            <a:endParaRPr lang="en-US" sz="12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0DD36E1-C807-E74E-AE61-8BC9B67C9E9A}" type="slidenum">
              <a:rPr lang="en-US" sz="1200"/>
              <a:pPr/>
              <a:t>2</a:t>
            </a:fld>
            <a:endParaRPr lang="en-US" sz="12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683CEB7-B2BA-0D40-9021-92B6148CD4D6}" type="slidenum">
              <a:rPr lang="en-US" sz="1200"/>
              <a:pPr/>
              <a:t>20</a:t>
            </a:fld>
            <a:endParaRPr lang="en-US" sz="12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smtClean="0">
                <a:latin typeface="Times New Roman" charset="0"/>
              </a:rPr>
              <a:t>10 9 87654321</a:t>
            </a:r>
          </a:p>
          <a:p>
            <a:r>
              <a:rPr lang="en-US" dirty="0" err="1" smtClean="0">
                <a:latin typeface="Times New Roman" charset="0"/>
              </a:rPr>
              <a:t>Thrid</a:t>
            </a:r>
            <a:r>
              <a:rPr lang="en-US" dirty="0" smtClean="0">
                <a:latin typeface="Times New Roman" charset="0"/>
              </a:rPr>
              <a:t>   second first</a:t>
            </a:r>
          </a:p>
          <a:p>
            <a:r>
              <a:rPr lang="en-US" dirty="0" smtClean="0">
                <a:latin typeface="Times New Roman" charset="0"/>
              </a:rPr>
              <a:t>   8        4         1  </a:t>
            </a:r>
            <a:endParaRPr lang="en-US" dirty="0">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34E29C6-BCD9-8F44-B5E2-35A71024F3B5}" type="slidenum">
              <a:rPr lang="en-US" sz="1200"/>
              <a:pPr/>
              <a:t>21</a:t>
            </a:fld>
            <a:endParaRPr lang="en-US" sz="12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CF8B561-2F61-1641-9391-9DF5B7C7F52B}" type="slidenum">
              <a:rPr lang="en-US" sz="1200"/>
              <a:pPr/>
              <a:t>22</a:t>
            </a:fld>
            <a:endParaRPr lang="en-US" sz="12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4EE4863-748F-A341-A702-7B117BAA27F6}" type="slidenum">
              <a:rPr lang="en-US" sz="1200"/>
              <a:pPr/>
              <a:t>23</a:t>
            </a:fld>
            <a:endParaRPr lang="en-US" sz="12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F9C7576-2738-6649-BDDE-27953AAE345E}" type="slidenum">
              <a:rPr lang="en-US" sz="1200"/>
              <a:pPr/>
              <a:t>24</a:t>
            </a:fld>
            <a:endParaRPr lang="en-US" sz="120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734D96E-74E2-9345-B057-85660AF85B84}" type="slidenum">
              <a:rPr lang="en-US" sz="1200"/>
              <a:pPr/>
              <a:t>25</a:t>
            </a:fld>
            <a:endParaRPr lang="en-US" sz="120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5EF815C-11E5-E54F-A0B1-1B1C1DEBA89F}" type="slidenum">
              <a:rPr lang="en-US" sz="1200"/>
              <a:pPr/>
              <a:t>26</a:t>
            </a:fld>
            <a:endParaRPr lang="en-US" sz="120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F8540B6-0082-F147-8AD5-02FE2269E5FC}" type="slidenum">
              <a:rPr lang="en-US" sz="1200"/>
              <a:pPr/>
              <a:t>27</a:t>
            </a:fld>
            <a:endParaRPr lang="en-US" sz="120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err="1" smtClean="0">
                <a:latin typeface="Times New Roman" charset="0"/>
              </a:rPr>
              <a:t>Urg</a:t>
            </a:r>
            <a:r>
              <a:rPr lang="en-US" dirty="0" smtClean="0">
                <a:latin typeface="Times New Roman" charset="0"/>
              </a:rPr>
              <a:t> alarm</a:t>
            </a:r>
            <a:endParaRPr lang="en-US" dirty="0">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ACB8C1F-76D8-B543-8692-76C39F20CDD1}" type="slidenum">
              <a:rPr lang="en-US" sz="1200"/>
              <a:pPr/>
              <a:t>28</a:t>
            </a:fld>
            <a:endParaRPr lang="en-US" sz="120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BF50BD2-009A-A540-9C1A-B492FD45C824}" type="slidenum">
              <a:rPr lang="en-US" sz="1200"/>
              <a:pPr/>
              <a:t>29</a:t>
            </a:fld>
            <a:endParaRPr lang="en-US" sz="120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18A3094-ED16-B244-AD80-EA09A1DB633A}" type="slidenum">
              <a:rPr lang="en-US" sz="1200"/>
              <a:pPr/>
              <a:t>3</a:t>
            </a:fld>
            <a:endParaRPr lang="en-US" sz="12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EEBA250-ACA5-5842-901A-BC34E4752EBB}" type="slidenum">
              <a:rPr lang="en-US" sz="1200"/>
              <a:pPr/>
              <a:t>30</a:t>
            </a:fld>
            <a:endParaRPr lang="en-US" sz="120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err="1" smtClean="0">
                <a:latin typeface="Times New Roman" charset="0"/>
              </a:rPr>
              <a:t>Tcp</a:t>
            </a:r>
            <a:r>
              <a:rPr lang="en-US" baseline="0" dirty="0" smtClean="0">
                <a:latin typeface="Times New Roman" charset="0"/>
              </a:rPr>
              <a:t> for client          </a:t>
            </a:r>
            <a:r>
              <a:rPr lang="en-US" baseline="0" dirty="0" err="1" smtClean="0">
                <a:latin typeface="Times New Roman" charset="0"/>
              </a:rPr>
              <a:t>tcp</a:t>
            </a:r>
            <a:r>
              <a:rPr lang="en-US" baseline="0" dirty="0" smtClean="0">
                <a:latin typeface="Times New Roman" charset="0"/>
              </a:rPr>
              <a:t> for server</a:t>
            </a:r>
          </a:p>
          <a:p>
            <a:r>
              <a:rPr lang="en-US" baseline="0" dirty="0" smtClean="0">
                <a:latin typeface="Times New Roman" charset="0"/>
              </a:rPr>
              <a:t>-&gt; </a:t>
            </a:r>
            <a:r>
              <a:rPr lang="en-US" baseline="0" dirty="0" err="1" smtClean="0">
                <a:latin typeface="Times New Roman" charset="0"/>
              </a:rPr>
              <a:t>syn</a:t>
            </a:r>
            <a:endParaRPr lang="en-US" baseline="0" dirty="0" smtClean="0">
              <a:latin typeface="Times New Roman" charset="0"/>
            </a:endParaRPr>
          </a:p>
          <a:p>
            <a:r>
              <a:rPr lang="en-US" baseline="0" dirty="0" smtClean="0">
                <a:latin typeface="Times New Roman" charset="0"/>
              </a:rPr>
              <a:t>&lt;- </a:t>
            </a:r>
            <a:r>
              <a:rPr lang="en-US" baseline="0" dirty="0" err="1" smtClean="0">
                <a:latin typeface="Times New Roman" charset="0"/>
              </a:rPr>
              <a:t>syn</a:t>
            </a:r>
            <a:r>
              <a:rPr lang="en-US" baseline="0" dirty="0" smtClean="0">
                <a:latin typeface="Times New Roman" charset="0"/>
              </a:rPr>
              <a:t>/</a:t>
            </a:r>
            <a:r>
              <a:rPr lang="en-US" baseline="0" dirty="0" err="1" smtClean="0">
                <a:latin typeface="Times New Roman" charset="0"/>
              </a:rPr>
              <a:t>ack</a:t>
            </a:r>
            <a:endParaRPr lang="en-US" baseline="0" dirty="0" smtClean="0">
              <a:latin typeface="Times New Roman" charset="0"/>
            </a:endParaRPr>
          </a:p>
          <a:p>
            <a:r>
              <a:rPr lang="en-US" baseline="0" dirty="0" smtClean="0">
                <a:latin typeface="Times New Roman" charset="0"/>
              </a:rPr>
              <a:t>-&gt;</a:t>
            </a:r>
            <a:r>
              <a:rPr lang="en-US" baseline="0" dirty="0" err="1" smtClean="0">
                <a:latin typeface="Times New Roman" charset="0"/>
              </a:rPr>
              <a:t>ack</a:t>
            </a:r>
            <a:r>
              <a:rPr lang="en-US" baseline="0" dirty="0" smtClean="0">
                <a:latin typeface="Times New Roman" charset="0"/>
              </a:rPr>
              <a:t> </a:t>
            </a:r>
          </a:p>
          <a:p>
            <a:r>
              <a:rPr lang="en-US" baseline="0" dirty="0" smtClean="0">
                <a:latin typeface="Times New Roman" charset="0"/>
              </a:rPr>
              <a:t>-&gt;fin</a:t>
            </a:r>
          </a:p>
          <a:p>
            <a:r>
              <a:rPr lang="en-US" baseline="0" dirty="0" smtClean="0">
                <a:latin typeface="Times New Roman" charset="0"/>
              </a:rPr>
              <a:t>&lt;-</a:t>
            </a:r>
            <a:r>
              <a:rPr lang="en-US" baseline="0" dirty="0" err="1" smtClean="0">
                <a:latin typeface="Times New Roman" charset="0"/>
              </a:rPr>
              <a:t>ack</a:t>
            </a:r>
            <a:endParaRPr lang="en-US" baseline="0" dirty="0" smtClean="0">
              <a:latin typeface="Times New Roman" charset="0"/>
            </a:endParaRPr>
          </a:p>
          <a:p>
            <a:r>
              <a:rPr lang="en-US" baseline="0" dirty="0" smtClean="0">
                <a:latin typeface="Times New Roman" charset="0"/>
              </a:rPr>
              <a:t>&lt;-fin</a:t>
            </a:r>
          </a:p>
          <a:p>
            <a:r>
              <a:rPr lang="en-US" baseline="0" dirty="0" smtClean="0">
                <a:latin typeface="Times New Roman" charset="0"/>
              </a:rPr>
              <a:t>-&gt;</a:t>
            </a:r>
            <a:r>
              <a:rPr lang="en-US" baseline="0" dirty="0" err="1" smtClean="0">
                <a:latin typeface="Times New Roman" charset="0"/>
              </a:rPr>
              <a:t>ack</a:t>
            </a:r>
            <a:endParaRPr lang="en-US" dirty="0">
              <a:latin typeface="Times New 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142BD95-124A-2E44-BA0C-2C75B2009ADC}" type="slidenum">
              <a:rPr lang="en-US" sz="1200"/>
              <a:pPr/>
              <a:t>31</a:t>
            </a:fld>
            <a:endParaRPr lang="en-US" sz="120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3E3CDBE-1775-104F-A264-5885AFD9B16F}" type="slidenum">
              <a:rPr lang="en-US" sz="1200"/>
              <a:pPr/>
              <a:t>32</a:t>
            </a:fld>
            <a:endParaRPr lang="en-US" sz="1200"/>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1728A2C-AB1F-E84F-BC48-C39CD917FFFE}" type="slidenum">
              <a:rPr lang="en-US" sz="1200"/>
              <a:pPr/>
              <a:t>33</a:t>
            </a:fld>
            <a:endParaRPr lang="en-US" sz="120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36015BD-D421-3444-AB61-438FD7887085}" type="slidenum">
              <a:rPr lang="en-US" sz="1200"/>
              <a:pPr/>
              <a:t>34</a:t>
            </a:fld>
            <a:endParaRPr lang="en-US" sz="120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8A34943-436A-2E4B-83AB-93F1D4DFB89A}" type="slidenum">
              <a:rPr lang="en-US" sz="1200"/>
              <a:pPr/>
              <a:t>35</a:t>
            </a:fld>
            <a:endParaRPr lang="en-US" sz="120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68441D5-B248-AC49-B70E-3D127DEBCD13}" type="slidenum">
              <a:rPr lang="en-US" sz="1200"/>
              <a:pPr/>
              <a:t>36</a:t>
            </a:fld>
            <a:endParaRPr lang="en-US" sz="120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2AA36B4-7A3E-424B-9CBE-1370DC8D247A}" type="slidenum">
              <a:rPr lang="en-US" sz="1200"/>
              <a:pPr/>
              <a:t>37</a:t>
            </a:fld>
            <a:endParaRPr lang="en-US" sz="120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A9A2F9A-4F57-0547-BEED-979BA7248A87}" type="slidenum">
              <a:rPr lang="en-US" sz="1200"/>
              <a:pPr/>
              <a:t>38</a:t>
            </a:fld>
            <a:endParaRPr lang="en-US" sz="1200"/>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627C682-8CC7-D14F-98D5-E9DD18516A2E}" type="slidenum">
              <a:rPr lang="en-US" sz="1200"/>
              <a:pPr/>
              <a:t>39</a:t>
            </a:fld>
            <a:endParaRPr lang="en-US" sz="120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0F8DAF8-BFF2-FC43-B2C6-0E44E4A32D74}" type="slidenum">
              <a:rPr lang="en-US" sz="1200"/>
              <a:pPr/>
              <a:t>4</a:t>
            </a:fld>
            <a:endParaRPr lang="en-US" sz="12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D867911-A576-8042-86F0-A44DB481BC1D}" type="slidenum">
              <a:rPr lang="en-US" sz="1200"/>
              <a:pPr/>
              <a:t>40</a:t>
            </a:fld>
            <a:endParaRPr lang="en-US" sz="1200"/>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DADE4D8-ADE3-D948-A70D-A6E298E940B6}" type="slidenum">
              <a:rPr lang="en-US" sz="1200"/>
              <a:pPr/>
              <a:t>41</a:t>
            </a:fld>
            <a:endParaRPr lang="en-US" sz="1200"/>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0B0EE16-CDAD-744D-AF58-B845FB2224DA}" type="slidenum">
              <a:rPr lang="en-US" sz="1200"/>
              <a:pPr/>
              <a:t>42</a:t>
            </a:fld>
            <a:endParaRPr lang="en-US" sz="1200"/>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C341C8A-ADC1-504D-BFAD-911242D7A7FA}" type="slidenum">
              <a:rPr lang="en-US" sz="1200"/>
              <a:pPr/>
              <a:t>43</a:t>
            </a:fld>
            <a:endParaRPr lang="en-US" sz="1200"/>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6484618-A23A-C34C-8A6F-02E47B710707}" type="slidenum">
              <a:rPr lang="en-US" sz="1200"/>
              <a:pPr/>
              <a:t>44</a:t>
            </a:fld>
            <a:endParaRPr lang="en-US" sz="1200"/>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4BDCBC3-F0CD-0649-8DB8-B4700B1060DF}" type="slidenum">
              <a:rPr lang="en-US" sz="1200"/>
              <a:pPr/>
              <a:t>45</a:t>
            </a:fld>
            <a:endParaRPr lang="en-US" sz="120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3937CF1-535D-624A-BDD2-F6B972300E85}" type="slidenum">
              <a:rPr lang="en-US" sz="1200"/>
              <a:pPr/>
              <a:t>46</a:t>
            </a:fld>
            <a:endParaRPr lang="en-US" sz="1200"/>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err="1" smtClean="0">
                <a:latin typeface="Times New Roman" charset="0"/>
              </a:rPr>
              <a:t>Tcp</a:t>
            </a:r>
            <a:r>
              <a:rPr lang="en-US" baseline="0" dirty="0" smtClean="0">
                <a:latin typeface="Times New Roman" charset="0"/>
              </a:rPr>
              <a:t> for client          </a:t>
            </a:r>
            <a:r>
              <a:rPr lang="en-US" baseline="0" dirty="0" err="1" smtClean="0">
                <a:latin typeface="Times New Roman" charset="0"/>
              </a:rPr>
              <a:t>tcp</a:t>
            </a:r>
            <a:r>
              <a:rPr lang="en-US" baseline="0" dirty="0" smtClean="0">
                <a:latin typeface="Times New Roman" charset="0"/>
              </a:rPr>
              <a:t> for server</a:t>
            </a:r>
          </a:p>
          <a:p>
            <a:r>
              <a:rPr lang="en-US" baseline="0" dirty="0" smtClean="0">
                <a:latin typeface="Times New Roman" charset="0"/>
              </a:rPr>
              <a:t>-&gt; </a:t>
            </a:r>
            <a:r>
              <a:rPr lang="en-US" baseline="0" dirty="0" err="1" smtClean="0">
                <a:latin typeface="Times New Roman" charset="0"/>
              </a:rPr>
              <a:t>syn</a:t>
            </a:r>
            <a:r>
              <a:rPr lang="en-US" baseline="0" dirty="0" smtClean="0">
                <a:latin typeface="Times New Roman" charset="0"/>
              </a:rPr>
              <a:t>(mss</a:t>
            </a:r>
          </a:p>
          <a:p>
            <a:r>
              <a:rPr lang="en-US" baseline="0" dirty="0" smtClean="0">
                <a:latin typeface="Times New Roman" charset="0"/>
              </a:rPr>
              <a:t>&lt;- </a:t>
            </a:r>
            <a:r>
              <a:rPr lang="en-US" baseline="0" dirty="0" err="1" smtClean="0">
                <a:latin typeface="Times New Roman" charset="0"/>
              </a:rPr>
              <a:t>syn</a:t>
            </a:r>
            <a:r>
              <a:rPr lang="en-US" baseline="0" dirty="0" smtClean="0">
                <a:latin typeface="Times New Roman" charset="0"/>
              </a:rPr>
              <a:t>/</a:t>
            </a:r>
            <a:r>
              <a:rPr lang="en-US" baseline="0" dirty="0" err="1" smtClean="0">
                <a:latin typeface="Times New Roman" charset="0"/>
              </a:rPr>
              <a:t>ack</a:t>
            </a:r>
            <a:r>
              <a:rPr lang="en-US" baseline="0" dirty="0" smtClean="0">
                <a:latin typeface="Times New Roman" charset="0"/>
              </a:rPr>
              <a:t>(mss</a:t>
            </a:r>
          </a:p>
          <a:p>
            <a:r>
              <a:rPr lang="en-US" baseline="0" dirty="0" smtClean="0">
                <a:latin typeface="Times New Roman" charset="0"/>
              </a:rPr>
              <a:t>-&gt;</a:t>
            </a:r>
            <a:r>
              <a:rPr lang="en-US" baseline="0" dirty="0" err="1" smtClean="0">
                <a:latin typeface="Times New Roman" charset="0"/>
              </a:rPr>
              <a:t>ack</a:t>
            </a:r>
            <a:r>
              <a:rPr lang="en-US" baseline="0" dirty="0" smtClean="0">
                <a:latin typeface="Times New Roman" charset="0"/>
              </a:rPr>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EF60E56-A049-7446-8A9C-0AB79E2C7DE6}" type="slidenum">
              <a:rPr lang="en-US" sz="1200"/>
              <a:pPr/>
              <a:t>47</a:t>
            </a:fld>
            <a:endParaRPr lang="en-US" sz="1200"/>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62E560B-343A-8A42-8481-097F9009B9D4}" type="slidenum">
              <a:rPr lang="en-US" sz="1200"/>
              <a:pPr/>
              <a:t>48</a:t>
            </a:fld>
            <a:endParaRPr lang="en-US" sz="1200"/>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ED17DE6-62F4-9D40-B9A9-86E7C76E3A83}" type="slidenum">
              <a:rPr lang="en-US" sz="1200"/>
              <a:pPr/>
              <a:t>49</a:t>
            </a:fld>
            <a:endParaRPr lang="en-US" sz="120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992EA02-EBDD-2C42-B7CC-93C6624DE7F9}" type="slidenum">
              <a:rPr lang="en-US" sz="1200"/>
              <a:pPr/>
              <a:t>5</a:t>
            </a:fld>
            <a:endParaRPr lang="en-US" sz="12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4CA9585-C690-5D47-9B6F-0E298D6168B5}" type="slidenum">
              <a:rPr lang="en-US" sz="1200"/>
              <a:pPr/>
              <a:t>50</a:t>
            </a:fld>
            <a:endParaRPr lang="en-US" sz="1200"/>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2C046BB-885A-114B-BFF4-1ECCAB2C98C6}" type="slidenum">
              <a:rPr lang="en-US" sz="1200"/>
              <a:pPr/>
              <a:t>51</a:t>
            </a:fld>
            <a:endParaRPr lang="en-US" sz="1200"/>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426EFF2-A615-EB4F-BB15-A574A800E413}" type="slidenum">
              <a:rPr lang="en-US" sz="1200"/>
              <a:pPr/>
              <a:t>52</a:t>
            </a:fld>
            <a:endParaRPr lang="en-US" sz="12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F9A4EEE-6A59-E342-96F6-F927CA2A6009}" type="slidenum">
              <a:rPr lang="en-US" sz="1200"/>
              <a:pPr/>
              <a:t>53</a:t>
            </a:fld>
            <a:endParaRPr lang="en-US" sz="1200"/>
          </a:p>
        </p:txBody>
      </p:sp>
      <p:sp>
        <p:nvSpPr>
          <p:cNvPr id="122882" name="Rectangle 2"/>
          <p:cNvSpPr>
            <a:spLocks noGrp="1" noRot="1" noChangeAspect="1" noChangeArrowheads="1" noTextEdit="1"/>
          </p:cNvSpPr>
          <p:nvPr>
            <p:ph type="sldImg"/>
          </p:nvPr>
        </p:nvSpPr>
        <p:spPr>
          <a:solidFill>
            <a:srgbClr val="FFFFFF"/>
          </a:solidFill>
          <a:ln/>
        </p:spPr>
      </p:sp>
      <p:sp>
        <p:nvSpPr>
          <p:cNvPr id="12288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C078E2E-896A-FD4F-88B1-E5D13AC874CF}" type="slidenum">
              <a:rPr lang="en-US" sz="1200"/>
              <a:pPr/>
              <a:t>54</a:t>
            </a:fld>
            <a:endParaRPr lang="en-US" sz="1200"/>
          </a:p>
        </p:txBody>
      </p:sp>
      <p:sp>
        <p:nvSpPr>
          <p:cNvPr id="124930" name="Rectangle 2"/>
          <p:cNvSpPr>
            <a:spLocks noGrp="1" noRot="1" noChangeAspect="1" noChangeArrowheads="1" noTextEdit="1"/>
          </p:cNvSpPr>
          <p:nvPr>
            <p:ph type="sldImg"/>
          </p:nvPr>
        </p:nvSpPr>
        <p:spPr>
          <a:solidFill>
            <a:srgbClr val="FFFFFF"/>
          </a:solidFill>
          <a:ln/>
        </p:spPr>
      </p:sp>
      <p:sp>
        <p:nvSpPr>
          <p:cNvPr id="12493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42A2DF7-1DBD-984E-94AB-BC59C31F50F2}" type="slidenum">
              <a:rPr lang="en-US" sz="1200"/>
              <a:pPr/>
              <a:t>55</a:t>
            </a:fld>
            <a:endParaRPr lang="en-US" sz="1200"/>
          </a:p>
        </p:txBody>
      </p:sp>
      <p:sp>
        <p:nvSpPr>
          <p:cNvPr id="126978" name="Rectangle 2"/>
          <p:cNvSpPr>
            <a:spLocks noGrp="1" noRot="1" noChangeAspect="1" noChangeArrowheads="1" noTextEdit="1"/>
          </p:cNvSpPr>
          <p:nvPr>
            <p:ph type="sldImg"/>
          </p:nvPr>
        </p:nvSpPr>
        <p:spPr>
          <a:solidFill>
            <a:srgbClr val="FFFFFF"/>
          </a:solidFill>
          <a:ln/>
        </p:spPr>
      </p:sp>
      <p:sp>
        <p:nvSpPr>
          <p:cNvPr id="12697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F227F20-4462-4F4A-99C9-C3CDFCA50861}" type="slidenum">
              <a:rPr lang="en-US" sz="1200"/>
              <a:pPr/>
              <a:t>56</a:t>
            </a:fld>
            <a:endParaRPr lang="en-US" sz="1200"/>
          </a:p>
        </p:txBody>
      </p:sp>
      <p:sp>
        <p:nvSpPr>
          <p:cNvPr id="129026" name="Rectangle 2"/>
          <p:cNvSpPr>
            <a:spLocks noGrp="1" noRot="1" noChangeAspect="1" noChangeArrowheads="1" noTextEdit="1"/>
          </p:cNvSpPr>
          <p:nvPr>
            <p:ph type="sldImg"/>
          </p:nvPr>
        </p:nvSpPr>
        <p:spPr>
          <a:solidFill>
            <a:srgbClr val="FFFFFF"/>
          </a:solidFill>
          <a:ln/>
        </p:spPr>
      </p:sp>
      <p:sp>
        <p:nvSpPr>
          <p:cNvPr id="12902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D2CF3C8-1E52-5F44-A5E6-A31039356EAE}" type="slidenum">
              <a:rPr lang="en-US" sz="1200"/>
              <a:pPr/>
              <a:t>57</a:t>
            </a:fld>
            <a:endParaRPr lang="en-US" sz="1200"/>
          </a:p>
        </p:txBody>
      </p:sp>
      <p:sp>
        <p:nvSpPr>
          <p:cNvPr id="131074" name="Rectangle 2"/>
          <p:cNvSpPr>
            <a:spLocks noGrp="1" noRot="1" noChangeAspect="1" noChangeArrowheads="1" noTextEdit="1"/>
          </p:cNvSpPr>
          <p:nvPr>
            <p:ph type="sldImg"/>
          </p:nvPr>
        </p:nvSpPr>
        <p:spPr>
          <a:solidFill>
            <a:srgbClr val="FFFFFF"/>
          </a:solidFill>
          <a:ln/>
        </p:spPr>
      </p:sp>
      <p:sp>
        <p:nvSpPr>
          <p:cNvPr id="13107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9669EAD-8B36-F846-88EE-1D63485364DC}" type="slidenum">
              <a:rPr lang="en-US" sz="1200"/>
              <a:pPr/>
              <a:t>58</a:t>
            </a:fld>
            <a:endParaRPr lang="en-US" sz="1200"/>
          </a:p>
        </p:txBody>
      </p:sp>
      <p:sp>
        <p:nvSpPr>
          <p:cNvPr id="133122" name="Rectangle 2"/>
          <p:cNvSpPr>
            <a:spLocks noGrp="1" noRot="1" noChangeAspect="1" noChangeArrowheads="1" noTextEdit="1"/>
          </p:cNvSpPr>
          <p:nvPr>
            <p:ph type="sldImg"/>
          </p:nvPr>
        </p:nvSpPr>
        <p:spPr>
          <a:solidFill>
            <a:srgbClr val="FFFFFF"/>
          </a:solidFill>
          <a:ln/>
        </p:spPr>
      </p:sp>
      <p:sp>
        <p:nvSpPr>
          <p:cNvPr id="1331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9669EAD-8B36-F846-88EE-1D63485364DC}" type="slidenum">
              <a:rPr lang="en-US" sz="1200"/>
              <a:pPr/>
              <a:t>59</a:t>
            </a:fld>
            <a:endParaRPr lang="en-US" sz="1200"/>
          </a:p>
        </p:txBody>
      </p:sp>
      <p:sp>
        <p:nvSpPr>
          <p:cNvPr id="133122" name="Rectangle 2"/>
          <p:cNvSpPr>
            <a:spLocks noGrp="1" noRot="1" noChangeAspect="1" noChangeArrowheads="1" noTextEdit="1"/>
          </p:cNvSpPr>
          <p:nvPr>
            <p:ph type="sldImg"/>
          </p:nvPr>
        </p:nvSpPr>
        <p:spPr>
          <a:solidFill>
            <a:srgbClr val="FFFFFF"/>
          </a:solidFill>
          <a:ln/>
        </p:spPr>
      </p:sp>
      <p:sp>
        <p:nvSpPr>
          <p:cNvPr id="1331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2C0F944-187C-0C4F-BCEF-881BD96B190D}" type="slidenum">
              <a:rPr lang="en-US" sz="1200"/>
              <a:pPr/>
              <a:t>6</a:t>
            </a:fld>
            <a:endParaRPr lang="en-US" sz="12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09AFE94-5CCB-4244-B240-5D6F41FAC7A5}" type="slidenum">
              <a:rPr lang="en-US" sz="1200"/>
              <a:pPr/>
              <a:t>60</a:t>
            </a:fld>
            <a:endParaRPr lang="en-US" sz="1200"/>
          </a:p>
        </p:txBody>
      </p:sp>
      <p:sp>
        <p:nvSpPr>
          <p:cNvPr id="135170" name="Rectangle 2"/>
          <p:cNvSpPr>
            <a:spLocks noGrp="1" noRot="1" noChangeAspect="1" noChangeArrowheads="1" noTextEdit="1"/>
          </p:cNvSpPr>
          <p:nvPr>
            <p:ph type="sldImg"/>
          </p:nvPr>
        </p:nvSpPr>
        <p:spPr>
          <a:solidFill>
            <a:srgbClr val="FFFFFF"/>
          </a:solidFill>
          <a:ln/>
        </p:spPr>
      </p:sp>
      <p:sp>
        <p:nvSpPr>
          <p:cNvPr id="13517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432D668-DBB0-B040-A921-73F78332B651}" type="slidenum">
              <a:rPr lang="en-US" sz="1200"/>
              <a:pPr/>
              <a:t>61</a:t>
            </a:fld>
            <a:endParaRPr lang="en-US" sz="1200"/>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24F706E-3777-3943-A2DB-FC954D0DA780}" type="slidenum">
              <a:rPr lang="en-US" sz="1200"/>
              <a:pPr/>
              <a:t>62</a:t>
            </a:fld>
            <a:endParaRPr lang="en-US" sz="120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D859A8E-E7BC-924F-B591-E3314A62F057}" type="slidenum">
              <a:rPr lang="en-US" sz="1200"/>
              <a:pPr/>
              <a:t>63</a:t>
            </a:fld>
            <a:endParaRPr lang="en-US" sz="1200"/>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2911CC6-D62E-0F45-A2C0-9C369400D4BA}" type="slidenum">
              <a:rPr lang="en-US" sz="1200"/>
              <a:pPr/>
              <a:t>64</a:t>
            </a:fld>
            <a:endParaRPr lang="en-US" sz="1200"/>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190CB40-39E3-134C-8CD5-6516CC711DB4}" type="slidenum">
              <a:rPr lang="en-US" sz="1200"/>
              <a:pPr/>
              <a:t>65</a:t>
            </a:fld>
            <a:endParaRPr lang="en-US" sz="1200"/>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6EAC68E-3AE3-9446-B4C8-210B04DC654E}" type="slidenum">
              <a:rPr lang="en-US" sz="1200"/>
              <a:pPr/>
              <a:t>66</a:t>
            </a:fld>
            <a:endParaRPr lang="en-US" sz="1200"/>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0A19767-D38C-B946-A25D-9DDE095D812D}" type="slidenum">
              <a:rPr lang="en-US" sz="1200"/>
              <a:pPr/>
              <a:t>67</a:t>
            </a:fld>
            <a:endParaRPr lang="en-US" sz="1200"/>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293F61E-CC11-9249-8346-1C5B494CCDBB}" type="slidenum">
              <a:rPr lang="en-US" sz="1200"/>
              <a:pPr/>
              <a:t>68</a:t>
            </a:fld>
            <a:endParaRPr lang="en-US" sz="1200"/>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80533B9-67BE-B542-B604-80F3E9F4EA48}" type="slidenum">
              <a:rPr lang="en-US" sz="1200"/>
              <a:pPr/>
              <a:t>69</a:t>
            </a:fld>
            <a:endParaRPr lang="en-US" sz="1200"/>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5E32F5F-0DBE-E74E-8036-FC649DA5C5AA}" type="slidenum">
              <a:rPr lang="en-US" sz="1200"/>
              <a:pPr/>
              <a:t>7</a:t>
            </a:fld>
            <a:endParaRPr lang="en-US" sz="12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8B2082C-3A80-DA49-B073-469CC6C81EDB}" type="slidenum">
              <a:rPr lang="en-US" sz="1200"/>
              <a:pPr/>
              <a:t>70</a:t>
            </a:fld>
            <a:endParaRPr lang="en-US" sz="1200"/>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15BB2EE-3482-9E47-9D62-28DF33E95A8F}" type="slidenum">
              <a:rPr lang="en-US" sz="1200"/>
              <a:pPr/>
              <a:t>71</a:t>
            </a:fld>
            <a:endParaRPr lang="en-US" sz="1200"/>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92C59B8-19A6-1148-BE0D-8F1606F7B06F}" type="slidenum">
              <a:rPr lang="en-US" sz="1200"/>
              <a:pPr/>
              <a:t>72</a:t>
            </a:fld>
            <a:endParaRPr lang="en-US" sz="1200"/>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2ABA9CD-D9ED-3246-A804-F7DEA903DA3A}" type="slidenum">
              <a:rPr lang="en-US" sz="1200"/>
              <a:pPr/>
              <a:t>73</a:t>
            </a:fld>
            <a:endParaRPr lang="en-US" sz="1200"/>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81C907E-285A-8E4E-AF59-F33038D3EF1F}" type="slidenum">
              <a:rPr lang="en-US" sz="1200"/>
              <a:pPr/>
              <a:t>74</a:t>
            </a:fld>
            <a:endParaRPr lang="en-US" sz="1200"/>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6CD6003-FD40-C243-ABD7-484774BCA82D}" type="slidenum">
              <a:rPr lang="en-US" sz="1200"/>
              <a:pPr/>
              <a:t>75</a:t>
            </a:fld>
            <a:endParaRPr lang="en-US" sz="1200"/>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CE3F3E9-C3F5-7B4D-8103-425025363B00}" type="slidenum">
              <a:rPr lang="en-US" sz="1200"/>
              <a:pPr/>
              <a:t>76</a:t>
            </a:fld>
            <a:endParaRPr lang="en-US" sz="1200"/>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BDE7A89-8982-EA43-A6FD-B37DD5F8527A}" type="slidenum">
              <a:rPr lang="en-US" sz="1200"/>
              <a:pPr/>
              <a:t>77</a:t>
            </a:fld>
            <a:endParaRPr lang="en-US" sz="1200"/>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341E3B8-2E95-D44B-BFA6-1E52E371A2AD}" type="slidenum">
              <a:rPr lang="en-US" sz="1200"/>
              <a:pPr/>
              <a:t>78</a:t>
            </a:fld>
            <a:endParaRPr lang="en-US" sz="1200"/>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C2E3AEC-B088-B441-A5D7-6F91C8E66317}" type="slidenum">
              <a:rPr lang="en-US" sz="1200"/>
              <a:pPr/>
              <a:t>79</a:t>
            </a:fld>
            <a:endParaRPr lang="en-US" sz="1200"/>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F443838-62AC-764E-B732-541B045903D9}" type="slidenum">
              <a:rPr lang="en-US" sz="1200"/>
              <a:pPr/>
              <a:t>8</a:t>
            </a:fld>
            <a:endParaRPr lang="en-US" sz="12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6B55C65-6952-D94F-B9C2-8FBA2DEE3815}" type="slidenum">
              <a:rPr lang="en-US" sz="1200"/>
              <a:pPr/>
              <a:t>80</a:t>
            </a:fld>
            <a:endParaRPr lang="en-US" sz="1200"/>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A7239E7-74FD-0243-AF12-C1BA8013BDBA}" type="slidenum">
              <a:rPr lang="en-US" sz="1200"/>
              <a:pPr/>
              <a:t>81</a:t>
            </a:fld>
            <a:endParaRPr lang="en-US" sz="1200"/>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96CEFE9-908F-C444-8561-7E39C35D8647}" type="slidenum">
              <a:rPr lang="en-US" sz="1200"/>
              <a:pPr/>
              <a:t>82</a:t>
            </a:fld>
            <a:endParaRPr lang="en-US" sz="1200"/>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80EF4CA-DED3-EF43-BC89-1E0A0FF80173}" type="slidenum">
              <a:rPr lang="en-US" sz="1200"/>
              <a:pPr/>
              <a:t>83</a:t>
            </a:fld>
            <a:endParaRPr lang="en-US" sz="120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7ED22B4-3EBE-4146-88B5-8954A031AE3E}" type="slidenum">
              <a:rPr lang="en-US" sz="1200"/>
              <a:pPr/>
              <a:t>84</a:t>
            </a:fld>
            <a:endParaRPr lang="en-US" sz="1200"/>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err="1" smtClean="0">
                <a:latin typeface="Times New Roman" charset="0"/>
              </a:rPr>
              <a:t>Tcp</a:t>
            </a:r>
            <a:r>
              <a:rPr lang="en-US" baseline="0" dirty="0" smtClean="0">
                <a:latin typeface="Times New Roman" charset="0"/>
              </a:rPr>
              <a:t> for client          </a:t>
            </a:r>
            <a:r>
              <a:rPr lang="en-US" baseline="0" dirty="0" err="1" smtClean="0">
                <a:latin typeface="Times New Roman" charset="0"/>
              </a:rPr>
              <a:t>tcp</a:t>
            </a:r>
            <a:r>
              <a:rPr lang="en-US" baseline="0" dirty="0" smtClean="0">
                <a:latin typeface="Times New Roman" charset="0"/>
              </a:rPr>
              <a:t> for server</a:t>
            </a:r>
          </a:p>
          <a:p>
            <a:r>
              <a:rPr lang="en-US" baseline="0" dirty="0" smtClean="0">
                <a:latin typeface="Times New Roman" charset="0"/>
              </a:rPr>
              <a:t>-&gt; </a:t>
            </a:r>
            <a:r>
              <a:rPr lang="en-US" baseline="0" dirty="0" err="1" smtClean="0">
                <a:latin typeface="Times New Roman" charset="0"/>
              </a:rPr>
              <a:t>syn</a:t>
            </a:r>
            <a:r>
              <a:rPr lang="en-US" baseline="0" dirty="0" smtClean="0">
                <a:latin typeface="Times New Roman" charset="0"/>
              </a:rPr>
              <a:t>(mss</a:t>
            </a:r>
          </a:p>
          <a:p>
            <a:r>
              <a:rPr lang="en-US" baseline="0" dirty="0" smtClean="0">
                <a:latin typeface="Times New Roman" charset="0"/>
              </a:rPr>
              <a:t>&lt;- </a:t>
            </a:r>
            <a:r>
              <a:rPr lang="en-US" baseline="0" dirty="0" err="1" smtClean="0">
                <a:latin typeface="Times New Roman" charset="0"/>
              </a:rPr>
              <a:t>syn</a:t>
            </a:r>
            <a:r>
              <a:rPr lang="en-US" baseline="0" dirty="0" smtClean="0">
                <a:latin typeface="Times New Roman" charset="0"/>
              </a:rPr>
              <a:t>/</a:t>
            </a:r>
            <a:r>
              <a:rPr lang="en-US" baseline="0" dirty="0" err="1" smtClean="0">
                <a:latin typeface="Times New Roman" charset="0"/>
              </a:rPr>
              <a:t>ack</a:t>
            </a:r>
            <a:r>
              <a:rPr lang="en-US" baseline="0" dirty="0" smtClean="0">
                <a:latin typeface="Times New Roman" charset="0"/>
              </a:rPr>
              <a:t>(mss</a:t>
            </a:r>
          </a:p>
          <a:p>
            <a:r>
              <a:rPr lang="en-US" baseline="0" dirty="0" smtClean="0">
                <a:latin typeface="Times New Roman" charset="0"/>
              </a:rPr>
              <a:t>-&gt;</a:t>
            </a:r>
            <a:r>
              <a:rPr lang="en-US" baseline="0" dirty="0" err="1" smtClean="0">
                <a:latin typeface="Times New Roman" charset="0"/>
              </a:rPr>
              <a:t>ack</a:t>
            </a:r>
            <a:r>
              <a:rPr lang="en-US" baseline="0" dirty="0" smtClean="0">
                <a:latin typeface="Times New Roman" charset="0"/>
              </a:rPr>
              <a:t> </a:t>
            </a:r>
          </a:p>
          <a:p>
            <a:r>
              <a:rPr lang="en-US" dirty="0" smtClean="0">
                <a:latin typeface="Times New Roman" charset="0"/>
              </a:rPr>
              <a:t>&lt;-&gt; data</a:t>
            </a:r>
            <a:endParaRPr lang="en-US" dirty="0">
              <a:latin typeface="Times New Roman"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4AB688A-5567-D140-9EFC-003A4CEBE9DC}" type="slidenum">
              <a:rPr lang="en-US" sz="1200"/>
              <a:pPr/>
              <a:t>85</a:t>
            </a:fld>
            <a:endParaRPr lang="en-US" sz="1200"/>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4D04C24-73DD-9143-A1CF-AAFBFFC61E34}" type="slidenum">
              <a:rPr lang="en-US" sz="1200"/>
              <a:pPr/>
              <a:t>86</a:t>
            </a:fld>
            <a:endParaRPr lang="en-US" sz="1200"/>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BFD87F1-EF02-7F46-8DDA-20C528B9B8CA}" type="slidenum">
              <a:rPr lang="en-US" sz="1200"/>
              <a:pPr/>
              <a:t>87</a:t>
            </a:fld>
            <a:endParaRPr lang="en-US" sz="1200"/>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4353053-4A4E-694D-8D55-548B93B275C5}" type="slidenum">
              <a:rPr lang="en-US" sz="1200"/>
              <a:pPr/>
              <a:t>88</a:t>
            </a:fld>
            <a:endParaRPr lang="en-US" sz="1200"/>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C35EE22-9DA9-644A-97DA-CAA69C501910}" type="slidenum">
              <a:rPr lang="en-US" sz="1200"/>
              <a:pPr/>
              <a:t>89</a:t>
            </a:fld>
            <a:endParaRPr lang="en-US" sz="1200"/>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4ED0781-A704-6D4A-BEBA-FAB8A5B65E11}" type="slidenum">
              <a:rPr lang="en-US" sz="1200"/>
              <a:pPr/>
              <a:t>9</a:t>
            </a:fld>
            <a:endParaRPr lang="en-US" sz="12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25CD9FA-C7C8-8E44-AA36-BBBA1AEB9AA1}" type="slidenum">
              <a:rPr lang="en-US" sz="1200"/>
              <a:pPr/>
              <a:t>90</a:t>
            </a:fld>
            <a:endParaRPr lang="en-US" sz="1200"/>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993D3E4-766D-774C-9FA9-E57F542A1116}" type="slidenum">
              <a:rPr lang="en-US" sz="1200"/>
              <a:pPr/>
              <a:t>91</a:t>
            </a:fld>
            <a:endParaRPr lang="en-US" sz="1200"/>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18BB0D3-D308-0C48-9C79-7DF05389E269}" type="slidenum">
              <a:rPr lang="en-US" sz="1200"/>
              <a:pPr/>
              <a:t>92</a:t>
            </a:fld>
            <a:endParaRPr lang="en-US" sz="1200"/>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81DE227-1BC4-EE4A-A701-32BA5496E8E5}" type="slidenum">
              <a:rPr lang="en-US" sz="1200"/>
              <a:pPr/>
              <a:t>93</a:t>
            </a:fld>
            <a:endParaRPr lang="en-US" sz="1200"/>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4A78361-FACA-8149-91F6-20B17E861958}" type="slidenum">
              <a:rPr lang="en-US" sz="1200"/>
              <a:pPr/>
              <a:t>94</a:t>
            </a:fld>
            <a:endParaRPr lang="en-US" sz="1200"/>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60F6443-9749-C64F-B0C5-2F042326A9AD}" type="slidenum">
              <a:rPr lang="en-US" sz="1200"/>
              <a:pPr/>
              <a:t>95</a:t>
            </a:fld>
            <a:endParaRPr lang="en-US" sz="1200"/>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106EEAF-FDE6-B045-9C02-4315C6463445}" type="slidenum">
              <a:rPr lang="en-US" sz="1200"/>
              <a:pPr/>
              <a:t>96</a:t>
            </a:fld>
            <a:endParaRPr lang="en-US" sz="1200"/>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8E4C387-F4AA-BD43-A3BA-6E433B5E186E}" type="slidenum">
              <a:rPr lang="en-US" sz="1200"/>
              <a:pPr/>
              <a:t>97</a:t>
            </a:fld>
            <a:endParaRPr lang="en-US" sz="1200"/>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10E3F31-6921-6F47-9E91-241BD29A08C1}" type="slidenum">
              <a:rPr lang="en-US" sz="1200"/>
              <a:pPr/>
              <a:t>98</a:t>
            </a:fld>
            <a:endParaRPr lang="en-US" sz="1200"/>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22681E4-FD50-7C47-B59F-125D48DFA6DF}" type="slidenum">
              <a:rPr lang="en-US" sz="1200"/>
              <a:pPr/>
              <a:t>99</a:t>
            </a:fld>
            <a:endParaRPr lang="en-US" sz="1200"/>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0" y="4171950"/>
            <a:ext cx="1924050" cy="266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8499" tIns="49250" rIns="98499" bIns="49250">
            <a:spAutoFit/>
          </a:bodyPr>
          <a:lstStyle/>
          <a:p>
            <a:pPr defTabSz="984250" eaLnBrk="0" hangingPunct="0"/>
            <a:r>
              <a:rPr lang="en-US" sz="1100">
                <a:latin typeface="Arial" charset="0"/>
              </a:rPr>
              <a:t>ITM445/545 01/19/05 </a:t>
            </a:r>
            <a:fld id="{4AED02E0-582E-2944-BBC0-5B9E12F507AA}" type="slidenum">
              <a:rPr lang="en-US" sz="1100">
                <a:latin typeface="Arial" charset="0"/>
              </a:rPr>
              <a:pPr defTabSz="984250" eaLnBrk="0" hangingPunct="0"/>
              <a:t>‹#›</a:t>
            </a:fld>
            <a:r>
              <a:rPr lang="en-US" sz="1100">
                <a:latin typeface="Arial" charset="0"/>
              </a:rPr>
              <a:t>/50</a:t>
            </a:r>
          </a:p>
        </p:txBody>
      </p:sp>
      <p:sp>
        <p:nvSpPr>
          <p:cNvPr id="94211" name="Rectangle 3"/>
          <p:cNvSpPr>
            <a:spLocks noGrp="1" noChangeArrowheads="1"/>
          </p:cNvSpPr>
          <p:nvPr>
            <p:ph type="ctrTitle"/>
          </p:nvPr>
        </p:nvSpPr>
        <p:spPr>
          <a:xfrm>
            <a:off x="442913" y="639763"/>
            <a:ext cx="5021262" cy="739775"/>
          </a:xfrm>
        </p:spPr>
        <p:txBody>
          <a:bodyPr/>
          <a:lstStyle>
            <a:lvl1pPr>
              <a:defRPr/>
            </a:lvl1pPr>
          </a:lstStyle>
          <a:p>
            <a:r>
              <a:rPr lang="en-US"/>
              <a:t>Click to edit Master title style</a:t>
            </a:r>
          </a:p>
        </p:txBody>
      </p:sp>
      <p:sp>
        <p:nvSpPr>
          <p:cNvPr id="94212" name="Rectangle 4"/>
          <p:cNvSpPr>
            <a:spLocks noGrp="1" noChangeArrowheads="1"/>
          </p:cNvSpPr>
          <p:nvPr>
            <p:ph type="subTitle" idx="1"/>
          </p:nvPr>
        </p:nvSpPr>
        <p:spPr>
          <a:xfrm>
            <a:off x="885825" y="1971675"/>
            <a:ext cx="4135438" cy="688975"/>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xmlns="" val="81423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Carol Davids  © 2014</a:t>
            </a:r>
            <a:endParaRPr lang="en-US" sz="800">
              <a:latin typeface="Arial" charset="0"/>
            </a:endParaRPr>
          </a:p>
        </p:txBody>
      </p:sp>
    </p:spTree>
    <p:extLst>
      <p:ext uri="{BB962C8B-B14F-4D97-AF65-F5344CB8AC3E}">
        <p14:creationId xmlns:p14="http://schemas.microsoft.com/office/powerpoint/2010/main" xmlns="" val="118156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210050" y="196850"/>
            <a:ext cx="1254125" cy="3746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2913" y="196850"/>
            <a:ext cx="3614737" cy="3746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Carol Davids  © 2014</a:t>
            </a:r>
            <a:endParaRPr lang="en-US" sz="800">
              <a:latin typeface="Arial" charset="0"/>
            </a:endParaRPr>
          </a:p>
        </p:txBody>
      </p:sp>
    </p:spTree>
    <p:extLst>
      <p:ext uri="{BB962C8B-B14F-4D97-AF65-F5344CB8AC3E}">
        <p14:creationId xmlns:p14="http://schemas.microsoft.com/office/powerpoint/2010/main" xmlns="" val="220089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Carol Davids  © 2014</a:t>
            </a:r>
            <a:endParaRPr lang="en-US" sz="800">
              <a:latin typeface="Arial" charset="0"/>
            </a:endParaRPr>
          </a:p>
        </p:txBody>
      </p:sp>
    </p:spTree>
    <p:extLst>
      <p:ext uri="{BB962C8B-B14F-4D97-AF65-F5344CB8AC3E}">
        <p14:creationId xmlns:p14="http://schemas.microsoft.com/office/powerpoint/2010/main" xmlns="" val="2150846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6725" y="2849563"/>
            <a:ext cx="5021263" cy="8810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66725" y="1879600"/>
            <a:ext cx="5021263" cy="9699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Carol Davids  © 2014</a:t>
            </a:r>
            <a:endParaRPr lang="en-US" sz="800">
              <a:latin typeface="Arial" charset="0"/>
            </a:endParaRPr>
          </a:p>
        </p:txBody>
      </p:sp>
    </p:spTree>
    <p:extLst>
      <p:ext uri="{BB962C8B-B14F-4D97-AF65-F5344CB8AC3E}">
        <p14:creationId xmlns:p14="http://schemas.microsoft.com/office/powerpoint/2010/main" xmlns="" val="252621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42913" y="1281113"/>
            <a:ext cx="2433637" cy="2662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28950" y="1281113"/>
            <a:ext cx="2435225" cy="2662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Carol Davids  © 2014</a:t>
            </a:r>
            <a:endParaRPr lang="en-US" sz="800">
              <a:latin typeface="Arial" charset="0"/>
            </a:endParaRPr>
          </a:p>
        </p:txBody>
      </p:sp>
    </p:spTree>
    <p:extLst>
      <p:ext uri="{BB962C8B-B14F-4D97-AF65-F5344CB8AC3E}">
        <p14:creationId xmlns:p14="http://schemas.microsoft.com/office/powerpoint/2010/main" xmlns="" val="395260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5275" y="177800"/>
            <a:ext cx="5316538" cy="7397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95275" y="992188"/>
            <a:ext cx="2609850" cy="4143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5275" y="1406525"/>
            <a:ext cx="2609850" cy="2555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000375" y="992188"/>
            <a:ext cx="2611438" cy="4143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000375" y="1406525"/>
            <a:ext cx="2611438" cy="2555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Carol Davids  © 2014</a:t>
            </a:r>
            <a:endParaRPr lang="en-US" sz="800">
              <a:latin typeface="Arial" charset="0"/>
            </a:endParaRPr>
          </a:p>
        </p:txBody>
      </p:sp>
    </p:spTree>
    <p:extLst>
      <p:ext uri="{BB962C8B-B14F-4D97-AF65-F5344CB8AC3E}">
        <p14:creationId xmlns:p14="http://schemas.microsoft.com/office/powerpoint/2010/main" xmlns="" val="204315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Carol Davids  © 2014</a:t>
            </a:r>
            <a:endParaRPr lang="en-US" sz="800">
              <a:latin typeface="Arial" charset="0"/>
            </a:endParaRPr>
          </a:p>
        </p:txBody>
      </p:sp>
    </p:spTree>
    <p:extLst>
      <p:ext uri="{BB962C8B-B14F-4D97-AF65-F5344CB8AC3E}">
        <p14:creationId xmlns:p14="http://schemas.microsoft.com/office/powerpoint/2010/main" xmlns="" val="2723949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Carol Davids  © 2014</a:t>
            </a:r>
            <a:endParaRPr lang="en-US" sz="800">
              <a:latin typeface="Arial" charset="0"/>
            </a:endParaRPr>
          </a:p>
        </p:txBody>
      </p:sp>
    </p:spTree>
    <p:extLst>
      <p:ext uri="{BB962C8B-B14F-4D97-AF65-F5344CB8AC3E}">
        <p14:creationId xmlns:p14="http://schemas.microsoft.com/office/powerpoint/2010/main" xmlns="" val="1538934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5275" y="176213"/>
            <a:ext cx="1943100" cy="7524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309813" y="176213"/>
            <a:ext cx="3302000" cy="37861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95275" y="928688"/>
            <a:ext cx="1943100" cy="30337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Carol Davids  © 2014</a:t>
            </a:r>
            <a:endParaRPr lang="en-US" sz="800">
              <a:latin typeface="Arial" charset="0"/>
            </a:endParaRPr>
          </a:p>
        </p:txBody>
      </p:sp>
    </p:spTree>
    <p:extLst>
      <p:ext uri="{BB962C8B-B14F-4D97-AF65-F5344CB8AC3E}">
        <p14:creationId xmlns:p14="http://schemas.microsoft.com/office/powerpoint/2010/main" xmlns="" val="3440150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7288" y="3105150"/>
            <a:ext cx="3544887" cy="366713"/>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157288" y="396875"/>
            <a:ext cx="3544887" cy="26606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157288" y="3471863"/>
            <a:ext cx="3544887" cy="520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Carol Davids  © 2014</a:t>
            </a:r>
            <a:endParaRPr lang="en-US" sz="800">
              <a:latin typeface="Arial" charset="0"/>
            </a:endParaRPr>
          </a:p>
        </p:txBody>
      </p:sp>
    </p:spTree>
    <p:extLst>
      <p:ext uri="{BB962C8B-B14F-4D97-AF65-F5344CB8AC3E}">
        <p14:creationId xmlns:p14="http://schemas.microsoft.com/office/powerpoint/2010/main" xmlns="" val="4034183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42913" y="1281113"/>
            <a:ext cx="5021262" cy="2662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59100" tIns="29550" rIns="59100" bIns="29550" numCol="1" anchor="t" anchorCtr="0" compatLnSpc="1">
            <a:prstTxWarp prst="textNoShape">
              <a:avLst/>
            </a:prstTxWarp>
          </a:bodyPr>
          <a:lstStyle/>
          <a:p>
            <a:pPr lvl="0"/>
            <a:r>
              <a:rPr lang="en-US"/>
              <a:t>Click to edit Master text styles</a:t>
            </a:r>
          </a:p>
          <a:p>
            <a:pPr lvl="2"/>
            <a:r>
              <a:rPr lang="en-US"/>
              <a:t>Third level</a:t>
            </a:r>
          </a:p>
          <a:p>
            <a:pPr lvl="3"/>
            <a:r>
              <a:rPr lang="en-US"/>
              <a:t>Fourth level</a:t>
            </a:r>
          </a:p>
          <a:p>
            <a:pPr lvl="4"/>
            <a:r>
              <a:rPr lang="en-US"/>
              <a:t>Fifth level</a:t>
            </a:r>
          </a:p>
          <a:p>
            <a:pPr lvl="1"/>
            <a:r>
              <a:rPr lang="en-US"/>
              <a:t>Second level</a:t>
            </a:r>
          </a:p>
        </p:txBody>
      </p:sp>
      <p:sp>
        <p:nvSpPr>
          <p:cNvPr id="1027" name="Rectangle 2"/>
          <p:cNvSpPr>
            <a:spLocks noGrp="1" noChangeArrowheads="1"/>
          </p:cNvSpPr>
          <p:nvPr>
            <p:ph type="title"/>
          </p:nvPr>
        </p:nvSpPr>
        <p:spPr bwMode="auto">
          <a:xfrm>
            <a:off x="442913" y="196850"/>
            <a:ext cx="5021262" cy="739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59100" tIns="29550" rIns="59100" bIns="29550" numCol="1" anchor="ctr" anchorCtr="0" compatLnSpc="1">
            <a:prstTxWarp prst="textNoShape">
              <a:avLst/>
            </a:prstTxWarp>
          </a:bodyPr>
          <a:lstStyle/>
          <a:p>
            <a:pPr lvl="0"/>
            <a:r>
              <a:rPr lang="en-US"/>
              <a:t>Click to edit Master title style</a:t>
            </a:r>
          </a:p>
        </p:txBody>
      </p:sp>
      <p:sp>
        <p:nvSpPr>
          <p:cNvPr id="93189" name="Rectangle 5"/>
          <p:cNvSpPr>
            <a:spLocks noGrp="1" noChangeArrowheads="1"/>
          </p:cNvSpPr>
          <p:nvPr>
            <p:ph type="ftr" sz="quarter" idx="3"/>
          </p:nvPr>
        </p:nvSpPr>
        <p:spPr bwMode="auto">
          <a:xfrm>
            <a:off x="1558925" y="4140200"/>
            <a:ext cx="2068513" cy="295275"/>
          </a:xfrm>
          <a:prstGeom prst="rect">
            <a:avLst/>
          </a:prstGeom>
          <a:noFill/>
          <a:ln w="9525">
            <a:noFill/>
            <a:miter lim="800000"/>
            <a:headEnd/>
            <a:tailEnd/>
          </a:ln>
          <a:effectLst/>
        </p:spPr>
        <p:txBody>
          <a:bodyPr vert="horz" wrap="square" lIns="59100" tIns="29550" rIns="59100" bIns="29550" numCol="1" anchor="t" anchorCtr="0" compatLnSpc="1">
            <a:prstTxWarp prst="textNoShape">
              <a:avLst/>
            </a:prstTxWarp>
          </a:bodyPr>
          <a:lstStyle>
            <a:lvl1pPr algn="ctr">
              <a:defRPr sz="900" smtClean="0">
                <a:cs typeface="+mn-cs"/>
              </a:defRPr>
            </a:lvl1pPr>
          </a:lstStyle>
          <a:p>
            <a:pPr>
              <a:defRPr/>
            </a:pPr>
            <a:r>
              <a:rPr lang="en-US"/>
              <a:t>Carol Davids  © 2014</a:t>
            </a:r>
            <a:endParaRPr lang="en-US" sz="800">
              <a:latin typeface="Arial" charset="0"/>
            </a:endParaRPr>
          </a:p>
        </p:txBody>
      </p:sp>
      <p:sp>
        <p:nvSpPr>
          <p:cNvPr id="1029" name="Rectangle 11"/>
          <p:cNvSpPr>
            <a:spLocks noChangeArrowheads="1"/>
          </p:cNvSpPr>
          <p:nvPr userDrawn="1"/>
        </p:nvSpPr>
        <p:spPr bwMode="auto">
          <a:xfrm>
            <a:off x="0" y="4191000"/>
            <a:ext cx="1924050" cy="266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8499" tIns="49250" rIns="98499" bIns="49250">
            <a:spAutoFit/>
          </a:bodyPr>
          <a:lstStyle/>
          <a:p>
            <a:pPr defTabSz="984250" eaLnBrk="0" hangingPunct="0"/>
            <a:r>
              <a:rPr lang="en-US" sz="1100">
                <a:latin typeface="Arial" charset="0"/>
              </a:rPr>
              <a:t>ITM440/540</a:t>
            </a:r>
          </a:p>
        </p:txBody>
      </p:sp>
      <p:sp>
        <p:nvSpPr>
          <p:cNvPr id="1030" name="Rectangle 12"/>
          <p:cNvSpPr>
            <a:spLocks noChangeArrowheads="1"/>
          </p:cNvSpPr>
          <p:nvPr/>
        </p:nvSpPr>
        <p:spPr bwMode="auto">
          <a:xfrm>
            <a:off x="4876800" y="4038600"/>
            <a:ext cx="925513" cy="295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9100" tIns="29550" rIns="59100" bIns="29550"/>
          <a:lstStyle/>
          <a:p>
            <a:pPr algn="ctr" defTabSz="592138"/>
            <a:r>
              <a:rPr lang="en-US" sz="900"/>
              <a:t> </a:t>
            </a:r>
            <a:fld id="{EBCF12C0-F3C6-6646-9F6C-3ED44C61C950}" type="slidenum">
              <a:rPr lang="en-US" sz="800">
                <a:latin typeface="Arial" charset="0"/>
              </a:rPr>
              <a:pPr algn="ctr" defTabSz="592138"/>
              <a:t>‹#›</a:t>
            </a:fld>
            <a:endParaRPr lang="en-US" sz="800">
              <a:latin typeface="Arial" charset="0"/>
            </a:endParaRPr>
          </a:p>
        </p:txBody>
      </p:sp>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ctr" defTabSz="592138" rtl="0" eaLnBrk="0" fontAlgn="base" hangingPunct="0">
        <a:spcBef>
          <a:spcPct val="0"/>
        </a:spcBef>
        <a:spcAft>
          <a:spcPct val="0"/>
        </a:spcAft>
        <a:defRPr sz="2800">
          <a:solidFill>
            <a:schemeClr val="tx1"/>
          </a:solidFill>
          <a:latin typeface="+mj-lt"/>
          <a:ea typeface="ＭＳ Ｐゴシック" charset="0"/>
          <a:cs typeface="ＭＳ Ｐゴシック" charset="0"/>
        </a:defRPr>
      </a:lvl1pPr>
      <a:lvl2pPr algn="ctr" defTabSz="592138" rtl="0" eaLnBrk="0" fontAlgn="base" hangingPunct="0">
        <a:spcBef>
          <a:spcPct val="0"/>
        </a:spcBef>
        <a:spcAft>
          <a:spcPct val="0"/>
        </a:spcAft>
        <a:defRPr sz="2800">
          <a:solidFill>
            <a:schemeClr val="tx1"/>
          </a:solidFill>
          <a:latin typeface="Arial" charset="0"/>
          <a:ea typeface="ＭＳ Ｐゴシック" charset="0"/>
          <a:cs typeface="ＭＳ Ｐゴシック" charset="0"/>
        </a:defRPr>
      </a:lvl2pPr>
      <a:lvl3pPr algn="ctr" defTabSz="592138" rtl="0" eaLnBrk="0" fontAlgn="base" hangingPunct="0">
        <a:spcBef>
          <a:spcPct val="0"/>
        </a:spcBef>
        <a:spcAft>
          <a:spcPct val="0"/>
        </a:spcAft>
        <a:defRPr sz="2800">
          <a:solidFill>
            <a:schemeClr val="tx1"/>
          </a:solidFill>
          <a:latin typeface="Arial" charset="0"/>
          <a:ea typeface="ＭＳ Ｐゴシック" charset="0"/>
          <a:cs typeface="ＭＳ Ｐゴシック" charset="0"/>
        </a:defRPr>
      </a:lvl3pPr>
      <a:lvl4pPr algn="ctr" defTabSz="592138" rtl="0" eaLnBrk="0" fontAlgn="base" hangingPunct="0">
        <a:spcBef>
          <a:spcPct val="0"/>
        </a:spcBef>
        <a:spcAft>
          <a:spcPct val="0"/>
        </a:spcAft>
        <a:defRPr sz="2800">
          <a:solidFill>
            <a:schemeClr val="tx1"/>
          </a:solidFill>
          <a:latin typeface="Arial" charset="0"/>
          <a:ea typeface="ＭＳ Ｐゴシック" charset="0"/>
          <a:cs typeface="ＭＳ Ｐゴシック" charset="0"/>
        </a:defRPr>
      </a:lvl4pPr>
      <a:lvl5pPr algn="ctr" defTabSz="592138" rtl="0" eaLnBrk="0" fontAlgn="base" hangingPunct="0">
        <a:spcBef>
          <a:spcPct val="0"/>
        </a:spcBef>
        <a:spcAft>
          <a:spcPct val="0"/>
        </a:spcAft>
        <a:defRPr sz="2800">
          <a:solidFill>
            <a:schemeClr val="tx1"/>
          </a:solidFill>
          <a:latin typeface="Arial" charset="0"/>
          <a:ea typeface="ＭＳ Ｐゴシック" charset="0"/>
          <a:cs typeface="ＭＳ Ｐゴシック" charset="0"/>
        </a:defRPr>
      </a:lvl5pPr>
      <a:lvl6pPr marL="457200" algn="ctr" defTabSz="592138" rtl="0" fontAlgn="base">
        <a:spcBef>
          <a:spcPct val="0"/>
        </a:spcBef>
        <a:spcAft>
          <a:spcPct val="0"/>
        </a:spcAft>
        <a:defRPr sz="2800">
          <a:solidFill>
            <a:schemeClr val="tx1"/>
          </a:solidFill>
          <a:latin typeface="Arial" charset="0"/>
        </a:defRPr>
      </a:lvl6pPr>
      <a:lvl7pPr marL="914400" algn="ctr" defTabSz="592138" rtl="0" fontAlgn="base">
        <a:spcBef>
          <a:spcPct val="0"/>
        </a:spcBef>
        <a:spcAft>
          <a:spcPct val="0"/>
        </a:spcAft>
        <a:defRPr sz="2800">
          <a:solidFill>
            <a:schemeClr val="tx1"/>
          </a:solidFill>
          <a:latin typeface="Arial" charset="0"/>
        </a:defRPr>
      </a:lvl7pPr>
      <a:lvl8pPr marL="1371600" algn="ctr" defTabSz="592138" rtl="0" fontAlgn="base">
        <a:spcBef>
          <a:spcPct val="0"/>
        </a:spcBef>
        <a:spcAft>
          <a:spcPct val="0"/>
        </a:spcAft>
        <a:defRPr sz="2800">
          <a:solidFill>
            <a:schemeClr val="tx1"/>
          </a:solidFill>
          <a:latin typeface="Arial" charset="0"/>
        </a:defRPr>
      </a:lvl8pPr>
      <a:lvl9pPr marL="1828800" algn="ctr" defTabSz="592138" rtl="0" fontAlgn="base">
        <a:spcBef>
          <a:spcPct val="0"/>
        </a:spcBef>
        <a:spcAft>
          <a:spcPct val="0"/>
        </a:spcAft>
        <a:defRPr sz="2800">
          <a:solidFill>
            <a:schemeClr val="tx1"/>
          </a:solidFill>
          <a:latin typeface="Arial" charset="0"/>
        </a:defRPr>
      </a:lvl9pPr>
    </p:titleStyle>
    <p:bodyStyle>
      <a:lvl1pPr marL="222250" indent="-222250" algn="l" defTabSz="592138" rtl="0" eaLnBrk="0" fontAlgn="base" hangingPunct="0">
        <a:spcBef>
          <a:spcPct val="20000"/>
        </a:spcBef>
        <a:spcAft>
          <a:spcPct val="0"/>
        </a:spcAft>
        <a:buChar char="•"/>
        <a:defRPr sz="2100">
          <a:solidFill>
            <a:schemeClr val="tx1"/>
          </a:solidFill>
          <a:latin typeface="+mn-lt"/>
          <a:ea typeface="ＭＳ Ｐゴシック" charset="0"/>
          <a:cs typeface="ＭＳ Ｐゴシック" charset="0"/>
        </a:defRPr>
      </a:lvl1pPr>
      <a:lvl2pPr marL="481013" indent="-185738" algn="l" defTabSz="592138" rtl="0" eaLnBrk="0" fontAlgn="base" hangingPunct="0">
        <a:spcBef>
          <a:spcPct val="20000"/>
        </a:spcBef>
        <a:spcAft>
          <a:spcPct val="0"/>
        </a:spcAft>
        <a:buChar char="–"/>
        <a:defRPr sz="2100">
          <a:solidFill>
            <a:schemeClr val="tx1"/>
          </a:solidFill>
          <a:latin typeface="+mn-lt"/>
          <a:ea typeface="ＭＳ Ｐゴシック" charset="0"/>
        </a:defRPr>
      </a:lvl2pPr>
      <a:lvl3pPr marL="738188" indent="-146050" algn="l" defTabSz="592138" rtl="0" eaLnBrk="0" fontAlgn="base" hangingPunct="0">
        <a:spcBef>
          <a:spcPct val="20000"/>
        </a:spcBef>
        <a:spcAft>
          <a:spcPct val="0"/>
        </a:spcAft>
        <a:buChar char="•"/>
        <a:defRPr sz="2100">
          <a:solidFill>
            <a:schemeClr val="tx1"/>
          </a:solidFill>
          <a:latin typeface="+mn-lt"/>
          <a:ea typeface="ＭＳ Ｐゴシック" charset="0"/>
        </a:defRPr>
      </a:lvl3pPr>
      <a:lvl4pPr marL="1035050" indent="-149225" algn="l" defTabSz="592138" rtl="0" eaLnBrk="0" fontAlgn="base" hangingPunct="0">
        <a:spcBef>
          <a:spcPct val="20000"/>
        </a:spcBef>
        <a:spcAft>
          <a:spcPct val="0"/>
        </a:spcAft>
        <a:buChar char="–"/>
        <a:defRPr sz="2100">
          <a:solidFill>
            <a:schemeClr val="tx1"/>
          </a:solidFill>
          <a:latin typeface="+mn-lt"/>
          <a:ea typeface="ＭＳ Ｐゴシック" charset="0"/>
        </a:defRPr>
      </a:lvl4pPr>
      <a:lvl5pPr marL="1330325" indent="-149225" algn="l" defTabSz="592138" rtl="0" eaLnBrk="0" fontAlgn="base" hangingPunct="0">
        <a:spcBef>
          <a:spcPct val="20000"/>
        </a:spcBef>
        <a:spcAft>
          <a:spcPct val="0"/>
        </a:spcAft>
        <a:buChar char="»"/>
        <a:defRPr sz="2100">
          <a:solidFill>
            <a:schemeClr val="tx1"/>
          </a:solidFill>
          <a:latin typeface="+mn-lt"/>
          <a:ea typeface="ＭＳ Ｐゴシック" charset="0"/>
        </a:defRPr>
      </a:lvl5pPr>
      <a:lvl6pPr marL="1787525" indent="-149225" algn="l" defTabSz="592138" rtl="0" fontAlgn="base">
        <a:spcBef>
          <a:spcPct val="20000"/>
        </a:spcBef>
        <a:spcAft>
          <a:spcPct val="0"/>
        </a:spcAft>
        <a:buChar char="»"/>
        <a:defRPr sz="2100">
          <a:solidFill>
            <a:schemeClr val="tx1"/>
          </a:solidFill>
          <a:latin typeface="+mn-lt"/>
        </a:defRPr>
      </a:lvl6pPr>
      <a:lvl7pPr marL="2244725" indent="-149225" algn="l" defTabSz="592138" rtl="0" fontAlgn="base">
        <a:spcBef>
          <a:spcPct val="20000"/>
        </a:spcBef>
        <a:spcAft>
          <a:spcPct val="0"/>
        </a:spcAft>
        <a:buChar char="»"/>
        <a:defRPr sz="2100">
          <a:solidFill>
            <a:schemeClr val="tx1"/>
          </a:solidFill>
          <a:latin typeface="+mn-lt"/>
        </a:defRPr>
      </a:lvl7pPr>
      <a:lvl8pPr marL="2701925" indent="-149225" algn="l" defTabSz="592138" rtl="0" fontAlgn="base">
        <a:spcBef>
          <a:spcPct val="20000"/>
        </a:spcBef>
        <a:spcAft>
          <a:spcPct val="0"/>
        </a:spcAft>
        <a:buChar char="»"/>
        <a:defRPr sz="2100">
          <a:solidFill>
            <a:schemeClr val="tx1"/>
          </a:solidFill>
          <a:latin typeface="+mn-lt"/>
        </a:defRPr>
      </a:lvl8pPr>
      <a:lvl9pPr marL="3159125" indent="-149225" algn="l" defTabSz="592138" rtl="0" fontAlgn="base">
        <a:spcBef>
          <a:spcPct val="20000"/>
        </a:spcBef>
        <a:spcAft>
          <a:spcPct val="0"/>
        </a:spcAft>
        <a:buChar char="»"/>
        <a:defRPr sz="2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pic>
        <p:nvPicPr>
          <p:cNvPr id="15362" name="Picture 1026" descr="tridarklighter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03375" y="1357313"/>
            <a:ext cx="290830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3" name="Picture 1027" descr="darkerlighte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47675" y="31750"/>
            <a:ext cx="44831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4" name="Rectangle 1028"/>
          <p:cNvSpPr>
            <a:spLocks noGrp="1" noChangeArrowheads="1"/>
          </p:cNvSpPr>
          <p:nvPr>
            <p:ph type="body" idx="1"/>
          </p:nvPr>
        </p:nvSpPr>
        <p:spPr>
          <a:xfrm>
            <a:off x="0" y="1084263"/>
            <a:ext cx="5907088" cy="2660650"/>
          </a:xfrm>
          <a:noFill/>
        </p:spPr>
        <p:txBody>
          <a:bodyPr lIns="56112" tIns="27018" rIns="56112" bIns="27018"/>
          <a:lstStyle/>
          <a:p>
            <a:pPr algn="ctr">
              <a:lnSpc>
                <a:spcPct val="90000"/>
              </a:lnSpc>
              <a:buFontTx/>
              <a:buNone/>
            </a:pPr>
            <a:endParaRPr lang="en-US" sz="2400" b="1">
              <a:latin typeface="Arial" charset="0"/>
            </a:endParaRPr>
          </a:p>
          <a:p>
            <a:pPr algn="ctr">
              <a:lnSpc>
                <a:spcPct val="90000"/>
              </a:lnSpc>
              <a:buFontTx/>
              <a:buNone/>
            </a:pPr>
            <a:r>
              <a:rPr lang="en-US" sz="1600">
                <a:latin typeface="Arial" charset="0"/>
              </a:rPr>
              <a:t>ITM 540</a:t>
            </a:r>
          </a:p>
          <a:p>
            <a:pPr algn="ctr">
              <a:lnSpc>
                <a:spcPct val="90000"/>
              </a:lnSpc>
              <a:buFontTx/>
              <a:buNone/>
            </a:pPr>
            <a:r>
              <a:rPr lang="en-US" sz="1600">
                <a:latin typeface="Arial" charset="0"/>
              </a:rPr>
              <a:t>Data Networks</a:t>
            </a:r>
          </a:p>
          <a:p>
            <a:pPr algn="ctr">
              <a:lnSpc>
                <a:spcPct val="90000"/>
              </a:lnSpc>
              <a:buFontTx/>
              <a:buNone/>
            </a:pPr>
            <a:endParaRPr lang="en-US" sz="1600">
              <a:latin typeface="Arial" charset="0"/>
            </a:endParaRPr>
          </a:p>
          <a:p>
            <a:pPr algn="ctr" eaLnBrk="1" hangingPunct="1">
              <a:lnSpc>
                <a:spcPct val="90000"/>
              </a:lnSpc>
              <a:buFontTx/>
              <a:buNone/>
            </a:pPr>
            <a:r>
              <a:rPr lang="en-US" sz="1900">
                <a:latin typeface="Arial" charset="0"/>
              </a:rPr>
              <a:t>The Network Layer </a:t>
            </a:r>
          </a:p>
          <a:p>
            <a:pPr algn="ctr" eaLnBrk="1" hangingPunct="1">
              <a:lnSpc>
                <a:spcPct val="90000"/>
              </a:lnSpc>
              <a:buFontTx/>
              <a:buNone/>
            </a:pPr>
            <a:r>
              <a:rPr lang="en-US" sz="1900">
                <a:latin typeface="Arial" charset="0"/>
              </a:rPr>
              <a:t>Layer 4</a:t>
            </a:r>
          </a:p>
          <a:p>
            <a:pPr algn="ctr" eaLnBrk="1" hangingPunct="1">
              <a:lnSpc>
                <a:spcPct val="90000"/>
              </a:lnSpc>
              <a:buFontTx/>
              <a:buNone/>
            </a:pPr>
            <a:r>
              <a:rPr lang="en-US" sz="1900" b="1">
                <a:latin typeface="Arial" charset="0"/>
              </a:rPr>
              <a:t>TCP</a:t>
            </a:r>
          </a:p>
          <a:p>
            <a:pPr algn="ctr" eaLnBrk="1" hangingPunct="1">
              <a:lnSpc>
                <a:spcPct val="90000"/>
              </a:lnSpc>
              <a:buFontTx/>
              <a:buNone/>
            </a:pPr>
            <a:endParaRPr lang="en-US" sz="1900">
              <a:latin typeface="Arial" charset="0"/>
            </a:endParaRPr>
          </a:p>
          <a:p>
            <a:pPr algn="ctr">
              <a:lnSpc>
                <a:spcPct val="90000"/>
              </a:lnSpc>
              <a:buFontTx/>
              <a:buNone/>
            </a:pPr>
            <a:r>
              <a:rPr lang="en-US" sz="1600">
                <a:latin typeface="Arial" charset="0"/>
              </a:rPr>
              <a:t>Professor: Carol Davids</a:t>
            </a:r>
          </a:p>
          <a:p>
            <a:pPr algn="ctr">
              <a:lnSpc>
                <a:spcPct val="90000"/>
              </a:lnSpc>
              <a:buFontTx/>
              <a:buNone/>
            </a:pPr>
            <a:r>
              <a:rPr lang="en-US" sz="1600">
                <a:latin typeface="Arial" charset="0"/>
              </a:rPr>
              <a:t>Email: davids@iit.edu</a:t>
            </a:r>
          </a:p>
        </p:txBody>
      </p:sp>
      <p:sp>
        <p:nvSpPr>
          <p:cNvPr id="15365" name="Rectangle 1030"/>
          <p:cNvSpPr>
            <a:spLocks noChangeArrowheads="1"/>
          </p:cNvSpPr>
          <p:nvPr/>
        </p:nvSpPr>
        <p:spPr bwMode="auto">
          <a:xfrm>
            <a:off x="1108075" y="2959100"/>
            <a:ext cx="3076575" cy="552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0539" tIns="60269" rIns="120539" bIns="60269" anchor="ctr"/>
          <a:lstStyle/>
          <a:p>
            <a:pPr defTabSz="1196975"/>
            <a:endParaRPr lang="en-US" sz="3200"/>
          </a:p>
        </p:txBody>
      </p:sp>
      <p:sp>
        <p:nvSpPr>
          <p:cNvPr id="15366" name="Line 1031"/>
          <p:cNvSpPr>
            <a:spLocks noChangeShapeType="1"/>
          </p:cNvSpPr>
          <p:nvPr/>
        </p:nvSpPr>
        <p:spPr bwMode="auto">
          <a:xfrm>
            <a:off x="6350" y="1050925"/>
            <a:ext cx="5330825"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33794"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Transmission Control Protocol - TCP</a:t>
            </a:r>
          </a:p>
        </p:txBody>
      </p:sp>
      <p:sp>
        <p:nvSpPr>
          <p:cNvPr id="33795" name="Rectangle 3"/>
          <p:cNvSpPr>
            <a:spLocks noGrp="1" noChangeArrowheads="1"/>
          </p:cNvSpPr>
          <p:nvPr>
            <p:ph type="body" idx="1"/>
          </p:nvPr>
        </p:nvSpPr>
        <p:spPr>
          <a:xfrm>
            <a:off x="393700" y="887413"/>
            <a:ext cx="5070475" cy="3055937"/>
          </a:xfrm>
        </p:spPr>
        <p:txBody>
          <a:bodyPr/>
          <a:lstStyle/>
          <a:p>
            <a:pPr eaLnBrk="1" hangingPunct="1"/>
            <a:r>
              <a:rPr lang="en-US" sz="1800">
                <a:latin typeface="Arial" charset="0"/>
              </a:rPr>
              <a:t>Applications it supports include:</a:t>
            </a:r>
          </a:p>
          <a:p>
            <a:pPr lvl="1" eaLnBrk="1" hangingPunct="1">
              <a:buFontTx/>
              <a:buChar char="•"/>
            </a:pPr>
            <a:r>
              <a:rPr lang="en-US" sz="1800">
                <a:latin typeface="Arial" charset="0"/>
                <a:cs typeface="Times New Roman" charset="0"/>
              </a:rPr>
              <a:t>E-mail</a:t>
            </a:r>
          </a:p>
          <a:p>
            <a:pPr lvl="1" eaLnBrk="1" hangingPunct="1">
              <a:buFontTx/>
              <a:buChar char="•"/>
            </a:pPr>
            <a:r>
              <a:rPr lang="en-US" sz="1800">
                <a:latin typeface="Arial" charset="0"/>
                <a:cs typeface="Times New Roman" charset="0"/>
              </a:rPr>
              <a:t>File transfer </a:t>
            </a:r>
          </a:p>
          <a:p>
            <a:pPr lvl="1" eaLnBrk="1" hangingPunct="1">
              <a:buFontTx/>
              <a:buChar char="•"/>
            </a:pPr>
            <a:r>
              <a:rPr lang="en-US" sz="1800">
                <a:latin typeface="Arial" charset="0"/>
                <a:cs typeface="Times New Roman" charset="0"/>
              </a:rPr>
              <a:t>Web browsing</a:t>
            </a:r>
            <a:r>
              <a:rPr lang="en-US" sz="1800">
                <a:latin typeface="Arial" charset="0"/>
              </a:rPr>
              <a:t>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95938" name="Rectangle 2"/>
          <p:cNvSpPr>
            <a:spLocks noGrp="1" noChangeArrowheads="1"/>
          </p:cNvSpPr>
          <p:nvPr>
            <p:ph type="title"/>
          </p:nvPr>
        </p:nvSpPr>
        <p:spPr>
          <a:xfrm>
            <a:off x="442913" y="246063"/>
            <a:ext cx="5021262" cy="295275"/>
          </a:xfrm>
        </p:spPr>
        <p:txBody>
          <a:bodyPr/>
          <a:lstStyle/>
          <a:p>
            <a:pPr algn="l" eaLnBrk="1" hangingPunct="1"/>
            <a:r>
              <a:rPr lang="en-US" sz="1400" b="1">
                <a:latin typeface="Arial" charset="0"/>
              </a:rPr>
              <a:t>Example Calculations using trace II:</a:t>
            </a:r>
          </a:p>
        </p:txBody>
      </p:sp>
      <p:sp>
        <p:nvSpPr>
          <p:cNvPr id="295939" name="Rectangle 3"/>
          <p:cNvSpPr>
            <a:spLocks noGrp="1" noChangeArrowheads="1"/>
          </p:cNvSpPr>
          <p:nvPr>
            <p:ph type="body" idx="1"/>
          </p:nvPr>
        </p:nvSpPr>
        <p:spPr>
          <a:xfrm>
            <a:off x="393700" y="592138"/>
            <a:ext cx="5070475" cy="3498850"/>
          </a:xfrm>
        </p:spPr>
        <p:txBody>
          <a:bodyPr/>
          <a:lstStyle/>
          <a:p>
            <a:pPr eaLnBrk="1" hangingPunct="1"/>
            <a:r>
              <a:rPr lang="en-US" sz="1500">
                <a:latin typeface="Arial" charset="0"/>
                <a:ea typeface="MS Mincho" charset="0"/>
                <a:cs typeface="MS Mincho" charset="0"/>
              </a:rPr>
              <a:t>Now look at the window size advertised by the client in frame 8.</a:t>
            </a:r>
          </a:p>
          <a:p>
            <a:pPr eaLnBrk="1" hangingPunct="1"/>
            <a:r>
              <a:rPr lang="en-US" sz="1500">
                <a:latin typeface="Arial" charset="0"/>
                <a:ea typeface="MS Mincho" charset="0"/>
                <a:cs typeface="MS Mincho" charset="0"/>
              </a:rPr>
              <a:t>It is 17520 bytes</a:t>
            </a:r>
          </a:p>
          <a:p>
            <a:pPr eaLnBrk="1" hangingPunct="1"/>
            <a:r>
              <a:rPr lang="en-US" sz="1500">
                <a:latin typeface="Arial" charset="0"/>
                <a:ea typeface="MS Mincho" charset="0"/>
                <a:cs typeface="MS Mincho" charset="0"/>
              </a:rPr>
              <a:t>Look at the window size advertised by the client in frame 10 (ACK)</a:t>
            </a:r>
          </a:p>
          <a:p>
            <a:pPr eaLnBrk="1" hangingPunct="1"/>
            <a:r>
              <a:rPr lang="en-US" sz="1500">
                <a:latin typeface="Arial" charset="0"/>
                <a:ea typeface="MS Mincho" charset="0"/>
                <a:cs typeface="MS Mincho" charset="0"/>
              </a:rPr>
              <a:t>It is 16343 bytes</a:t>
            </a:r>
          </a:p>
          <a:p>
            <a:pPr eaLnBrk="1" hangingPunct="1"/>
            <a:r>
              <a:rPr lang="en-US" sz="1500">
                <a:latin typeface="Arial" charset="0"/>
                <a:ea typeface="MS Mincho" charset="0"/>
                <a:cs typeface="MS Mincho" charset="0"/>
              </a:rPr>
              <a:t>Take the difference between these two window sizes:</a:t>
            </a:r>
          </a:p>
          <a:p>
            <a:pPr eaLnBrk="1" hangingPunct="1"/>
            <a:r>
              <a:rPr lang="en-US" sz="1500">
                <a:latin typeface="Arial" charset="0"/>
                <a:ea typeface="MS Mincho" charset="0"/>
                <a:cs typeface="MS Mincho" charset="0"/>
              </a:rPr>
              <a:t>17520 - 16343 = 1177 bytes</a:t>
            </a:r>
          </a:p>
          <a:p>
            <a:pPr eaLnBrk="1" hangingPunct="1"/>
            <a:r>
              <a:rPr lang="en-US" sz="1500">
                <a:latin typeface="Arial" charset="0"/>
                <a:ea typeface="MS Mincho" charset="0"/>
                <a:cs typeface="MS Mincho" charset="0"/>
              </a:rPr>
              <a:t>This is the same as the size of the data the client has just received from the server.</a:t>
            </a:r>
          </a:p>
          <a:p>
            <a:pPr eaLnBrk="1" hangingPunct="1"/>
            <a:r>
              <a:rPr lang="en-US" sz="1500">
                <a:latin typeface="Arial" charset="0"/>
                <a:ea typeface="MS Mincho" charset="0"/>
                <a:cs typeface="MS Mincho" charset="0"/>
              </a:rPr>
              <a:t>It appears that the client has not yet pushed this data out of its receive queue and up to the application.</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304130" name="Rectangle 2"/>
          <p:cNvSpPr>
            <a:spLocks noGrp="1" noChangeArrowheads="1"/>
          </p:cNvSpPr>
          <p:nvPr>
            <p:ph type="title"/>
          </p:nvPr>
        </p:nvSpPr>
        <p:spPr/>
        <p:txBody>
          <a:bodyPr/>
          <a:lstStyle/>
          <a:p>
            <a:pPr eaLnBrk="1" hangingPunct="1"/>
            <a:r>
              <a:rPr lang="en-US" sz="2400" b="1">
                <a:latin typeface="Arial" charset="0"/>
              </a:rPr>
              <a:t>    The End</a:t>
            </a:r>
          </a:p>
        </p:txBody>
      </p:sp>
      <p:sp>
        <p:nvSpPr>
          <p:cNvPr id="304131" name="Rectangle 3"/>
          <p:cNvSpPr>
            <a:spLocks noGrp="1" noChangeArrowheads="1"/>
          </p:cNvSpPr>
          <p:nvPr>
            <p:ph type="body" idx="1"/>
          </p:nvPr>
        </p:nvSpPr>
        <p:spPr>
          <a:xfrm>
            <a:off x="442913" y="936625"/>
            <a:ext cx="5021262" cy="2611438"/>
          </a:xfrm>
        </p:spPr>
        <p:txBody>
          <a:bodyPr/>
          <a:lstStyle/>
          <a:p>
            <a:pPr eaLnBrk="1" hangingPunct="1"/>
            <a:endParaRPr lang="en-US" sz="2400">
              <a:latin typeface="Arial"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65218" name="Rectangle 2"/>
          <p:cNvSpPr>
            <a:spLocks noGrp="1" noChangeArrowheads="1"/>
          </p:cNvSpPr>
          <p:nvPr>
            <p:ph type="title"/>
          </p:nvPr>
        </p:nvSpPr>
        <p:spPr/>
        <p:txBody>
          <a:bodyPr/>
          <a:lstStyle/>
          <a:p>
            <a:pPr eaLnBrk="1" hangingPunct="1"/>
            <a:r>
              <a:rPr lang="en-US" sz="1600" b="1">
                <a:latin typeface="Arial" charset="0"/>
              </a:rPr>
              <a:t>    </a:t>
            </a:r>
            <a:r>
              <a:rPr lang="en-US" sz="1600" b="1" i="1">
                <a:latin typeface="Arial" charset="0"/>
              </a:rPr>
              <a:t>SACK - RFC 2018</a:t>
            </a:r>
          </a:p>
        </p:txBody>
      </p:sp>
      <p:sp>
        <p:nvSpPr>
          <p:cNvPr id="265219" name="Rectangle 3"/>
          <p:cNvSpPr>
            <a:spLocks noGrp="1" noChangeArrowheads="1"/>
          </p:cNvSpPr>
          <p:nvPr>
            <p:ph type="body" idx="1"/>
          </p:nvPr>
        </p:nvSpPr>
        <p:spPr>
          <a:xfrm>
            <a:off x="442913" y="936625"/>
            <a:ext cx="5021262" cy="2611438"/>
          </a:xfrm>
        </p:spPr>
        <p:txBody>
          <a:bodyPr/>
          <a:lstStyle/>
          <a:p>
            <a:pPr eaLnBrk="1" hangingPunct="1"/>
            <a:r>
              <a:rPr lang="en-US" sz="1500" i="1">
                <a:latin typeface="Arial" charset="0"/>
              </a:rPr>
              <a:t>Selective Acknowledgment (SACK) is a strategy which improves tcp performance in the face of multiple dropped segments. </a:t>
            </a:r>
          </a:p>
          <a:p>
            <a:pPr eaLnBrk="1" hangingPunct="1"/>
            <a:endParaRPr lang="en-US" sz="1500" i="1">
              <a:latin typeface="Arial" charset="0"/>
            </a:endParaRPr>
          </a:p>
          <a:p>
            <a:pPr eaLnBrk="1" hangingPunct="1"/>
            <a:r>
              <a:rPr lang="en-US" sz="1500" i="1">
                <a:latin typeface="Arial" charset="0"/>
              </a:rPr>
              <a:t>With selective acknowledgments, the data receiver can inform the sender about all segments that have arrived successfully, so the sender only needs to retransmit the segments that have actually been lost.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71362" name="Rectangle 2"/>
          <p:cNvSpPr>
            <a:spLocks noGrp="1" noChangeArrowheads="1"/>
          </p:cNvSpPr>
          <p:nvPr>
            <p:ph type="title"/>
          </p:nvPr>
        </p:nvSpPr>
        <p:spPr>
          <a:xfrm>
            <a:off x="457200" y="76200"/>
            <a:ext cx="5021263" cy="295275"/>
          </a:xfrm>
        </p:spPr>
        <p:txBody>
          <a:bodyPr/>
          <a:lstStyle/>
          <a:p>
            <a:pPr algn="l" eaLnBrk="1" hangingPunct="1"/>
            <a:r>
              <a:rPr lang="en-US" sz="1400" b="1" dirty="0">
                <a:latin typeface="Arial" charset="0"/>
              </a:rPr>
              <a:t>Note on the 3-way handshake from RFC 793</a:t>
            </a:r>
          </a:p>
        </p:txBody>
      </p:sp>
      <p:sp>
        <p:nvSpPr>
          <p:cNvPr id="271363" name="Rectangle 3"/>
          <p:cNvSpPr>
            <a:spLocks noGrp="1" noChangeArrowheads="1"/>
          </p:cNvSpPr>
          <p:nvPr>
            <p:ph type="body" idx="1"/>
          </p:nvPr>
        </p:nvSpPr>
        <p:spPr>
          <a:xfrm>
            <a:off x="393700" y="533400"/>
            <a:ext cx="5321300" cy="3505200"/>
          </a:xfrm>
        </p:spPr>
        <p:txBody>
          <a:bodyPr/>
          <a:lstStyle/>
          <a:p>
            <a:pPr eaLnBrk="1" hangingPunct="1"/>
            <a:r>
              <a:rPr lang="ja-JP" altLang="en-US" sz="1500">
                <a:latin typeface="Times New Roman" charset="0"/>
                <a:cs typeface="Courier New" charset="0"/>
              </a:rPr>
              <a:t>“</a:t>
            </a:r>
            <a:r>
              <a:rPr lang="en-US" altLang="ja-JP" sz="1500">
                <a:latin typeface="Arial Unicode MS" charset="0"/>
                <a:cs typeface="Courier New" charset="0"/>
              </a:rPr>
              <a:t>The synchronization requires each side to send it's own initial sequence number and to receive a confirmation of it in acknowledgment from the other side. </a:t>
            </a:r>
          </a:p>
          <a:p>
            <a:pPr eaLnBrk="1" hangingPunct="1"/>
            <a:r>
              <a:rPr lang="en-US" sz="1500">
                <a:latin typeface="Arial Unicode MS" charset="0"/>
                <a:cs typeface="Courier New" charset="0"/>
              </a:rPr>
              <a:t>Each side must also receive the other side's initial sequence number and send a confirming acknowledgment</a:t>
            </a:r>
            <a:r>
              <a:rPr lang="en-US" sz="1500">
                <a:latin typeface="Times New Roman" charset="0"/>
                <a:cs typeface="Courier New" charset="0"/>
              </a:rPr>
              <a:t>…</a:t>
            </a:r>
            <a:r>
              <a:rPr lang="en-US" sz="1500">
                <a:latin typeface="Arial Unicode MS" charset="0"/>
                <a:cs typeface="Courier New" charset="0"/>
              </a:rPr>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73410" name="Rectangle 2"/>
          <p:cNvSpPr>
            <a:spLocks noGrp="1" noChangeArrowheads="1"/>
          </p:cNvSpPr>
          <p:nvPr>
            <p:ph type="title"/>
          </p:nvPr>
        </p:nvSpPr>
        <p:spPr>
          <a:xfrm>
            <a:off x="457200" y="76200"/>
            <a:ext cx="5021263" cy="295275"/>
          </a:xfrm>
        </p:spPr>
        <p:txBody>
          <a:bodyPr/>
          <a:lstStyle/>
          <a:p>
            <a:pPr algn="l" eaLnBrk="1" hangingPunct="1"/>
            <a:r>
              <a:rPr lang="en-US" sz="1400" b="1" dirty="0">
                <a:latin typeface="Arial" charset="0"/>
              </a:rPr>
              <a:t>Note on the 3-way handshake from RFC 793</a:t>
            </a:r>
          </a:p>
        </p:txBody>
      </p:sp>
      <p:sp>
        <p:nvSpPr>
          <p:cNvPr id="273411" name="Rectangle 3"/>
          <p:cNvSpPr>
            <a:spLocks noGrp="1" noChangeArrowheads="1"/>
          </p:cNvSpPr>
          <p:nvPr>
            <p:ph type="body" idx="1"/>
          </p:nvPr>
        </p:nvSpPr>
        <p:spPr>
          <a:xfrm>
            <a:off x="393700" y="533400"/>
            <a:ext cx="5321300" cy="3505200"/>
          </a:xfrm>
        </p:spPr>
        <p:txBody>
          <a:bodyPr/>
          <a:lstStyle/>
          <a:p>
            <a:pPr eaLnBrk="1" hangingPunct="1"/>
            <a:r>
              <a:rPr lang="en-US" sz="1500" dirty="0">
                <a:latin typeface="Arial Unicode MS" charset="0"/>
                <a:cs typeface="Courier New" charset="0"/>
              </a:rPr>
              <a:t>1) A --&gt; B SYN my sequence number is X </a:t>
            </a:r>
          </a:p>
          <a:p>
            <a:pPr eaLnBrk="1" hangingPunct="1"/>
            <a:r>
              <a:rPr lang="en-US" sz="1500" dirty="0">
                <a:latin typeface="Arial Unicode MS" charset="0"/>
                <a:cs typeface="Courier New" charset="0"/>
              </a:rPr>
              <a:t>2) A &lt;-- B ACK your sequence number is X </a:t>
            </a:r>
          </a:p>
          <a:p>
            <a:pPr eaLnBrk="1" hangingPunct="1"/>
            <a:r>
              <a:rPr lang="en-US" sz="1500" dirty="0">
                <a:latin typeface="Arial Unicode MS" charset="0"/>
                <a:cs typeface="Courier New" charset="0"/>
              </a:rPr>
              <a:t>3) A &lt;-- B SYN my sequence number is Y </a:t>
            </a:r>
          </a:p>
          <a:p>
            <a:pPr eaLnBrk="1" hangingPunct="1"/>
            <a:r>
              <a:rPr lang="en-US" sz="1500" dirty="0">
                <a:latin typeface="Arial Unicode MS" charset="0"/>
                <a:cs typeface="Courier New" charset="0"/>
              </a:rPr>
              <a:t>4) A --&gt; B ACK your sequence number is Y </a:t>
            </a:r>
          </a:p>
          <a:p>
            <a:pPr eaLnBrk="1" hangingPunct="1"/>
            <a:endParaRPr lang="en-US" sz="1500" dirty="0">
              <a:latin typeface="Arial Unicode MS" charset="0"/>
              <a:cs typeface="Courier New" charset="0"/>
            </a:endParaRPr>
          </a:p>
          <a:p>
            <a:pPr eaLnBrk="1" hangingPunct="1"/>
            <a:r>
              <a:rPr lang="en-US" sz="1500" dirty="0">
                <a:latin typeface="Arial Unicode MS" charset="0"/>
                <a:cs typeface="Courier New" charset="0"/>
              </a:rPr>
              <a:t>Because steps 2 and 3 can be combined in a single message this is called the three way (or three message) handshake. .</a:t>
            </a:r>
            <a:r>
              <a:rPr lang="ja-JP" altLang="en-US" sz="1500" dirty="0">
                <a:latin typeface="Times New Roman" charset="0"/>
                <a:cs typeface="Courier New" charset="0"/>
              </a:rPr>
              <a:t>”</a:t>
            </a:r>
            <a:r>
              <a:rPr lang="en-US" altLang="ja-JP" sz="1500" dirty="0">
                <a:latin typeface="Arial Unicode MS" charset="0"/>
                <a:cs typeface="Courier New" charset="0"/>
              </a:rPr>
              <a:t> </a:t>
            </a:r>
            <a:endParaRPr lang="en-US" sz="1500" dirty="0">
              <a:latin typeface="Arial Unicode MS" charset="0"/>
              <a:cs typeface="Courier New"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75458" name="Rectangle 2"/>
          <p:cNvSpPr>
            <a:spLocks noGrp="1" noChangeArrowheads="1"/>
          </p:cNvSpPr>
          <p:nvPr>
            <p:ph type="title"/>
          </p:nvPr>
        </p:nvSpPr>
        <p:spPr>
          <a:xfrm>
            <a:off x="457200" y="76200"/>
            <a:ext cx="5021263" cy="295275"/>
          </a:xfrm>
        </p:spPr>
        <p:txBody>
          <a:bodyPr/>
          <a:lstStyle/>
          <a:p>
            <a:pPr algn="l" eaLnBrk="1" hangingPunct="1"/>
            <a:r>
              <a:rPr lang="en-US" sz="1400" b="1" dirty="0">
                <a:latin typeface="Arial" charset="0"/>
              </a:rPr>
              <a:t>Note on the 3-way handshake from RFC 793</a:t>
            </a:r>
          </a:p>
        </p:txBody>
      </p:sp>
      <p:sp>
        <p:nvSpPr>
          <p:cNvPr id="275459" name="Rectangle 3"/>
          <p:cNvSpPr>
            <a:spLocks noGrp="1" noChangeArrowheads="1"/>
          </p:cNvSpPr>
          <p:nvPr>
            <p:ph type="body" idx="1"/>
          </p:nvPr>
        </p:nvSpPr>
        <p:spPr>
          <a:xfrm>
            <a:off x="393700" y="533400"/>
            <a:ext cx="5321300" cy="3505200"/>
          </a:xfrm>
        </p:spPr>
        <p:txBody>
          <a:bodyPr/>
          <a:lstStyle/>
          <a:p>
            <a:pPr eaLnBrk="1" hangingPunct="1"/>
            <a:r>
              <a:rPr lang="ja-JP" altLang="en-US" sz="1500" dirty="0">
                <a:latin typeface="Times New Roman" charset="0"/>
                <a:cs typeface="Courier New" charset="0"/>
              </a:rPr>
              <a:t>“</a:t>
            </a:r>
            <a:r>
              <a:rPr lang="en-US" altLang="ja-JP" sz="1500" dirty="0">
                <a:latin typeface="Arial Unicode MS" charset="0"/>
                <a:cs typeface="Courier New" charset="0"/>
              </a:rPr>
              <a:t>For a connection to be established or initialized, the two TCPs must synchronize on each other's initial sequence numbers. </a:t>
            </a:r>
          </a:p>
          <a:p>
            <a:pPr eaLnBrk="1" hangingPunct="1"/>
            <a:r>
              <a:rPr lang="en-US" sz="1500" dirty="0">
                <a:latin typeface="Arial Unicode MS" charset="0"/>
                <a:cs typeface="Courier New" charset="0"/>
              </a:rPr>
              <a:t>This is done in an exchange of connection establishing segments carrying a control bit called "SYN" (for synchronize) and the initial sequence numbers. </a:t>
            </a:r>
          </a:p>
          <a:p>
            <a:pPr eaLnBrk="1" hangingPunct="1"/>
            <a:r>
              <a:rPr lang="en-US" sz="1500" dirty="0">
                <a:latin typeface="Arial Unicode MS" charset="0"/>
                <a:cs typeface="Courier New" charset="0"/>
              </a:rPr>
              <a:t>As a shorthand, segments carrying the SYN bit are also called "SYNs". </a:t>
            </a:r>
          </a:p>
          <a:p>
            <a:pPr eaLnBrk="1" hangingPunct="1"/>
            <a:r>
              <a:rPr lang="en-US" sz="1500" dirty="0">
                <a:latin typeface="Arial Unicode MS" charset="0"/>
                <a:cs typeface="Courier New" charset="0"/>
              </a:rPr>
              <a:t>Hence, the solution requires a suitable mechanism for picking an initial sequence number and a slightly involved handshake to exchange the ISN's. .</a:t>
            </a:r>
            <a:r>
              <a:rPr lang="ja-JP" altLang="en-US" sz="1500" dirty="0">
                <a:latin typeface="Times New Roman" charset="0"/>
                <a:cs typeface="Courier New" charset="0"/>
              </a:rPr>
              <a:t>”</a:t>
            </a:r>
            <a:r>
              <a:rPr lang="en-US" altLang="ja-JP" sz="1500" dirty="0">
                <a:latin typeface="Arial Unicode MS" charset="0"/>
                <a:cs typeface="Courier New" charset="0"/>
              </a:rPr>
              <a:t> </a:t>
            </a:r>
            <a:endParaRPr lang="en-US" sz="1500" dirty="0">
              <a:latin typeface="Arial Unicode MS" charset="0"/>
              <a:cs typeface="Courier New"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77506" name="Rectangle 2"/>
          <p:cNvSpPr>
            <a:spLocks noGrp="1" noChangeArrowheads="1"/>
          </p:cNvSpPr>
          <p:nvPr>
            <p:ph type="title"/>
          </p:nvPr>
        </p:nvSpPr>
        <p:spPr>
          <a:xfrm>
            <a:off x="457200" y="76200"/>
            <a:ext cx="5021263" cy="295275"/>
          </a:xfrm>
        </p:spPr>
        <p:txBody>
          <a:bodyPr/>
          <a:lstStyle/>
          <a:p>
            <a:pPr algn="l" eaLnBrk="1" hangingPunct="1"/>
            <a:r>
              <a:rPr lang="en-US" sz="1400" b="1" dirty="0">
                <a:latin typeface="Arial" charset="0"/>
              </a:rPr>
              <a:t>Note on the 3-way handshake from RFC 793</a:t>
            </a:r>
          </a:p>
        </p:txBody>
      </p:sp>
      <p:sp>
        <p:nvSpPr>
          <p:cNvPr id="277507" name="Rectangle 3"/>
          <p:cNvSpPr>
            <a:spLocks noGrp="1" noChangeArrowheads="1"/>
          </p:cNvSpPr>
          <p:nvPr>
            <p:ph type="body" idx="1"/>
          </p:nvPr>
        </p:nvSpPr>
        <p:spPr>
          <a:xfrm>
            <a:off x="393700" y="533400"/>
            <a:ext cx="5321300" cy="3505200"/>
          </a:xfrm>
        </p:spPr>
        <p:txBody>
          <a:bodyPr/>
          <a:lstStyle/>
          <a:p>
            <a:pPr eaLnBrk="1" hangingPunct="1"/>
            <a:r>
              <a:rPr lang="ja-JP" altLang="en-US" sz="1500" dirty="0">
                <a:latin typeface="Times New Roman" charset="0"/>
                <a:cs typeface="Courier New" charset="0"/>
              </a:rPr>
              <a:t>“</a:t>
            </a:r>
            <a:r>
              <a:rPr lang="en-US" altLang="ja-JP" sz="1500" dirty="0">
                <a:latin typeface="Arial Unicode MS" charset="0"/>
                <a:cs typeface="Courier New" charset="0"/>
              </a:rPr>
              <a:t>A three way handshake is necessary because sequence numbers are not tied to a global clock in the network, and TCPs may have different mechanisms for picking the ISN's. </a:t>
            </a:r>
          </a:p>
          <a:p>
            <a:pPr eaLnBrk="1" hangingPunct="1"/>
            <a:r>
              <a:rPr lang="en-US" sz="1500" dirty="0">
                <a:latin typeface="Arial Unicode MS" charset="0"/>
                <a:cs typeface="Courier New" charset="0"/>
              </a:rPr>
              <a:t>The receiver of the first SYN has no way of knowing whether the segment was an old delayed one or not, unless it remembers the last sequence number used on the connection (which is not always possible), and so it must ask the sender to verify this SYN.</a:t>
            </a:r>
            <a:r>
              <a:rPr lang="ja-JP" altLang="en-US" sz="1500" dirty="0">
                <a:latin typeface="Times New Roman" charset="0"/>
                <a:cs typeface="Courier New" charset="0"/>
              </a:rPr>
              <a:t>”</a:t>
            </a:r>
            <a:r>
              <a:rPr lang="en-US" altLang="ja-JP" sz="1500" dirty="0">
                <a:latin typeface="Arial Unicode MS" charset="0"/>
                <a:cs typeface="Courier New" charset="0"/>
              </a:rPr>
              <a:t> </a:t>
            </a:r>
            <a:endParaRPr lang="en-US" sz="1500" dirty="0">
              <a:latin typeface="Arial Unicode MS" charset="0"/>
              <a:cs typeface="Courier New"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95586" name="Rectangle 2"/>
          <p:cNvSpPr>
            <a:spLocks noGrp="1" noChangeArrowheads="1"/>
          </p:cNvSpPr>
          <p:nvPr>
            <p:ph type="title"/>
          </p:nvPr>
        </p:nvSpPr>
        <p:spPr>
          <a:xfrm>
            <a:off x="442913" y="196850"/>
            <a:ext cx="5021262" cy="641350"/>
          </a:xfrm>
        </p:spPr>
        <p:txBody>
          <a:bodyPr/>
          <a:lstStyle/>
          <a:p>
            <a:pPr eaLnBrk="1" hangingPunct="1"/>
            <a:r>
              <a:rPr lang="en-US" sz="2000" b="1" dirty="0">
                <a:latin typeface="Arial" charset="0"/>
              </a:rPr>
              <a:t>The cost of creating connections</a:t>
            </a:r>
          </a:p>
        </p:txBody>
      </p:sp>
      <p:sp>
        <p:nvSpPr>
          <p:cNvPr id="195587" name="Rectangle 3"/>
          <p:cNvSpPr>
            <a:spLocks noGrp="1" noChangeArrowheads="1"/>
          </p:cNvSpPr>
          <p:nvPr>
            <p:ph type="body" idx="1"/>
          </p:nvPr>
        </p:nvSpPr>
        <p:spPr>
          <a:xfrm>
            <a:off x="393700" y="887413"/>
            <a:ext cx="5070475" cy="3055937"/>
          </a:xfrm>
        </p:spPr>
        <p:txBody>
          <a:bodyPr/>
          <a:lstStyle/>
          <a:p>
            <a:pPr eaLnBrk="1" hangingPunct="1"/>
            <a:r>
              <a:rPr lang="en-US" sz="1800" dirty="0">
                <a:latin typeface="Arial" charset="0"/>
                <a:cs typeface="Times New Roman" charset="0"/>
              </a:rPr>
              <a:t>Creating connections uses up resources</a:t>
            </a:r>
          </a:p>
          <a:p>
            <a:pPr eaLnBrk="1" hangingPunct="1"/>
            <a:r>
              <a:rPr lang="en-US" sz="1800" dirty="0">
                <a:latin typeface="Arial" charset="0"/>
                <a:cs typeface="Times New Roman" charset="0"/>
              </a:rPr>
              <a:t>The cost of connections includes:</a:t>
            </a:r>
          </a:p>
          <a:p>
            <a:pPr lvl="1" eaLnBrk="1" hangingPunct="1"/>
            <a:r>
              <a:rPr lang="en-US" sz="1800" dirty="0">
                <a:latin typeface="Arial" charset="0"/>
                <a:cs typeface="Times New Roman" charset="0"/>
              </a:rPr>
              <a:t>Sockets</a:t>
            </a:r>
          </a:p>
          <a:p>
            <a:pPr lvl="1" eaLnBrk="1" hangingPunct="1"/>
            <a:r>
              <a:rPr lang="en-US" sz="1800" dirty="0">
                <a:latin typeface="Arial" charset="0"/>
                <a:cs typeface="Times New Roman" charset="0"/>
              </a:rPr>
              <a:t>Memory bytes in which to store information about the connection </a:t>
            </a:r>
            <a:r>
              <a:rPr lang="en-US" sz="1800" dirty="0">
                <a:latin typeface="Times New Roman" charset="0"/>
                <a:cs typeface="Times New Roman" charset="0"/>
              </a:rPr>
              <a:t>–</a:t>
            </a:r>
            <a:r>
              <a:rPr lang="en-US" sz="1800" dirty="0">
                <a:latin typeface="Arial" charset="0"/>
                <a:cs typeface="Times New Roman" charset="0"/>
              </a:rPr>
              <a:t> including the sequence numbers, </a:t>
            </a:r>
            <a:r>
              <a:rPr lang="en-US" sz="1800" dirty="0" err="1">
                <a:latin typeface="Arial" charset="0"/>
                <a:cs typeface="Times New Roman" charset="0"/>
              </a:rPr>
              <a:t>ack</a:t>
            </a:r>
            <a:r>
              <a:rPr lang="en-US" sz="1800" dirty="0">
                <a:latin typeface="Arial" charset="0"/>
                <a:cs typeface="Times New Roman" charset="0"/>
              </a:rPr>
              <a:t> numbers and state information</a:t>
            </a:r>
          </a:p>
          <a:p>
            <a:pPr lvl="1" eaLnBrk="1" hangingPunct="1"/>
            <a:r>
              <a:rPr lang="en-US" sz="1800" dirty="0">
                <a:latin typeface="Arial" charset="0"/>
                <a:cs typeface="Times New Roman" charset="0"/>
              </a:rPr>
              <a:t>Processing time needed to process the messages related to the connection</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97634" name="Rectangle 2"/>
          <p:cNvSpPr>
            <a:spLocks noGrp="1" noChangeArrowheads="1"/>
          </p:cNvSpPr>
          <p:nvPr>
            <p:ph type="title"/>
          </p:nvPr>
        </p:nvSpPr>
        <p:spPr>
          <a:xfrm>
            <a:off x="442913" y="196850"/>
            <a:ext cx="5021262" cy="641350"/>
          </a:xfrm>
        </p:spPr>
        <p:txBody>
          <a:bodyPr/>
          <a:lstStyle/>
          <a:p>
            <a:pPr eaLnBrk="1" hangingPunct="1"/>
            <a:r>
              <a:rPr lang="en-US" sz="2000" b="1" dirty="0">
                <a:latin typeface="Arial" charset="0"/>
              </a:rPr>
              <a:t>Connections are pairs of sockets</a:t>
            </a:r>
          </a:p>
        </p:txBody>
      </p:sp>
      <p:sp>
        <p:nvSpPr>
          <p:cNvPr id="197635" name="Rectangle 3"/>
          <p:cNvSpPr>
            <a:spLocks noGrp="1" noChangeArrowheads="1"/>
          </p:cNvSpPr>
          <p:nvPr>
            <p:ph type="body" idx="1"/>
          </p:nvPr>
        </p:nvSpPr>
        <p:spPr>
          <a:xfrm>
            <a:off x="393700" y="887413"/>
            <a:ext cx="5070475" cy="3055937"/>
          </a:xfrm>
        </p:spPr>
        <p:txBody>
          <a:bodyPr/>
          <a:lstStyle/>
          <a:p>
            <a:pPr eaLnBrk="1" hangingPunct="1"/>
            <a:r>
              <a:rPr lang="en-US" sz="1800">
                <a:latin typeface="Arial" charset="0"/>
                <a:cs typeface="Times New Roman" charset="0"/>
              </a:rPr>
              <a:t>Remember that a TCP port is bound to a process in order that the process may receive data at that port. </a:t>
            </a:r>
          </a:p>
          <a:p>
            <a:pPr eaLnBrk="1" hangingPunct="1"/>
            <a:endParaRPr lang="en-US" sz="1800">
              <a:latin typeface="Arial" charset="0"/>
              <a:cs typeface="Times New Roman" charset="0"/>
            </a:endParaRPr>
          </a:p>
          <a:p>
            <a:pPr eaLnBrk="1" hangingPunct="1"/>
            <a:r>
              <a:rPr lang="en-US" sz="1800">
                <a:latin typeface="Arial" charset="0"/>
                <a:cs typeface="Times New Roman" charset="0"/>
              </a:rPr>
              <a:t>The combination of the IP Address and this TCP port number is called a Socket. </a:t>
            </a:r>
          </a:p>
          <a:p>
            <a:pPr eaLnBrk="1" hangingPunct="1"/>
            <a:endParaRPr lang="en-US" sz="1800">
              <a:latin typeface="Arial" charset="0"/>
              <a:cs typeface="Times New Roman" charset="0"/>
            </a:endParaRPr>
          </a:p>
          <a:p>
            <a:pPr eaLnBrk="1" hangingPunct="1"/>
            <a:r>
              <a:rPr lang="en-US" sz="1800">
                <a:latin typeface="Arial" charset="0"/>
                <a:cs typeface="Times New Roman" charset="0"/>
              </a:rPr>
              <a:t>(Remember that UDP also defined sockets this way.)</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99682" name="Rectangle 2"/>
          <p:cNvSpPr>
            <a:spLocks noGrp="1" noChangeArrowheads="1"/>
          </p:cNvSpPr>
          <p:nvPr>
            <p:ph type="title"/>
          </p:nvPr>
        </p:nvSpPr>
        <p:spPr>
          <a:xfrm>
            <a:off x="442913" y="196850"/>
            <a:ext cx="5021262" cy="641350"/>
          </a:xfrm>
        </p:spPr>
        <p:txBody>
          <a:bodyPr/>
          <a:lstStyle/>
          <a:p>
            <a:pPr eaLnBrk="1" hangingPunct="1"/>
            <a:r>
              <a:rPr lang="en-US" sz="1800" b="1" dirty="0">
                <a:latin typeface="Arial" charset="0"/>
              </a:rPr>
              <a:t>TCP Connections</a:t>
            </a:r>
          </a:p>
        </p:txBody>
      </p:sp>
      <p:sp>
        <p:nvSpPr>
          <p:cNvPr id="199683" name="Rectangle 3"/>
          <p:cNvSpPr>
            <a:spLocks noGrp="1" noChangeArrowheads="1"/>
          </p:cNvSpPr>
          <p:nvPr>
            <p:ph type="body" idx="1"/>
          </p:nvPr>
        </p:nvSpPr>
        <p:spPr>
          <a:xfrm>
            <a:off x="393700" y="887413"/>
            <a:ext cx="5070475" cy="1477962"/>
          </a:xfrm>
        </p:spPr>
        <p:txBody>
          <a:bodyPr/>
          <a:lstStyle/>
          <a:p>
            <a:pPr eaLnBrk="1" hangingPunct="1"/>
            <a:r>
              <a:rPr lang="en-US" sz="1800" dirty="0">
                <a:latin typeface="Arial" charset="0"/>
                <a:cs typeface="Times New Roman" charset="0"/>
              </a:rPr>
              <a:t>A pair of sockets identifies a </a:t>
            </a:r>
            <a:r>
              <a:rPr lang="en-US" sz="1800" b="1" dirty="0">
                <a:latin typeface="Arial" charset="0"/>
                <a:cs typeface="Times New Roman" charset="0"/>
              </a:rPr>
              <a:t>Connection</a:t>
            </a:r>
            <a:r>
              <a:rPr lang="en-US" sz="1800" dirty="0">
                <a:latin typeface="Arial" charset="0"/>
                <a:cs typeface="Times New Roman" charset="0"/>
              </a:rPr>
              <a:t>. </a:t>
            </a:r>
          </a:p>
          <a:p>
            <a:pPr eaLnBrk="1" hangingPunct="1"/>
            <a:endParaRPr lang="en-US" sz="1800" dirty="0">
              <a:latin typeface="Arial" charset="0"/>
              <a:cs typeface="Times New Roman" charset="0"/>
            </a:endParaRPr>
          </a:p>
          <a:p>
            <a:pPr eaLnBrk="1" hangingPunct="1"/>
            <a:r>
              <a:rPr lang="en-US" sz="1800" dirty="0">
                <a:latin typeface="Arial" charset="0"/>
                <a:cs typeface="Times New Roman" charset="0"/>
              </a:rPr>
              <a:t>The relationships between ports, sockets and connections is illustrated on the next pages.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35842" name="Rectangle 2"/>
          <p:cNvSpPr>
            <a:spLocks noGrp="1" noChangeArrowheads="1"/>
          </p:cNvSpPr>
          <p:nvPr>
            <p:ph type="title"/>
          </p:nvPr>
        </p:nvSpPr>
        <p:spPr>
          <a:xfrm>
            <a:off x="442913" y="196850"/>
            <a:ext cx="5021262" cy="641350"/>
          </a:xfrm>
        </p:spPr>
        <p:txBody>
          <a:bodyPr/>
          <a:lstStyle/>
          <a:p>
            <a:pPr eaLnBrk="1" hangingPunct="1"/>
            <a:r>
              <a:rPr lang="en-US" sz="2000" b="1">
                <a:latin typeface="Arial" charset="0"/>
              </a:rPr>
              <a:t>Transmission Control Protocol - TCP</a:t>
            </a:r>
          </a:p>
        </p:txBody>
      </p:sp>
      <p:sp>
        <p:nvSpPr>
          <p:cNvPr id="35843" name="Rectangle 3"/>
          <p:cNvSpPr>
            <a:spLocks noGrp="1" noChangeArrowheads="1"/>
          </p:cNvSpPr>
          <p:nvPr>
            <p:ph type="body" idx="1"/>
          </p:nvPr>
        </p:nvSpPr>
        <p:spPr>
          <a:xfrm>
            <a:off x="393700" y="887413"/>
            <a:ext cx="5070475" cy="393700"/>
          </a:xfrm>
        </p:spPr>
        <p:txBody>
          <a:bodyPr/>
          <a:lstStyle/>
          <a:p>
            <a:pPr eaLnBrk="1" hangingPunct="1"/>
            <a:r>
              <a:rPr lang="en-US" sz="1700">
                <a:latin typeface="Arial" charset="0"/>
              </a:rPr>
              <a:t>20 byte header when no options are present</a:t>
            </a: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 y="1676400"/>
            <a:ext cx="5513388" cy="2217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pic>
        <p:nvPicPr>
          <p:cNvPr id="201730"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2400" y="152400"/>
            <a:ext cx="5607050" cy="212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1731" name="Rectangle 4"/>
          <p:cNvSpPr>
            <a:spLocks noGrp="1" noChangeArrowheads="1"/>
          </p:cNvSpPr>
          <p:nvPr>
            <p:ph type="body" idx="1"/>
          </p:nvPr>
        </p:nvSpPr>
        <p:spPr>
          <a:xfrm>
            <a:off x="381000" y="2438400"/>
            <a:ext cx="5070475" cy="1676400"/>
          </a:xfrm>
          <a:noFill/>
        </p:spPr>
        <p:txBody>
          <a:bodyPr/>
          <a:lstStyle/>
          <a:p>
            <a:pPr marL="342900" indent="-342900" defTabSz="914400" eaLnBrk="1" hangingPunct="1">
              <a:lnSpc>
                <a:spcPct val="90000"/>
              </a:lnSpc>
            </a:pPr>
            <a:r>
              <a:rPr lang="en-US" sz="1800" dirty="0">
                <a:latin typeface="Arial" charset="0"/>
                <a:cs typeface="Times New Roman" charset="0"/>
              </a:rPr>
              <a:t>Process A uses TCP </a:t>
            </a:r>
            <a:r>
              <a:rPr lang="en-US" sz="1800" b="1" dirty="0">
                <a:latin typeface="Arial" charset="0"/>
                <a:cs typeface="Times New Roman" charset="0"/>
              </a:rPr>
              <a:t>Port 2000</a:t>
            </a:r>
            <a:r>
              <a:rPr lang="en-US" sz="1800" dirty="0">
                <a:latin typeface="Arial" charset="0"/>
                <a:cs typeface="Times New Roman" charset="0"/>
              </a:rPr>
              <a:t>.</a:t>
            </a:r>
          </a:p>
          <a:p>
            <a:pPr marL="342900" indent="-342900" defTabSz="914400" eaLnBrk="1" hangingPunct="1">
              <a:lnSpc>
                <a:spcPct val="90000"/>
              </a:lnSpc>
            </a:pPr>
            <a:r>
              <a:rPr lang="en-US" sz="1800" dirty="0">
                <a:latin typeface="Arial" charset="0"/>
                <a:cs typeface="Times New Roman" charset="0"/>
              </a:rPr>
              <a:t>Process A uses TCP </a:t>
            </a:r>
            <a:r>
              <a:rPr lang="en-US" sz="1800" b="1" dirty="0">
                <a:latin typeface="Arial" charset="0"/>
                <a:cs typeface="Times New Roman" charset="0"/>
              </a:rPr>
              <a:t>Socket 216.47.140.25:2000</a:t>
            </a:r>
            <a:r>
              <a:rPr lang="en-US" sz="1800" dirty="0">
                <a:latin typeface="Arial" charset="0"/>
                <a:cs typeface="Times New Roman" charset="0"/>
              </a:rPr>
              <a:t>.</a:t>
            </a:r>
          </a:p>
          <a:p>
            <a:pPr marL="342900" indent="-342900" defTabSz="914400" eaLnBrk="1" hangingPunct="1">
              <a:lnSpc>
                <a:spcPct val="90000"/>
              </a:lnSpc>
            </a:pPr>
            <a:r>
              <a:rPr lang="en-US" sz="1800" dirty="0">
                <a:latin typeface="Arial" charset="0"/>
                <a:cs typeface="Times New Roman" charset="0"/>
              </a:rPr>
              <a:t>The </a:t>
            </a:r>
            <a:r>
              <a:rPr lang="en-US" sz="1800" b="1" i="1" dirty="0">
                <a:latin typeface="Arial" charset="0"/>
                <a:cs typeface="Times New Roman" charset="0"/>
              </a:rPr>
              <a:t>connection</a:t>
            </a:r>
            <a:r>
              <a:rPr lang="en-US" sz="1800" dirty="0">
                <a:latin typeface="Arial" charset="0"/>
                <a:cs typeface="Times New Roman" charset="0"/>
              </a:rPr>
              <a:t> between Process A and Process B is identified by the pair of sockets </a:t>
            </a:r>
            <a:r>
              <a:rPr lang="en-US" sz="1800" b="1" dirty="0">
                <a:latin typeface="Arial" charset="0"/>
                <a:cs typeface="Times New Roman" charset="0"/>
              </a:rPr>
              <a:t>216.47.140.25:2000  , 192.168.24.32:6001</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03778"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Memory - Transmission Control Block</a:t>
            </a:r>
          </a:p>
        </p:txBody>
      </p:sp>
      <p:sp>
        <p:nvSpPr>
          <p:cNvPr id="203779" name="Rectangle 3"/>
          <p:cNvSpPr>
            <a:spLocks noGrp="1" noChangeArrowheads="1"/>
          </p:cNvSpPr>
          <p:nvPr>
            <p:ph type="body" idx="1"/>
          </p:nvPr>
        </p:nvSpPr>
        <p:spPr>
          <a:xfrm>
            <a:off x="393700" y="887413"/>
            <a:ext cx="5070475" cy="2236787"/>
          </a:xfrm>
        </p:spPr>
        <p:txBody>
          <a:bodyPr/>
          <a:lstStyle/>
          <a:p>
            <a:pPr eaLnBrk="1" hangingPunct="1"/>
            <a:r>
              <a:rPr lang="en-US" sz="1800" dirty="0">
                <a:latin typeface="Arial" charset="0"/>
                <a:ea typeface="MS Mincho" charset="0"/>
                <a:cs typeface="MS Mincho" charset="0"/>
              </a:rPr>
              <a:t>The maintenance of a TCP connection requires the remembering of several variables.  </a:t>
            </a:r>
          </a:p>
          <a:p>
            <a:pPr eaLnBrk="1" hangingPunct="1"/>
            <a:endParaRPr lang="en-US" sz="1800" dirty="0">
              <a:latin typeface="Arial" charset="0"/>
              <a:ea typeface="MS Mincho" charset="0"/>
              <a:cs typeface="MS Mincho" charset="0"/>
            </a:endParaRPr>
          </a:p>
          <a:p>
            <a:pPr eaLnBrk="1" hangingPunct="1"/>
            <a:r>
              <a:rPr lang="en-US" sz="1800" dirty="0">
                <a:latin typeface="Arial" charset="0"/>
                <a:ea typeface="MS Mincho" charset="0"/>
                <a:cs typeface="MS Mincho" charset="0"/>
              </a:rPr>
              <a:t>We conceive of these variables being stored in a connection record called a Transmission Control Block or TCB.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pic>
        <p:nvPicPr>
          <p:cNvPr id="2058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41338" y="190500"/>
            <a:ext cx="4824412" cy="397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827" name="Text Box 3"/>
          <p:cNvSpPr txBox="1">
            <a:spLocks noChangeArrowheads="1"/>
          </p:cNvSpPr>
          <p:nvPr/>
        </p:nvSpPr>
        <p:spPr bwMode="auto">
          <a:xfrm>
            <a:off x="2116138" y="2414588"/>
            <a:ext cx="1576387" cy="1449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9098" tIns="29549" rIns="59098" bIns="29549">
            <a:spAutoFit/>
          </a:bodyPr>
          <a:lstStyle>
            <a:lvl1pPr defTabSz="590550" eaLnBrk="0" hangingPunct="0">
              <a:defRPr sz="2400">
                <a:solidFill>
                  <a:schemeClr val="tx1"/>
                </a:solidFill>
                <a:latin typeface="Times New Roman" charset="0"/>
                <a:ea typeface="ＭＳ Ｐゴシック" charset="0"/>
                <a:cs typeface="ＭＳ Ｐゴシック" charset="0"/>
              </a:defRPr>
            </a:lvl1pPr>
            <a:lvl2pPr marL="742950" indent="-285750" defTabSz="590550" eaLnBrk="0" hangingPunct="0">
              <a:defRPr sz="2400">
                <a:solidFill>
                  <a:schemeClr val="tx1"/>
                </a:solidFill>
                <a:latin typeface="Times New Roman" charset="0"/>
                <a:ea typeface="ＭＳ Ｐゴシック" charset="0"/>
              </a:defRPr>
            </a:lvl2pPr>
            <a:lvl3pPr marL="1143000" indent="-228600" defTabSz="590550" eaLnBrk="0" hangingPunct="0">
              <a:defRPr sz="2400">
                <a:solidFill>
                  <a:schemeClr val="tx1"/>
                </a:solidFill>
                <a:latin typeface="Times New Roman" charset="0"/>
                <a:ea typeface="ＭＳ Ｐゴシック" charset="0"/>
              </a:defRPr>
            </a:lvl3pPr>
            <a:lvl4pPr marL="1600200" indent="-228600" defTabSz="590550" eaLnBrk="0" hangingPunct="0">
              <a:defRPr sz="2400">
                <a:solidFill>
                  <a:schemeClr val="tx1"/>
                </a:solidFill>
                <a:latin typeface="Times New Roman" charset="0"/>
                <a:ea typeface="ＭＳ Ｐゴシック" charset="0"/>
              </a:defRPr>
            </a:lvl4pPr>
            <a:lvl5pPr marL="2057400" indent="-228600" defTabSz="590550" eaLnBrk="0" hangingPunct="0">
              <a:defRPr sz="2400">
                <a:solidFill>
                  <a:schemeClr val="tx1"/>
                </a:solidFill>
                <a:latin typeface="Times New Roman" charset="0"/>
                <a:ea typeface="ＭＳ Ｐゴシック" charset="0"/>
              </a:defRPr>
            </a:lvl5pPr>
            <a:lvl6pPr marL="2514600" indent="-228600" defTabSz="5905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05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05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055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300" dirty="0">
                <a:latin typeface="Arial" charset="0"/>
              </a:rPr>
              <a:t>Transmission Control Block is a portion of memory in the device containing information about the connection.</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07874"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TCB variables</a:t>
            </a:r>
          </a:p>
        </p:txBody>
      </p:sp>
      <p:sp>
        <p:nvSpPr>
          <p:cNvPr id="207875" name="Rectangle 3"/>
          <p:cNvSpPr>
            <a:spLocks noGrp="1" noChangeArrowheads="1"/>
          </p:cNvSpPr>
          <p:nvPr>
            <p:ph type="body" idx="1"/>
          </p:nvPr>
        </p:nvSpPr>
        <p:spPr>
          <a:xfrm>
            <a:off x="393700" y="887413"/>
            <a:ext cx="5070475" cy="3055937"/>
          </a:xfrm>
        </p:spPr>
        <p:txBody>
          <a:bodyPr/>
          <a:lstStyle/>
          <a:p>
            <a:pPr eaLnBrk="1" hangingPunct="1"/>
            <a:r>
              <a:rPr lang="en-US" sz="1600" dirty="0">
                <a:latin typeface="Arial" charset="0"/>
                <a:ea typeface="MS Mincho" charset="0"/>
                <a:cs typeface="MS Mincho" charset="0"/>
              </a:rPr>
              <a:t>local socket number</a:t>
            </a:r>
          </a:p>
          <a:p>
            <a:pPr eaLnBrk="1" hangingPunct="1"/>
            <a:r>
              <a:rPr lang="en-US" sz="1600" dirty="0">
                <a:latin typeface="Arial" charset="0"/>
                <a:ea typeface="MS Mincho" charset="0"/>
                <a:cs typeface="MS Mincho" charset="0"/>
              </a:rPr>
              <a:t>remote socket number</a:t>
            </a:r>
          </a:p>
          <a:p>
            <a:pPr eaLnBrk="1" hangingPunct="1"/>
            <a:r>
              <a:rPr lang="en-US" sz="1600" dirty="0">
                <a:latin typeface="Arial" charset="0"/>
                <a:ea typeface="MS Mincho" charset="0"/>
                <a:cs typeface="MS Mincho" charset="0"/>
              </a:rPr>
              <a:t>security of the connection</a:t>
            </a:r>
          </a:p>
          <a:p>
            <a:pPr eaLnBrk="1" hangingPunct="1"/>
            <a:r>
              <a:rPr lang="en-US" sz="1600" dirty="0">
                <a:latin typeface="Arial" charset="0"/>
                <a:ea typeface="MS Mincho" charset="0"/>
                <a:cs typeface="MS Mincho" charset="0"/>
              </a:rPr>
              <a:t>precedence of the connection</a:t>
            </a:r>
          </a:p>
          <a:p>
            <a:pPr eaLnBrk="1" hangingPunct="1"/>
            <a:r>
              <a:rPr lang="en-US" sz="1600" dirty="0">
                <a:latin typeface="Arial" charset="0"/>
                <a:ea typeface="MS Mincho" charset="0"/>
                <a:cs typeface="MS Mincho" charset="0"/>
              </a:rPr>
              <a:t>pointer to the user's send buffer</a:t>
            </a:r>
          </a:p>
          <a:p>
            <a:pPr eaLnBrk="1" hangingPunct="1"/>
            <a:r>
              <a:rPr lang="en-US" sz="1600" dirty="0">
                <a:latin typeface="Arial" charset="0"/>
                <a:ea typeface="MS Mincho" charset="0"/>
                <a:cs typeface="MS Mincho" charset="0"/>
              </a:rPr>
              <a:t>pointer to the user</a:t>
            </a:r>
            <a:r>
              <a:rPr lang="ja-JP" altLang="en-US" sz="1600" dirty="0">
                <a:latin typeface="Times New Roman" charset="0"/>
                <a:ea typeface="MS Mincho" charset="0"/>
                <a:cs typeface="MS Mincho" charset="0"/>
              </a:rPr>
              <a:t>’</a:t>
            </a:r>
            <a:r>
              <a:rPr lang="en-US" altLang="ja-JP" sz="1600" dirty="0">
                <a:latin typeface="Arial" charset="0"/>
                <a:ea typeface="MS Mincho" charset="0"/>
                <a:cs typeface="MS Mincho" charset="0"/>
              </a:rPr>
              <a:t>s receive buffer</a:t>
            </a:r>
          </a:p>
          <a:p>
            <a:pPr eaLnBrk="1" hangingPunct="1"/>
            <a:r>
              <a:rPr lang="en-US" sz="1600" dirty="0">
                <a:latin typeface="Arial" charset="0"/>
                <a:ea typeface="MS Mincho" charset="0"/>
                <a:cs typeface="MS Mincho" charset="0"/>
              </a:rPr>
              <a:t>pointer to the retransmit queue</a:t>
            </a:r>
          </a:p>
          <a:p>
            <a:pPr eaLnBrk="1" hangingPunct="1"/>
            <a:r>
              <a:rPr lang="en-US" sz="1600" dirty="0">
                <a:latin typeface="Arial" charset="0"/>
                <a:ea typeface="MS Mincho" charset="0"/>
                <a:cs typeface="MS Mincho" charset="0"/>
              </a:rPr>
              <a:t>pointer to the current segment.  </a:t>
            </a:r>
          </a:p>
          <a:p>
            <a:pPr eaLnBrk="1" hangingPunct="1"/>
            <a:r>
              <a:rPr lang="en-US" sz="1600" dirty="0">
                <a:latin typeface="Arial" charset="0"/>
                <a:ea typeface="MS Mincho" charset="0"/>
                <a:cs typeface="MS Mincho" charset="0"/>
              </a:rPr>
              <a:t>variables relating to the send sequence number</a:t>
            </a:r>
          </a:p>
          <a:p>
            <a:pPr eaLnBrk="1" hangingPunct="1"/>
            <a:r>
              <a:rPr lang="en-US" sz="1600" dirty="0">
                <a:latin typeface="Arial" charset="0"/>
                <a:ea typeface="MS Mincho" charset="0"/>
                <a:cs typeface="MS Mincho" charset="0"/>
              </a:rPr>
              <a:t>variables relating to the receive sequence number</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09922"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TCP Multiplexing</a:t>
            </a:r>
          </a:p>
        </p:txBody>
      </p:sp>
      <p:sp>
        <p:nvSpPr>
          <p:cNvPr id="209923" name="Rectangle 3"/>
          <p:cNvSpPr>
            <a:spLocks noGrp="1" noChangeArrowheads="1"/>
          </p:cNvSpPr>
          <p:nvPr>
            <p:ph type="body" idx="1"/>
          </p:nvPr>
        </p:nvSpPr>
        <p:spPr>
          <a:xfrm>
            <a:off x="304800" y="762000"/>
            <a:ext cx="5168900" cy="3276600"/>
          </a:xfrm>
        </p:spPr>
        <p:txBody>
          <a:bodyPr/>
          <a:lstStyle/>
          <a:p>
            <a:pPr marL="342900" indent="-342900" defTabSz="914400" eaLnBrk="1" hangingPunct="1"/>
            <a:r>
              <a:rPr lang="en-US" sz="1800" dirty="0">
                <a:latin typeface="Arial" charset="0"/>
                <a:cs typeface="Times New Roman" charset="0"/>
              </a:rPr>
              <a:t>Notice that one socket can be used in multiple connections. </a:t>
            </a:r>
          </a:p>
          <a:p>
            <a:pPr marL="342900" indent="-342900" defTabSz="914400" eaLnBrk="1" hangingPunct="1"/>
            <a:endParaRPr lang="en-US" sz="1800" dirty="0">
              <a:latin typeface="Arial" charset="0"/>
              <a:cs typeface="Times New Roman" charset="0"/>
            </a:endParaRPr>
          </a:p>
          <a:p>
            <a:pPr marL="342900" indent="-342900" defTabSz="914400" eaLnBrk="1" hangingPunct="1"/>
            <a:r>
              <a:rPr lang="en-US" sz="1800" dirty="0">
                <a:latin typeface="Arial" charset="0"/>
                <a:cs typeface="Times New Roman" charset="0"/>
              </a:rPr>
              <a:t>The socket is the combination of IP Address and TCP port.</a:t>
            </a:r>
          </a:p>
          <a:p>
            <a:pPr marL="342900" indent="-342900" defTabSz="914400" eaLnBrk="1" hangingPunct="1"/>
            <a:endParaRPr lang="en-US" sz="1800" dirty="0">
              <a:latin typeface="Arial" charset="0"/>
              <a:cs typeface="Times New Roman" charset="0"/>
            </a:endParaRPr>
          </a:p>
          <a:p>
            <a:pPr marL="342900" indent="-342900" defTabSz="914400" eaLnBrk="1" hangingPunct="1"/>
            <a:r>
              <a:rPr lang="en-US" sz="1800" dirty="0">
                <a:latin typeface="Arial" charset="0"/>
                <a:cs typeface="Times New Roman" charset="0"/>
              </a:rPr>
              <a:t>The connection is identified by a combination of 2 sockets - this socket and the distant socket.</a:t>
            </a:r>
          </a:p>
          <a:p>
            <a:pPr marL="342900" indent="-342900" defTabSz="914400" eaLnBrk="1" hangingPunct="1">
              <a:buFontTx/>
              <a:buNone/>
            </a:pPr>
            <a:endParaRPr lang="en-US" sz="1800" i="1" dirty="0">
              <a:latin typeface="Arial" charset="0"/>
              <a:cs typeface="Times New Roman"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11970"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TCP Multiplexing</a:t>
            </a:r>
          </a:p>
        </p:txBody>
      </p:sp>
      <p:sp>
        <p:nvSpPr>
          <p:cNvPr id="211971" name="Rectangle 3"/>
          <p:cNvSpPr>
            <a:spLocks noGrp="1" noChangeArrowheads="1"/>
          </p:cNvSpPr>
          <p:nvPr>
            <p:ph type="body" idx="1"/>
          </p:nvPr>
        </p:nvSpPr>
        <p:spPr>
          <a:xfrm>
            <a:off x="304800" y="762000"/>
            <a:ext cx="5168900" cy="3276600"/>
          </a:xfrm>
        </p:spPr>
        <p:txBody>
          <a:bodyPr/>
          <a:lstStyle/>
          <a:p>
            <a:pPr marL="342900" indent="-342900" defTabSz="914400" eaLnBrk="1" hangingPunct="1"/>
            <a:r>
              <a:rPr lang="en-US" sz="1800" dirty="0">
                <a:latin typeface="Arial" charset="0"/>
                <a:cs typeface="Times New Roman" charset="0"/>
              </a:rPr>
              <a:t>This means that many different connections - each identified by a different distant socket - can be associated with a single local socket.</a:t>
            </a:r>
          </a:p>
          <a:p>
            <a:pPr marL="342900" indent="-342900" defTabSz="914400" eaLnBrk="1" hangingPunct="1"/>
            <a:r>
              <a:rPr lang="en-US" sz="1800" i="1" dirty="0">
                <a:latin typeface="Arial" charset="0"/>
                <a:cs typeface="Times New Roman" charset="0"/>
              </a:rPr>
              <a:t>This is illustrated on the next page. </a:t>
            </a:r>
          </a:p>
          <a:p>
            <a:pPr marL="342900" indent="-342900" defTabSz="914400" eaLnBrk="1" hangingPunct="1">
              <a:buFontTx/>
              <a:buNone/>
            </a:pPr>
            <a:endParaRPr lang="en-US" sz="1800" i="1" dirty="0">
              <a:latin typeface="Arial" charset="0"/>
              <a:cs typeface="Times New Roman"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pic>
        <p:nvPicPr>
          <p:cNvPr id="21401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39763" y="295275"/>
            <a:ext cx="4632325" cy="3751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16066" name="Rectangle 2"/>
          <p:cNvSpPr>
            <a:spLocks noGrp="1" noChangeArrowheads="1"/>
          </p:cNvSpPr>
          <p:nvPr>
            <p:ph type="title"/>
          </p:nvPr>
        </p:nvSpPr>
        <p:spPr>
          <a:xfrm>
            <a:off x="442913" y="196850"/>
            <a:ext cx="5021262" cy="641350"/>
          </a:xfrm>
        </p:spPr>
        <p:txBody>
          <a:bodyPr/>
          <a:lstStyle/>
          <a:p>
            <a:pPr eaLnBrk="1" hangingPunct="1"/>
            <a:r>
              <a:rPr lang="en-US" sz="1600" b="1">
                <a:latin typeface="Arial" charset="0"/>
              </a:rPr>
              <a:t>Example of multiplexing on a socket …</a:t>
            </a:r>
          </a:p>
        </p:txBody>
      </p:sp>
      <p:sp>
        <p:nvSpPr>
          <p:cNvPr id="216067" name="Rectangle 3"/>
          <p:cNvSpPr>
            <a:spLocks noGrp="1" noChangeArrowheads="1"/>
          </p:cNvSpPr>
          <p:nvPr>
            <p:ph type="body" idx="1"/>
          </p:nvPr>
        </p:nvSpPr>
        <p:spPr>
          <a:xfrm>
            <a:off x="393700" y="1133475"/>
            <a:ext cx="5070475" cy="2660650"/>
          </a:xfrm>
        </p:spPr>
        <p:txBody>
          <a:bodyPr/>
          <a:lstStyle/>
          <a:p>
            <a:pPr marL="342900" indent="-342900" defTabSz="914400" eaLnBrk="1" hangingPunct="1"/>
            <a:r>
              <a:rPr lang="en-US" sz="1800">
                <a:latin typeface="Arial" charset="0"/>
                <a:cs typeface="Times New Roman" charset="0"/>
              </a:rPr>
              <a:t>Process A is bound to TCP port 2000 in the device whose IP Address is 216.47.140.25.</a:t>
            </a:r>
          </a:p>
          <a:p>
            <a:pPr marL="342900" indent="-342900" defTabSz="914400" eaLnBrk="1" hangingPunct="1"/>
            <a:endParaRPr lang="en-US" sz="1800">
              <a:latin typeface="Arial" charset="0"/>
              <a:cs typeface="Times New Roman" charset="0"/>
            </a:endParaRPr>
          </a:p>
          <a:p>
            <a:pPr marL="742950" lvl="1" indent="-285750" defTabSz="914400" eaLnBrk="1" hangingPunct="1"/>
            <a:r>
              <a:rPr lang="en-US" sz="1800">
                <a:latin typeface="Arial" charset="0"/>
                <a:cs typeface="Times New Roman" charset="0"/>
              </a:rPr>
              <a:t>The </a:t>
            </a:r>
            <a:r>
              <a:rPr lang="en-US" sz="1800" b="1">
                <a:latin typeface="Arial" charset="0"/>
                <a:cs typeface="Times New Roman" charset="0"/>
              </a:rPr>
              <a:t>socket</a:t>
            </a:r>
            <a:r>
              <a:rPr lang="en-US" sz="1800">
                <a:latin typeface="Arial" charset="0"/>
                <a:cs typeface="Times New Roman" charset="0"/>
              </a:rPr>
              <a:t> used by Process A is </a:t>
            </a:r>
            <a:r>
              <a:rPr lang="en-US" sz="1800" b="1">
                <a:latin typeface="Arial" charset="0"/>
                <a:cs typeface="Times New Roman" charset="0"/>
              </a:rPr>
              <a:t>216.47.140.25:2000</a:t>
            </a:r>
          </a:p>
          <a:p>
            <a:pPr marL="342900" indent="-342900" defTabSz="914400" eaLnBrk="1" hangingPunct="1"/>
            <a:endParaRPr lang="en-US" sz="1800">
              <a:latin typeface="Arial" charset="0"/>
              <a:cs typeface="Times New Roman"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18114" name="Rectangle 2"/>
          <p:cNvSpPr>
            <a:spLocks noGrp="1" noChangeArrowheads="1"/>
          </p:cNvSpPr>
          <p:nvPr>
            <p:ph type="title"/>
          </p:nvPr>
        </p:nvSpPr>
        <p:spPr>
          <a:xfrm>
            <a:off x="442913" y="196850"/>
            <a:ext cx="5021262" cy="641350"/>
          </a:xfrm>
        </p:spPr>
        <p:txBody>
          <a:bodyPr/>
          <a:lstStyle/>
          <a:p>
            <a:pPr eaLnBrk="1" hangingPunct="1"/>
            <a:r>
              <a:rPr lang="en-US" sz="1600" b="1">
                <a:latin typeface="Arial" charset="0"/>
              </a:rPr>
              <a:t>Example of multiplexing on a socket …</a:t>
            </a:r>
          </a:p>
        </p:txBody>
      </p:sp>
      <p:sp>
        <p:nvSpPr>
          <p:cNvPr id="218115" name="Rectangle 3"/>
          <p:cNvSpPr>
            <a:spLocks noGrp="1" noChangeArrowheads="1"/>
          </p:cNvSpPr>
          <p:nvPr>
            <p:ph type="body" idx="1"/>
          </p:nvPr>
        </p:nvSpPr>
        <p:spPr>
          <a:xfrm>
            <a:off x="393700" y="1133475"/>
            <a:ext cx="5070475" cy="2660650"/>
          </a:xfrm>
        </p:spPr>
        <p:txBody>
          <a:bodyPr/>
          <a:lstStyle/>
          <a:p>
            <a:pPr marL="342900" indent="-342900" defTabSz="914400" eaLnBrk="1" hangingPunct="1"/>
            <a:r>
              <a:rPr lang="en-US" sz="1800">
                <a:latin typeface="Arial" charset="0"/>
                <a:cs typeface="Times New Roman" charset="0"/>
              </a:rPr>
              <a:t>Process B is bound to TCP port 6001 in the device whose IP Address is 192.168.24.32.</a:t>
            </a:r>
          </a:p>
          <a:p>
            <a:pPr marL="342900" indent="-342900" defTabSz="914400" eaLnBrk="1" hangingPunct="1"/>
            <a:endParaRPr lang="en-US" sz="1800">
              <a:latin typeface="Arial" charset="0"/>
              <a:cs typeface="Times New Roman" charset="0"/>
            </a:endParaRPr>
          </a:p>
          <a:p>
            <a:pPr marL="742950" lvl="1" indent="-285750" defTabSz="914400" eaLnBrk="1" hangingPunct="1"/>
            <a:r>
              <a:rPr lang="en-US" sz="1800">
                <a:latin typeface="Arial" charset="0"/>
                <a:cs typeface="Times New Roman" charset="0"/>
              </a:rPr>
              <a:t>The </a:t>
            </a:r>
            <a:r>
              <a:rPr lang="en-US" sz="1800" b="1">
                <a:latin typeface="Arial" charset="0"/>
                <a:cs typeface="Times New Roman" charset="0"/>
              </a:rPr>
              <a:t>socket</a:t>
            </a:r>
            <a:r>
              <a:rPr lang="en-US" sz="1800">
                <a:latin typeface="Arial" charset="0"/>
                <a:cs typeface="Times New Roman" charset="0"/>
              </a:rPr>
              <a:t> used by Process B is </a:t>
            </a:r>
            <a:r>
              <a:rPr lang="en-US" sz="1800" b="1">
                <a:latin typeface="Arial" charset="0"/>
                <a:cs typeface="Times New Roman" charset="0"/>
              </a:rPr>
              <a:t>192.168.24.32:6001</a:t>
            </a:r>
            <a:r>
              <a:rPr lang="en-US" sz="1800">
                <a:latin typeface="Arial" charset="0"/>
                <a:cs typeface="Times New Roman" charset="0"/>
              </a:rPr>
              <a: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20162" name="Rectangle 2"/>
          <p:cNvSpPr>
            <a:spLocks noGrp="1" noChangeArrowheads="1"/>
          </p:cNvSpPr>
          <p:nvPr>
            <p:ph type="body" idx="1"/>
          </p:nvPr>
        </p:nvSpPr>
        <p:spPr>
          <a:xfrm>
            <a:off x="344488" y="739775"/>
            <a:ext cx="5119687" cy="3154363"/>
          </a:xfrm>
        </p:spPr>
        <p:txBody>
          <a:bodyPr/>
          <a:lstStyle/>
          <a:p>
            <a:pPr marL="342900" indent="-342900" defTabSz="914400" eaLnBrk="1" hangingPunct="1">
              <a:lnSpc>
                <a:spcPct val="90000"/>
              </a:lnSpc>
            </a:pPr>
            <a:r>
              <a:rPr lang="en-US" sz="1700" dirty="0">
                <a:latin typeface="Arial" charset="0"/>
                <a:cs typeface="Times New Roman" charset="0"/>
              </a:rPr>
              <a:t>The connection between Process A and Process B is identified by the pair of sockets :</a:t>
            </a:r>
          </a:p>
          <a:p>
            <a:pPr marL="342900" indent="-342900" algn="ctr" defTabSz="914400" eaLnBrk="1" hangingPunct="1">
              <a:lnSpc>
                <a:spcPct val="90000"/>
              </a:lnSpc>
              <a:buFontTx/>
              <a:buNone/>
            </a:pPr>
            <a:r>
              <a:rPr lang="en-US" sz="1700" b="1" dirty="0">
                <a:latin typeface="Arial" charset="0"/>
                <a:cs typeface="Times New Roman" charset="0"/>
              </a:rPr>
              <a:t>216.47.140.25:2000  ,  192.168.24.32:6001</a:t>
            </a:r>
          </a:p>
          <a:p>
            <a:pPr marL="342900" indent="-342900" defTabSz="914400" eaLnBrk="1" hangingPunct="1">
              <a:lnSpc>
                <a:spcPct val="90000"/>
              </a:lnSpc>
            </a:pPr>
            <a:endParaRPr lang="en-US" sz="1700" dirty="0">
              <a:latin typeface="Arial" charset="0"/>
              <a:cs typeface="Times New Roman" charset="0"/>
            </a:endParaRPr>
          </a:p>
          <a:p>
            <a:pPr marL="342900" indent="-342900" defTabSz="914400" eaLnBrk="1" hangingPunct="1">
              <a:lnSpc>
                <a:spcPct val="90000"/>
              </a:lnSpc>
            </a:pPr>
            <a:r>
              <a:rPr lang="en-US" sz="1700" dirty="0">
                <a:latin typeface="Arial" charset="0"/>
                <a:cs typeface="Times New Roman" charset="0"/>
              </a:rPr>
              <a:t>There is a different connection between Process A and Process C, identified by the pair of sockets:</a:t>
            </a:r>
          </a:p>
          <a:p>
            <a:pPr marL="342900" indent="-342900" algn="ctr" defTabSz="914400" eaLnBrk="1" hangingPunct="1">
              <a:lnSpc>
                <a:spcPct val="90000"/>
              </a:lnSpc>
              <a:buFontTx/>
              <a:buNone/>
            </a:pPr>
            <a:r>
              <a:rPr lang="en-US" sz="1700" b="1" dirty="0">
                <a:latin typeface="Arial" charset="0"/>
                <a:cs typeface="Times New Roman" charset="0"/>
              </a:rPr>
              <a:t>216.47.140.25:2000  ,  192.168.24.32:7000</a:t>
            </a:r>
          </a:p>
          <a:p>
            <a:pPr marL="342900" indent="-342900" defTabSz="914400" eaLnBrk="1" hangingPunct="1">
              <a:lnSpc>
                <a:spcPct val="90000"/>
              </a:lnSpc>
            </a:pPr>
            <a:endParaRPr lang="en-US" sz="1700" dirty="0">
              <a:latin typeface="Arial" charset="0"/>
              <a:cs typeface="Times New Roman" charset="0"/>
            </a:endParaRPr>
          </a:p>
          <a:p>
            <a:pPr marL="342900" indent="-342900" defTabSz="914400" eaLnBrk="1" hangingPunct="1">
              <a:lnSpc>
                <a:spcPct val="90000"/>
              </a:lnSpc>
            </a:pPr>
            <a:r>
              <a:rPr lang="en-US" sz="1700" dirty="0">
                <a:latin typeface="Arial" charset="0"/>
                <a:cs typeface="Times New Roman" charset="0"/>
              </a:rPr>
              <a:t>And a different connection between Process A and Process D, identified by the pair of sockets: </a:t>
            </a:r>
          </a:p>
          <a:p>
            <a:pPr marL="342900" indent="-342900" algn="ctr" defTabSz="914400" eaLnBrk="1" hangingPunct="1">
              <a:lnSpc>
                <a:spcPct val="90000"/>
              </a:lnSpc>
              <a:buFontTx/>
              <a:buNone/>
            </a:pPr>
            <a:r>
              <a:rPr lang="en-US" sz="1700" b="1" dirty="0">
                <a:latin typeface="Arial" charset="0"/>
                <a:cs typeface="Times New Roman" charset="0"/>
              </a:rPr>
              <a:t>216.47.140.25:2000  ,  192.168.24.32:9000</a:t>
            </a:r>
            <a:endParaRPr lang="en-US" sz="1700" dirty="0">
              <a:latin typeface="Arial" charset="0"/>
              <a:cs typeface="Times New Roman"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37890" name="Rectangle 2"/>
          <p:cNvSpPr>
            <a:spLocks noGrp="1" noChangeArrowheads="1"/>
          </p:cNvSpPr>
          <p:nvPr>
            <p:ph type="title"/>
          </p:nvPr>
        </p:nvSpPr>
        <p:spPr>
          <a:xfrm>
            <a:off x="442913" y="196850"/>
            <a:ext cx="5021262" cy="641350"/>
          </a:xfrm>
        </p:spPr>
        <p:txBody>
          <a:bodyPr/>
          <a:lstStyle/>
          <a:p>
            <a:pPr eaLnBrk="1" hangingPunct="1"/>
            <a:r>
              <a:rPr lang="en-US" sz="2000" b="1">
                <a:latin typeface="Arial" charset="0"/>
              </a:rPr>
              <a:t>Transmission Control Protocol - TCP</a:t>
            </a:r>
          </a:p>
        </p:txBody>
      </p:sp>
      <p:sp>
        <p:nvSpPr>
          <p:cNvPr id="37891" name="Rectangle 3"/>
          <p:cNvSpPr>
            <a:spLocks noGrp="1" noChangeArrowheads="1"/>
          </p:cNvSpPr>
          <p:nvPr>
            <p:ph type="body" idx="1"/>
          </p:nvPr>
        </p:nvSpPr>
        <p:spPr>
          <a:xfrm>
            <a:off x="381000" y="762000"/>
            <a:ext cx="5070475" cy="393700"/>
          </a:xfrm>
        </p:spPr>
        <p:txBody>
          <a:bodyPr/>
          <a:lstStyle/>
          <a:p>
            <a:pPr eaLnBrk="1" hangingPunct="1"/>
            <a:r>
              <a:rPr lang="en-US" sz="1400">
                <a:latin typeface="Arial" charset="0"/>
              </a:rPr>
              <a:t>Figure 23.16 ed 4</a:t>
            </a:r>
          </a:p>
        </p:txBody>
      </p:sp>
      <p:pic>
        <p:nvPicPr>
          <p:cNvPr id="37892"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1000" y="1143000"/>
            <a:ext cx="5118100" cy="289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22210" name="Rectangle 2"/>
          <p:cNvSpPr>
            <a:spLocks noGrp="1" noChangeArrowheads="1"/>
          </p:cNvSpPr>
          <p:nvPr>
            <p:ph type="body" idx="1"/>
          </p:nvPr>
        </p:nvSpPr>
        <p:spPr>
          <a:xfrm>
            <a:off x="344488" y="344488"/>
            <a:ext cx="5119687" cy="3449637"/>
          </a:xfrm>
        </p:spPr>
        <p:txBody>
          <a:bodyPr/>
          <a:lstStyle/>
          <a:p>
            <a:pPr eaLnBrk="1" hangingPunct="1"/>
            <a:r>
              <a:rPr lang="en-US" sz="1800" dirty="0">
                <a:latin typeface="Arial" charset="0"/>
                <a:cs typeface="Times New Roman" charset="0"/>
              </a:rPr>
              <a:t>All three of these connections use the same socket on the device 216.47.140.25.</a:t>
            </a:r>
          </a:p>
          <a:p>
            <a:pPr eaLnBrk="1" hangingPunct="1"/>
            <a:endParaRPr lang="en-US" sz="1800" dirty="0">
              <a:latin typeface="Arial" charset="0"/>
              <a:cs typeface="Times New Roman" charset="0"/>
            </a:endParaRPr>
          </a:p>
          <a:p>
            <a:pPr eaLnBrk="1" hangingPunct="1"/>
            <a:r>
              <a:rPr lang="en-US" sz="1800" dirty="0">
                <a:latin typeface="Arial" charset="0"/>
                <a:cs typeface="Times New Roman" charset="0"/>
              </a:rPr>
              <a:t>In this way, Process A can have multiple connections using only one TCP port.</a:t>
            </a:r>
          </a:p>
          <a:p>
            <a:pPr eaLnBrk="1" hangingPunct="1"/>
            <a:endParaRPr lang="en-US" sz="1800" dirty="0">
              <a:latin typeface="Arial" charset="0"/>
              <a:cs typeface="Times New Roman" charset="0"/>
            </a:endParaRPr>
          </a:p>
          <a:p>
            <a:pPr eaLnBrk="1" hangingPunct="1"/>
            <a:r>
              <a:rPr lang="en-US" sz="1800" dirty="0">
                <a:latin typeface="Arial" charset="0"/>
                <a:cs typeface="Times New Roman" charset="0"/>
              </a:rPr>
              <a:t>This process of using one facility for multiple connections is called Multiplexing.</a:t>
            </a:r>
          </a:p>
          <a:p>
            <a:pPr eaLnBrk="1" hangingPunct="1"/>
            <a:endParaRPr lang="en-US" sz="1800" i="1" dirty="0">
              <a:latin typeface="Arial" charset="0"/>
              <a:cs typeface="Times New Roman" charset="0"/>
            </a:endParaRPr>
          </a:p>
          <a:p>
            <a:pPr eaLnBrk="1" hangingPunct="1">
              <a:buFontTx/>
              <a:buNone/>
            </a:pPr>
            <a:endParaRPr lang="en-US" sz="1800" i="1" dirty="0">
              <a:latin typeface="Arial" charset="0"/>
              <a:cs typeface="Times New Roman"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24258" name="Rectangle 2"/>
          <p:cNvSpPr>
            <a:spLocks noGrp="1" noChangeArrowheads="1"/>
          </p:cNvSpPr>
          <p:nvPr>
            <p:ph type="body" idx="1"/>
          </p:nvPr>
        </p:nvSpPr>
        <p:spPr>
          <a:xfrm>
            <a:off x="344488" y="344488"/>
            <a:ext cx="5119687" cy="3449637"/>
          </a:xfrm>
        </p:spPr>
        <p:txBody>
          <a:bodyPr/>
          <a:lstStyle/>
          <a:p>
            <a:pPr eaLnBrk="1" hangingPunct="1"/>
            <a:r>
              <a:rPr lang="en-US" sz="1800" i="1" dirty="0">
                <a:latin typeface="Arial" charset="0"/>
                <a:cs typeface="Times New Roman" charset="0"/>
              </a:rPr>
              <a:t>Multiplexing is made possible in this case by the fact that the thing being multiplexed -  the connection - has an additional piece of identifying information - the other socket - that distinguishes it from other connections that share the same port.</a:t>
            </a:r>
          </a:p>
          <a:p>
            <a:pPr eaLnBrk="1" hangingPunct="1">
              <a:buFontTx/>
              <a:buNone/>
            </a:pPr>
            <a:endParaRPr lang="en-US" sz="1800" i="1" dirty="0">
              <a:latin typeface="Arial" charset="0"/>
              <a:cs typeface="Times New Roman"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36546" name="Rectangle 2"/>
          <p:cNvSpPr>
            <a:spLocks noGrp="1" noChangeArrowheads="1"/>
          </p:cNvSpPr>
          <p:nvPr>
            <p:ph type="title"/>
          </p:nvPr>
        </p:nvSpPr>
        <p:spPr>
          <a:xfrm>
            <a:off x="457200" y="0"/>
            <a:ext cx="5021263" cy="447675"/>
          </a:xfrm>
        </p:spPr>
        <p:txBody>
          <a:bodyPr/>
          <a:lstStyle/>
          <a:p>
            <a:pPr algn="l" eaLnBrk="1" hangingPunct="1"/>
            <a:r>
              <a:rPr lang="en-US" sz="1800" b="1" i="1" dirty="0">
                <a:latin typeface="Arial" charset="0"/>
              </a:rPr>
              <a:t>Note on Flag Encoding</a:t>
            </a:r>
            <a:r>
              <a:rPr lang="en-US" sz="1800" b="1" dirty="0">
                <a:latin typeface="Arial" charset="0"/>
              </a:rPr>
              <a:t> </a:t>
            </a:r>
          </a:p>
        </p:txBody>
      </p:sp>
      <p:sp>
        <p:nvSpPr>
          <p:cNvPr id="236547" name="Rectangle 3"/>
          <p:cNvSpPr>
            <a:spLocks noGrp="1" noChangeArrowheads="1"/>
          </p:cNvSpPr>
          <p:nvPr>
            <p:ph type="body" idx="1"/>
          </p:nvPr>
        </p:nvSpPr>
        <p:spPr>
          <a:xfrm>
            <a:off x="381000" y="533400"/>
            <a:ext cx="5070475" cy="2286000"/>
          </a:xfrm>
        </p:spPr>
        <p:txBody>
          <a:bodyPr/>
          <a:lstStyle/>
          <a:p>
            <a:pPr eaLnBrk="1" hangingPunct="1"/>
            <a:r>
              <a:rPr lang="en-US" sz="1500" dirty="0">
                <a:latin typeface="Arial" charset="0"/>
                <a:ea typeface="MS Mincho" charset="0"/>
                <a:cs typeface="MS Mincho" charset="0"/>
              </a:rPr>
              <a:t>Flags: </a:t>
            </a:r>
            <a:r>
              <a:rPr lang="en-US" sz="1500" dirty="0" smtClean="0">
                <a:latin typeface="Arial" charset="0"/>
                <a:ea typeface="MS Mincho" charset="0"/>
                <a:cs typeface="MS Mincho" charset="0"/>
              </a:rPr>
              <a:t>0x012 </a:t>
            </a:r>
            <a:r>
              <a:rPr lang="en-US" sz="1500" dirty="0">
                <a:latin typeface="Arial" charset="0"/>
                <a:ea typeface="MS Mincho" charset="0"/>
                <a:cs typeface="MS Mincho" charset="0"/>
              </a:rPr>
              <a:t>(SYN, ACK) </a:t>
            </a:r>
          </a:p>
          <a:p>
            <a:pPr eaLnBrk="1" hangingPunct="1"/>
            <a:r>
              <a:rPr lang="en-US" sz="1500" dirty="0">
                <a:latin typeface="Arial" charset="0"/>
                <a:ea typeface="MS Mincho" charset="0"/>
                <a:cs typeface="MS Mincho" charset="0"/>
              </a:rPr>
              <a:t>Hex 12 = 0001  0010 since 1 == 0001 and 2 == 0010</a:t>
            </a:r>
          </a:p>
          <a:p>
            <a:pPr eaLnBrk="1" hangingPunct="1"/>
            <a:r>
              <a:rPr lang="en-US" sz="1500" dirty="0">
                <a:latin typeface="Arial" charset="0"/>
                <a:ea typeface="MS Mincho" charset="0"/>
                <a:cs typeface="MS Mincho" charset="0"/>
              </a:rPr>
              <a:t>Now reading from right to left:</a:t>
            </a:r>
          </a:p>
          <a:p>
            <a:pPr lvl="1" eaLnBrk="1" hangingPunct="1"/>
            <a:r>
              <a:rPr lang="en-US" sz="1500" dirty="0">
                <a:latin typeface="Arial" charset="0"/>
                <a:ea typeface="MS Mincho" charset="0"/>
                <a:cs typeface="MS Mincho" charset="0"/>
              </a:rPr>
              <a:t>the FIN bit is 0; </a:t>
            </a:r>
          </a:p>
          <a:p>
            <a:pPr lvl="1" eaLnBrk="1" hangingPunct="1"/>
            <a:r>
              <a:rPr lang="en-US" sz="1500" dirty="0">
                <a:latin typeface="Arial" charset="0"/>
                <a:ea typeface="MS Mincho" charset="0"/>
                <a:cs typeface="MS Mincho" charset="0"/>
              </a:rPr>
              <a:t>the SYN bit is set to 1; </a:t>
            </a:r>
          </a:p>
          <a:p>
            <a:pPr lvl="1" eaLnBrk="1" hangingPunct="1"/>
            <a:r>
              <a:rPr lang="en-US" sz="1500" dirty="0">
                <a:latin typeface="Arial" charset="0"/>
                <a:ea typeface="MS Mincho" charset="0"/>
                <a:cs typeface="MS Mincho" charset="0"/>
              </a:rPr>
              <a:t>the RST and PSH bits are 0; </a:t>
            </a:r>
          </a:p>
          <a:p>
            <a:pPr lvl="1" eaLnBrk="1" hangingPunct="1"/>
            <a:r>
              <a:rPr lang="en-US" sz="1500" dirty="0">
                <a:latin typeface="Arial" charset="0"/>
                <a:ea typeface="MS Mincho" charset="0"/>
                <a:cs typeface="MS Mincho" charset="0"/>
              </a:rPr>
              <a:t>the ACK bit is set to 1; </a:t>
            </a:r>
          </a:p>
          <a:p>
            <a:pPr lvl="1" eaLnBrk="1" hangingPunct="1"/>
            <a:r>
              <a:rPr lang="en-US" sz="1500" dirty="0">
                <a:latin typeface="Arial" charset="0"/>
                <a:ea typeface="MS Mincho" charset="0"/>
                <a:cs typeface="MS Mincho" charset="0"/>
              </a:rPr>
              <a:t>the URG bit is 0.</a:t>
            </a:r>
          </a:p>
        </p:txBody>
      </p:sp>
      <p:pic>
        <p:nvPicPr>
          <p:cNvPr id="236548"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3400" y="2971800"/>
            <a:ext cx="47498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32450" name="Rectangle 2"/>
          <p:cNvSpPr>
            <a:spLocks noGrp="1" noChangeArrowheads="1"/>
          </p:cNvSpPr>
          <p:nvPr>
            <p:ph type="title"/>
          </p:nvPr>
        </p:nvSpPr>
        <p:spPr>
          <a:xfrm>
            <a:off x="457200" y="0"/>
            <a:ext cx="5021263" cy="295275"/>
          </a:xfrm>
        </p:spPr>
        <p:txBody>
          <a:bodyPr/>
          <a:lstStyle/>
          <a:p>
            <a:pPr algn="l" eaLnBrk="1" hangingPunct="1"/>
            <a:r>
              <a:rPr lang="en-US" sz="1400" b="1" i="1" dirty="0" smtClean="0">
                <a:latin typeface="Arial" charset="0"/>
              </a:rPr>
              <a:t>encoding </a:t>
            </a:r>
            <a:r>
              <a:rPr lang="en-US" sz="1400" b="1" i="1" dirty="0">
                <a:latin typeface="Arial" charset="0"/>
              </a:rPr>
              <a:t>of the flags…</a:t>
            </a:r>
            <a:r>
              <a:rPr lang="en-US" sz="1400" b="1" dirty="0">
                <a:latin typeface="Arial" charset="0"/>
              </a:rPr>
              <a:t> </a:t>
            </a:r>
          </a:p>
        </p:txBody>
      </p:sp>
      <p:sp>
        <p:nvSpPr>
          <p:cNvPr id="232451" name="Rectangle 3"/>
          <p:cNvSpPr>
            <a:spLocks noGrp="1" noChangeArrowheads="1"/>
          </p:cNvSpPr>
          <p:nvPr>
            <p:ph type="body" idx="1"/>
          </p:nvPr>
        </p:nvSpPr>
        <p:spPr>
          <a:xfrm>
            <a:off x="381000" y="304800"/>
            <a:ext cx="5070475" cy="1912938"/>
          </a:xfrm>
        </p:spPr>
        <p:txBody>
          <a:bodyPr/>
          <a:lstStyle/>
          <a:p>
            <a:pPr eaLnBrk="1" hangingPunct="1">
              <a:lnSpc>
                <a:spcPct val="80000"/>
              </a:lnSpc>
            </a:pPr>
            <a:r>
              <a:rPr lang="en-US" sz="1200" dirty="0">
                <a:latin typeface="Arial" charset="0"/>
                <a:ea typeface="MS Mincho" charset="0"/>
                <a:cs typeface="MS Mincho" charset="0"/>
              </a:rPr>
              <a:t>HLEN (data offset) uses 4 bits</a:t>
            </a:r>
          </a:p>
          <a:p>
            <a:pPr eaLnBrk="1" hangingPunct="1">
              <a:lnSpc>
                <a:spcPct val="80000"/>
              </a:lnSpc>
            </a:pPr>
            <a:r>
              <a:rPr lang="en-US" sz="1200" dirty="0">
                <a:latin typeface="Arial" charset="0"/>
                <a:ea typeface="MS Mincho" charset="0"/>
                <a:cs typeface="MS Mincho" charset="0"/>
              </a:rPr>
              <a:t>Reserved uses 6 bits</a:t>
            </a:r>
          </a:p>
          <a:p>
            <a:pPr eaLnBrk="1" hangingPunct="1">
              <a:lnSpc>
                <a:spcPct val="80000"/>
              </a:lnSpc>
            </a:pPr>
            <a:r>
              <a:rPr lang="en-US" sz="1200" dirty="0">
                <a:latin typeface="Arial" charset="0"/>
                <a:ea typeface="MS Mincho" charset="0"/>
                <a:cs typeface="MS Mincho" charset="0"/>
              </a:rPr>
              <a:t>Flags use 6 bits</a:t>
            </a:r>
          </a:p>
          <a:p>
            <a:pPr eaLnBrk="1" hangingPunct="1">
              <a:lnSpc>
                <a:spcPct val="80000"/>
              </a:lnSpc>
            </a:pPr>
            <a:r>
              <a:rPr lang="en-US" sz="1200" dirty="0">
                <a:latin typeface="Arial" charset="0"/>
                <a:ea typeface="MS Mincho" charset="0"/>
                <a:cs typeface="MS Mincho" charset="0"/>
              </a:rPr>
              <a:t>Flags: 0x02 (SYN) : Hex </a:t>
            </a:r>
            <a:r>
              <a:rPr lang="en-US" sz="1200" dirty="0" smtClean="0">
                <a:latin typeface="Arial" charset="0"/>
                <a:ea typeface="MS Mincho" charset="0"/>
                <a:cs typeface="MS Mincho" charset="0"/>
              </a:rPr>
              <a:t>02 </a:t>
            </a:r>
            <a:r>
              <a:rPr lang="en-US" sz="1200" dirty="0">
                <a:latin typeface="Arial" charset="0"/>
                <a:ea typeface="MS Mincho" charset="0"/>
                <a:cs typeface="MS Mincho" charset="0"/>
              </a:rPr>
              <a:t>= </a:t>
            </a:r>
            <a:r>
              <a:rPr lang="en-US" sz="1200" dirty="0">
                <a:solidFill>
                  <a:srgbClr val="FF0000"/>
                </a:solidFill>
                <a:latin typeface="Arial" charset="0"/>
                <a:ea typeface="MS Mincho" charset="0"/>
                <a:cs typeface="MS Mincho" charset="0"/>
              </a:rPr>
              <a:t>00</a:t>
            </a:r>
            <a:r>
              <a:rPr lang="en-US" sz="1200" dirty="0">
                <a:latin typeface="Arial" charset="0"/>
                <a:ea typeface="MS Mincho" charset="0"/>
                <a:cs typeface="MS Mincho" charset="0"/>
              </a:rPr>
              <a:t>00  0010; </a:t>
            </a:r>
            <a:r>
              <a:rPr lang="en-US" sz="1200" dirty="0" smtClean="0">
                <a:solidFill>
                  <a:srgbClr val="FF0000"/>
                </a:solidFill>
                <a:latin typeface="Arial" charset="0"/>
                <a:ea typeface="MS Mincho" charset="0"/>
                <a:cs typeface="MS Mincho" charset="0"/>
              </a:rPr>
              <a:t>red indicates these are not flag bits</a:t>
            </a:r>
            <a:endParaRPr lang="en-US" sz="1200" dirty="0">
              <a:solidFill>
                <a:srgbClr val="FF0000"/>
              </a:solidFill>
              <a:latin typeface="Arial" charset="0"/>
              <a:ea typeface="MS Mincho" charset="0"/>
              <a:cs typeface="MS Mincho" charset="0"/>
            </a:endParaRPr>
          </a:p>
          <a:p>
            <a:pPr lvl="1" eaLnBrk="1" hangingPunct="1">
              <a:lnSpc>
                <a:spcPct val="80000"/>
              </a:lnSpc>
            </a:pPr>
            <a:r>
              <a:rPr lang="en-US" sz="1200" dirty="0">
                <a:latin typeface="Arial" charset="0"/>
                <a:ea typeface="MS Mincho" charset="0"/>
                <a:cs typeface="MS Mincho" charset="0"/>
              </a:rPr>
              <a:t>the FIN bit is 0; </a:t>
            </a:r>
          </a:p>
          <a:p>
            <a:pPr lvl="1" eaLnBrk="1" hangingPunct="1">
              <a:lnSpc>
                <a:spcPct val="80000"/>
              </a:lnSpc>
            </a:pPr>
            <a:r>
              <a:rPr lang="en-US" sz="1200" dirty="0">
                <a:latin typeface="Arial" charset="0"/>
                <a:ea typeface="MS Mincho" charset="0"/>
                <a:cs typeface="MS Mincho" charset="0"/>
              </a:rPr>
              <a:t>the SYN bit is set to 1; </a:t>
            </a:r>
          </a:p>
          <a:p>
            <a:pPr lvl="1" eaLnBrk="1" hangingPunct="1">
              <a:lnSpc>
                <a:spcPct val="80000"/>
              </a:lnSpc>
            </a:pPr>
            <a:r>
              <a:rPr lang="en-US" sz="1200" dirty="0">
                <a:latin typeface="Arial" charset="0"/>
                <a:ea typeface="MS Mincho" charset="0"/>
                <a:cs typeface="MS Mincho" charset="0"/>
              </a:rPr>
              <a:t>the RST and PSH bits are 0; </a:t>
            </a:r>
          </a:p>
          <a:p>
            <a:pPr lvl="1" eaLnBrk="1" hangingPunct="1">
              <a:lnSpc>
                <a:spcPct val="80000"/>
              </a:lnSpc>
            </a:pPr>
            <a:r>
              <a:rPr lang="en-US" sz="1200" dirty="0">
                <a:latin typeface="Arial" charset="0"/>
                <a:ea typeface="MS Mincho" charset="0"/>
                <a:cs typeface="MS Mincho" charset="0"/>
              </a:rPr>
              <a:t>the ACK bit is set to 0; </a:t>
            </a:r>
          </a:p>
          <a:p>
            <a:pPr lvl="1" eaLnBrk="1" hangingPunct="1">
              <a:lnSpc>
                <a:spcPct val="80000"/>
              </a:lnSpc>
            </a:pPr>
            <a:r>
              <a:rPr lang="en-US" sz="1200" dirty="0">
                <a:latin typeface="Arial" charset="0"/>
                <a:ea typeface="MS Mincho" charset="0"/>
                <a:cs typeface="MS Mincho" charset="0"/>
              </a:rPr>
              <a:t>the URG bit is 0.</a:t>
            </a:r>
          </a:p>
        </p:txBody>
      </p:sp>
      <p:pic>
        <p:nvPicPr>
          <p:cNvPr id="232452"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39738" y="2065338"/>
            <a:ext cx="4933950" cy="198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2453" name="Oval 5"/>
          <p:cNvSpPr>
            <a:spLocks noChangeArrowheads="1"/>
          </p:cNvSpPr>
          <p:nvPr/>
        </p:nvSpPr>
        <p:spPr bwMode="auto">
          <a:xfrm>
            <a:off x="211138" y="2827338"/>
            <a:ext cx="2819400" cy="381000"/>
          </a:xfrm>
          <a:prstGeom prst="ellipse">
            <a:avLst/>
          </a:pr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32450" name="Rectangle 2"/>
          <p:cNvSpPr>
            <a:spLocks noGrp="1" noChangeArrowheads="1"/>
          </p:cNvSpPr>
          <p:nvPr>
            <p:ph type="title"/>
          </p:nvPr>
        </p:nvSpPr>
        <p:spPr>
          <a:xfrm>
            <a:off x="457200" y="0"/>
            <a:ext cx="5021263" cy="295275"/>
          </a:xfrm>
        </p:spPr>
        <p:txBody>
          <a:bodyPr/>
          <a:lstStyle/>
          <a:p>
            <a:pPr algn="l" eaLnBrk="1" hangingPunct="1"/>
            <a:r>
              <a:rPr lang="en-US" sz="1400" b="1" i="1" dirty="0" smtClean="0">
                <a:latin typeface="Arial" charset="0"/>
              </a:rPr>
              <a:t>Encoding the </a:t>
            </a:r>
            <a:r>
              <a:rPr lang="en-US" sz="1400" b="1" i="1" dirty="0">
                <a:latin typeface="Arial" charset="0"/>
              </a:rPr>
              <a:t>flags…</a:t>
            </a:r>
            <a:r>
              <a:rPr lang="en-US" sz="1400" b="1" dirty="0">
                <a:latin typeface="Arial" charset="0"/>
              </a:rPr>
              <a:t> </a:t>
            </a:r>
          </a:p>
        </p:txBody>
      </p:sp>
      <p:sp>
        <p:nvSpPr>
          <p:cNvPr id="232451" name="Rectangle 3"/>
          <p:cNvSpPr>
            <a:spLocks noGrp="1" noChangeArrowheads="1"/>
          </p:cNvSpPr>
          <p:nvPr>
            <p:ph type="body" idx="1"/>
          </p:nvPr>
        </p:nvSpPr>
        <p:spPr>
          <a:xfrm>
            <a:off x="381000" y="304800"/>
            <a:ext cx="5070475" cy="1912938"/>
          </a:xfrm>
        </p:spPr>
        <p:txBody>
          <a:bodyPr/>
          <a:lstStyle/>
          <a:p>
            <a:pPr eaLnBrk="1" hangingPunct="1">
              <a:lnSpc>
                <a:spcPct val="80000"/>
              </a:lnSpc>
            </a:pPr>
            <a:r>
              <a:rPr lang="en-US" sz="1200" dirty="0">
                <a:latin typeface="Arial" charset="0"/>
                <a:ea typeface="MS Mincho" charset="0"/>
                <a:cs typeface="MS Mincho" charset="0"/>
              </a:rPr>
              <a:t>HLEN (data offset) uses 4 bits</a:t>
            </a:r>
          </a:p>
          <a:p>
            <a:pPr eaLnBrk="1" hangingPunct="1">
              <a:lnSpc>
                <a:spcPct val="80000"/>
              </a:lnSpc>
            </a:pPr>
            <a:r>
              <a:rPr lang="en-US" sz="1200" dirty="0">
                <a:latin typeface="Arial" charset="0"/>
                <a:ea typeface="MS Mincho" charset="0"/>
                <a:cs typeface="MS Mincho" charset="0"/>
              </a:rPr>
              <a:t>Reserved uses 6 bits</a:t>
            </a:r>
          </a:p>
          <a:p>
            <a:pPr eaLnBrk="1" hangingPunct="1">
              <a:lnSpc>
                <a:spcPct val="80000"/>
              </a:lnSpc>
            </a:pPr>
            <a:r>
              <a:rPr lang="en-US" sz="1200" dirty="0">
                <a:latin typeface="Arial" charset="0"/>
                <a:ea typeface="MS Mincho" charset="0"/>
                <a:cs typeface="MS Mincho" charset="0"/>
              </a:rPr>
              <a:t>Flags use 6 bits</a:t>
            </a:r>
          </a:p>
          <a:p>
            <a:pPr eaLnBrk="1" hangingPunct="1">
              <a:lnSpc>
                <a:spcPct val="80000"/>
              </a:lnSpc>
            </a:pPr>
            <a:r>
              <a:rPr lang="en-US" sz="1200" dirty="0">
                <a:latin typeface="Arial" charset="0"/>
                <a:ea typeface="MS Mincho" charset="0"/>
                <a:cs typeface="MS Mincho" charset="0"/>
              </a:rPr>
              <a:t>Flags: </a:t>
            </a:r>
            <a:r>
              <a:rPr lang="en-US" sz="1200" dirty="0" smtClean="0">
                <a:latin typeface="Arial" charset="0"/>
                <a:ea typeface="MS Mincho" charset="0"/>
                <a:cs typeface="MS Mincho" charset="0"/>
              </a:rPr>
              <a:t>0x12 </a:t>
            </a:r>
            <a:r>
              <a:rPr lang="en-US" sz="1200" dirty="0">
                <a:latin typeface="Arial" charset="0"/>
                <a:ea typeface="MS Mincho" charset="0"/>
                <a:cs typeface="MS Mincho" charset="0"/>
              </a:rPr>
              <a:t>(</a:t>
            </a:r>
            <a:r>
              <a:rPr lang="en-US" sz="1200" dirty="0" smtClean="0">
                <a:latin typeface="Arial" charset="0"/>
                <a:ea typeface="MS Mincho" charset="0"/>
                <a:cs typeface="MS Mincho" charset="0"/>
              </a:rPr>
              <a:t>SYN,ACK) </a:t>
            </a:r>
            <a:r>
              <a:rPr lang="en-US" sz="1200" dirty="0">
                <a:latin typeface="Arial" charset="0"/>
                <a:ea typeface="MS Mincho" charset="0"/>
                <a:cs typeface="MS Mincho" charset="0"/>
              </a:rPr>
              <a:t>: Hex </a:t>
            </a:r>
            <a:r>
              <a:rPr lang="en-US" sz="1200" dirty="0" smtClean="0">
                <a:latin typeface="Arial" charset="0"/>
                <a:ea typeface="MS Mincho" charset="0"/>
                <a:cs typeface="MS Mincho" charset="0"/>
              </a:rPr>
              <a:t>12 </a:t>
            </a:r>
            <a:r>
              <a:rPr lang="en-US" sz="1200" dirty="0">
                <a:latin typeface="Arial" charset="0"/>
                <a:ea typeface="MS Mincho" charset="0"/>
                <a:cs typeface="MS Mincho" charset="0"/>
              </a:rPr>
              <a:t>= </a:t>
            </a:r>
            <a:r>
              <a:rPr lang="en-US" sz="1200" dirty="0" smtClean="0">
                <a:solidFill>
                  <a:srgbClr val="FF0000"/>
                </a:solidFill>
                <a:latin typeface="Arial" charset="0"/>
                <a:ea typeface="MS Mincho" charset="0"/>
                <a:cs typeface="MS Mincho" charset="0"/>
              </a:rPr>
              <a:t>00</a:t>
            </a:r>
            <a:r>
              <a:rPr lang="en-US" sz="1200" dirty="0" smtClean="0">
                <a:latin typeface="Arial" charset="0"/>
                <a:ea typeface="MS Mincho" charset="0"/>
                <a:cs typeface="MS Mincho" charset="0"/>
              </a:rPr>
              <a:t>01  </a:t>
            </a:r>
            <a:r>
              <a:rPr lang="en-US" sz="1200" dirty="0">
                <a:latin typeface="Arial" charset="0"/>
                <a:ea typeface="MS Mincho" charset="0"/>
                <a:cs typeface="MS Mincho" charset="0"/>
              </a:rPr>
              <a:t>0010; </a:t>
            </a:r>
            <a:r>
              <a:rPr lang="en-US" sz="1200" dirty="0" smtClean="0">
                <a:solidFill>
                  <a:srgbClr val="FF0000"/>
                </a:solidFill>
                <a:latin typeface="Arial" charset="0"/>
                <a:ea typeface="MS Mincho" charset="0"/>
                <a:cs typeface="MS Mincho" charset="0"/>
              </a:rPr>
              <a:t>red indicates these are not flag bit.  When you read the hex read the 0001 as 1 and the 0010 as 2.  You are not changing it to decimal. </a:t>
            </a:r>
            <a:endParaRPr lang="en-US" sz="1200" dirty="0">
              <a:solidFill>
                <a:srgbClr val="FF0000"/>
              </a:solidFill>
              <a:latin typeface="Arial" charset="0"/>
              <a:ea typeface="MS Mincho" charset="0"/>
              <a:cs typeface="MS Mincho" charset="0"/>
            </a:endParaRPr>
          </a:p>
          <a:p>
            <a:pPr lvl="1" eaLnBrk="1" hangingPunct="1">
              <a:lnSpc>
                <a:spcPct val="80000"/>
              </a:lnSpc>
            </a:pPr>
            <a:r>
              <a:rPr lang="en-US" sz="1200" dirty="0">
                <a:latin typeface="Arial" charset="0"/>
                <a:ea typeface="MS Mincho" charset="0"/>
                <a:cs typeface="MS Mincho" charset="0"/>
              </a:rPr>
              <a:t>the FIN bit is 0; </a:t>
            </a:r>
          </a:p>
          <a:p>
            <a:pPr lvl="1" eaLnBrk="1" hangingPunct="1">
              <a:lnSpc>
                <a:spcPct val="80000"/>
              </a:lnSpc>
            </a:pPr>
            <a:r>
              <a:rPr lang="en-US" sz="1200" dirty="0">
                <a:latin typeface="Arial" charset="0"/>
                <a:ea typeface="MS Mincho" charset="0"/>
                <a:cs typeface="MS Mincho" charset="0"/>
              </a:rPr>
              <a:t>the SYN bit is set to 1; </a:t>
            </a:r>
          </a:p>
          <a:p>
            <a:pPr lvl="1" eaLnBrk="1" hangingPunct="1">
              <a:lnSpc>
                <a:spcPct val="80000"/>
              </a:lnSpc>
            </a:pPr>
            <a:r>
              <a:rPr lang="en-US" sz="1200" dirty="0">
                <a:latin typeface="Arial" charset="0"/>
                <a:ea typeface="MS Mincho" charset="0"/>
                <a:cs typeface="MS Mincho" charset="0"/>
              </a:rPr>
              <a:t>the RST and PSH bits are 0; </a:t>
            </a:r>
          </a:p>
          <a:p>
            <a:pPr lvl="1" eaLnBrk="1" hangingPunct="1">
              <a:lnSpc>
                <a:spcPct val="80000"/>
              </a:lnSpc>
            </a:pPr>
            <a:r>
              <a:rPr lang="en-US" sz="1200" dirty="0">
                <a:latin typeface="Arial" charset="0"/>
                <a:ea typeface="MS Mincho" charset="0"/>
                <a:cs typeface="MS Mincho" charset="0"/>
              </a:rPr>
              <a:t>the ACK bit is set to </a:t>
            </a:r>
            <a:r>
              <a:rPr lang="en-US" sz="1200" dirty="0" smtClean="0">
                <a:latin typeface="Arial" charset="0"/>
                <a:ea typeface="MS Mincho" charset="0"/>
                <a:cs typeface="MS Mincho" charset="0"/>
              </a:rPr>
              <a:t>1; </a:t>
            </a:r>
            <a:endParaRPr lang="en-US" sz="1200" dirty="0">
              <a:latin typeface="Arial" charset="0"/>
              <a:ea typeface="MS Mincho" charset="0"/>
              <a:cs typeface="MS Mincho" charset="0"/>
            </a:endParaRPr>
          </a:p>
          <a:p>
            <a:pPr lvl="1" eaLnBrk="1" hangingPunct="1">
              <a:lnSpc>
                <a:spcPct val="80000"/>
              </a:lnSpc>
            </a:pPr>
            <a:r>
              <a:rPr lang="en-US" sz="1200" dirty="0">
                <a:latin typeface="Arial" charset="0"/>
                <a:ea typeface="MS Mincho" charset="0"/>
                <a:cs typeface="MS Mincho" charset="0"/>
              </a:rPr>
              <a:t>the URG bit is 0.</a:t>
            </a:r>
          </a:p>
        </p:txBody>
      </p:sp>
      <p:pic>
        <p:nvPicPr>
          <p:cNvPr id="232452"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67544" y="2522537"/>
            <a:ext cx="4495006" cy="1809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2453" name="Oval 5"/>
          <p:cNvSpPr>
            <a:spLocks noChangeArrowheads="1"/>
          </p:cNvSpPr>
          <p:nvPr/>
        </p:nvSpPr>
        <p:spPr bwMode="auto">
          <a:xfrm>
            <a:off x="286544" y="3208337"/>
            <a:ext cx="2819400" cy="381000"/>
          </a:xfrm>
          <a:prstGeom prst="ellipse">
            <a:avLst/>
          </a:pr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xmlns="" val="121490591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40642" name="Rectangle 2"/>
          <p:cNvSpPr>
            <a:spLocks noGrp="1" noChangeArrowheads="1"/>
          </p:cNvSpPr>
          <p:nvPr>
            <p:ph type="title"/>
          </p:nvPr>
        </p:nvSpPr>
        <p:spPr>
          <a:xfrm>
            <a:off x="457200" y="228600"/>
            <a:ext cx="5021263" cy="295275"/>
          </a:xfrm>
        </p:spPr>
        <p:txBody>
          <a:bodyPr/>
          <a:lstStyle/>
          <a:p>
            <a:pPr algn="l" eaLnBrk="1" hangingPunct="1"/>
            <a:r>
              <a:rPr lang="en-US" sz="2000" b="1">
                <a:latin typeface="Arial" charset="0"/>
              </a:rPr>
              <a:t>Note on flag encoding </a:t>
            </a:r>
          </a:p>
        </p:txBody>
      </p:sp>
      <p:sp>
        <p:nvSpPr>
          <p:cNvPr id="240643" name="Rectangle 3"/>
          <p:cNvSpPr>
            <a:spLocks noGrp="1" noChangeArrowheads="1"/>
          </p:cNvSpPr>
          <p:nvPr>
            <p:ph type="body" idx="1"/>
          </p:nvPr>
        </p:nvSpPr>
        <p:spPr>
          <a:xfrm>
            <a:off x="381000" y="609600"/>
            <a:ext cx="5070475" cy="1524000"/>
          </a:xfrm>
        </p:spPr>
        <p:txBody>
          <a:bodyPr/>
          <a:lstStyle/>
          <a:p>
            <a:pPr eaLnBrk="1" hangingPunct="1"/>
            <a:r>
              <a:rPr lang="en-US" sz="1300" dirty="0">
                <a:latin typeface="Arial" charset="0"/>
                <a:ea typeface="MS Mincho" charset="0"/>
                <a:cs typeface="MS Mincho" charset="0"/>
              </a:rPr>
              <a:t>Flags: 0x0010 (ACK) Hex 10 = </a:t>
            </a:r>
            <a:r>
              <a:rPr lang="en-US" sz="1300" dirty="0">
                <a:solidFill>
                  <a:srgbClr val="FF0000"/>
                </a:solidFill>
                <a:latin typeface="Arial" charset="0"/>
                <a:ea typeface="MS Mincho" charset="0"/>
                <a:cs typeface="MS Mincho" charset="0"/>
              </a:rPr>
              <a:t>00</a:t>
            </a:r>
            <a:r>
              <a:rPr lang="en-US" sz="1300" dirty="0">
                <a:latin typeface="Arial" charset="0"/>
                <a:ea typeface="MS Mincho" charset="0"/>
                <a:cs typeface="MS Mincho" charset="0"/>
              </a:rPr>
              <a:t>01  0000; </a:t>
            </a:r>
          </a:p>
          <a:p>
            <a:pPr lvl="1" eaLnBrk="1" hangingPunct="1"/>
            <a:r>
              <a:rPr lang="en-US" sz="1300" dirty="0">
                <a:latin typeface="Arial" charset="0"/>
                <a:ea typeface="MS Mincho" charset="0"/>
                <a:cs typeface="MS Mincho" charset="0"/>
              </a:rPr>
              <a:t>the FIN bit is 0; </a:t>
            </a:r>
          </a:p>
          <a:p>
            <a:pPr lvl="1" eaLnBrk="1" hangingPunct="1"/>
            <a:r>
              <a:rPr lang="en-US" sz="1300" dirty="0">
                <a:latin typeface="Arial" charset="0"/>
                <a:ea typeface="MS Mincho" charset="0"/>
                <a:cs typeface="MS Mincho" charset="0"/>
              </a:rPr>
              <a:t>the SYN bit is set to 0; </a:t>
            </a:r>
          </a:p>
          <a:p>
            <a:pPr lvl="1" eaLnBrk="1" hangingPunct="1"/>
            <a:r>
              <a:rPr lang="en-US" sz="1300" dirty="0">
                <a:latin typeface="Arial" charset="0"/>
                <a:ea typeface="MS Mincho" charset="0"/>
                <a:cs typeface="MS Mincho" charset="0"/>
              </a:rPr>
              <a:t>the RST and PSH bits are 0; </a:t>
            </a:r>
          </a:p>
          <a:p>
            <a:pPr lvl="1" eaLnBrk="1" hangingPunct="1"/>
            <a:r>
              <a:rPr lang="en-US" sz="1300" dirty="0">
                <a:latin typeface="Arial" charset="0"/>
                <a:ea typeface="MS Mincho" charset="0"/>
                <a:cs typeface="MS Mincho" charset="0"/>
              </a:rPr>
              <a:t>the ACK bit is set to 1; </a:t>
            </a:r>
          </a:p>
          <a:p>
            <a:pPr lvl="1" eaLnBrk="1" hangingPunct="1"/>
            <a:r>
              <a:rPr lang="en-US" sz="1300" dirty="0">
                <a:latin typeface="Arial" charset="0"/>
                <a:ea typeface="MS Mincho" charset="0"/>
                <a:cs typeface="MS Mincho" charset="0"/>
              </a:rPr>
              <a:t>the URG bit is 0.</a:t>
            </a:r>
          </a:p>
        </p:txBody>
      </p:sp>
      <p:pic>
        <p:nvPicPr>
          <p:cNvPr id="240644"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5800" y="2209800"/>
            <a:ext cx="4535488" cy="182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Oval 5"/>
          <p:cNvSpPr>
            <a:spLocks noChangeArrowheads="1"/>
          </p:cNvSpPr>
          <p:nvPr/>
        </p:nvSpPr>
        <p:spPr bwMode="auto">
          <a:xfrm>
            <a:off x="819944" y="2903537"/>
            <a:ext cx="2819400" cy="381000"/>
          </a:xfrm>
          <a:prstGeom prst="ellipse">
            <a:avLst/>
          </a:pr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44738" name="Rectangle 2"/>
          <p:cNvSpPr>
            <a:spLocks noGrp="1" noChangeArrowheads="1"/>
          </p:cNvSpPr>
          <p:nvPr>
            <p:ph type="title"/>
          </p:nvPr>
        </p:nvSpPr>
        <p:spPr>
          <a:xfrm>
            <a:off x="381000" y="228600"/>
            <a:ext cx="5021263" cy="447675"/>
          </a:xfrm>
        </p:spPr>
        <p:txBody>
          <a:bodyPr/>
          <a:lstStyle/>
          <a:p>
            <a:pPr algn="l" eaLnBrk="1" hangingPunct="1"/>
            <a:r>
              <a:rPr lang="en-US" sz="2000" b="1">
                <a:latin typeface="Arial" charset="0"/>
              </a:rPr>
              <a:t>Note on flag encoding </a:t>
            </a:r>
          </a:p>
        </p:txBody>
      </p:sp>
      <p:sp>
        <p:nvSpPr>
          <p:cNvPr id="244739" name="Rectangle 3"/>
          <p:cNvSpPr>
            <a:spLocks noGrp="1" noChangeArrowheads="1"/>
          </p:cNvSpPr>
          <p:nvPr>
            <p:ph type="body" idx="1"/>
          </p:nvPr>
        </p:nvSpPr>
        <p:spPr>
          <a:xfrm>
            <a:off x="381000" y="762000"/>
            <a:ext cx="5070475" cy="1524000"/>
          </a:xfrm>
        </p:spPr>
        <p:txBody>
          <a:bodyPr/>
          <a:lstStyle/>
          <a:p>
            <a:pPr eaLnBrk="1" hangingPunct="1">
              <a:lnSpc>
                <a:spcPct val="90000"/>
              </a:lnSpc>
            </a:pPr>
            <a:r>
              <a:rPr lang="en-US" sz="1300" dirty="0">
                <a:latin typeface="Arial" charset="0"/>
                <a:ea typeface="MS Mincho" charset="0"/>
                <a:cs typeface="MS Mincho" charset="0"/>
              </a:rPr>
              <a:t>Flags: 0x0018 (PSH, ACK) Hex 18 = </a:t>
            </a:r>
            <a:r>
              <a:rPr lang="en-US" sz="1300" dirty="0">
                <a:solidFill>
                  <a:srgbClr val="FF0000"/>
                </a:solidFill>
                <a:latin typeface="Arial" charset="0"/>
                <a:ea typeface="MS Mincho" charset="0"/>
                <a:cs typeface="MS Mincho" charset="0"/>
              </a:rPr>
              <a:t>00</a:t>
            </a:r>
            <a:r>
              <a:rPr lang="en-US" sz="1300" dirty="0">
                <a:latin typeface="Arial" charset="0"/>
                <a:ea typeface="MS Mincho" charset="0"/>
                <a:cs typeface="MS Mincho" charset="0"/>
              </a:rPr>
              <a:t>01  1000; </a:t>
            </a:r>
          </a:p>
          <a:p>
            <a:pPr lvl="1" eaLnBrk="1" hangingPunct="1">
              <a:lnSpc>
                <a:spcPct val="90000"/>
              </a:lnSpc>
            </a:pPr>
            <a:r>
              <a:rPr lang="en-US" sz="1300" dirty="0">
                <a:latin typeface="Arial" charset="0"/>
                <a:ea typeface="MS Mincho" charset="0"/>
                <a:cs typeface="MS Mincho" charset="0"/>
              </a:rPr>
              <a:t>the FIN bit is 0; </a:t>
            </a:r>
          </a:p>
          <a:p>
            <a:pPr lvl="1" eaLnBrk="1" hangingPunct="1">
              <a:lnSpc>
                <a:spcPct val="90000"/>
              </a:lnSpc>
            </a:pPr>
            <a:r>
              <a:rPr lang="en-US" sz="1300" dirty="0">
                <a:latin typeface="Arial" charset="0"/>
                <a:ea typeface="MS Mincho" charset="0"/>
                <a:cs typeface="MS Mincho" charset="0"/>
              </a:rPr>
              <a:t>the SYN bit is set to 0; </a:t>
            </a:r>
          </a:p>
          <a:p>
            <a:pPr lvl="1" eaLnBrk="1" hangingPunct="1">
              <a:lnSpc>
                <a:spcPct val="90000"/>
              </a:lnSpc>
            </a:pPr>
            <a:r>
              <a:rPr lang="en-US" sz="1300" dirty="0">
                <a:latin typeface="Arial" charset="0"/>
                <a:ea typeface="MS Mincho" charset="0"/>
                <a:cs typeface="MS Mincho" charset="0"/>
              </a:rPr>
              <a:t>the RST bit is 0;</a:t>
            </a:r>
          </a:p>
          <a:p>
            <a:pPr lvl="1" eaLnBrk="1" hangingPunct="1">
              <a:lnSpc>
                <a:spcPct val="90000"/>
              </a:lnSpc>
            </a:pPr>
            <a:r>
              <a:rPr lang="en-US" sz="1300" dirty="0">
                <a:latin typeface="Arial" charset="0"/>
                <a:ea typeface="MS Mincho" charset="0"/>
                <a:cs typeface="MS Mincho" charset="0"/>
              </a:rPr>
              <a:t>PSH bit is set to 1 </a:t>
            </a:r>
          </a:p>
          <a:p>
            <a:pPr lvl="1" eaLnBrk="1" hangingPunct="1">
              <a:lnSpc>
                <a:spcPct val="90000"/>
              </a:lnSpc>
            </a:pPr>
            <a:r>
              <a:rPr lang="en-US" sz="1300" dirty="0">
                <a:latin typeface="Arial" charset="0"/>
                <a:ea typeface="MS Mincho" charset="0"/>
                <a:cs typeface="MS Mincho" charset="0"/>
              </a:rPr>
              <a:t>the ACK bit is set to 1; </a:t>
            </a:r>
          </a:p>
          <a:p>
            <a:pPr lvl="1" eaLnBrk="1" hangingPunct="1">
              <a:lnSpc>
                <a:spcPct val="90000"/>
              </a:lnSpc>
            </a:pPr>
            <a:r>
              <a:rPr lang="en-US" sz="1300" dirty="0">
                <a:latin typeface="Arial" charset="0"/>
                <a:ea typeface="MS Mincho" charset="0"/>
                <a:cs typeface="MS Mincho" charset="0"/>
              </a:rPr>
              <a:t>the URG bit is 0.</a:t>
            </a:r>
          </a:p>
        </p:txBody>
      </p:sp>
      <p:pic>
        <p:nvPicPr>
          <p:cNvPr id="244740"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14400" y="2438400"/>
            <a:ext cx="3886200" cy="156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Oval 5"/>
          <p:cNvSpPr>
            <a:spLocks noChangeArrowheads="1"/>
          </p:cNvSpPr>
          <p:nvPr/>
        </p:nvSpPr>
        <p:spPr bwMode="auto">
          <a:xfrm>
            <a:off x="667544" y="3055937"/>
            <a:ext cx="2819400" cy="381000"/>
          </a:xfrm>
          <a:prstGeom prst="ellipse">
            <a:avLst/>
          </a:pr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306178" name="Rectangle 2"/>
          <p:cNvSpPr>
            <a:spLocks noGrp="1" noChangeArrowheads="1"/>
          </p:cNvSpPr>
          <p:nvPr>
            <p:ph type="title"/>
          </p:nvPr>
        </p:nvSpPr>
        <p:spPr/>
        <p:txBody>
          <a:bodyPr/>
          <a:lstStyle/>
          <a:p>
            <a:pPr eaLnBrk="1" hangingPunct="1"/>
            <a:r>
              <a:rPr lang="en-US" sz="1800" b="1">
                <a:latin typeface="Arial" charset="0"/>
              </a:rPr>
              <a:t>    </a:t>
            </a:r>
            <a:r>
              <a:rPr lang="en-US" sz="2400" b="1">
                <a:latin typeface="Arial" charset="0"/>
              </a:rPr>
              <a:t>References</a:t>
            </a:r>
          </a:p>
        </p:txBody>
      </p:sp>
      <p:sp>
        <p:nvSpPr>
          <p:cNvPr id="306179" name="Rectangle 3"/>
          <p:cNvSpPr>
            <a:spLocks noGrp="1" noChangeArrowheads="1"/>
          </p:cNvSpPr>
          <p:nvPr>
            <p:ph type="body" idx="1"/>
          </p:nvPr>
        </p:nvSpPr>
        <p:spPr>
          <a:xfrm>
            <a:off x="381000" y="1219200"/>
            <a:ext cx="5021263" cy="2611438"/>
          </a:xfrm>
        </p:spPr>
        <p:txBody>
          <a:bodyPr/>
          <a:lstStyle/>
          <a:p>
            <a:pPr eaLnBrk="1" hangingPunct="1"/>
            <a:r>
              <a:rPr lang="en-US" sz="1400">
                <a:latin typeface="Arial" charset="0"/>
              </a:rPr>
              <a:t>http://www.iana.org/assignments/port-numbers</a:t>
            </a:r>
          </a:p>
          <a:p>
            <a:pPr eaLnBrk="1" hangingPunct="1"/>
            <a:r>
              <a:rPr lang="en-US" sz="1400">
                <a:latin typeface="Arial" charset="0"/>
              </a:rPr>
              <a:t>http://www.informit.com/articles/article.asp?p=30662&amp;seqNum=2</a:t>
            </a:r>
          </a:p>
          <a:p>
            <a:pPr eaLnBrk="1" hangingPunct="1"/>
            <a:r>
              <a:rPr lang="en-US" sz="1400">
                <a:latin typeface="Arial" charset="0"/>
              </a:rPr>
              <a:t>http://www.thinkingsecure.com/docs/TCPIP-Illustrated-1/tcp_bulk.htm#20_8</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39938" name="Rectangle 2"/>
          <p:cNvSpPr>
            <a:spLocks noGrp="1" noChangeArrowheads="1"/>
          </p:cNvSpPr>
          <p:nvPr>
            <p:ph type="title"/>
          </p:nvPr>
        </p:nvSpPr>
        <p:spPr>
          <a:xfrm>
            <a:off x="442913" y="196850"/>
            <a:ext cx="5021262" cy="344488"/>
          </a:xfrm>
        </p:spPr>
        <p:txBody>
          <a:bodyPr/>
          <a:lstStyle/>
          <a:p>
            <a:pPr algn="l" eaLnBrk="1" hangingPunct="1"/>
            <a:r>
              <a:rPr lang="en-US" sz="1600" b="1" dirty="0">
                <a:latin typeface="Arial" charset="0"/>
              </a:rPr>
              <a:t>TCP </a:t>
            </a:r>
            <a:r>
              <a:rPr lang="en-US" sz="1600" b="1" dirty="0" smtClean="0">
                <a:latin typeface="Arial" charset="0"/>
              </a:rPr>
              <a:t>Wireshark Trace</a:t>
            </a:r>
            <a:endParaRPr lang="en-US" sz="1600" b="1" dirty="0">
              <a:latin typeface="Arial" charset="0"/>
            </a:endParaRPr>
          </a:p>
        </p:txBody>
      </p:sp>
      <p:sp>
        <p:nvSpPr>
          <p:cNvPr id="39939" name="Rectangle 3"/>
          <p:cNvSpPr>
            <a:spLocks noGrp="1" noChangeArrowheads="1"/>
          </p:cNvSpPr>
          <p:nvPr>
            <p:ph type="body" idx="1"/>
          </p:nvPr>
        </p:nvSpPr>
        <p:spPr>
          <a:xfrm>
            <a:off x="344488" y="641350"/>
            <a:ext cx="5119687" cy="3449638"/>
          </a:xfrm>
        </p:spPr>
        <p:txBody>
          <a:bodyPr/>
          <a:lstStyle/>
          <a:p>
            <a:pPr eaLnBrk="1" hangingPunct="1">
              <a:lnSpc>
                <a:spcPct val="90000"/>
              </a:lnSpc>
            </a:pPr>
            <a:r>
              <a:rPr lang="en-US" sz="1300" dirty="0">
                <a:latin typeface="Arial" charset="0"/>
                <a:ea typeface="MS Mincho" charset="0"/>
                <a:cs typeface="MS Mincho" charset="0"/>
              </a:rPr>
              <a:t>Frame 15 (619 bytes on wire, 619 bytes captured)</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Ethernet II, </a:t>
            </a:r>
            <a:r>
              <a:rPr lang="en-US" sz="1300" dirty="0" err="1">
                <a:latin typeface="Arial" charset="0"/>
                <a:ea typeface="MS Mincho" charset="0"/>
                <a:cs typeface="MS Mincho" charset="0"/>
              </a:rPr>
              <a:t>Src</a:t>
            </a:r>
            <a:r>
              <a:rPr lang="en-US" sz="1300" dirty="0">
                <a:latin typeface="Arial" charset="0"/>
                <a:ea typeface="MS Mincho" charset="0"/>
                <a:cs typeface="MS Mincho" charset="0"/>
              </a:rPr>
              <a:t>: 00:0c:41:2b:a2:a6, </a:t>
            </a:r>
            <a:r>
              <a:rPr lang="en-US" sz="1300" dirty="0" err="1">
                <a:latin typeface="Arial" charset="0"/>
                <a:ea typeface="MS Mincho" charset="0"/>
                <a:cs typeface="MS Mincho" charset="0"/>
              </a:rPr>
              <a:t>Dst</a:t>
            </a:r>
            <a:r>
              <a:rPr lang="en-US" sz="1300" dirty="0">
                <a:latin typeface="Arial" charset="0"/>
                <a:ea typeface="MS Mincho" charset="0"/>
                <a:cs typeface="MS Mincho" charset="0"/>
              </a:rPr>
              <a:t>: 00:03:93:e5:13:52</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Internet Protocol, </a:t>
            </a:r>
            <a:r>
              <a:rPr lang="en-US" sz="1300" dirty="0" err="1">
                <a:latin typeface="Arial" charset="0"/>
                <a:ea typeface="MS Mincho" charset="0"/>
                <a:cs typeface="MS Mincho" charset="0"/>
              </a:rPr>
              <a:t>Src</a:t>
            </a:r>
            <a:r>
              <a:rPr lang="en-US" sz="1300" dirty="0">
                <a:latin typeface="Arial" charset="0"/>
                <a:ea typeface="MS Mincho" charset="0"/>
                <a:cs typeface="MS Mincho" charset="0"/>
              </a:rPr>
              <a:t> </a:t>
            </a:r>
            <a:r>
              <a:rPr lang="en-US" sz="1300" dirty="0" err="1">
                <a:latin typeface="Arial" charset="0"/>
                <a:ea typeface="MS Mincho" charset="0"/>
                <a:cs typeface="MS Mincho" charset="0"/>
              </a:rPr>
              <a:t>Addr</a:t>
            </a:r>
            <a:r>
              <a:rPr lang="en-US" sz="1300" dirty="0">
                <a:latin typeface="Arial" charset="0"/>
                <a:ea typeface="MS Mincho" charset="0"/>
                <a:cs typeface="MS Mincho" charset="0"/>
              </a:rPr>
              <a:t>: 10.0.1.3 (10.0.1.3), </a:t>
            </a:r>
            <a:r>
              <a:rPr lang="en-US" sz="1300" dirty="0" err="1">
                <a:latin typeface="Arial" charset="0"/>
                <a:ea typeface="MS Mincho" charset="0"/>
                <a:cs typeface="MS Mincho" charset="0"/>
              </a:rPr>
              <a:t>Dst</a:t>
            </a:r>
            <a:r>
              <a:rPr lang="en-US" sz="1300" dirty="0">
                <a:latin typeface="Arial" charset="0"/>
                <a:ea typeface="MS Mincho" charset="0"/>
                <a:cs typeface="MS Mincho" charset="0"/>
              </a:rPr>
              <a:t> </a:t>
            </a:r>
            <a:r>
              <a:rPr lang="en-US" sz="1300" dirty="0" err="1">
                <a:latin typeface="Arial" charset="0"/>
                <a:ea typeface="MS Mincho" charset="0"/>
                <a:cs typeface="MS Mincho" charset="0"/>
              </a:rPr>
              <a:t>Addr</a:t>
            </a:r>
            <a:r>
              <a:rPr lang="en-US" sz="1300" dirty="0">
                <a:latin typeface="Arial" charset="0"/>
                <a:ea typeface="MS Mincho" charset="0"/>
                <a:cs typeface="MS Mincho" charset="0"/>
              </a:rPr>
              <a:t>: 66.102.7.104 (66.102.7.104)</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Transmission Control Protocol, </a:t>
            </a:r>
            <a:r>
              <a:rPr lang="en-US" sz="1300" dirty="0" err="1">
                <a:latin typeface="Arial" charset="0"/>
                <a:ea typeface="MS Mincho" charset="0"/>
                <a:cs typeface="MS Mincho" charset="0"/>
              </a:rPr>
              <a:t>Src</a:t>
            </a:r>
            <a:r>
              <a:rPr lang="en-US" sz="1300" dirty="0">
                <a:latin typeface="Arial" charset="0"/>
                <a:ea typeface="MS Mincho" charset="0"/>
                <a:cs typeface="MS Mincho" charset="0"/>
              </a:rPr>
              <a:t> Port: 1585 (1585), </a:t>
            </a:r>
            <a:r>
              <a:rPr lang="en-US" sz="1300" dirty="0" err="1">
                <a:latin typeface="Arial" charset="0"/>
                <a:ea typeface="MS Mincho" charset="0"/>
                <a:cs typeface="MS Mincho" charset="0"/>
              </a:rPr>
              <a:t>Dst</a:t>
            </a:r>
            <a:r>
              <a:rPr lang="en-US" sz="1300" dirty="0">
                <a:latin typeface="Arial" charset="0"/>
                <a:ea typeface="MS Mincho" charset="0"/>
                <a:cs typeface="MS Mincho" charset="0"/>
              </a:rPr>
              <a:t> Port: </a:t>
            </a:r>
            <a:r>
              <a:rPr lang="en-US" sz="1300" dirty="0" smtClean="0">
                <a:latin typeface="Arial" charset="0"/>
                <a:ea typeface="MS Mincho" charset="0"/>
                <a:cs typeface="MS Mincho" charset="0"/>
              </a:rPr>
              <a:t>http </a:t>
            </a:r>
            <a:r>
              <a:rPr lang="en-US" sz="1300" dirty="0">
                <a:latin typeface="Arial" charset="0"/>
                <a:ea typeface="MS Mincho" charset="0"/>
                <a:cs typeface="MS Mincho" charset="0"/>
              </a:rPr>
              <a:t>(80), </a:t>
            </a:r>
            <a:r>
              <a:rPr lang="en-US" sz="1300" dirty="0" err="1">
                <a:latin typeface="Arial" charset="0"/>
                <a:ea typeface="MS Mincho" charset="0"/>
                <a:cs typeface="MS Mincho" charset="0"/>
              </a:rPr>
              <a:t>Seq</a:t>
            </a:r>
            <a:r>
              <a:rPr lang="en-US" sz="1300" dirty="0">
                <a:latin typeface="Arial" charset="0"/>
                <a:ea typeface="MS Mincho" charset="0"/>
                <a:cs typeface="MS Mincho" charset="0"/>
              </a:rPr>
              <a:t>: 3683161283, </a:t>
            </a:r>
            <a:r>
              <a:rPr lang="en-US" sz="1300" dirty="0" err="1">
                <a:latin typeface="Arial" charset="0"/>
                <a:ea typeface="MS Mincho" charset="0"/>
                <a:cs typeface="MS Mincho" charset="0"/>
              </a:rPr>
              <a:t>Ack</a:t>
            </a:r>
            <a:r>
              <a:rPr lang="en-US" sz="1300" dirty="0">
                <a:latin typeface="Arial" charset="0"/>
                <a:ea typeface="MS Mincho" charset="0"/>
                <a:cs typeface="MS Mincho" charset="0"/>
              </a:rPr>
              <a:t>: 3973483453, Len: 565</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    Source port: 1585 (1585)</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    Destination port: http (80)</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    Sequence number: 3683161283</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    Acknowledgement number: 3973483453</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    Header length: 20 bytes</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    Flags: 0x0018 (PSH, ACK)</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    Window size: 16343</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    Checksum: 0x76e4 (correct)</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Hypertext Transfer Protocol</a:t>
            </a:r>
          </a:p>
        </p:txBody>
      </p:sp>
      <p:sp>
        <p:nvSpPr>
          <p:cNvPr id="39940" name="Rectangle 4"/>
          <p:cNvSpPr>
            <a:spLocks noChangeArrowheads="1"/>
          </p:cNvSpPr>
          <p:nvPr/>
        </p:nvSpPr>
        <p:spPr bwMode="auto">
          <a:xfrm>
            <a:off x="304800" y="1447800"/>
            <a:ext cx="5181600" cy="2209800"/>
          </a:xfrm>
          <a:prstGeom prst="rect">
            <a:avLst/>
          </a:prstGeom>
          <a:noFill/>
          <a:ln w="254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41986"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Ports</a:t>
            </a:r>
          </a:p>
        </p:txBody>
      </p:sp>
      <p:sp>
        <p:nvSpPr>
          <p:cNvPr id="41987" name="Rectangle 3"/>
          <p:cNvSpPr>
            <a:spLocks noGrp="1" noChangeArrowheads="1"/>
          </p:cNvSpPr>
          <p:nvPr>
            <p:ph type="body" idx="1"/>
          </p:nvPr>
        </p:nvSpPr>
        <p:spPr>
          <a:xfrm>
            <a:off x="393700" y="887413"/>
            <a:ext cx="5070475" cy="3105150"/>
          </a:xfrm>
        </p:spPr>
        <p:txBody>
          <a:bodyPr/>
          <a:lstStyle/>
          <a:p>
            <a:pPr eaLnBrk="1" hangingPunct="1"/>
            <a:r>
              <a:rPr lang="en-US" sz="1800">
                <a:latin typeface="Arial" charset="0"/>
                <a:cs typeface="Times New Roman" charset="0"/>
              </a:rPr>
              <a:t>The source port and the destination port are each identified by a 16 bit number.</a:t>
            </a:r>
          </a:p>
          <a:p>
            <a:pPr eaLnBrk="1" hangingPunct="1"/>
            <a:endParaRPr lang="en-US" sz="1800">
              <a:latin typeface="Arial" charset="0"/>
              <a:cs typeface="Times New Roman" charset="0"/>
            </a:endParaRPr>
          </a:p>
          <a:p>
            <a:pPr eaLnBrk="1" hangingPunct="1"/>
            <a:r>
              <a:rPr lang="en-US" sz="1800">
                <a:latin typeface="Arial" charset="0"/>
                <a:cs typeface="Times New Roman" charset="0"/>
              </a:rPr>
              <a:t>This means that TCP Ports values can range between 0 to 2</a:t>
            </a:r>
            <a:r>
              <a:rPr lang="en-US" sz="1800" baseline="30000">
                <a:latin typeface="Arial" charset="0"/>
                <a:cs typeface="Times New Roman" charset="0"/>
              </a:rPr>
              <a:t>16</a:t>
            </a:r>
            <a:r>
              <a:rPr lang="en-US" sz="1800">
                <a:latin typeface="Arial" charset="0"/>
                <a:cs typeface="Times New Roman" charset="0"/>
              </a:rPr>
              <a:t>  - 1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44034" name="Rectangle 1026"/>
          <p:cNvSpPr>
            <a:spLocks noGrp="1" noChangeArrowheads="1"/>
          </p:cNvSpPr>
          <p:nvPr>
            <p:ph type="title"/>
          </p:nvPr>
        </p:nvSpPr>
        <p:spPr>
          <a:xfrm>
            <a:off x="442913" y="196850"/>
            <a:ext cx="5021262" cy="641350"/>
          </a:xfrm>
        </p:spPr>
        <p:txBody>
          <a:bodyPr/>
          <a:lstStyle/>
          <a:p>
            <a:pPr eaLnBrk="1" hangingPunct="1"/>
            <a:r>
              <a:rPr lang="en-US" sz="1800" b="1">
                <a:latin typeface="Arial" charset="0"/>
              </a:rPr>
              <a:t>Ports</a:t>
            </a:r>
          </a:p>
        </p:txBody>
      </p:sp>
      <p:sp>
        <p:nvSpPr>
          <p:cNvPr id="44035" name="Rectangle 1027"/>
          <p:cNvSpPr>
            <a:spLocks noGrp="1" noChangeArrowheads="1"/>
          </p:cNvSpPr>
          <p:nvPr>
            <p:ph type="body" idx="1"/>
          </p:nvPr>
        </p:nvSpPr>
        <p:spPr>
          <a:xfrm>
            <a:off x="393700" y="887413"/>
            <a:ext cx="5070475" cy="3105150"/>
          </a:xfrm>
        </p:spPr>
        <p:txBody>
          <a:bodyPr/>
          <a:lstStyle/>
          <a:p>
            <a:pPr eaLnBrk="1" hangingPunct="1"/>
            <a:r>
              <a:rPr lang="en-US" sz="1800">
                <a:latin typeface="Arial" charset="0"/>
                <a:cs typeface="Times New Roman" charset="0"/>
              </a:rPr>
              <a:t>Ports are bound to ( associated with ) processes within computing devices.</a:t>
            </a:r>
          </a:p>
          <a:p>
            <a:pPr lvl="1" eaLnBrk="1" hangingPunct="1"/>
            <a:r>
              <a:rPr lang="en-US" sz="1800">
                <a:latin typeface="Arial" charset="0"/>
                <a:cs typeface="Times New Roman" charset="0"/>
              </a:rPr>
              <a:t>The devices are identified by their IP Address.</a:t>
            </a:r>
          </a:p>
          <a:p>
            <a:pPr lvl="1" eaLnBrk="1" hangingPunct="1"/>
            <a:r>
              <a:rPr lang="en-US" sz="1800">
                <a:latin typeface="Arial" charset="0"/>
                <a:cs typeface="Times New Roman" charset="0"/>
              </a:rPr>
              <a:t>The processes are identified by their port numbers.</a:t>
            </a:r>
          </a:p>
          <a:p>
            <a:pPr eaLnBrk="1" hangingPunct="1"/>
            <a:endParaRPr lang="en-US" sz="1800">
              <a:latin typeface="Arial" charset="0"/>
              <a:cs typeface="Times New Roman"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46082"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Binding ports to Processes</a:t>
            </a:r>
            <a:r>
              <a:rPr lang="en-US" sz="2000" b="1">
                <a:latin typeface="Arial" charset="0"/>
              </a:rPr>
              <a:t> </a:t>
            </a:r>
            <a:endParaRPr lang="en-US" sz="900" b="1">
              <a:latin typeface="Arial" charset="0"/>
            </a:endParaRPr>
          </a:p>
        </p:txBody>
      </p:sp>
      <p:sp>
        <p:nvSpPr>
          <p:cNvPr id="46083" name="Rectangle 3"/>
          <p:cNvSpPr>
            <a:spLocks noGrp="1" noChangeArrowheads="1"/>
          </p:cNvSpPr>
          <p:nvPr>
            <p:ph type="body" idx="1"/>
          </p:nvPr>
        </p:nvSpPr>
        <p:spPr>
          <a:xfrm>
            <a:off x="393700" y="887413"/>
            <a:ext cx="5070475" cy="3055937"/>
          </a:xfrm>
        </p:spPr>
        <p:txBody>
          <a:bodyPr/>
          <a:lstStyle/>
          <a:p>
            <a:pPr eaLnBrk="1" hangingPunct="1"/>
            <a:r>
              <a:rPr lang="en-US" sz="1800" dirty="0">
                <a:latin typeface="Arial" charset="0"/>
                <a:cs typeface="Times New Roman" charset="0"/>
              </a:rPr>
              <a:t>Frequently-used processes such as HTTP or E-mail are assigned fixed sockets which are made known to the public.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48130"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Binding ports to Processes</a:t>
            </a:r>
            <a:r>
              <a:rPr lang="en-US" sz="2000" b="1">
                <a:latin typeface="Arial" charset="0"/>
              </a:rPr>
              <a:t> </a:t>
            </a:r>
            <a:endParaRPr lang="en-US" sz="900" b="1">
              <a:latin typeface="Arial" charset="0"/>
            </a:endParaRPr>
          </a:p>
        </p:txBody>
      </p:sp>
      <p:sp>
        <p:nvSpPr>
          <p:cNvPr id="48131" name="Rectangle 3"/>
          <p:cNvSpPr>
            <a:spLocks noGrp="1" noChangeArrowheads="1"/>
          </p:cNvSpPr>
          <p:nvPr>
            <p:ph type="body" idx="1"/>
          </p:nvPr>
        </p:nvSpPr>
        <p:spPr>
          <a:xfrm>
            <a:off x="393700" y="887413"/>
            <a:ext cx="5070475" cy="3055937"/>
          </a:xfrm>
        </p:spPr>
        <p:txBody>
          <a:bodyPr/>
          <a:lstStyle/>
          <a:p>
            <a:pPr eaLnBrk="1" hangingPunct="1"/>
            <a:r>
              <a:rPr lang="en-US" sz="1800" dirty="0">
                <a:latin typeface="Arial" charset="0"/>
                <a:cs typeface="Times New Roman" charset="0"/>
              </a:rPr>
              <a:t>These services can then be accessed through the well-known ports. </a:t>
            </a:r>
          </a:p>
          <a:p>
            <a:pPr eaLnBrk="1" hangingPunct="1"/>
            <a:endParaRPr lang="en-US" sz="1800" dirty="0">
              <a:latin typeface="Arial" charset="0"/>
              <a:cs typeface="Times New Roman" charset="0"/>
            </a:endParaRPr>
          </a:p>
          <a:p>
            <a:pPr eaLnBrk="1" hangingPunct="1"/>
            <a:r>
              <a:rPr lang="en-US" sz="1800" dirty="0">
                <a:latin typeface="Arial" charset="0"/>
                <a:cs typeface="Times New Roman" charset="0"/>
              </a:rPr>
              <a:t>The IANA site where the well-known ports are found is </a:t>
            </a:r>
            <a:r>
              <a:rPr lang="en-US" sz="1800" dirty="0">
                <a:latin typeface="Arial" charset="0"/>
              </a:rPr>
              <a:t>http://www.iana.org/assignments/port-numbers .</a:t>
            </a:r>
          </a:p>
          <a:p>
            <a:pPr eaLnBrk="1" hangingPunct="1">
              <a:buFontTx/>
              <a:buNone/>
            </a:pPr>
            <a:endParaRPr lang="en-US" sz="1800" dirty="0">
              <a:latin typeface="Arial" charset="0"/>
              <a:cs typeface="Times New Roman"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50178" name="Rectangle 2"/>
          <p:cNvSpPr>
            <a:spLocks noGrp="1" noChangeArrowheads="1"/>
          </p:cNvSpPr>
          <p:nvPr>
            <p:ph type="title"/>
          </p:nvPr>
        </p:nvSpPr>
        <p:spPr>
          <a:xfrm>
            <a:off x="442913" y="196850"/>
            <a:ext cx="5021262" cy="641350"/>
          </a:xfrm>
        </p:spPr>
        <p:txBody>
          <a:bodyPr/>
          <a:lstStyle/>
          <a:p>
            <a:pPr eaLnBrk="1" hangingPunct="1"/>
            <a:r>
              <a:rPr lang="en-US" sz="1400" dirty="0">
                <a:latin typeface="Arial" charset="0"/>
              </a:rPr>
              <a:t>Excerpt from http://www.iana.org/assignments/port-numbers</a:t>
            </a:r>
          </a:p>
        </p:txBody>
      </p:sp>
      <p:sp>
        <p:nvSpPr>
          <p:cNvPr id="50179" name="Rectangle 3"/>
          <p:cNvSpPr>
            <a:spLocks noGrp="1" noChangeArrowheads="1"/>
          </p:cNvSpPr>
          <p:nvPr>
            <p:ph type="body" idx="1"/>
          </p:nvPr>
        </p:nvSpPr>
        <p:spPr>
          <a:xfrm>
            <a:off x="393700" y="887413"/>
            <a:ext cx="5070475" cy="3055937"/>
          </a:xfrm>
        </p:spPr>
        <p:txBody>
          <a:bodyPr/>
          <a:lstStyle/>
          <a:p>
            <a:pPr eaLnBrk="1" hangingPunct="1"/>
            <a:r>
              <a:rPr lang="en-US" sz="1200">
                <a:latin typeface="Arial" charset="0"/>
              </a:rPr>
              <a:t>PORT NUMBERS (last updated 2007-11-20) </a:t>
            </a:r>
          </a:p>
          <a:p>
            <a:pPr eaLnBrk="1" hangingPunct="1"/>
            <a:r>
              <a:rPr lang="en-US" sz="1200">
                <a:latin typeface="Arial" charset="0"/>
              </a:rPr>
              <a:t>The port numbers are divided into three ranges: the Well Known Ports, the Registered Ports, and the Dynamic and/or Private Ports. </a:t>
            </a:r>
          </a:p>
          <a:p>
            <a:pPr eaLnBrk="1" hangingPunct="1"/>
            <a:r>
              <a:rPr lang="en-US" sz="1200">
                <a:latin typeface="Arial" charset="0"/>
              </a:rPr>
              <a:t>The Well Known Ports are those from 0 through 1023. …….</a:t>
            </a:r>
          </a:p>
          <a:p>
            <a:pPr eaLnBrk="1" hangingPunct="1"/>
            <a:r>
              <a:rPr lang="en-US" sz="1200">
                <a:latin typeface="Arial" charset="0"/>
              </a:rPr>
              <a:t>The Registered Ports are those from 1024 through 49151 …….. </a:t>
            </a:r>
          </a:p>
          <a:p>
            <a:pPr eaLnBrk="1" hangingPunct="1"/>
            <a:r>
              <a:rPr lang="en-US" sz="1200">
                <a:latin typeface="Arial" charset="0"/>
              </a:rPr>
              <a:t>The Dynamic and/or Private Ports are those from 49152 through 65535 A value of 0 in the port numbers registry below indicates that no port has been allocated. ….</a:t>
            </a:r>
          </a:p>
          <a:p>
            <a:pPr eaLnBrk="1" hangingPunct="1">
              <a:buFontTx/>
              <a:buNone/>
            </a:pPr>
            <a:endParaRPr lang="en-US" sz="1200">
              <a:latin typeface="Arial" charset="0"/>
              <a:cs typeface="Times New Roman"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52226" name="Rectangle 2"/>
          <p:cNvSpPr>
            <a:spLocks noGrp="1" noChangeArrowheads="1"/>
          </p:cNvSpPr>
          <p:nvPr>
            <p:ph type="title"/>
          </p:nvPr>
        </p:nvSpPr>
        <p:spPr>
          <a:xfrm>
            <a:off x="442913" y="196850"/>
            <a:ext cx="5021262" cy="641350"/>
          </a:xfrm>
        </p:spPr>
        <p:txBody>
          <a:bodyPr/>
          <a:lstStyle/>
          <a:p>
            <a:pPr eaLnBrk="1" hangingPunct="1"/>
            <a:r>
              <a:rPr lang="en-US" sz="2000" b="1">
                <a:latin typeface="Arial" charset="0"/>
              </a:rPr>
              <a:t>Classification of Ports</a:t>
            </a:r>
          </a:p>
        </p:txBody>
      </p:sp>
      <p:pic>
        <p:nvPicPr>
          <p:cNvPr id="52227"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39738" y="2217738"/>
            <a:ext cx="4970462" cy="1082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228" name="Rectangle 5"/>
          <p:cNvSpPr>
            <a:spLocks noGrp="1" noChangeArrowheads="1"/>
          </p:cNvSpPr>
          <p:nvPr>
            <p:ph type="body" idx="1"/>
          </p:nvPr>
        </p:nvSpPr>
        <p:spPr>
          <a:xfrm>
            <a:off x="363538" y="922338"/>
            <a:ext cx="5021262" cy="860425"/>
          </a:xfrm>
        </p:spPr>
        <p:txBody>
          <a:bodyPr/>
          <a:lstStyle/>
          <a:p>
            <a:pPr eaLnBrk="1" hangingPunct="1">
              <a:lnSpc>
                <a:spcPct val="90000"/>
              </a:lnSpc>
            </a:pPr>
            <a:r>
              <a:rPr lang="en-US" sz="1800">
                <a:latin typeface="Arial" charset="0"/>
              </a:rPr>
              <a:t>Figure 23.4 in the text book illustrates the information in the excerpt on the previous page.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7410" name="Rectangle 2"/>
          <p:cNvSpPr>
            <a:spLocks noGrp="1" noChangeArrowheads="1"/>
          </p:cNvSpPr>
          <p:nvPr>
            <p:ph type="title"/>
          </p:nvPr>
        </p:nvSpPr>
        <p:spPr/>
        <p:txBody>
          <a:bodyPr/>
          <a:lstStyle/>
          <a:p>
            <a:pPr eaLnBrk="1" hangingPunct="1"/>
            <a:r>
              <a:rPr lang="en-US" sz="1600" b="1">
                <a:latin typeface="Arial" charset="0"/>
              </a:rPr>
              <a:t> </a:t>
            </a:r>
            <a:r>
              <a:rPr lang="en-US" sz="2000" b="1">
                <a:latin typeface="Arial" charset="0"/>
              </a:rPr>
              <a:t>Reading Assignment</a:t>
            </a:r>
          </a:p>
        </p:txBody>
      </p:sp>
      <p:sp>
        <p:nvSpPr>
          <p:cNvPr id="17411" name="Rectangle 3"/>
          <p:cNvSpPr>
            <a:spLocks noGrp="1" noChangeArrowheads="1"/>
          </p:cNvSpPr>
          <p:nvPr>
            <p:ph type="body" idx="1"/>
          </p:nvPr>
        </p:nvSpPr>
        <p:spPr>
          <a:xfrm>
            <a:off x="442913" y="936625"/>
            <a:ext cx="5021262" cy="2873375"/>
          </a:xfrm>
        </p:spPr>
        <p:txBody>
          <a:bodyPr/>
          <a:lstStyle/>
          <a:p>
            <a:pPr eaLnBrk="1" hangingPunct="1"/>
            <a:r>
              <a:rPr lang="en-US" sz="1800">
                <a:latin typeface="Arial" charset="0"/>
                <a:cs typeface="Times New Roman" charset="0"/>
              </a:rPr>
              <a:t>Forouzan, ed 4 : Chapter 23</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54274"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Sequence Number</a:t>
            </a:r>
            <a:r>
              <a:rPr lang="en-US" sz="2000" b="1">
                <a:latin typeface="Arial" charset="0"/>
              </a:rPr>
              <a:t> </a:t>
            </a:r>
            <a:endParaRPr lang="en-US" sz="900" b="1">
              <a:latin typeface="Arial" charset="0"/>
            </a:endParaRPr>
          </a:p>
        </p:txBody>
      </p:sp>
      <p:sp>
        <p:nvSpPr>
          <p:cNvPr id="54275" name="Rectangle 3"/>
          <p:cNvSpPr>
            <a:spLocks noGrp="1" noChangeArrowheads="1"/>
          </p:cNvSpPr>
          <p:nvPr>
            <p:ph type="body" idx="1"/>
          </p:nvPr>
        </p:nvSpPr>
        <p:spPr>
          <a:xfrm>
            <a:off x="381000" y="762000"/>
            <a:ext cx="5070475" cy="3055938"/>
          </a:xfrm>
        </p:spPr>
        <p:txBody>
          <a:bodyPr/>
          <a:lstStyle/>
          <a:p>
            <a:pPr eaLnBrk="1" hangingPunct="1"/>
            <a:r>
              <a:rPr lang="en-US" sz="1800" dirty="0">
                <a:latin typeface="Arial" charset="0"/>
                <a:cs typeface="Times New Roman" charset="0"/>
              </a:rPr>
              <a:t>The Sequence number is the number of the byte in the stream of bytes being sent</a:t>
            </a:r>
          </a:p>
          <a:p>
            <a:pPr eaLnBrk="1" hangingPunct="1"/>
            <a:r>
              <a:rPr lang="en-US" sz="1800" dirty="0">
                <a:latin typeface="Arial" charset="0"/>
                <a:cs typeface="Times New Roman" charset="0"/>
              </a:rPr>
              <a:t>The sequence number of the first byte in a segment of bytes is used to identify the segment</a:t>
            </a:r>
          </a:p>
          <a:p>
            <a:pPr eaLnBrk="1" hangingPunct="1"/>
            <a:r>
              <a:rPr lang="en-US" sz="1800" dirty="0">
                <a:latin typeface="Arial" charset="0"/>
                <a:cs typeface="Times New Roman" charset="0"/>
              </a:rPr>
              <a:t>The field that identifies the sequence number is 32 bits long, so the value of the sequence number can range between 0 and 2</a:t>
            </a:r>
            <a:r>
              <a:rPr lang="en-US" sz="1800" baseline="30000" dirty="0">
                <a:latin typeface="Arial" charset="0"/>
                <a:cs typeface="Times New Roman" charset="0"/>
              </a:rPr>
              <a:t>32</a:t>
            </a:r>
            <a:r>
              <a:rPr lang="en-US" sz="1800" dirty="0">
                <a:latin typeface="Arial" charset="0"/>
                <a:cs typeface="Times New Roman" charset="0"/>
              </a:rPr>
              <a:t> -1</a:t>
            </a:r>
          </a:p>
          <a:p>
            <a:pPr eaLnBrk="1" hangingPunct="1">
              <a:buFontTx/>
              <a:buNone/>
            </a:pPr>
            <a:endParaRPr lang="en-US" sz="1800" dirty="0">
              <a:latin typeface="Arial" charset="0"/>
              <a:cs typeface="Times New Roman"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56322"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Sequence Number</a:t>
            </a:r>
            <a:r>
              <a:rPr lang="en-US" sz="2000" b="1">
                <a:latin typeface="Arial" charset="0"/>
              </a:rPr>
              <a:t> </a:t>
            </a:r>
            <a:endParaRPr lang="en-US" sz="900" b="1">
              <a:latin typeface="Arial" charset="0"/>
            </a:endParaRPr>
          </a:p>
        </p:txBody>
      </p:sp>
      <p:sp>
        <p:nvSpPr>
          <p:cNvPr id="56323" name="Rectangle 3"/>
          <p:cNvSpPr>
            <a:spLocks noGrp="1" noChangeArrowheads="1"/>
          </p:cNvSpPr>
          <p:nvPr>
            <p:ph type="body" idx="1"/>
          </p:nvPr>
        </p:nvSpPr>
        <p:spPr>
          <a:xfrm>
            <a:off x="381000" y="762000"/>
            <a:ext cx="5070475" cy="3055938"/>
          </a:xfrm>
        </p:spPr>
        <p:txBody>
          <a:bodyPr/>
          <a:lstStyle/>
          <a:p>
            <a:pPr eaLnBrk="1" hangingPunct="1"/>
            <a:r>
              <a:rPr lang="en-US" sz="1800">
                <a:latin typeface="Arial" charset="0"/>
                <a:cs typeface="Times New Roman" charset="0"/>
              </a:rPr>
              <a:t>The Sequence number is used to alert the receiver of four types of transmission errors:</a:t>
            </a:r>
          </a:p>
          <a:p>
            <a:pPr lvl="1" eaLnBrk="1" hangingPunct="1"/>
            <a:r>
              <a:rPr lang="en-US" sz="1800">
                <a:latin typeface="Arial" charset="0"/>
                <a:cs typeface="Times New Roman" charset="0"/>
              </a:rPr>
              <a:t>Lost</a:t>
            </a:r>
          </a:p>
          <a:p>
            <a:pPr lvl="1" eaLnBrk="1" hangingPunct="1"/>
            <a:r>
              <a:rPr lang="en-US" sz="1800">
                <a:latin typeface="Arial" charset="0"/>
                <a:cs typeface="Times New Roman" charset="0"/>
              </a:rPr>
              <a:t>Duplicate</a:t>
            </a:r>
          </a:p>
          <a:p>
            <a:pPr lvl="1" eaLnBrk="1" hangingPunct="1"/>
            <a:r>
              <a:rPr lang="en-US" sz="1800">
                <a:latin typeface="Arial" charset="0"/>
                <a:cs typeface="Times New Roman" charset="0"/>
              </a:rPr>
              <a:t>Out of sequence delivery</a:t>
            </a:r>
          </a:p>
          <a:p>
            <a:pPr lvl="1" eaLnBrk="1" hangingPunct="1"/>
            <a:r>
              <a:rPr lang="en-US" sz="1800">
                <a:latin typeface="Arial" charset="0"/>
                <a:cs typeface="Times New Roman" charset="0"/>
              </a:rPr>
              <a:t>Corrupted</a:t>
            </a:r>
          </a:p>
          <a:p>
            <a:pPr eaLnBrk="1" hangingPunct="1"/>
            <a:endParaRPr lang="en-US" sz="1800">
              <a:latin typeface="Arial" charset="0"/>
              <a:cs typeface="Times New Roman" charset="0"/>
            </a:endParaRPr>
          </a:p>
          <a:p>
            <a:pPr eaLnBrk="1" hangingPunct="1"/>
            <a:r>
              <a:rPr lang="en-US" sz="1800">
                <a:latin typeface="Arial" charset="0"/>
                <a:cs typeface="Times New Roman" charset="0"/>
              </a:rPr>
              <a:t>It is a 32 bit integer and so can take on values between 0 and 2</a:t>
            </a:r>
            <a:r>
              <a:rPr lang="en-US" sz="1800" baseline="30000">
                <a:latin typeface="Arial" charset="0"/>
                <a:cs typeface="Times New Roman" charset="0"/>
              </a:rPr>
              <a:t>32</a:t>
            </a:r>
            <a:r>
              <a:rPr lang="en-US" sz="1800">
                <a:latin typeface="Arial" charset="0"/>
                <a:cs typeface="Times New Roman" charset="0"/>
              </a:rPr>
              <a:t> - 1.</a:t>
            </a:r>
          </a:p>
          <a:p>
            <a:pPr eaLnBrk="1" hangingPunct="1">
              <a:buFontTx/>
              <a:buNone/>
            </a:pPr>
            <a:endParaRPr lang="en-US" sz="1800">
              <a:latin typeface="Arial" charset="0"/>
              <a:cs typeface="Times New Roman"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58370" name="Rectangle 2"/>
          <p:cNvSpPr>
            <a:spLocks noGrp="1" noChangeArrowheads="1"/>
          </p:cNvSpPr>
          <p:nvPr>
            <p:ph type="title"/>
          </p:nvPr>
        </p:nvSpPr>
        <p:spPr>
          <a:xfrm>
            <a:off x="-3175" y="4763"/>
            <a:ext cx="5021263" cy="641350"/>
          </a:xfrm>
        </p:spPr>
        <p:txBody>
          <a:bodyPr/>
          <a:lstStyle/>
          <a:p>
            <a:pPr eaLnBrk="1" hangingPunct="1"/>
            <a:r>
              <a:rPr lang="en-US" sz="1800" b="1">
                <a:latin typeface="Arial" charset="0"/>
              </a:rPr>
              <a:t>Acknowledgement Number</a:t>
            </a:r>
            <a:r>
              <a:rPr lang="en-US" sz="2000" b="1">
                <a:latin typeface="Arial" charset="0"/>
              </a:rPr>
              <a:t> </a:t>
            </a:r>
            <a:endParaRPr lang="en-US" sz="900" b="1">
              <a:latin typeface="Arial" charset="0"/>
            </a:endParaRPr>
          </a:p>
        </p:txBody>
      </p:sp>
      <p:sp>
        <p:nvSpPr>
          <p:cNvPr id="58371" name="Rectangle 3"/>
          <p:cNvSpPr>
            <a:spLocks noGrp="1" noChangeArrowheads="1"/>
          </p:cNvSpPr>
          <p:nvPr>
            <p:ph type="body" idx="1"/>
          </p:nvPr>
        </p:nvSpPr>
        <p:spPr>
          <a:xfrm>
            <a:off x="393700" y="887413"/>
            <a:ext cx="5070475" cy="3055937"/>
          </a:xfrm>
        </p:spPr>
        <p:txBody>
          <a:bodyPr/>
          <a:lstStyle/>
          <a:p>
            <a:pPr eaLnBrk="1" hangingPunct="1"/>
            <a:r>
              <a:rPr lang="en-US" sz="1800" dirty="0">
                <a:latin typeface="Arial" charset="0"/>
                <a:cs typeface="Times New Roman" charset="0"/>
              </a:rPr>
              <a:t>The Acknowledgement Number is the </a:t>
            </a:r>
            <a:r>
              <a:rPr lang="en-US" sz="1800" b="1" dirty="0">
                <a:latin typeface="Arial" charset="0"/>
                <a:cs typeface="Times New Roman" charset="0"/>
              </a:rPr>
              <a:t>next</a:t>
            </a:r>
            <a:r>
              <a:rPr lang="en-US" sz="1800" dirty="0">
                <a:latin typeface="Arial" charset="0"/>
                <a:cs typeface="Times New Roman" charset="0"/>
              </a:rPr>
              <a:t> sequence number that the </a:t>
            </a:r>
            <a:r>
              <a:rPr lang="en-US" sz="1800" b="1" dirty="0">
                <a:latin typeface="Arial" charset="0"/>
                <a:cs typeface="Times New Roman" charset="0"/>
              </a:rPr>
              <a:t>sender</a:t>
            </a:r>
            <a:r>
              <a:rPr lang="en-US" sz="1800" dirty="0">
                <a:latin typeface="Arial" charset="0"/>
                <a:cs typeface="Times New Roman" charset="0"/>
              </a:rPr>
              <a:t> is expecting to receive.</a:t>
            </a:r>
          </a:p>
          <a:p>
            <a:pPr eaLnBrk="1" hangingPunct="1"/>
            <a:endParaRPr lang="en-US" sz="1800" dirty="0">
              <a:latin typeface="Arial" charset="0"/>
              <a:cs typeface="Times New Roman" charset="0"/>
            </a:endParaRPr>
          </a:p>
          <a:p>
            <a:pPr eaLnBrk="1" hangingPunct="1"/>
            <a:r>
              <a:rPr lang="en-US" sz="1800" dirty="0">
                <a:latin typeface="Arial" charset="0"/>
                <a:cs typeface="Times New Roman" charset="0"/>
              </a:rPr>
              <a:t>It has the same format that a sequence number has.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60418" name="Rectangle 2"/>
          <p:cNvSpPr>
            <a:spLocks noGrp="1" noChangeArrowheads="1"/>
          </p:cNvSpPr>
          <p:nvPr>
            <p:ph type="title"/>
          </p:nvPr>
        </p:nvSpPr>
        <p:spPr>
          <a:xfrm>
            <a:off x="439738" y="84138"/>
            <a:ext cx="5021262" cy="641350"/>
          </a:xfrm>
        </p:spPr>
        <p:txBody>
          <a:bodyPr/>
          <a:lstStyle/>
          <a:p>
            <a:pPr eaLnBrk="1" hangingPunct="1"/>
            <a:r>
              <a:rPr lang="en-US" sz="1800" b="1">
                <a:latin typeface="Arial" charset="0"/>
              </a:rPr>
              <a:t>HLEN – (Data Offset Number)</a:t>
            </a:r>
            <a:endParaRPr lang="en-US" sz="900" b="1">
              <a:latin typeface="Arial" charset="0"/>
            </a:endParaRPr>
          </a:p>
        </p:txBody>
      </p:sp>
      <p:sp>
        <p:nvSpPr>
          <p:cNvPr id="60419" name="Rectangle 3"/>
          <p:cNvSpPr>
            <a:spLocks noGrp="1" noChangeArrowheads="1"/>
          </p:cNvSpPr>
          <p:nvPr>
            <p:ph type="body" idx="1"/>
          </p:nvPr>
        </p:nvSpPr>
        <p:spPr>
          <a:xfrm>
            <a:off x="363538" y="617538"/>
            <a:ext cx="5070475" cy="3352800"/>
          </a:xfrm>
        </p:spPr>
        <p:txBody>
          <a:bodyPr/>
          <a:lstStyle/>
          <a:p>
            <a:pPr eaLnBrk="1" hangingPunct="1">
              <a:lnSpc>
                <a:spcPct val="90000"/>
              </a:lnSpc>
            </a:pPr>
            <a:r>
              <a:rPr lang="en-US" sz="1800">
                <a:latin typeface="Arial" charset="0"/>
                <a:ea typeface="MS Mincho" charset="0"/>
                <a:cs typeface="MS Mincho" charset="0"/>
              </a:rPr>
              <a:t>Header Length indicates where the data begins.</a:t>
            </a:r>
          </a:p>
          <a:p>
            <a:pPr eaLnBrk="1" hangingPunct="1">
              <a:lnSpc>
                <a:spcPct val="90000"/>
              </a:lnSpc>
            </a:pPr>
            <a:endParaRPr lang="en-US" sz="1800">
              <a:latin typeface="Arial" charset="0"/>
              <a:ea typeface="MS Mincho" charset="0"/>
              <a:cs typeface="MS Mincho" charset="0"/>
            </a:endParaRPr>
          </a:p>
          <a:p>
            <a:pPr eaLnBrk="1" hangingPunct="1">
              <a:lnSpc>
                <a:spcPct val="90000"/>
              </a:lnSpc>
            </a:pPr>
            <a:r>
              <a:rPr lang="en-US" sz="1800">
                <a:latin typeface="Arial" charset="0"/>
                <a:ea typeface="MS Mincho" charset="0"/>
                <a:cs typeface="MS Mincho" charset="0"/>
              </a:rPr>
              <a:t>For this reason, this field is also referred to as the data offset number.</a:t>
            </a:r>
          </a:p>
          <a:p>
            <a:pPr eaLnBrk="1" hangingPunct="1">
              <a:lnSpc>
                <a:spcPct val="90000"/>
              </a:lnSpc>
              <a:buFontTx/>
              <a:buNone/>
            </a:pPr>
            <a:endParaRPr lang="en-US" sz="1800">
              <a:latin typeface="Arial" charset="0"/>
              <a:ea typeface="MS Mincho" charset="0"/>
              <a:cs typeface="MS Mincho" charset="0"/>
            </a:endParaRPr>
          </a:p>
          <a:p>
            <a:pPr eaLnBrk="1" hangingPunct="1">
              <a:lnSpc>
                <a:spcPct val="90000"/>
              </a:lnSpc>
            </a:pPr>
            <a:r>
              <a:rPr lang="en-US" sz="1800">
                <a:latin typeface="Arial" charset="0"/>
                <a:ea typeface="MS Mincho" charset="0"/>
                <a:cs typeface="MS Mincho" charset="0"/>
              </a:rPr>
              <a:t>It is the number of 32 bit words (4 byte words) in the TCP Header. </a:t>
            </a:r>
          </a:p>
          <a:p>
            <a:pPr eaLnBrk="1" hangingPunct="1">
              <a:lnSpc>
                <a:spcPct val="90000"/>
              </a:lnSpc>
            </a:pPr>
            <a:endParaRPr lang="en-US" sz="1800">
              <a:latin typeface="Arial" charset="0"/>
              <a:ea typeface="MS Mincho" charset="0"/>
              <a:cs typeface="MS Mincho" charset="0"/>
            </a:endParaRPr>
          </a:p>
          <a:p>
            <a:pPr eaLnBrk="1" hangingPunct="1">
              <a:lnSpc>
                <a:spcPct val="90000"/>
              </a:lnSpc>
            </a:pPr>
            <a:r>
              <a:rPr lang="en-US" sz="1800" i="1">
                <a:latin typeface="Arial" charset="0"/>
                <a:ea typeface="MS Mincho" charset="0"/>
                <a:cs typeface="MS Mincho" charset="0"/>
              </a:rPr>
              <a:t>You can also think of this as the number of </a:t>
            </a:r>
            <a:r>
              <a:rPr lang="ja-JP" altLang="en-US" sz="1800" i="1">
                <a:latin typeface="Times New Roman" charset="0"/>
                <a:ea typeface="MS Mincho" charset="0"/>
                <a:cs typeface="MS Mincho" charset="0"/>
              </a:rPr>
              <a:t>‘</a:t>
            </a:r>
            <a:r>
              <a:rPr lang="en-US" altLang="ja-JP" sz="1800" i="1">
                <a:latin typeface="Arial" charset="0"/>
                <a:ea typeface="MS Mincho" charset="0"/>
                <a:cs typeface="MS Mincho" charset="0"/>
              </a:rPr>
              <a:t>rows</a:t>
            </a:r>
            <a:r>
              <a:rPr lang="ja-JP" altLang="en-US" sz="1800" i="1">
                <a:latin typeface="Times New Roman" charset="0"/>
                <a:ea typeface="MS Mincho" charset="0"/>
                <a:cs typeface="MS Mincho" charset="0"/>
              </a:rPr>
              <a:t>’</a:t>
            </a:r>
            <a:r>
              <a:rPr lang="en-US" altLang="ja-JP" sz="1800" i="1">
                <a:latin typeface="Arial" charset="0"/>
                <a:ea typeface="MS Mincho" charset="0"/>
                <a:cs typeface="MS Mincho" charset="0"/>
              </a:rPr>
              <a:t> we use in the standard diagram of a data packet. </a:t>
            </a:r>
            <a:endParaRPr lang="en-US" sz="1800" i="1">
              <a:latin typeface="Arial" charset="0"/>
              <a:ea typeface="MS Mincho" charset="0"/>
              <a:cs typeface="MS Mincho"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62466"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HLEN - data offset</a:t>
            </a:r>
            <a:r>
              <a:rPr lang="en-US" sz="2000" b="1">
                <a:latin typeface="Arial" charset="0"/>
              </a:rPr>
              <a:t> </a:t>
            </a:r>
            <a:endParaRPr lang="en-US" sz="900" b="1">
              <a:latin typeface="Arial" charset="0"/>
            </a:endParaRPr>
          </a:p>
        </p:txBody>
      </p:sp>
      <p:sp>
        <p:nvSpPr>
          <p:cNvPr id="62467" name="Rectangle 3"/>
          <p:cNvSpPr>
            <a:spLocks noGrp="1" noChangeArrowheads="1"/>
          </p:cNvSpPr>
          <p:nvPr>
            <p:ph type="body" idx="1"/>
          </p:nvPr>
        </p:nvSpPr>
        <p:spPr>
          <a:xfrm>
            <a:off x="393700" y="887413"/>
            <a:ext cx="5070475" cy="3055937"/>
          </a:xfrm>
        </p:spPr>
        <p:txBody>
          <a:bodyPr/>
          <a:lstStyle/>
          <a:p>
            <a:pPr eaLnBrk="1" hangingPunct="1">
              <a:lnSpc>
                <a:spcPct val="90000"/>
              </a:lnSpc>
            </a:pPr>
            <a:r>
              <a:rPr lang="en-US" sz="1700">
                <a:latin typeface="Arial" charset="0"/>
                <a:ea typeface="MS Mincho" charset="0"/>
                <a:cs typeface="MS Mincho" charset="0"/>
              </a:rPr>
              <a:t>Its value is given in a 4-bit field, so that the maximum value possible for this offset is 2</a:t>
            </a:r>
            <a:r>
              <a:rPr lang="en-US" sz="1700" baseline="30000">
                <a:latin typeface="Arial" charset="0"/>
                <a:ea typeface="MS Mincho" charset="0"/>
                <a:cs typeface="MS Mincho" charset="0"/>
              </a:rPr>
              <a:t>4</a:t>
            </a:r>
            <a:r>
              <a:rPr lang="en-US" sz="1700">
                <a:latin typeface="Arial" charset="0"/>
                <a:ea typeface="MS Mincho" charset="0"/>
                <a:cs typeface="MS Mincho" charset="0"/>
              </a:rPr>
              <a:t> - 1 or 15. </a:t>
            </a:r>
          </a:p>
          <a:p>
            <a:pPr eaLnBrk="1" hangingPunct="1">
              <a:lnSpc>
                <a:spcPct val="90000"/>
              </a:lnSpc>
            </a:pPr>
            <a:r>
              <a:rPr lang="en-US" sz="1700">
                <a:latin typeface="Arial" charset="0"/>
                <a:ea typeface="MS Mincho" charset="0"/>
                <a:cs typeface="MS Mincho" charset="0"/>
              </a:rPr>
              <a:t>The header length is a number between 5 and 15.</a:t>
            </a:r>
          </a:p>
          <a:p>
            <a:pPr eaLnBrk="1" hangingPunct="1">
              <a:lnSpc>
                <a:spcPct val="90000"/>
              </a:lnSpc>
            </a:pPr>
            <a:r>
              <a:rPr lang="en-US" sz="1700">
                <a:latin typeface="Arial" charset="0"/>
                <a:ea typeface="MS Mincho" charset="0"/>
                <a:cs typeface="MS Mincho" charset="0"/>
              </a:rPr>
              <a:t>This represents a header length between 20 bytes and 60 bytes.</a:t>
            </a:r>
          </a:p>
          <a:p>
            <a:pPr eaLnBrk="1" hangingPunct="1">
              <a:lnSpc>
                <a:spcPct val="90000"/>
              </a:lnSpc>
              <a:buFontTx/>
              <a:buNone/>
            </a:pPr>
            <a:endParaRPr lang="en-US" sz="1700">
              <a:latin typeface="Arial" charset="0"/>
              <a:ea typeface="MS Mincho" charset="0"/>
              <a:cs typeface="MS Mincho" charset="0"/>
            </a:endParaRPr>
          </a:p>
          <a:p>
            <a:pPr eaLnBrk="1" hangingPunct="1">
              <a:lnSpc>
                <a:spcPct val="90000"/>
              </a:lnSpc>
            </a:pPr>
            <a:r>
              <a:rPr lang="en-US" sz="1700" i="1">
                <a:latin typeface="Arial" charset="0"/>
                <a:ea typeface="MS Mincho" charset="0"/>
                <a:cs typeface="MS Mincho" charset="0"/>
              </a:rPr>
              <a:t>The TCP header is always an integral number of </a:t>
            </a:r>
            <a:r>
              <a:rPr lang="ja-JP" altLang="en-US" sz="1700" i="1">
                <a:latin typeface="Times New Roman" charset="0"/>
                <a:ea typeface="MS Mincho" charset="0"/>
                <a:cs typeface="MS Mincho" charset="0"/>
              </a:rPr>
              <a:t>‘</a:t>
            </a:r>
            <a:r>
              <a:rPr lang="en-US" altLang="ja-JP" sz="1700" i="1">
                <a:latin typeface="Arial" charset="0"/>
                <a:ea typeface="MS Mincho" charset="0"/>
                <a:cs typeface="MS Mincho" charset="0"/>
              </a:rPr>
              <a:t>rows</a:t>
            </a:r>
            <a:r>
              <a:rPr lang="ja-JP" altLang="en-US" sz="1700" i="1">
                <a:latin typeface="Times New Roman" charset="0"/>
                <a:ea typeface="MS Mincho" charset="0"/>
                <a:cs typeface="MS Mincho" charset="0"/>
              </a:rPr>
              <a:t>’</a:t>
            </a:r>
            <a:r>
              <a:rPr lang="en-US" altLang="ja-JP" sz="1700" i="1">
                <a:latin typeface="Arial" charset="0"/>
                <a:ea typeface="MS Mincho" charset="0"/>
                <a:cs typeface="MS Mincho" charset="0"/>
              </a:rPr>
              <a:t> in our standard data packet diagram.</a:t>
            </a:r>
            <a:br>
              <a:rPr lang="en-US" altLang="ja-JP" sz="1700" i="1">
                <a:latin typeface="Arial" charset="0"/>
                <a:ea typeface="MS Mincho" charset="0"/>
                <a:cs typeface="MS Mincho" charset="0"/>
              </a:rPr>
            </a:br>
            <a:endParaRPr lang="en-US" sz="1700" i="1">
              <a:latin typeface="Arial" charset="0"/>
              <a:ea typeface="MS Mincho" charset="0"/>
              <a:cs typeface="MS Mincho"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64514"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Reserved Field</a:t>
            </a:r>
            <a:r>
              <a:rPr lang="en-US" sz="2000" b="1">
                <a:latin typeface="Arial" charset="0"/>
              </a:rPr>
              <a:t> </a:t>
            </a:r>
            <a:endParaRPr lang="en-US" sz="900" b="1">
              <a:latin typeface="Arial" charset="0"/>
            </a:endParaRPr>
          </a:p>
        </p:txBody>
      </p:sp>
      <p:sp>
        <p:nvSpPr>
          <p:cNvPr id="64515" name="Rectangle 3"/>
          <p:cNvSpPr>
            <a:spLocks noGrp="1" noChangeArrowheads="1"/>
          </p:cNvSpPr>
          <p:nvPr>
            <p:ph type="body" idx="1"/>
          </p:nvPr>
        </p:nvSpPr>
        <p:spPr>
          <a:xfrm>
            <a:off x="393700" y="887413"/>
            <a:ext cx="5070475" cy="3055937"/>
          </a:xfrm>
        </p:spPr>
        <p:txBody>
          <a:bodyPr/>
          <a:lstStyle/>
          <a:p>
            <a:pPr eaLnBrk="1" hangingPunct="1"/>
            <a:r>
              <a:rPr lang="en-US" sz="1700">
                <a:latin typeface="Arial" charset="0"/>
                <a:ea typeface="MS Mincho" charset="0"/>
                <a:cs typeface="MS Mincho" charset="0"/>
              </a:rPr>
              <a:t>Set to 0.</a:t>
            </a:r>
            <a:endParaRPr lang="en-US" sz="1700" i="1">
              <a:latin typeface="Arial" charset="0"/>
              <a:ea typeface="MS Mincho" charset="0"/>
              <a:cs typeface="MS Mincho"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66562"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TCP Flags</a:t>
            </a:r>
          </a:p>
        </p:txBody>
      </p:sp>
      <p:sp>
        <p:nvSpPr>
          <p:cNvPr id="66563" name="Rectangle 3"/>
          <p:cNvSpPr>
            <a:spLocks noGrp="1" noChangeArrowheads="1"/>
          </p:cNvSpPr>
          <p:nvPr>
            <p:ph type="body" idx="1"/>
          </p:nvPr>
        </p:nvSpPr>
        <p:spPr>
          <a:xfrm>
            <a:off x="393700" y="887413"/>
            <a:ext cx="5070475" cy="3105150"/>
          </a:xfrm>
        </p:spPr>
        <p:txBody>
          <a:bodyPr/>
          <a:lstStyle/>
          <a:p>
            <a:pPr eaLnBrk="1" hangingPunct="1"/>
            <a:r>
              <a:rPr lang="en-US" sz="1800">
                <a:latin typeface="Arial" charset="0"/>
                <a:cs typeface="Times New Roman" charset="0"/>
              </a:rPr>
              <a:t>The flags provide information about the data in the packet.</a:t>
            </a:r>
          </a:p>
          <a:p>
            <a:pPr eaLnBrk="1" hangingPunct="1"/>
            <a:r>
              <a:rPr lang="en-US" sz="1800">
                <a:latin typeface="Arial" charset="0"/>
                <a:cs typeface="Times New Roman" charset="0"/>
              </a:rPr>
              <a:t>The flags are:</a:t>
            </a:r>
          </a:p>
          <a:p>
            <a:pPr lvl="1" eaLnBrk="1" hangingPunct="1">
              <a:buFontTx/>
              <a:buChar char="•"/>
            </a:pPr>
            <a:r>
              <a:rPr lang="en-US" sz="1800">
                <a:latin typeface="Arial" charset="0"/>
                <a:cs typeface="Times New Roman" charset="0"/>
              </a:rPr>
              <a:t>URG </a:t>
            </a:r>
          </a:p>
          <a:p>
            <a:pPr lvl="1" eaLnBrk="1" hangingPunct="1">
              <a:buFontTx/>
              <a:buChar char="•"/>
            </a:pPr>
            <a:r>
              <a:rPr lang="en-US" sz="1800">
                <a:latin typeface="Arial" charset="0"/>
                <a:cs typeface="Times New Roman" charset="0"/>
              </a:rPr>
              <a:t>ACK </a:t>
            </a:r>
          </a:p>
          <a:p>
            <a:pPr lvl="1" eaLnBrk="1" hangingPunct="1">
              <a:buFontTx/>
              <a:buChar char="•"/>
            </a:pPr>
            <a:r>
              <a:rPr lang="en-US" sz="1800">
                <a:latin typeface="Arial" charset="0"/>
                <a:cs typeface="Times New Roman" charset="0"/>
              </a:rPr>
              <a:t>PSH </a:t>
            </a:r>
          </a:p>
          <a:p>
            <a:pPr lvl="1" eaLnBrk="1" hangingPunct="1">
              <a:buFontTx/>
              <a:buChar char="•"/>
            </a:pPr>
            <a:r>
              <a:rPr lang="en-US" sz="1800">
                <a:latin typeface="Arial" charset="0"/>
                <a:cs typeface="Times New Roman" charset="0"/>
              </a:rPr>
              <a:t>RST</a:t>
            </a:r>
          </a:p>
          <a:p>
            <a:pPr lvl="1" eaLnBrk="1" hangingPunct="1">
              <a:buFontTx/>
              <a:buChar char="•"/>
            </a:pPr>
            <a:r>
              <a:rPr lang="en-US" sz="1800">
                <a:latin typeface="Arial" charset="0"/>
                <a:cs typeface="Times New Roman" charset="0"/>
              </a:rPr>
              <a:t>SYN</a:t>
            </a:r>
          </a:p>
          <a:p>
            <a:pPr lvl="1" eaLnBrk="1" hangingPunct="1">
              <a:buFontTx/>
              <a:buChar char="•"/>
            </a:pPr>
            <a:r>
              <a:rPr lang="en-US" sz="1800">
                <a:latin typeface="Arial" charset="0"/>
                <a:cs typeface="Times New Roman" charset="0"/>
              </a:rPr>
              <a:t>FIN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68610" name="Rectangle 2"/>
          <p:cNvSpPr>
            <a:spLocks noGrp="1" noChangeArrowheads="1"/>
          </p:cNvSpPr>
          <p:nvPr>
            <p:ph type="title"/>
          </p:nvPr>
        </p:nvSpPr>
        <p:spPr>
          <a:xfrm>
            <a:off x="442913" y="196850"/>
            <a:ext cx="5021262" cy="641350"/>
          </a:xfrm>
        </p:spPr>
        <p:txBody>
          <a:bodyPr/>
          <a:lstStyle/>
          <a:p>
            <a:pPr eaLnBrk="1" hangingPunct="1"/>
            <a:r>
              <a:rPr lang="en-US" sz="2000" b="1">
                <a:latin typeface="Arial" charset="0"/>
              </a:rPr>
              <a:t>Two flags for processing</a:t>
            </a:r>
          </a:p>
        </p:txBody>
      </p:sp>
      <p:sp>
        <p:nvSpPr>
          <p:cNvPr id="68611" name="Rectangle 3"/>
          <p:cNvSpPr>
            <a:spLocks noGrp="1" noChangeArrowheads="1"/>
          </p:cNvSpPr>
          <p:nvPr>
            <p:ph type="body" idx="1"/>
          </p:nvPr>
        </p:nvSpPr>
        <p:spPr>
          <a:xfrm>
            <a:off x="393700" y="887413"/>
            <a:ext cx="5070475" cy="3105150"/>
          </a:xfrm>
        </p:spPr>
        <p:txBody>
          <a:bodyPr/>
          <a:lstStyle/>
          <a:p>
            <a:pPr lvl="1" eaLnBrk="1" hangingPunct="1">
              <a:buFontTx/>
              <a:buChar char="•"/>
            </a:pPr>
            <a:r>
              <a:rPr lang="en-US" sz="1800" dirty="0">
                <a:latin typeface="Arial" charset="0"/>
                <a:cs typeface="Times New Roman" charset="0"/>
              </a:rPr>
              <a:t>Two of these flags are used to tell the receiving TCP process how to handle the data packet.</a:t>
            </a:r>
          </a:p>
          <a:p>
            <a:pPr lvl="2" eaLnBrk="1" hangingPunct="1"/>
            <a:r>
              <a:rPr lang="en-US" sz="1800" dirty="0">
                <a:latin typeface="Arial" charset="0"/>
                <a:cs typeface="Times New Roman" charset="0"/>
              </a:rPr>
              <a:t>URG</a:t>
            </a:r>
          </a:p>
          <a:p>
            <a:pPr lvl="2" eaLnBrk="1" hangingPunct="1"/>
            <a:r>
              <a:rPr lang="en-US" sz="1800" dirty="0">
                <a:latin typeface="Arial" charset="0"/>
                <a:cs typeface="Times New Roman" charset="0"/>
              </a:rPr>
              <a:t>PSH</a:t>
            </a:r>
          </a:p>
          <a:p>
            <a:pPr lvl="1" eaLnBrk="1" hangingPunct="1">
              <a:buFontTx/>
              <a:buNone/>
            </a:pPr>
            <a:endParaRPr lang="en-US" sz="1800" dirty="0">
              <a:latin typeface="Arial" charset="0"/>
              <a:cs typeface="Times New Roman"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70658" name="Rectangle 1026"/>
          <p:cNvSpPr>
            <a:spLocks noGrp="1" noChangeArrowheads="1"/>
          </p:cNvSpPr>
          <p:nvPr>
            <p:ph type="title"/>
          </p:nvPr>
        </p:nvSpPr>
        <p:spPr>
          <a:xfrm>
            <a:off x="442913" y="196850"/>
            <a:ext cx="5021262" cy="641350"/>
          </a:xfrm>
        </p:spPr>
        <p:txBody>
          <a:bodyPr/>
          <a:lstStyle/>
          <a:p>
            <a:pPr eaLnBrk="1" hangingPunct="1"/>
            <a:r>
              <a:rPr lang="en-US" sz="2000" b="1">
                <a:latin typeface="Arial" charset="0"/>
              </a:rPr>
              <a:t>Two flags for processing</a:t>
            </a:r>
          </a:p>
        </p:txBody>
      </p:sp>
      <p:sp>
        <p:nvSpPr>
          <p:cNvPr id="70659" name="Rectangle 1027"/>
          <p:cNvSpPr>
            <a:spLocks noGrp="1" noChangeArrowheads="1"/>
          </p:cNvSpPr>
          <p:nvPr>
            <p:ph type="body" idx="1"/>
          </p:nvPr>
        </p:nvSpPr>
        <p:spPr>
          <a:xfrm>
            <a:off x="134144" y="769937"/>
            <a:ext cx="5070475" cy="3105150"/>
          </a:xfrm>
        </p:spPr>
        <p:txBody>
          <a:bodyPr/>
          <a:lstStyle/>
          <a:p>
            <a:pPr lvl="1" eaLnBrk="1" hangingPunct="1">
              <a:lnSpc>
                <a:spcPct val="90000"/>
              </a:lnSpc>
              <a:buFontTx/>
              <a:buChar char="•"/>
            </a:pPr>
            <a:r>
              <a:rPr lang="en-US" sz="1800" b="1" dirty="0">
                <a:latin typeface="Arial" charset="0"/>
                <a:cs typeface="Times New Roman" charset="0"/>
              </a:rPr>
              <a:t>URG</a:t>
            </a:r>
            <a:r>
              <a:rPr lang="en-US" sz="1800" dirty="0">
                <a:latin typeface="Arial" charset="0"/>
                <a:cs typeface="Times New Roman" charset="0"/>
              </a:rPr>
              <a:t> – When set to 1 this flags tells the receiver to read </a:t>
            </a:r>
            <a:r>
              <a:rPr lang="en-US" sz="1800" dirty="0">
                <a:solidFill>
                  <a:srgbClr val="FF0000"/>
                </a:solidFill>
                <a:latin typeface="Arial" charset="0"/>
                <a:cs typeface="Times New Roman" charset="0"/>
              </a:rPr>
              <a:t>the urgent </a:t>
            </a:r>
            <a:r>
              <a:rPr lang="en-US" sz="1800" dirty="0">
                <a:latin typeface="Arial" charset="0"/>
                <a:cs typeface="Times New Roman" charset="0"/>
              </a:rPr>
              <a:t>pointer field. The urgent pointer field tells the TCP process how many bytes to allow to go to the front of the buffer - to </a:t>
            </a:r>
            <a:r>
              <a:rPr lang="ja-JP" altLang="en-US" sz="1800" dirty="0">
                <a:latin typeface="Arial" charset="0"/>
                <a:cs typeface="Times New Roman" charset="0"/>
              </a:rPr>
              <a:t>“</a:t>
            </a:r>
            <a:r>
              <a:rPr lang="en-US" altLang="ja-JP" sz="1800" dirty="0">
                <a:latin typeface="Arial" charset="0"/>
                <a:cs typeface="Times New Roman" charset="0"/>
              </a:rPr>
              <a:t>jump the line.</a:t>
            </a:r>
            <a:r>
              <a:rPr lang="ja-JP" altLang="en-US" sz="1800" dirty="0">
                <a:latin typeface="Arial" charset="0"/>
                <a:cs typeface="Times New Roman" charset="0"/>
              </a:rPr>
              <a:t>”</a:t>
            </a:r>
            <a:endParaRPr lang="en-US" altLang="ja-JP" sz="1800" dirty="0">
              <a:latin typeface="Arial" charset="0"/>
              <a:cs typeface="Times New Roman" charset="0"/>
            </a:endParaRPr>
          </a:p>
          <a:p>
            <a:pPr lvl="1" eaLnBrk="1" hangingPunct="1">
              <a:lnSpc>
                <a:spcPct val="90000"/>
              </a:lnSpc>
              <a:buFontTx/>
              <a:buNone/>
            </a:pPr>
            <a:endParaRPr lang="en-US" sz="1800" dirty="0">
              <a:latin typeface="Arial" charset="0"/>
              <a:cs typeface="Times New Roman" charset="0"/>
            </a:endParaRPr>
          </a:p>
          <a:p>
            <a:pPr lvl="1" eaLnBrk="1" hangingPunct="1">
              <a:lnSpc>
                <a:spcPct val="90000"/>
              </a:lnSpc>
              <a:buFontTx/>
              <a:buChar char="•"/>
            </a:pPr>
            <a:r>
              <a:rPr lang="en-US" sz="1800" b="1" dirty="0">
                <a:latin typeface="Arial" charset="0"/>
                <a:cs typeface="Times New Roman" charset="0"/>
              </a:rPr>
              <a:t>PSH</a:t>
            </a:r>
            <a:r>
              <a:rPr lang="en-US" sz="1800" dirty="0">
                <a:latin typeface="Arial" charset="0"/>
                <a:cs typeface="Times New Roman" charset="0"/>
              </a:rPr>
              <a:t> – When set to 1 this flag indicates that the data should be delivered promptly, without waiting for the normal algorithm for passing data to the application. (Ignore normal procedures.</a:t>
            </a:r>
            <a:r>
              <a:rPr lang="en-US" sz="1800" dirty="0" smtClean="0">
                <a:latin typeface="Arial" charset="0"/>
                <a:cs typeface="Times New Roman" charset="0"/>
              </a:rPr>
              <a:t>)</a:t>
            </a:r>
            <a:endParaRPr lang="en-US" sz="1800" dirty="0">
              <a:latin typeface="Arial" charset="0"/>
              <a:ea typeface="MS Mincho" charset="0"/>
              <a:cs typeface="MS Mincho"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72706" name="Rectangle 2"/>
          <p:cNvSpPr>
            <a:spLocks noGrp="1" noChangeArrowheads="1"/>
          </p:cNvSpPr>
          <p:nvPr>
            <p:ph type="title"/>
          </p:nvPr>
        </p:nvSpPr>
        <p:spPr>
          <a:xfrm>
            <a:off x="442913" y="196850"/>
            <a:ext cx="5021262" cy="641350"/>
          </a:xfrm>
        </p:spPr>
        <p:txBody>
          <a:bodyPr/>
          <a:lstStyle/>
          <a:p>
            <a:pPr eaLnBrk="1" hangingPunct="1"/>
            <a:r>
              <a:rPr lang="en-US" sz="2000" b="1" dirty="0">
                <a:solidFill>
                  <a:srgbClr val="FF0000"/>
                </a:solidFill>
                <a:latin typeface="Arial" charset="0"/>
              </a:rPr>
              <a:t>Urgent</a:t>
            </a:r>
          </a:p>
        </p:txBody>
      </p:sp>
      <p:sp>
        <p:nvSpPr>
          <p:cNvPr id="72707" name="Rectangle 3"/>
          <p:cNvSpPr>
            <a:spLocks noGrp="1" noChangeArrowheads="1"/>
          </p:cNvSpPr>
          <p:nvPr>
            <p:ph type="body" idx="1"/>
          </p:nvPr>
        </p:nvSpPr>
        <p:spPr>
          <a:xfrm>
            <a:off x="393700" y="887413"/>
            <a:ext cx="5070475" cy="3105150"/>
          </a:xfrm>
        </p:spPr>
        <p:txBody>
          <a:bodyPr/>
          <a:lstStyle/>
          <a:p>
            <a:pPr lvl="2" eaLnBrk="1" hangingPunct="1">
              <a:buFontTx/>
              <a:buNone/>
            </a:pPr>
            <a:endParaRPr lang="en-US" sz="1800">
              <a:latin typeface="Arial" charset="0"/>
              <a:ea typeface="MS Mincho" charset="0"/>
              <a:cs typeface="MS Mincho" charset="0"/>
            </a:endParaRPr>
          </a:p>
          <a:p>
            <a:pPr eaLnBrk="1" hangingPunct="1"/>
            <a:r>
              <a:rPr lang="en-US" sz="1800">
                <a:latin typeface="Arial" charset="0"/>
                <a:ea typeface="MS Mincho" charset="0"/>
                <a:cs typeface="MS Mincho" charset="0"/>
              </a:rPr>
              <a:t>Urgent data is sent out of sequence.  </a:t>
            </a:r>
          </a:p>
          <a:p>
            <a:pPr eaLnBrk="1" hangingPunct="1"/>
            <a:r>
              <a:rPr lang="en-US" sz="1800">
                <a:latin typeface="Arial" charset="0"/>
                <a:ea typeface="MS Mincho" charset="0"/>
                <a:cs typeface="MS Mincho" charset="0"/>
              </a:rPr>
              <a:t>The urgent data might be a control character for example, and the sending device wants this information to </a:t>
            </a:r>
            <a:r>
              <a:rPr lang="ja-JP" altLang="en-US" sz="1800">
                <a:latin typeface="Times New Roman" charset="0"/>
                <a:ea typeface="MS Mincho" charset="0"/>
                <a:cs typeface="MS Mincho" charset="0"/>
              </a:rPr>
              <a:t>“</a:t>
            </a:r>
            <a:r>
              <a:rPr lang="en-US" altLang="ja-JP" sz="1800">
                <a:latin typeface="Arial" charset="0"/>
                <a:ea typeface="MS Mincho" charset="0"/>
                <a:cs typeface="MS Mincho" charset="0"/>
              </a:rPr>
              <a:t>jump to the front of the line</a:t>
            </a:r>
            <a:r>
              <a:rPr lang="ja-JP" altLang="en-US" sz="1800">
                <a:latin typeface="Times New Roman" charset="0"/>
                <a:ea typeface="MS Mincho" charset="0"/>
                <a:cs typeface="MS Mincho" charset="0"/>
              </a:rPr>
              <a:t>”</a:t>
            </a:r>
            <a:r>
              <a:rPr lang="en-US" altLang="ja-JP" sz="1800">
                <a:latin typeface="Arial" charset="0"/>
                <a:ea typeface="MS Mincho" charset="0"/>
                <a:cs typeface="MS Mincho" charset="0"/>
              </a:rPr>
              <a:t> so that the receiving device can act on it before acting on the things already in its receive buffer.</a:t>
            </a:r>
            <a:endParaRPr lang="en-US" sz="1800">
              <a:latin typeface="Arial" charset="0"/>
              <a:ea typeface="MS Mincho" charset="0"/>
              <a:cs typeface="MS Mincho"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9458" name="Rectangle 2"/>
          <p:cNvSpPr>
            <a:spLocks noGrp="1" noChangeArrowheads="1"/>
          </p:cNvSpPr>
          <p:nvPr>
            <p:ph type="title"/>
          </p:nvPr>
        </p:nvSpPr>
        <p:spPr>
          <a:xfrm>
            <a:off x="442913" y="196850"/>
            <a:ext cx="5021262" cy="765175"/>
          </a:xfrm>
        </p:spPr>
        <p:txBody>
          <a:bodyPr/>
          <a:lstStyle/>
          <a:p>
            <a:pPr eaLnBrk="1" hangingPunct="1"/>
            <a:r>
              <a:rPr lang="en-US" sz="1800" b="1">
                <a:latin typeface="Arial" charset="0"/>
              </a:rPr>
              <a:t>Transmission Control Protocol - TCP</a:t>
            </a:r>
            <a:br>
              <a:rPr lang="en-US" sz="1800" b="1">
                <a:latin typeface="Arial" charset="0"/>
              </a:rPr>
            </a:br>
            <a:r>
              <a:rPr lang="en-US" sz="1800" b="1">
                <a:latin typeface="Arial" charset="0"/>
              </a:rPr>
              <a:t>Protocol 6</a:t>
            </a:r>
          </a:p>
        </p:txBody>
      </p:sp>
      <p:sp>
        <p:nvSpPr>
          <p:cNvPr id="19459" name="Rectangle 3"/>
          <p:cNvSpPr>
            <a:spLocks noGrp="1" noChangeArrowheads="1"/>
          </p:cNvSpPr>
          <p:nvPr>
            <p:ph type="body" idx="1"/>
          </p:nvPr>
        </p:nvSpPr>
        <p:spPr>
          <a:xfrm>
            <a:off x="393700" y="1281113"/>
            <a:ext cx="5070475" cy="2528887"/>
          </a:xfrm>
        </p:spPr>
        <p:txBody>
          <a:bodyPr/>
          <a:lstStyle/>
          <a:p>
            <a:pPr marL="342900" indent="-342900" defTabSz="914400" eaLnBrk="1" hangingPunct="1"/>
            <a:r>
              <a:rPr lang="en-US" sz="1800">
                <a:latin typeface="Arial" charset="0"/>
              </a:rPr>
              <a:t>TCP is a transport layer protocol specified in the </a:t>
            </a:r>
            <a:r>
              <a:rPr lang="en-US" sz="1800">
                <a:latin typeface="Arial" charset="0"/>
                <a:cs typeface="Times New Roman" charset="0"/>
              </a:rPr>
              <a:t>IETF RFC 793.</a:t>
            </a:r>
          </a:p>
          <a:p>
            <a:pPr marL="342900" indent="-342900" defTabSz="914400" eaLnBrk="1" hangingPunct="1"/>
            <a:r>
              <a:rPr lang="en-US" sz="1800">
                <a:latin typeface="Arial" charset="0"/>
              </a:rPr>
              <a:t>Date published is 1981.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74754" name="Rectangle 2050"/>
          <p:cNvSpPr>
            <a:spLocks noGrp="1" noChangeArrowheads="1"/>
          </p:cNvSpPr>
          <p:nvPr>
            <p:ph type="title"/>
          </p:nvPr>
        </p:nvSpPr>
        <p:spPr>
          <a:xfrm>
            <a:off x="442913" y="196850"/>
            <a:ext cx="5021262" cy="641350"/>
          </a:xfrm>
        </p:spPr>
        <p:txBody>
          <a:bodyPr/>
          <a:lstStyle/>
          <a:p>
            <a:pPr eaLnBrk="1" hangingPunct="1"/>
            <a:r>
              <a:rPr lang="en-US" sz="2000" b="1">
                <a:latin typeface="Arial" charset="0"/>
              </a:rPr>
              <a:t>PUSH</a:t>
            </a:r>
          </a:p>
        </p:txBody>
      </p:sp>
      <p:sp>
        <p:nvSpPr>
          <p:cNvPr id="74755" name="Rectangle 2051"/>
          <p:cNvSpPr>
            <a:spLocks noGrp="1" noChangeArrowheads="1"/>
          </p:cNvSpPr>
          <p:nvPr>
            <p:ph type="body" idx="1"/>
          </p:nvPr>
        </p:nvSpPr>
        <p:spPr>
          <a:xfrm>
            <a:off x="393700" y="887413"/>
            <a:ext cx="5070475" cy="3105150"/>
          </a:xfrm>
        </p:spPr>
        <p:txBody>
          <a:bodyPr/>
          <a:lstStyle/>
          <a:p>
            <a:pPr lvl="2" eaLnBrk="1" hangingPunct="1">
              <a:buFontTx/>
              <a:buNone/>
            </a:pPr>
            <a:endParaRPr lang="en-US" sz="1800">
              <a:latin typeface="Arial" charset="0"/>
              <a:ea typeface="MS Mincho" charset="0"/>
              <a:cs typeface="MS Mincho" charset="0"/>
            </a:endParaRPr>
          </a:p>
          <a:p>
            <a:pPr eaLnBrk="1" hangingPunct="1"/>
            <a:r>
              <a:rPr lang="en-US" sz="1800">
                <a:latin typeface="Arial" charset="0"/>
                <a:ea typeface="MS Mincho" charset="0"/>
                <a:cs typeface="MS Mincho" charset="0"/>
              </a:rPr>
              <a:t>A push causes TCP to promptly forward and deliver data that has arrived to the receiver without waiting for the receive buffer to reach a certain level of fullness for example.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76802" name="Rectangle 2"/>
          <p:cNvSpPr>
            <a:spLocks noGrp="1" noChangeArrowheads="1"/>
          </p:cNvSpPr>
          <p:nvPr>
            <p:ph type="title"/>
          </p:nvPr>
        </p:nvSpPr>
        <p:spPr>
          <a:xfrm>
            <a:off x="442913" y="196850"/>
            <a:ext cx="5021262" cy="542925"/>
          </a:xfrm>
        </p:spPr>
        <p:txBody>
          <a:bodyPr/>
          <a:lstStyle/>
          <a:p>
            <a:pPr eaLnBrk="1" hangingPunct="1"/>
            <a:r>
              <a:rPr lang="en-US" sz="1800" b="1" dirty="0">
                <a:latin typeface="Arial" charset="0"/>
              </a:rPr>
              <a:t>Four flags for connections</a:t>
            </a:r>
          </a:p>
        </p:txBody>
      </p:sp>
      <p:sp>
        <p:nvSpPr>
          <p:cNvPr id="76803" name="Rectangle 3"/>
          <p:cNvSpPr>
            <a:spLocks noGrp="1" noChangeArrowheads="1"/>
          </p:cNvSpPr>
          <p:nvPr>
            <p:ph type="body" idx="1"/>
          </p:nvPr>
        </p:nvSpPr>
        <p:spPr>
          <a:xfrm>
            <a:off x="393700" y="739775"/>
            <a:ext cx="5070475" cy="3252788"/>
          </a:xfrm>
        </p:spPr>
        <p:txBody>
          <a:bodyPr/>
          <a:lstStyle/>
          <a:p>
            <a:pPr marL="342900" indent="-342900" defTabSz="914400" eaLnBrk="1" hangingPunct="1"/>
            <a:r>
              <a:rPr lang="en-US" sz="1800" dirty="0">
                <a:latin typeface="Arial" charset="0"/>
                <a:cs typeface="Times New Roman" charset="0"/>
              </a:rPr>
              <a:t>Three of these flags are used to create and delete connections.</a:t>
            </a:r>
          </a:p>
          <a:p>
            <a:pPr marL="342900" indent="-342900" defTabSz="914400" eaLnBrk="1" hangingPunct="1"/>
            <a:r>
              <a:rPr lang="en-US" sz="1800" dirty="0">
                <a:latin typeface="Arial" charset="0"/>
                <a:cs typeface="Times New Roman" charset="0"/>
              </a:rPr>
              <a:t>ACK</a:t>
            </a:r>
          </a:p>
          <a:p>
            <a:pPr marL="342900" indent="-342900" defTabSz="914400" eaLnBrk="1" hangingPunct="1"/>
            <a:r>
              <a:rPr lang="en-US" sz="1800" dirty="0">
                <a:latin typeface="Arial" charset="0"/>
                <a:cs typeface="Times New Roman" charset="0"/>
              </a:rPr>
              <a:t>SYN</a:t>
            </a:r>
          </a:p>
          <a:p>
            <a:pPr marL="342900" indent="-342900" defTabSz="914400" eaLnBrk="1" hangingPunct="1"/>
            <a:r>
              <a:rPr lang="en-US" sz="1800" dirty="0">
                <a:latin typeface="Arial" charset="0"/>
                <a:cs typeface="Times New Roman" charset="0"/>
              </a:rPr>
              <a:t>FIN</a:t>
            </a:r>
          </a:p>
          <a:p>
            <a:pPr marL="342900" indent="-342900" defTabSz="914400" eaLnBrk="1" hangingPunct="1">
              <a:buFontTx/>
              <a:buNone/>
            </a:pPr>
            <a:endParaRPr lang="en-US" sz="1800" dirty="0">
              <a:latin typeface="Arial" charset="0"/>
              <a:cs typeface="Times New Roman"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78850" name="Rectangle 2"/>
          <p:cNvSpPr>
            <a:spLocks noGrp="1" noChangeArrowheads="1"/>
          </p:cNvSpPr>
          <p:nvPr>
            <p:ph type="title"/>
          </p:nvPr>
        </p:nvSpPr>
        <p:spPr>
          <a:xfrm>
            <a:off x="442913" y="196850"/>
            <a:ext cx="5021262" cy="542925"/>
          </a:xfrm>
        </p:spPr>
        <p:txBody>
          <a:bodyPr/>
          <a:lstStyle/>
          <a:p>
            <a:pPr eaLnBrk="1" hangingPunct="1"/>
            <a:r>
              <a:rPr lang="en-US" sz="1800" b="1" dirty="0">
                <a:latin typeface="Arial" charset="0"/>
              </a:rPr>
              <a:t>Flags for connections</a:t>
            </a:r>
          </a:p>
        </p:txBody>
      </p:sp>
      <p:sp>
        <p:nvSpPr>
          <p:cNvPr id="78851" name="Rectangle 3"/>
          <p:cNvSpPr>
            <a:spLocks noGrp="1" noChangeArrowheads="1"/>
          </p:cNvSpPr>
          <p:nvPr>
            <p:ph type="body" idx="1"/>
          </p:nvPr>
        </p:nvSpPr>
        <p:spPr>
          <a:xfrm>
            <a:off x="393700" y="739775"/>
            <a:ext cx="5070475" cy="3252788"/>
          </a:xfrm>
        </p:spPr>
        <p:txBody>
          <a:bodyPr/>
          <a:lstStyle/>
          <a:p>
            <a:pPr marL="342900" indent="-342900" defTabSz="914400" eaLnBrk="1" hangingPunct="1"/>
            <a:r>
              <a:rPr lang="en-US" sz="1800" dirty="0">
                <a:latin typeface="Arial" charset="0"/>
                <a:cs typeface="Times New Roman" charset="0"/>
              </a:rPr>
              <a:t>ACK – This flag is set to 1 in all but the first segment during the process of establishing a connection.</a:t>
            </a:r>
          </a:p>
          <a:p>
            <a:pPr marL="342900" indent="-342900" defTabSz="914400" eaLnBrk="1" hangingPunct="1">
              <a:buFontTx/>
              <a:buNone/>
            </a:pPr>
            <a:endParaRPr lang="en-US" sz="1800" dirty="0">
              <a:latin typeface="Arial" charset="0"/>
              <a:cs typeface="Times New Roman" charset="0"/>
            </a:endParaRPr>
          </a:p>
          <a:p>
            <a:pPr marL="342900" indent="-342900" defTabSz="914400" eaLnBrk="1" hangingPunct="1"/>
            <a:r>
              <a:rPr lang="en-US" sz="1800" dirty="0">
                <a:latin typeface="Arial" charset="0"/>
                <a:cs typeface="Times New Roman" charset="0"/>
              </a:rPr>
              <a:t>SYN – This flag is set to 1 in the initial messages when setting up a data transfer.</a:t>
            </a:r>
          </a:p>
          <a:p>
            <a:pPr marL="342900" indent="-342900" defTabSz="914400" eaLnBrk="1" hangingPunct="1">
              <a:buFontTx/>
              <a:buNone/>
            </a:pPr>
            <a:endParaRPr lang="en-US" sz="1800" dirty="0">
              <a:latin typeface="Arial" charset="0"/>
              <a:cs typeface="Times New Roman" charset="0"/>
            </a:endParaRPr>
          </a:p>
          <a:p>
            <a:pPr marL="342900" indent="-342900" defTabSz="914400" eaLnBrk="1" hangingPunct="1"/>
            <a:r>
              <a:rPr lang="en-US" sz="1800" dirty="0">
                <a:latin typeface="Arial" charset="0"/>
                <a:cs typeface="Times New Roman" charset="0"/>
              </a:rPr>
              <a:t>FIN – This flag is set to 1 to close a session gracefully.  </a:t>
            </a:r>
          </a:p>
          <a:p>
            <a:pPr marL="342900" indent="-342900" defTabSz="914400" eaLnBrk="1" hangingPunct="1"/>
            <a:endParaRPr lang="en-US" sz="1800" dirty="0">
              <a:latin typeface="Arial" charset="0"/>
              <a:cs typeface="Times New Roman"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80898" name="Rectangle 1026"/>
          <p:cNvSpPr>
            <a:spLocks noGrp="1" noChangeArrowheads="1"/>
          </p:cNvSpPr>
          <p:nvPr>
            <p:ph type="title"/>
          </p:nvPr>
        </p:nvSpPr>
        <p:spPr>
          <a:xfrm>
            <a:off x="442913" y="196850"/>
            <a:ext cx="5021262" cy="542925"/>
          </a:xfrm>
        </p:spPr>
        <p:txBody>
          <a:bodyPr/>
          <a:lstStyle/>
          <a:p>
            <a:pPr eaLnBrk="1" hangingPunct="1"/>
            <a:r>
              <a:rPr lang="en-US" sz="1800" b="1">
                <a:latin typeface="Arial" charset="0"/>
              </a:rPr>
              <a:t>Reset </a:t>
            </a:r>
          </a:p>
        </p:txBody>
      </p:sp>
      <p:sp>
        <p:nvSpPr>
          <p:cNvPr id="80899" name="Rectangle 1027"/>
          <p:cNvSpPr>
            <a:spLocks noGrp="1" noChangeArrowheads="1"/>
          </p:cNvSpPr>
          <p:nvPr>
            <p:ph type="body" idx="1"/>
          </p:nvPr>
        </p:nvSpPr>
        <p:spPr>
          <a:xfrm>
            <a:off x="393700" y="739775"/>
            <a:ext cx="5070475" cy="2765425"/>
          </a:xfrm>
        </p:spPr>
        <p:txBody>
          <a:bodyPr/>
          <a:lstStyle/>
          <a:p>
            <a:pPr marL="342900" indent="-342900" defTabSz="914400" eaLnBrk="1" hangingPunct="1"/>
            <a:r>
              <a:rPr lang="en-US" sz="1800" dirty="0">
                <a:latin typeface="Arial" charset="0"/>
                <a:cs typeface="Times New Roman" charset="0"/>
              </a:rPr>
              <a:t>RST - This flag is set to 1 to indicate that the connection  needs to be reset.</a:t>
            </a:r>
          </a:p>
          <a:p>
            <a:pPr marL="342900" indent="-342900" defTabSz="914400" eaLnBrk="1" hangingPunct="1"/>
            <a:r>
              <a:rPr lang="en-US" sz="1800" dirty="0">
                <a:latin typeface="Arial" charset="0"/>
                <a:cs typeface="Times New Roman" charset="0"/>
              </a:rPr>
              <a:t>Reset destroys the current connection, flushing the buffers and resetting all parameters to their null or default values</a:t>
            </a:r>
          </a:p>
          <a:p>
            <a:pPr marL="342900" indent="-342900" defTabSz="914400" eaLnBrk="1" hangingPunct="1"/>
            <a:r>
              <a:rPr lang="en-US" sz="1800" dirty="0">
                <a:latin typeface="Arial" charset="0"/>
                <a:cs typeface="Times New Roman" charset="0"/>
              </a:rPr>
              <a:t>It is different from FIN.  FIN indicates a normal disconnection. RST indicates that there was trouble with the connection.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82946" name="Rectangle 2"/>
          <p:cNvSpPr>
            <a:spLocks noGrp="1" noChangeArrowheads="1"/>
          </p:cNvSpPr>
          <p:nvPr>
            <p:ph type="title"/>
          </p:nvPr>
        </p:nvSpPr>
        <p:spPr>
          <a:xfrm>
            <a:off x="442913" y="196850"/>
            <a:ext cx="5021262" cy="542925"/>
          </a:xfrm>
        </p:spPr>
        <p:txBody>
          <a:bodyPr/>
          <a:lstStyle/>
          <a:p>
            <a:pPr eaLnBrk="1" hangingPunct="1"/>
            <a:r>
              <a:rPr lang="en-US" sz="1800" b="1">
                <a:latin typeface="Arial" charset="0"/>
              </a:rPr>
              <a:t>Reset </a:t>
            </a:r>
          </a:p>
        </p:txBody>
      </p:sp>
      <p:sp>
        <p:nvSpPr>
          <p:cNvPr id="82947" name="Rectangle 3"/>
          <p:cNvSpPr>
            <a:spLocks noGrp="1" noChangeArrowheads="1"/>
          </p:cNvSpPr>
          <p:nvPr>
            <p:ph type="body" idx="1"/>
          </p:nvPr>
        </p:nvSpPr>
        <p:spPr>
          <a:xfrm>
            <a:off x="393700" y="739775"/>
            <a:ext cx="5070475" cy="3252788"/>
          </a:xfrm>
        </p:spPr>
        <p:txBody>
          <a:bodyPr/>
          <a:lstStyle/>
          <a:p>
            <a:pPr marL="342900" indent="-342900" defTabSz="914400" eaLnBrk="1" hangingPunct="1"/>
            <a:r>
              <a:rPr lang="en-US" sz="1800" dirty="0">
                <a:latin typeface="Arial" charset="0"/>
                <a:cs typeface="Times New Roman" charset="0"/>
              </a:rPr>
              <a:t>Reset might be used if:</a:t>
            </a:r>
          </a:p>
          <a:p>
            <a:pPr marL="742950" lvl="1" indent="-285750" defTabSz="914400" eaLnBrk="1" hangingPunct="1"/>
            <a:r>
              <a:rPr lang="en-US" sz="1800" dirty="0">
                <a:latin typeface="Arial" charset="0"/>
                <a:cs typeface="Times New Roman" charset="0"/>
              </a:rPr>
              <a:t>Requesting TCP asks the receiving TCP to create a connection to a non-existent port</a:t>
            </a:r>
          </a:p>
          <a:p>
            <a:pPr marL="742950" lvl="1" indent="-285750" defTabSz="914400" eaLnBrk="1" hangingPunct="1"/>
            <a:r>
              <a:rPr lang="en-US" sz="1800" dirty="0">
                <a:latin typeface="Arial" charset="0"/>
                <a:cs typeface="Times New Roman" charset="0"/>
              </a:rPr>
              <a:t>Either TCP encounters an abnormal condition</a:t>
            </a:r>
          </a:p>
          <a:p>
            <a:pPr marL="742950" lvl="1" indent="-285750" defTabSz="914400" eaLnBrk="1" hangingPunct="1"/>
            <a:r>
              <a:rPr lang="en-US" sz="1800" dirty="0">
                <a:latin typeface="Arial" charset="0"/>
                <a:cs typeface="Times New Roman" charset="0"/>
              </a:rPr>
              <a:t>One TCP observes that the other has not sent during some time period that exceeds some </a:t>
            </a:r>
            <a:r>
              <a:rPr lang="ja-JP" altLang="en-US" sz="1800" dirty="0">
                <a:latin typeface="Arial" charset="0"/>
                <a:cs typeface="Times New Roman" charset="0"/>
              </a:rPr>
              <a:t>“</a:t>
            </a:r>
            <a:r>
              <a:rPr lang="en-US" altLang="ja-JP" sz="1800" dirty="0">
                <a:latin typeface="Arial" charset="0"/>
                <a:cs typeface="Times New Roman" charset="0"/>
              </a:rPr>
              <a:t>idle</a:t>
            </a:r>
            <a:r>
              <a:rPr lang="ja-JP" altLang="en-US" sz="1800" dirty="0">
                <a:latin typeface="Arial" charset="0"/>
                <a:cs typeface="Times New Roman" charset="0"/>
              </a:rPr>
              <a:t>”</a:t>
            </a:r>
            <a:r>
              <a:rPr lang="en-US" altLang="ja-JP" sz="1800" dirty="0">
                <a:latin typeface="Arial" charset="0"/>
                <a:cs typeface="Times New Roman" charset="0"/>
              </a:rPr>
              <a:t> threshold</a:t>
            </a:r>
            <a:endParaRPr lang="en-US" sz="1800" dirty="0">
              <a:latin typeface="Arial" charset="0"/>
              <a:cs typeface="Times New Roman"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84994" name="Rectangle 2"/>
          <p:cNvSpPr>
            <a:spLocks noGrp="1" noChangeArrowheads="1"/>
          </p:cNvSpPr>
          <p:nvPr>
            <p:ph type="title"/>
          </p:nvPr>
        </p:nvSpPr>
        <p:spPr>
          <a:xfrm>
            <a:off x="442913" y="196850"/>
            <a:ext cx="5021262" cy="542925"/>
          </a:xfrm>
        </p:spPr>
        <p:txBody>
          <a:bodyPr/>
          <a:lstStyle/>
          <a:p>
            <a:pPr eaLnBrk="1" hangingPunct="1"/>
            <a:r>
              <a:rPr lang="en-US" sz="2000" b="1">
                <a:latin typeface="Arial" charset="0"/>
              </a:rPr>
              <a:t>Window Size</a:t>
            </a:r>
          </a:p>
        </p:txBody>
      </p:sp>
      <p:sp>
        <p:nvSpPr>
          <p:cNvPr id="84995" name="Rectangle 3"/>
          <p:cNvSpPr>
            <a:spLocks noGrp="1" noChangeArrowheads="1"/>
          </p:cNvSpPr>
          <p:nvPr>
            <p:ph type="body" idx="1"/>
          </p:nvPr>
        </p:nvSpPr>
        <p:spPr>
          <a:xfrm>
            <a:off x="393700" y="739775"/>
            <a:ext cx="5070475" cy="3252788"/>
          </a:xfrm>
        </p:spPr>
        <p:txBody>
          <a:bodyPr/>
          <a:lstStyle/>
          <a:p>
            <a:pPr marL="342900" indent="-342900" defTabSz="914400" eaLnBrk="1" hangingPunct="1"/>
            <a:r>
              <a:rPr lang="en-US" sz="1800">
                <a:latin typeface="Arial" charset="0"/>
                <a:ea typeface="MS Mincho" charset="0"/>
                <a:cs typeface="MS Mincho" charset="0"/>
              </a:rPr>
              <a:t>The maximum number of octets that the far end may transmit before receiving further permission.</a:t>
            </a:r>
            <a:br>
              <a:rPr lang="en-US" sz="1800">
                <a:latin typeface="Arial" charset="0"/>
                <a:ea typeface="MS Mincho" charset="0"/>
                <a:cs typeface="MS Mincho" charset="0"/>
              </a:rPr>
            </a:br>
            <a:endParaRPr lang="en-US" sz="1800">
              <a:latin typeface="Arial" charset="0"/>
              <a:ea typeface="MS Mincho" charset="0"/>
              <a:cs typeface="MS Mincho" charset="0"/>
            </a:endParaRPr>
          </a:p>
          <a:p>
            <a:pPr marL="342900" indent="-342900" defTabSz="914400" eaLnBrk="1" hangingPunct="1"/>
            <a:r>
              <a:rPr lang="en-US" sz="1800">
                <a:latin typeface="Arial" charset="0"/>
                <a:ea typeface="MS Mincho" charset="0"/>
                <a:cs typeface="MS Mincho" charset="0"/>
              </a:rPr>
              <a:t>The </a:t>
            </a:r>
            <a:r>
              <a:rPr lang="ja-JP" altLang="en-US" sz="1800">
                <a:latin typeface="Times New Roman" charset="0"/>
                <a:ea typeface="MS Mincho" charset="0"/>
                <a:cs typeface="MS Mincho" charset="0"/>
              </a:rPr>
              <a:t>“</a:t>
            </a:r>
            <a:r>
              <a:rPr lang="en-US" altLang="ja-JP" sz="1800">
                <a:latin typeface="Arial" charset="0"/>
                <a:ea typeface="MS Mincho" charset="0"/>
                <a:cs typeface="MS Mincho" charset="0"/>
              </a:rPr>
              <a:t>window size</a:t>
            </a:r>
            <a:r>
              <a:rPr lang="ja-JP" altLang="en-US" sz="1800">
                <a:latin typeface="Times New Roman" charset="0"/>
                <a:ea typeface="MS Mincho" charset="0"/>
                <a:cs typeface="MS Mincho" charset="0"/>
              </a:rPr>
              <a:t>”</a:t>
            </a:r>
            <a:r>
              <a:rPr lang="en-US" altLang="ja-JP" sz="1800">
                <a:latin typeface="Arial" charset="0"/>
                <a:ea typeface="MS Mincho" charset="0"/>
                <a:cs typeface="MS Mincho" charset="0"/>
              </a:rPr>
              <a:t> field enables the receiver to control the amount of data sent by the far end.</a:t>
            </a:r>
          </a:p>
          <a:p>
            <a:pPr marL="342900" indent="-342900" defTabSz="914400" eaLnBrk="1" hangingPunct="1">
              <a:buFontTx/>
              <a:buNone/>
            </a:pPr>
            <a:endParaRPr lang="en-US" sz="1800">
              <a:latin typeface="Arial" charset="0"/>
              <a:ea typeface="MS Mincho" charset="0"/>
              <a:cs typeface="MS Mincho"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87042" name="Rectangle 1026"/>
          <p:cNvSpPr>
            <a:spLocks noGrp="1" noChangeArrowheads="1"/>
          </p:cNvSpPr>
          <p:nvPr>
            <p:ph type="title"/>
          </p:nvPr>
        </p:nvSpPr>
        <p:spPr>
          <a:xfrm>
            <a:off x="442913" y="196850"/>
            <a:ext cx="5021262" cy="542925"/>
          </a:xfrm>
        </p:spPr>
        <p:txBody>
          <a:bodyPr/>
          <a:lstStyle/>
          <a:p>
            <a:pPr eaLnBrk="1" hangingPunct="1"/>
            <a:r>
              <a:rPr lang="en-US" sz="2000" b="1">
                <a:latin typeface="Arial" charset="0"/>
              </a:rPr>
              <a:t>Window Size</a:t>
            </a:r>
          </a:p>
        </p:txBody>
      </p:sp>
      <p:sp>
        <p:nvSpPr>
          <p:cNvPr id="87043" name="Rectangle 1027"/>
          <p:cNvSpPr>
            <a:spLocks noGrp="1" noChangeArrowheads="1"/>
          </p:cNvSpPr>
          <p:nvPr>
            <p:ph type="body" idx="1"/>
          </p:nvPr>
        </p:nvSpPr>
        <p:spPr>
          <a:xfrm>
            <a:off x="393700" y="739775"/>
            <a:ext cx="5070475" cy="3252788"/>
          </a:xfrm>
        </p:spPr>
        <p:txBody>
          <a:bodyPr/>
          <a:lstStyle/>
          <a:p>
            <a:pPr marL="342900" indent="-342900" defTabSz="914400" eaLnBrk="1" hangingPunct="1"/>
            <a:r>
              <a:rPr lang="en-US" sz="1800" dirty="0">
                <a:latin typeface="Arial" charset="0"/>
                <a:ea typeface="MS Mincho" charset="0"/>
                <a:cs typeface="MS Mincho" charset="0"/>
              </a:rPr>
              <a:t>This enables a method of flow control.</a:t>
            </a:r>
          </a:p>
          <a:p>
            <a:pPr marL="342900" indent="-342900" defTabSz="914400" eaLnBrk="1" hangingPunct="1"/>
            <a:endParaRPr lang="en-US" sz="1800" dirty="0">
              <a:latin typeface="Arial" charset="0"/>
              <a:ea typeface="MS Mincho" charset="0"/>
              <a:cs typeface="MS Mincho" charset="0"/>
            </a:endParaRPr>
          </a:p>
          <a:p>
            <a:pPr marL="342900" indent="-342900" defTabSz="914400" eaLnBrk="1" hangingPunct="1"/>
            <a:r>
              <a:rPr lang="en-US" sz="1800" dirty="0">
                <a:latin typeface="Arial" charset="0"/>
                <a:ea typeface="MS Mincho" charset="0"/>
                <a:cs typeface="MS Mincho" charset="0"/>
              </a:rPr>
              <a:t>The TCP receiving process reports a "window" to the </a:t>
            </a:r>
            <a:r>
              <a:rPr lang="en-US" sz="1800" dirty="0" smtClean="0">
                <a:latin typeface="Arial" charset="0"/>
                <a:ea typeface="MS Mincho" charset="0"/>
                <a:cs typeface="MS Mincho" charset="0"/>
              </a:rPr>
              <a:t>TCP </a:t>
            </a:r>
            <a:r>
              <a:rPr lang="en-US" sz="1800" dirty="0">
                <a:latin typeface="Arial" charset="0"/>
                <a:ea typeface="MS Mincho" charset="0"/>
                <a:cs typeface="MS Mincho" charset="0"/>
              </a:rPr>
              <a:t>sending process.</a:t>
            </a:r>
            <a:br>
              <a:rPr lang="en-US" sz="1800" dirty="0">
                <a:latin typeface="Arial" charset="0"/>
                <a:ea typeface="MS Mincho" charset="0"/>
                <a:cs typeface="MS Mincho" charset="0"/>
              </a:rPr>
            </a:br>
            <a:r>
              <a:rPr lang="en-US" sz="1800" dirty="0">
                <a:latin typeface="Arial" charset="0"/>
                <a:ea typeface="MS Mincho" charset="0"/>
                <a:cs typeface="MS Mincho" charset="0"/>
              </a:rPr>
              <a:t>  </a:t>
            </a:r>
          </a:p>
          <a:p>
            <a:pPr marL="342900" indent="-342900" defTabSz="914400" eaLnBrk="1" hangingPunct="1"/>
            <a:r>
              <a:rPr lang="en-US" sz="1800" dirty="0">
                <a:latin typeface="Arial" charset="0"/>
                <a:ea typeface="MS Mincho" charset="0"/>
                <a:cs typeface="MS Mincho" charset="0"/>
              </a:rPr>
              <a:t>This window specifies the number of octets, starting with the acknowledgment number, that the receiving TCP process is currently prepared to receive.</a:t>
            </a:r>
            <a:br>
              <a:rPr lang="en-US" sz="1800" dirty="0">
                <a:latin typeface="Arial" charset="0"/>
                <a:ea typeface="MS Mincho" charset="0"/>
                <a:cs typeface="MS Mincho" charset="0"/>
              </a:rPr>
            </a:br>
            <a:endParaRPr lang="en-US" sz="1800" dirty="0">
              <a:latin typeface="Arial" charset="0"/>
              <a:cs typeface="Courier New" charset="0"/>
            </a:endParaRPr>
          </a:p>
          <a:p>
            <a:pPr marL="342900" indent="-342900" defTabSz="914400" eaLnBrk="1" hangingPunct="1"/>
            <a:endParaRPr lang="en-US" sz="1800" dirty="0">
              <a:latin typeface="Arial" charset="0"/>
              <a:ea typeface="MS Mincho" charset="0"/>
              <a:cs typeface="MS Mincho"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89090" name="Rectangle 2"/>
          <p:cNvSpPr>
            <a:spLocks noGrp="1" noChangeArrowheads="1"/>
          </p:cNvSpPr>
          <p:nvPr>
            <p:ph type="title"/>
          </p:nvPr>
        </p:nvSpPr>
        <p:spPr>
          <a:xfrm>
            <a:off x="442913" y="196850"/>
            <a:ext cx="5021262" cy="542925"/>
          </a:xfrm>
        </p:spPr>
        <p:txBody>
          <a:bodyPr/>
          <a:lstStyle/>
          <a:p>
            <a:pPr eaLnBrk="1" hangingPunct="1"/>
            <a:r>
              <a:rPr lang="en-US" sz="1800" b="1">
                <a:latin typeface="Arial" charset="0"/>
              </a:rPr>
              <a:t>Window Size enables Flow Control</a:t>
            </a:r>
          </a:p>
        </p:txBody>
      </p:sp>
      <p:sp>
        <p:nvSpPr>
          <p:cNvPr id="89091" name="Rectangle 3"/>
          <p:cNvSpPr>
            <a:spLocks noGrp="1" noChangeArrowheads="1"/>
          </p:cNvSpPr>
          <p:nvPr>
            <p:ph type="body" idx="1"/>
          </p:nvPr>
        </p:nvSpPr>
        <p:spPr>
          <a:xfrm>
            <a:off x="362744" y="617537"/>
            <a:ext cx="5168900" cy="3505200"/>
          </a:xfrm>
        </p:spPr>
        <p:txBody>
          <a:bodyPr/>
          <a:lstStyle/>
          <a:p>
            <a:pPr defTabSz="914400" eaLnBrk="1" hangingPunct="1"/>
            <a:endParaRPr lang="en-US" sz="1800" dirty="0" smtClean="0">
              <a:latin typeface="Arial" charset="0"/>
              <a:ea typeface="MS Mincho" charset="0"/>
              <a:cs typeface="MS Mincho" charset="0"/>
            </a:endParaRPr>
          </a:p>
          <a:p>
            <a:pPr defTabSz="914400" eaLnBrk="1" hangingPunct="1"/>
            <a:r>
              <a:rPr lang="en-US" sz="1800" dirty="0" smtClean="0">
                <a:latin typeface="Arial" charset="0"/>
                <a:ea typeface="MS Mincho" charset="0"/>
                <a:cs typeface="MS Mincho" charset="0"/>
              </a:rPr>
              <a:t>The </a:t>
            </a:r>
            <a:r>
              <a:rPr lang="en-US" sz="1800" dirty="0">
                <a:latin typeface="Arial" charset="0"/>
                <a:ea typeface="MS Mincho" charset="0"/>
                <a:cs typeface="MS Mincho" charset="0"/>
              </a:rPr>
              <a:t>far </a:t>
            </a:r>
            <a:r>
              <a:rPr lang="en-US" sz="1800" dirty="0" smtClean="0">
                <a:latin typeface="Arial" charset="0"/>
                <a:ea typeface="MS Mincho" charset="0"/>
                <a:cs typeface="MS Mincho" charset="0"/>
              </a:rPr>
              <a:t>end'</a:t>
            </a:r>
            <a:r>
              <a:rPr lang="en-US" altLang="ja-JP" sz="1800" dirty="0" smtClean="0">
                <a:latin typeface="Arial" charset="0"/>
                <a:ea typeface="MS Mincho" charset="0"/>
                <a:cs typeface="MS Mincho" charset="0"/>
              </a:rPr>
              <a:t>s </a:t>
            </a:r>
            <a:r>
              <a:rPr lang="en-US" altLang="ja-JP" sz="1800" dirty="0">
                <a:latin typeface="Arial" charset="0"/>
                <a:ea typeface="MS Mincho" charset="0"/>
                <a:cs typeface="MS Mincho" charset="0"/>
              </a:rPr>
              <a:t>sending TCP process then knows that it may  send </a:t>
            </a:r>
            <a:r>
              <a:rPr lang="ja-JP" altLang="en-US" sz="1800" i="1" dirty="0">
                <a:latin typeface="Times New Roman" charset="0"/>
                <a:ea typeface="MS Mincho" charset="0"/>
                <a:cs typeface="MS Mincho" charset="0"/>
              </a:rPr>
              <a:t>“</a:t>
            </a:r>
            <a:r>
              <a:rPr lang="en-US" altLang="ja-JP" sz="1800" i="1" dirty="0">
                <a:latin typeface="Arial" charset="0"/>
                <a:ea typeface="MS Mincho" charset="0"/>
                <a:cs typeface="MS Mincho" charset="0"/>
              </a:rPr>
              <a:t>window</a:t>
            </a:r>
            <a:r>
              <a:rPr lang="ja-JP" altLang="en-US" sz="1800" i="1" dirty="0">
                <a:latin typeface="Times New Roman" charset="0"/>
                <a:ea typeface="MS Mincho" charset="0"/>
                <a:cs typeface="MS Mincho" charset="0"/>
              </a:rPr>
              <a:t>”</a:t>
            </a:r>
            <a:r>
              <a:rPr lang="en-US" altLang="ja-JP" sz="1800" dirty="0">
                <a:latin typeface="Arial" charset="0"/>
                <a:ea typeface="MS Mincho" charset="0"/>
                <a:cs typeface="MS Mincho" charset="0"/>
              </a:rPr>
              <a:t> number of bytes starting with byte </a:t>
            </a:r>
            <a:r>
              <a:rPr lang="ja-JP" altLang="en-US" sz="1800" i="1" dirty="0">
                <a:latin typeface="Times New Roman" charset="0"/>
                <a:ea typeface="MS Mincho" charset="0"/>
                <a:cs typeface="MS Mincho" charset="0"/>
              </a:rPr>
              <a:t>“</a:t>
            </a:r>
            <a:r>
              <a:rPr lang="en-US" altLang="ja-JP" sz="1800" i="1" dirty="0" smtClean="0">
                <a:latin typeface="Arial" charset="0"/>
                <a:ea typeface="MS Mincho" charset="0"/>
                <a:cs typeface="MS Mincho" charset="0"/>
              </a:rPr>
              <a:t>ack."</a:t>
            </a:r>
          </a:p>
          <a:p>
            <a:pPr defTabSz="914400" eaLnBrk="1" hangingPunct="1"/>
            <a:endParaRPr lang="en-US" altLang="ja-JP" sz="1800" i="1" dirty="0">
              <a:latin typeface="Arial" charset="0"/>
              <a:ea typeface="MS Mincho" charset="0"/>
              <a:cs typeface="MS Mincho" charset="0"/>
            </a:endParaRPr>
          </a:p>
          <a:p>
            <a:pPr defTabSz="914400" eaLnBrk="1" hangingPunct="1"/>
            <a:r>
              <a:rPr lang="en-US" altLang="ja-JP" sz="1800" i="1" dirty="0" smtClean="0">
                <a:latin typeface="Arial" charset="0"/>
                <a:ea typeface="MS Mincho" charset="0"/>
                <a:cs typeface="MS Mincho" charset="0"/>
              </a:rPr>
              <a:t>Thus it has already sent some bytes that have not been acknowledged, it must include them in the count as to how many more it is allowed to send before receiving a new "ack."</a:t>
            </a:r>
            <a:endParaRPr lang="en-US" altLang="ja-JP" sz="1800" i="1" dirty="0">
              <a:latin typeface="Arial" charset="0"/>
              <a:cs typeface="Courier New" charset="0"/>
            </a:endParaRPr>
          </a:p>
          <a:p>
            <a:pPr marL="0" indent="0" defTabSz="914400" eaLnBrk="1" hangingPunct="1">
              <a:buNone/>
            </a:pPr>
            <a:endParaRPr lang="en-US" sz="1800" i="1" dirty="0" smtClean="0">
              <a:latin typeface="Arial" charset="0"/>
              <a:ea typeface="MS Mincho" charset="0"/>
              <a:cs typeface="Courier New"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91138"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Checksum</a:t>
            </a:r>
            <a:r>
              <a:rPr lang="en-US" sz="2000" b="1">
                <a:latin typeface="Arial" charset="0"/>
              </a:rPr>
              <a:t> </a:t>
            </a:r>
            <a:endParaRPr lang="en-US" sz="900" b="1">
              <a:latin typeface="Arial" charset="0"/>
            </a:endParaRPr>
          </a:p>
        </p:txBody>
      </p:sp>
      <p:sp>
        <p:nvSpPr>
          <p:cNvPr id="91139" name="Rectangle 3"/>
          <p:cNvSpPr>
            <a:spLocks noGrp="1" noChangeArrowheads="1"/>
          </p:cNvSpPr>
          <p:nvPr>
            <p:ph type="body" idx="1"/>
          </p:nvPr>
        </p:nvSpPr>
        <p:spPr>
          <a:xfrm>
            <a:off x="393700" y="887413"/>
            <a:ext cx="5070475" cy="3055937"/>
          </a:xfrm>
        </p:spPr>
        <p:txBody>
          <a:bodyPr/>
          <a:lstStyle/>
          <a:p>
            <a:pPr eaLnBrk="1" hangingPunct="1">
              <a:lnSpc>
                <a:spcPct val="90000"/>
              </a:lnSpc>
            </a:pPr>
            <a:r>
              <a:rPr lang="en-US" sz="1800" dirty="0">
                <a:latin typeface="Arial" charset="0"/>
                <a:ea typeface="MS Mincho" charset="0"/>
                <a:cs typeface="MS Mincho" charset="0"/>
              </a:rPr>
              <a:t>The checksum field is the 16 bit one's complement of the one's complement sum of all 16 bit words in the :</a:t>
            </a:r>
          </a:p>
          <a:p>
            <a:pPr eaLnBrk="1" hangingPunct="1">
              <a:lnSpc>
                <a:spcPct val="90000"/>
              </a:lnSpc>
            </a:pPr>
            <a:endParaRPr lang="en-US" sz="1800" dirty="0">
              <a:latin typeface="Arial" charset="0"/>
              <a:ea typeface="MS Mincho" charset="0"/>
              <a:cs typeface="MS Mincho" charset="0"/>
            </a:endParaRPr>
          </a:p>
          <a:p>
            <a:pPr lvl="1" eaLnBrk="1" hangingPunct="1">
              <a:lnSpc>
                <a:spcPct val="90000"/>
              </a:lnSpc>
            </a:pPr>
            <a:r>
              <a:rPr lang="en-US" sz="1800" dirty="0">
                <a:latin typeface="Arial" charset="0"/>
                <a:ea typeface="MS Mincho" charset="0"/>
                <a:cs typeface="MS Mincho" charset="0"/>
              </a:rPr>
              <a:t>TCP header </a:t>
            </a:r>
          </a:p>
          <a:p>
            <a:pPr lvl="1" eaLnBrk="1" hangingPunct="1">
              <a:lnSpc>
                <a:spcPct val="90000"/>
              </a:lnSpc>
            </a:pPr>
            <a:endParaRPr lang="en-US" sz="1800" dirty="0">
              <a:latin typeface="Arial" charset="0"/>
              <a:ea typeface="MS Mincho" charset="0"/>
              <a:cs typeface="MS Mincho" charset="0"/>
            </a:endParaRPr>
          </a:p>
          <a:p>
            <a:pPr lvl="1" eaLnBrk="1" hangingPunct="1">
              <a:lnSpc>
                <a:spcPct val="90000"/>
              </a:lnSpc>
            </a:pPr>
            <a:r>
              <a:rPr lang="en-US" sz="1800" dirty="0">
                <a:latin typeface="Arial" charset="0"/>
                <a:ea typeface="MS Mincho" charset="0"/>
                <a:cs typeface="MS Mincho" charset="0"/>
              </a:rPr>
              <a:t>TCP body </a:t>
            </a:r>
          </a:p>
          <a:p>
            <a:pPr lvl="1" eaLnBrk="1" hangingPunct="1">
              <a:lnSpc>
                <a:spcPct val="90000"/>
              </a:lnSpc>
            </a:pPr>
            <a:endParaRPr lang="en-US" sz="1800" dirty="0">
              <a:latin typeface="Arial" charset="0"/>
              <a:ea typeface="MS Mincho" charset="0"/>
              <a:cs typeface="MS Mincho" charset="0"/>
            </a:endParaRPr>
          </a:p>
          <a:p>
            <a:pPr lvl="1" eaLnBrk="1" hangingPunct="1">
              <a:lnSpc>
                <a:spcPct val="90000"/>
              </a:lnSpc>
            </a:pPr>
            <a:r>
              <a:rPr lang="en-US" sz="1800" dirty="0">
                <a:latin typeface="Arial" charset="0"/>
                <a:ea typeface="MS Mincho" charset="0"/>
                <a:cs typeface="MS Mincho" charset="0"/>
              </a:rPr>
              <a:t>TCP pseudo header (12 additional bytes of the  IP header - bytes that are not changed by routers.)</a:t>
            </a:r>
          </a:p>
          <a:p>
            <a:pPr eaLnBrk="1" hangingPunct="1">
              <a:lnSpc>
                <a:spcPct val="90000"/>
              </a:lnSpc>
              <a:buFontTx/>
              <a:buNone/>
            </a:pPr>
            <a:endParaRPr lang="en-US" sz="1800" dirty="0">
              <a:latin typeface="Arial" charset="0"/>
              <a:ea typeface="MS Mincho" charset="0"/>
              <a:cs typeface="MS Mincho"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93186"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Why use the pseudo-header</a:t>
            </a:r>
            <a:r>
              <a:rPr lang="en-US" sz="2000" b="1">
                <a:latin typeface="Arial" charset="0"/>
              </a:rPr>
              <a:t> </a:t>
            </a:r>
            <a:endParaRPr lang="en-US" sz="900" b="1">
              <a:latin typeface="Arial" charset="0"/>
            </a:endParaRPr>
          </a:p>
        </p:txBody>
      </p:sp>
      <p:sp>
        <p:nvSpPr>
          <p:cNvPr id="93187" name="Rectangle 3"/>
          <p:cNvSpPr>
            <a:spLocks noGrp="1" noChangeArrowheads="1"/>
          </p:cNvSpPr>
          <p:nvPr>
            <p:ph type="body" idx="1"/>
          </p:nvPr>
        </p:nvSpPr>
        <p:spPr>
          <a:xfrm>
            <a:off x="393700" y="1281113"/>
            <a:ext cx="5070475" cy="2070100"/>
          </a:xfrm>
        </p:spPr>
        <p:txBody>
          <a:bodyPr/>
          <a:lstStyle/>
          <a:p>
            <a:pPr eaLnBrk="1" hangingPunct="1"/>
            <a:r>
              <a:rPr lang="en-US" sz="1800">
                <a:latin typeface="Arial" charset="0"/>
                <a:ea typeface="MS Mincho" charset="0"/>
                <a:cs typeface="MS Mincho" charset="0"/>
              </a:rPr>
              <a:t>The pseudo header includes a set of IP Parameters that are recorded by TCP.</a:t>
            </a:r>
          </a:p>
          <a:p>
            <a:pPr eaLnBrk="1" hangingPunct="1"/>
            <a:endParaRPr lang="en-US" sz="1800">
              <a:latin typeface="Arial" charset="0"/>
              <a:ea typeface="MS Mincho" charset="0"/>
              <a:cs typeface="MS Mincho" charset="0"/>
            </a:endParaRPr>
          </a:p>
          <a:p>
            <a:pPr eaLnBrk="1" hangingPunct="1"/>
            <a:r>
              <a:rPr lang="en-US" sz="1800">
                <a:latin typeface="Arial" charset="0"/>
                <a:ea typeface="MS Mincho" charset="0"/>
                <a:cs typeface="MS Mincho" charset="0"/>
              </a:rPr>
              <a:t>TCP uses the pseudo-header in the checksum to ensure that segments reach the right destination.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1506" name="Rectangle 2"/>
          <p:cNvSpPr>
            <a:spLocks noGrp="1" noChangeArrowheads="1"/>
          </p:cNvSpPr>
          <p:nvPr>
            <p:ph type="title"/>
          </p:nvPr>
        </p:nvSpPr>
        <p:spPr>
          <a:xfrm>
            <a:off x="442913" y="196850"/>
            <a:ext cx="5021262" cy="765175"/>
          </a:xfrm>
        </p:spPr>
        <p:txBody>
          <a:bodyPr/>
          <a:lstStyle/>
          <a:p>
            <a:pPr eaLnBrk="1" hangingPunct="1"/>
            <a:r>
              <a:rPr lang="en-US" sz="1800" b="1">
                <a:latin typeface="Arial" charset="0"/>
              </a:rPr>
              <a:t>Transmission Control Protocol - TCP</a:t>
            </a:r>
            <a:br>
              <a:rPr lang="en-US" sz="1800" b="1">
                <a:latin typeface="Arial" charset="0"/>
              </a:rPr>
            </a:br>
            <a:r>
              <a:rPr lang="en-US" sz="1800" b="1">
                <a:latin typeface="Arial" charset="0"/>
              </a:rPr>
              <a:t>Protocol 6</a:t>
            </a:r>
          </a:p>
        </p:txBody>
      </p:sp>
      <p:sp>
        <p:nvSpPr>
          <p:cNvPr id="21507" name="Rectangle 3"/>
          <p:cNvSpPr>
            <a:spLocks noGrp="1" noChangeArrowheads="1"/>
          </p:cNvSpPr>
          <p:nvPr>
            <p:ph type="body" idx="1"/>
          </p:nvPr>
        </p:nvSpPr>
        <p:spPr>
          <a:xfrm>
            <a:off x="393700" y="1281113"/>
            <a:ext cx="5070475" cy="2528887"/>
          </a:xfrm>
        </p:spPr>
        <p:txBody>
          <a:bodyPr/>
          <a:lstStyle/>
          <a:p>
            <a:pPr marL="342900" indent="-342900" defTabSz="914400" eaLnBrk="1" hangingPunct="1"/>
            <a:r>
              <a:rPr lang="en-US" sz="1800" dirty="0">
                <a:latin typeface="Arial" charset="0"/>
              </a:rPr>
              <a:t>A connection-oriented protocol.</a:t>
            </a:r>
          </a:p>
          <a:p>
            <a:pPr marL="342900" indent="-342900" defTabSz="914400" eaLnBrk="1" hangingPunct="1"/>
            <a:r>
              <a:rPr lang="en-US" sz="1800" dirty="0">
                <a:latin typeface="Arial" charset="0"/>
                <a:cs typeface="Times New Roman" charset="0"/>
              </a:rPr>
              <a:t>The only real option specified in RFC 793 is the maximum segment size.  </a:t>
            </a:r>
          </a:p>
          <a:p>
            <a:pPr marL="342900" indent="-342900" defTabSz="914400" eaLnBrk="1" hangingPunct="1"/>
            <a:r>
              <a:rPr lang="en-US" sz="1800" dirty="0">
                <a:latin typeface="Arial" charset="0"/>
                <a:cs typeface="Times New Roman" charset="0"/>
              </a:rPr>
              <a:t>It  indicates the maximum amount of data that the receiving system can accept.</a:t>
            </a:r>
            <a:endParaRPr lang="en-US" sz="1800" dirty="0">
              <a:latin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95234" name="Rectangle 2"/>
          <p:cNvSpPr>
            <a:spLocks noGrp="1" noChangeArrowheads="1"/>
          </p:cNvSpPr>
          <p:nvPr>
            <p:ph type="title"/>
          </p:nvPr>
        </p:nvSpPr>
        <p:spPr>
          <a:xfrm>
            <a:off x="442913" y="196850"/>
            <a:ext cx="5021262" cy="444500"/>
          </a:xfrm>
        </p:spPr>
        <p:txBody>
          <a:bodyPr/>
          <a:lstStyle/>
          <a:p>
            <a:pPr eaLnBrk="1" hangingPunct="1"/>
            <a:r>
              <a:rPr lang="en-US" sz="1800" b="1">
                <a:latin typeface="Arial" charset="0"/>
              </a:rPr>
              <a:t>Checksum and pseudo-header</a:t>
            </a:r>
            <a:r>
              <a:rPr lang="en-US" sz="2000" b="1">
                <a:latin typeface="Arial" charset="0"/>
              </a:rPr>
              <a:t> </a:t>
            </a:r>
            <a:endParaRPr lang="en-US" sz="900" b="1">
              <a:latin typeface="Arial" charset="0"/>
            </a:endParaRPr>
          </a:p>
        </p:txBody>
      </p:sp>
      <p:sp>
        <p:nvSpPr>
          <p:cNvPr id="95235" name="Rectangle 3"/>
          <p:cNvSpPr>
            <a:spLocks noGrp="1" noChangeArrowheads="1"/>
          </p:cNvSpPr>
          <p:nvPr>
            <p:ph type="body" idx="1"/>
          </p:nvPr>
        </p:nvSpPr>
        <p:spPr>
          <a:xfrm>
            <a:off x="381000" y="685800"/>
            <a:ext cx="5132388" cy="3352800"/>
          </a:xfrm>
        </p:spPr>
        <p:txBody>
          <a:bodyPr/>
          <a:lstStyle/>
          <a:p>
            <a:pPr eaLnBrk="1" hangingPunct="1"/>
            <a:r>
              <a:rPr lang="en-US" sz="1800">
                <a:latin typeface="Arial" charset="0"/>
                <a:ea typeface="MS Mincho" charset="0"/>
                <a:cs typeface="MS Mincho" charset="0"/>
              </a:rPr>
              <a:t>This pseudo header contains the following values from the  IP header:</a:t>
            </a:r>
          </a:p>
          <a:p>
            <a:pPr lvl="1" eaLnBrk="1" hangingPunct="1"/>
            <a:r>
              <a:rPr lang="en-US" sz="1800">
                <a:latin typeface="Arial" charset="0"/>
                <a:ea typeface="MS Mincho" charset="0"/>
                <a:cs typeface="MS Mincho" charset="0"/>
              </a:rPr>
              <a:t> Source Address</a:t>
            </a:r>
          </a:p>
          <a:p>
            <a:pPr lvl="1" eaLnBrk="1" hangingPunct="1"/>
            <a:r>
              <a:rPr lang="en-US" sz="1800">
                <a:latin typeface="Arial" charset="0"/>
                <a:ea typeface="MS Mincho" charset="0"/>
                <a:cs typeface="MS Mincho" charset="0"/>
              </a:rPr>
              <a:t> Destination Address</a:t>
            </a:r>
          </a:p>
          <a:p>
            <a:pPr lvl="1" eaLnBrk="1" hangingPunct="1"/>
            <a:r>
              <a:rPr lang="en-US" sz="1800">
                <a:latin typeface="Arial" charset="0"/>
                <a:ea typeface="MS Mincho" charset="0"/>
                <a:cs typeface="MS Mincho" charset="0"/>
              </a:rPr>
              <a:t> Protocol value</a:t>
            </a:r>
          </a:p>
          <a:p>
            <a:pPr lvl="1" eaLnBrk="1" hangingPunct="1"/>
            <a:r>
              <a:rPr lang="en-US" sz="1800">
                <a:latin typeface="Arial" charset="0"/>
                <a:ea typeface="MS Mincho" charset="0"/>
                <a:cs typeface="MS Mincho" charset="0"/>
              </a:rPr>
              <a:t> TCP length (total length minus header length)</a:t>
            </a:r>
          </a:p>
          <a:p>
            <a:pPr eaLnBrk="1" hangingPunct="1"/>
            <a:r>
              <a:rPr lang="en-US" sz="1800" i="1">
                <a:latin typeface="Arial" charset="0"/>
                <a:ea typeface="MS Mincho" charset="0"/>
                <a:cs typeface="MS Mincho" charset="0"/>
              </a:rPr>
              <a:t>TCP learns these values by means of function calls made by the TCP process to the IP process. </a:t>
            </a:r>
          </a:p>
          <a:p>
            <a:pPr lvl="1" eaLnBrk="1" hangingPunct="1"/>
            <a:endParaRPr lang="en-US" sz="1800">
              <a:latin typeface="Arial" charset="0"/>
              <a:ea typeface="MS Mincho" charset="0"/>
              <a:cs typeface="MS Mincho"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97282" name="Rectangle 2"/>
          <p:cNvSpPr>
            <a:spLocks noGrp="1" noChangeArrowheads="1"/>
          </p:cNvSpPr>
          <p:nvPr>
            <p:ph type="title"/>
          </p:nvPr>
        </p:nvSpPr>
        <p:spPr>
          <a:xfrm>
            <a:off x="442913" y="196850"/>
            <a:ext cx="5021262" cy="444500"/>
          </a:xfrm>
        </p:spPr>
        <p:txBody>
          <a:bodyPr/>
          <a:lstStyle/>
          <a:p>
            <a:pPr eaLnBrk="1" hangingPunct="1"/>
            <a:r>
              <a:rPr lang="en-US" sz="1800" b="1">
                <a:latin typeface="Arial" charset="0"/>
              </a:rPr>
              <a:t>IP fields used in pseudo-header</a:t>
            </a:r>
            <a:endParaRPr lang="en-US" sz="900" b="1">
              <a:latin typeface="Arial" charset="0"/>
            </a:endParaRPr>
          </a:p>
        </p:txBody>
      </p:sp>
      <p:pic>
        <p:nvPicPr>
          <p:cNvPr id="9728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3700" y="1133475"/>
            <a:ext cx="5365750" cy="2228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7284" name="Oval 4"/>
          <p:cNvSpPr>
            <a:spLocks noChangeArrowheads="1"/>
          </p:cNvSpPr>
          <p:nvPr/>
        </p:nvSpPr>
        <p:spPr bwMode="auto">
          <a:xfrm>
            <a:off x="344488" y="1922463"/>
            <a:ext cx="5267325" cy="442912"/>
          </a:xfrm>
          <a:prstGeom prst="ellipse">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97285" name="Oval 5"/>
          <p:cNvSpPr>
            <a:spLocks noChangeArrowheads="1"/>
          </p:cNvSpPr>
          <p:nvPr/>
        </p:nvSpPr>
        <p:spPr bwMode="auto">
          <a:xfrm>
            <a:off x="1673225" y="1625600"/>
            <a:ext cx="1379538" cy="444500"/>
          </a:xfrm>
          <a:prstGeom prst="ellipse">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97286" name="Oval 6"/>
          <p:cNvSpPr>
            <a:spLocks noChangeArrowheads="1"/>
          </p:cNvSpPr>
          <p:nvPr/>
        </p:nvSpPr>
        <p:spPr bwMode="auto">
          <a:xfrm>
            <a:off x="3003550" y="1330325"/>
            <a:ext cx="2559050" cy="196850"/>
          </a:xfrm>
          <a:prstGeom prst="ellipse">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97287" name="Oval 7"/>
          <p:cNvSpPr>
            <a:spLocks noChangeArrowheads="1"/>
          </p:cNvSpPr>
          <p:nvPr/>
        </p:nvSpPr>
        <p:spPr bwMode="auto">
          <a:xfrm>
            <a:off x="1033463" y="1330325"/>
            <a:ext cx="688975" cy="196850"/>
          </a:xfrm>
          <a:prstGeom prst="ellipse">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99330"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Urgent Pointer </a:t>
            </a:r>
          </a:p>
        </p:txBody>
      </p:sp>
      <p:sp>
        <p:nvSpPr>
          <p:cNvPr id="99331" name="Rectangle 3"/>
          <p:cNvSpPr>
            <a:spLocks noGrp="1" noChangeArrowheads="1"/>
          </p:cNvSpPr>
          <p:nvPr>
            <p:ph type="body" idx="1"/>
          </p:nvPr>
        </p:nvSpPr>
        <p:spPr>
          <a:xfrm>
            <a:off x="393700" y="887413"/>
            <a:ext cx="5070475" cy="3055937"/>
          </a:xfrm>
        </p:spPr>
        <p:txBody>
          <a:bodyPr/>
          <a:lstStyle/>
          <a:p>
            <a:pPr eaLnBrk="1" hangingPunct="1"/>
            <a:r>
              <a:rPr lang="en-US" sz="1800">
                <a:latin typeface="Arial" charset="0"/>
                <a:ea typeface="MS Mincho" charset="0"/>
                <a:cs typeface="MS Mincho" charset="0"/>
              </a:rPr>
              <a:t>TCP keeps a variable called the urgent pointer.</a:t>
            </a:r>
          </a:p>
          <a:p>
            <a:pPr eaLnBrk="1" hangingPunct="1"/>
            <a:r>
              <a:rPr lang="en-US" sz="1800">
                <a:latin typeface="Arial" charset="0"/>
                <a:ea typeface="MS Mincho" charset="0"/>
                <a:cs typeface="MS Mincho" charset="0"/>
              </a:rPr>
              <a:t>The value of the urgent pointer tells TCP where the urgent information ends.</a:t>
            </a:r>
          </a:p>
          <a:p>
            <a:pPr eaLnBrk="1" hangingPunct="1"/>
            <a:r>
              <a:rPr lang="en-US" sz="1800">
                <a:latin typeface="Arial" charset="0"/>
                <a:ea typeface="MS Mincho" charset="0"/>
                <a:cs typeface="MS Mincho" charset="0"/>
              </a:rPr>
              <a:t>This field is only read in a segment whose URG flag is set.</a:t>
            </a:r>
            <a:br>
              <a:rPr lang="en-US" sz="1800">
                <a:latin typeface="Arial" charset="0"/>
                <a:ea typeface="MS Mincho" charset="0"/>
                <a:cs typeface="MS Mincho" charset="0"/>
              </a:rPr>
            </a:br>
            <a:endParaRPr lang="en-US" sz="1800">
              <a:latin typeface="Arial" charset="0"/>
              <a:ea typeface="MS Mincho" charset="0"/>
              <a:cs typeface="MS Mincho"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01378" name="Rectangle 1026"/>
          <p:cNvSpPr>
            <a:spLocks noGrp="1" noChangeArrowheads="1"/>
          </p:cNvSpPr>
          <p:nvPr>
            <p:ph type="title"/>
          </p:nvPr>
        </p:nvSpPr>
        <p:spPr>
          <a:xfrm>
            <a:off x="442913" y="196850"/>
            <a:ext cx="5021262" cy="641350"/>
          </a:xfrm>
        </p:spPr>
        <p:txBody>
          <a:bodyPr/>
          <a:lstStyle/>
          <a:p>
            <a:pPr eaLnBrk="1" hangingPunct="1"/>
            <a:r>
              <a:rPr lang="en-US" sz="1800" b="1">
                <a:latin typeface="Arial" charset="0"/>
              </a:rPr>
              <a:t>Options</a:t>
            </a:r>
            <a:r>
              <a:rPr lang="en-US" sz="2000" b="1">
                <a:latin typeface="Arial" charset="0"/>
              </a:rPr>
              <a:t> </a:t>
            </a:r>
            <a:endParaRPr lang="en-US" sz="900" b="1">
              <a:latin typeface="Arial" charset="0"/>
            </a:endParaRPr>
          </a:p>
        </p:txBody>
      </p:sp>
      <p:sp>
        <p:nvSpPr>
          <p:cNvPr id="101379" name="Rectangle 1027"/>
          <p:cNvSpPr>
            <a:spLocks noGrp="1" noChangeArrowheads="1"/>
          </p:cNvSpPr>
          <p:nvPr>
            <p:ph type="body" idx="1"/>
          </p:nvPr>
        </p:nvSpPr>
        <p:spPr>
          <a:xfrm>
            <a:off x="393700" y="887413"/>
            <a:ext cx="5070475" cy="3055937"/>
          </a:xfrm>
        </p:spPr>
        <p:txBody>
          <a:bodyPr/>
          <a:lstStyle/>
          <a:p>
            <a:pPr eaLnBrk="1" hangingPunct="1"/>
            <a:r>
              <a:rPr lang="en-US" sz="1800">
                <a:latin typeface="Arial" charset="0"/>
                <a:ea typeface="MS Mincho" charset="0"/>
                <a:cs typeface="MS Mincho" charset="0"/>
              </a:rPr>
              <a:t>There are only a few options defined for TCP.</a:t>
            </a:r>
          </a:p>
          <a:p>
            <a:pPr lvl="1" eaLnBrk="1" hangingPunct="1"/>
            <a:r>
              <a:rPr lang="en-US" sz="1800">
                <a:latin typeface="Arial" charset="0"/>
                <a:ea typeface="MS Mincho" charset="0"/>
                <a:cs typeface="MS Mincho" charset="0"/>
              </a:rPr>
              <a:t>Option          0</a:t>
            </a:r>
          </a:p>
          <a:p>
            <a:pPr lvl="1" eaLnBrk="1" hangingPunct="1"/>
            <a:r>
              <a:rPr lang="en-US" sz="1800">
                <a:latin typeface="Arial" charset="0"/>
                <a:ea typeface="MS Mincho" charset="0"/>
                <a:cs typeface="MS Mincho" charset="0"/>
              </a:rPr>
              <a:t>Option          1</a:t>
            </a:r>
          </a:p>
          <a:p>
            <a:pPr lvl="1" eaLnBrk="1" hangingPunct="1"/>
            <a:r>
              <a:rPr lang="en-US" sz="1800">
                <a:latin typeface="Arial" charset="0"/>
                <a:ea typeface="MS Mincho" charset="0"/>
                <a:cs typeface="MS Mincho" charset="0"/>
              </a:rPr>
              <a:t>Option          2</a:t>
            </a:r>
          </a:p>
          <a:p>
            <a:pPr eaLnBrk="1" hangingPunct="1"/>
            <a:r>
              <a:rPr lang="en-US" sz="1800" i="1">
                <a:latin typeface="Arial" charset="0"/>
                <a:ea typeface="MS Mincho" charset="0"/>
                <a:cs typeface="MS Mincho" charset="0"/>
              </a:rPr>
              <a:t>There is a newer option, called SACK, defined in a separate RFC</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03426" name="Rectangle 1026"/>
          <p:cNvSpPr>
            <a:spLocks noGrp="1" noChangeArrowheads="1"/>
          </p:cNvSpPr>
          <p:nvPr>
            <p:ph type="title"/>
          </p:nvPr>
        </p:nvSpPr>
        <p:spPr>
          <a:xfrm>
            <a:off x="442913" y="196850"/>
            <a:ext cx="5021262" cy="641350"/>
          </a:xfrm>
        </p:spPr>
        <p:txBody>
          <a:bodyPr/>
          <a:lstStyle/>
          <a:p>
            <a:pPr eaLnBrk="1" hangingPunct="1"/>
            <a:r>
              <a:rPr lang="en-US" sz="1800" b="1">
                <a:latin typeface="Arial" charset="0"/>
              </a:rPr>
              <a:t>Option  0</a:t>
            </a:r>
            <a:r>
              <a:rPr lang="en-US" sz="2000" b="1">
                <a:latin typeface="Arial" charset="0"/>
              </a:rPr>
              <a:t> </a:t>
            </a:r>
            <a:endParaRPr lang="en-US" sz="900" b="1">
              <a:latin typeface="Arial" charset="0"/>
            </a:endParaRPr>
          </a:p>
        </p:txBody>
      </p:sp>
      <p:sp>
        <p:nvSpPr>
          <p:cNvPr id="103427" name="Rectangle 1027"/>
          <p:cNvSpPr>
            <a:spLocks noGrp="1" noChangeArrowheads="1"/>
          </p:cNvSpPr>
          <p:nvPr>
            <p:ph type="body" idx="1"/>
          </p:nvPr>
        </p:nvSpPr>
        <p:spPr>
          <a:xfrm>
            <a:off x="304800" y="887413"/>
            <a:ext cx="5159375" cy="3151187"/>
          </a:xfrm>
        </p:spPr>
        <p:txBody>
          <a:bodyPr/>
          <a:lstStyle/>
          <a:p>
            <a:pPr eaLnBrk="1" hangingPunct="1">
              <a:lnSpc>
                <a:spcPct val="90000"/>
              </a:lnSpc>
              <a:buFontTx/>
              <a:buNone/>
            </a:pPr>
            <a:r>
              <a:rPr lang="en-US" sz="1800" b="1">
                <a:latin typeface="Arial" charset="0"/>
                <a:ea typeface="MS Mincho" charset="0"/>
                <a:cs typeface="MS Mincho" charset="0"/>
              </a:rPr>
              <a:t>End of Option List</a:t>
            </a:r>
          </a:p>
          <a:p>
            <a:pPr eaLnBrk="1" hangingPunct="1">
              <a:lnSpc>
                <a:spcPct val="90000"/>
              </a:lnSpc>
            </a:pPr>
            <a:endParaRPr lang="en-US" sz="1800">
              <a:latin typeface="Arial" charset="0"/>
              <a:ea typeface="MS Mincho" charset="0"/>
              <a:cs typeface="MS Mincho" charset="0"/>
            </a:endParaRPr>
          </a:p>
          <a:p>
            <a:pPr eaLnBrk="1" hangingPunct="1">
              <a:lnSpc>
                <a:spcPct val="90000"/>
              </a:lnSpc>
            </a:pPr>
            <a:r>
              <a:rPr lang="en-US" sz="1800">
                <a:latin typeface="Arial" charset="0"/>
                <a:ea typeface="MS Mincho" charset="0"/>
                <a:cs typeface="MS Mincho" charset="0"/>
              </a:rPr>
              <a:t>This option code indicates the end of the option list.  </a:t>
            </a:r>
          </a:p>
          <a:p>
            <a:pPr eaLnBrk="1" hangingPunct="1">
              <a:lnSpc>
                <a:spcPct val="90000"/>
              </a:lnSpc>
            </a:pPr>
            <a:r>
              <a:rPr lang="en-US" sz="1800">
                <a:latin typeface="Arial" charset="0"/>
                <a:ea typeface="MS Mincho" charset="0"/>
                <a:cs typeface="MS Mincho" charset="0"/>
              </a:rPr>
              <a:t>This is used at the end of all options, not the end of each option</a:t>
            </a:r>
          </a:p>
          <a:p>
            <a:pPr eaLnBrk="1" hangingPunct="1">
              <a:lnSpc>
                <a:spcPct val="90000"/>
              </a:lnSpc>
            </a:pPr>
            <a:r>
              <a:rPr lang="en-US" sz="1800">
                <a:latin typeface="Arial" charset="0"/>
                <a:ea typeface="MS Mincho" charset="0"/>
                <a:cs typeface="MS Mincho" charset="0"/>
              </a:rPr>
              <a:t>It only needs to be used if the end of the options would not otherwise coincide with the end of the TCP header.</a:t>
            </a:r>
            <a:br>
              <a:rPr lang="en-US" sz="1800">
                <a:latin typeface="Arial" charset="0"/>
                <a:ea typeface="MS Mincho" charset="0"/>
                <a:cs typeface="MS Mincho" charset="0"/>
              </a:rPr>
            </a:br>
            <a:r>
              <a:rPr lang="en-US" sz="1800">
                <a:latin typeface="Arial" charset="0"/>
                <a:ea typeface="MS Mincho" charset="0"/>
                <a:cs typeface="MS Mincho" charset="0"/>
              </a:rPr>
              <a:t/>
            </a:r>
            <a:br>
              <a:rPr lang="en-US" sz="1800">
                <a:latin typeface="Arial" charset="0"/>
                <a:ea typeface="MS Mincho" charset="0"/>
                <a:cs typeface="MS Mincho" charset="0"/>
              </a:rPr>
            </a:br>
            <a:endParaRPr lang="en-US" sz="1800">
              <a:latin typeface="Arial" charset="0"/>
              <a:ea typeface="MS Mincho" charset="0"/>
              <a:cs typeface="MS Mincho"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05474"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Option  1</a:t>
            </a:r>
            <a:r>
              <a:rPr lang="en-US" sz="2000" b="1">
                <a:latin typeface="Arial" charset="0"/>
              </a:rPr>
              <a:t> </a:t>
            </a:r>
            <a:endParaRPr lang="en-US" sz="900" b="1">
              <a:latin typeface="Arial" charset="0"/>
            </a:endParaRPr>
          </a:p>
        </p:txBody>
      </p:sp>
      <p:sp>
        <p:nvSpPr>
          <p:cNvPr id="105475" name="Rectangle 3"/>
          <p:cNvSpPr>
            <a:spLocks noGrp="1" noChangeArrowheads="1"/>
          </p:cNvSpPr>
          <p:nvPr>
            <p:ph type="body" idx="1"/>
          </p:nvPr>
        </p:nvSpPr>
        <p:spPr>
          <a:xfrm>
            <a:off x="393700" y="887413"/>
            <a:ext cx="5070475" cy="3055937"/>
          </a:xfrm>
        </p:spPr>
        <p:txBody>
          <a:bodyPr/>
          <a:lstStyle/>
          <a:p>
            <a:pPr eaLnBrk="1" hangingPunct="1">
              <a:buFontTx/>
              <a:buNone/>
            </a:pPr>
            <a:r>
              <a:rPr lang="en-US" sz="1800" b="1">
                <a:latin typeface="Arial" charset="0"/>
                <a:ea typeface="MS Mincho" charset="0"/>
                <a:cs typeface="MS Mincho" charset="0"/>
              </a:rPr>
              <a:t>No-Operation</a:t>
            </a:r>
            <a:r>
              <a:rPr lang="en-US" sz="1800">
                <a:latin typeface="Arial" charset="0"/>
                <a:ea typeface="MS Mincho" charset="0"/>
                <a:cs typeface="MS Mincho" charset="0"/>
              </a:rPr>
              <a:t> (NOOP).</a:t>
            </a:r>
          </a:p>
          <a:p>
            <a:pPr eaLnBrk="1" hangingPunct="1"/>
            <a:r>
              <a:rPr lang="en-US" sz="1800">
                <a:latin typeface="Arial" charset="0"/>
                <a:ea typeface="MS Mincho" charset="0"/>
                <a:cs typeface="MS Mincho" charset="0"/>
              </a:rPr>
              <a:t>Can serve to align the beginning of the next option on a word boundary.        </a:t>
            </a:r>
          </a:p>
          <a:p>
            <a:pPr eaLnBrk="1" hangingPunct="1"/>
            <a:r>
              <a:rPr lang="en-US" sz="1800">
                <a:latin typeface="Arial" charset="0"/>
                <a:ea typeface="MS Mincho" charset="0"/>
                <a:cs typeface="MS Mincho" charset="0"/>
              </a:rPr>
              <a:t>Not all senders will use this option, however.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07522" name="Rectangle 2"/>
          <p:cNvSpPr>
            <a:spLocks noGrp="1" noChangeArrowheads="1"/>
          </p:cNvSpPr>
          <p:nvPr>
            <p:ph type="title"/>
          </p:nvPr>
        </p:nvSpPr>
        <p:spPr>
          <a:xfrm>
            <a:off x="442913" y="196850"/>
            <a:ext cx="5021262" cy="395288"/>
          </a:xfrm>
        </p:spPr>
        <p:txBody>
          <a:bodyPr/>
          <a:lstStyle/>
          <a:p>
            <a:pPr eaLnBrk="1" hangingPunct="1"/>
            <a:r>
              <a:rPr lang="en-US" sz="1800" b="1" dirty="0">
                <a:solidFill>
                  <a:srgbClr val="FF0000"/>
                </a:solidFill>
                <a:latin typeface="Arial" charset="0"/>
              </a:rPr>
              <a:t>Option  2</a:t>
            </a:r>
            <a:r>
              <a:rPr lang="en-US" sz="2000" b="1" dirty="0">
                <a:solidFill>
                  <a:srgbClr val="FF0000"/>
                </a:solidFill>
                <a:latin typeface="Arial" charset="0"/>
              </a:rPr>
              <a:t> </a:t>
            </a:r>
            <a:endParaRPr lang="en-US" sz="900" b="1" dirty="0">
              <a:solidFill>
                <a:srgbClr val="FF0000"/>
              </a:solidFill>
              <a:latin typeface="Arial" charset="0"/>
            </a:endParaRPr>
          </a:p>
        </p:txBody>
      </p:sp>
      <p:sp>
        <p:nvSpPr>
          <p:cNvPr id="107523" name="Rectangle 3"/>
          <p:cNvSpPr>
            <a:spLocks noGrp="1" noChangeArrowheads="1"/>
          </p:cNvSpPr>
          <p:nvPr>
            <p:ph type="body" idx="1"/>
          </p:nvPr>
        </p:nvSpPr>
        <p:spPr>
          <a:xfrm>
            <a:off x="393700" y="641350"/>
            <a:ext cx="5070475" cy="3351213"/>
          </a:xfrm>
        </p:spPr>
        <p:txBody>
          <a:bodyPr/>
          <a:lstStyle/>
          <a:p>
            <a:pPr marL="342900" indent="-342900" defTabSz="914400" eaLnBrk="1" hangingPunct="1">
              <a:buFontTx/>
              <a:buNone/>
            </a:pPr>
            <a:r>
              <a:rPr lang="en-US" sz="1800" b="1">
                <a:latin typeface="Arial" charset="0"/>
                <a:ea typeface="MS Mincho" charset="0"/>
                <a:cs typeface="MS Mincho" charset="0"/>
              </a:rPr>
              <a:t>Maximum Segment Size</a:t>
            </a:r>
            <a:br>
              <a:rPr lang="en-US" sz="1800" b="1">
                <a:latin typeface="Arial" charset="0"/>
                <a:ea typeface="MS Mincho" charset="0"/>
                <a:cs typeface="MS Mincho" charset="0"/>
              </a:rPr>
            </a:br>
            <a:endParaRPr lang="en-US" sz="1800" b="1">
              <a:latin typeface="Arial" charset="0"/>
              <a:ea typeface="MS Mincho" charset="0"/>
              <a:cs typeface="MS Mincho" charset="0"/>
            </a:endParaRPr>
          </a:p>
          <a:p>
            <a:pPr marL="342900" indent="-342900" defTabSz="914400" eaLnBrk="1" hangingPunct="1"/>
            <a:r>
              <a:rPr lang="en-US" sz="1800">
                <a:latin typeface="Arial" charset="0"/>
                <a:ea typeface="MS Mincho" charset="0"/>
                <a:cs typeface="MS Mincho" charset="0"/>
              </a:rPr>
              <a:t>This is a TLV type of option (Type-Length-Value).</a:t>
            </a:r>
          </a:p>
          <a:p>
            <a:pPr marL="342900" indent="-342900" defTabSz="914400" eaLnBrk="1" hangingPunct="1"/>
            <a:r>
              <a:rPr lang="en-US" sz="1800">
                <a:latin typeface="Arial" charset="0"/>
                <a:ea typeface="MS Mincho" charset="0"/>
                <a:cs typeface="MS Mincho" charset="0"/>
              </a:rPr>
              <a:t>Type = 1 byte with a value of 2</a:t>
            </a:r>
          </a:p>
          <a:p>
            <a:pPr marL="342900" indent="-342900" defTabSz="914400" eaLnBrk="1" hangingPunct="1"/>
            <a:r>
              <a:rPr lang="en-US" sz="1800">
                <a:latin typeface="Arial" charset="0"/>
                <a:ea typeface="MS Mincho" charset="0"/>
                <a:cs typeface="MS Mincho" charset="0"/>
              </a:rPr>
              <a:t>Length = 1 byte with a value of 4 </a:t>
            </a:r>
          </a:p>
          <a:p>
            <a:pPr marL="342900" indent="-342900" defTabSz="914400" eaLnBrk="1" hangingPunct="1"/>
            <a:r>
              <a:rPr lang="en-US" sz="1800">
                <a:latin typeface="Arial" charset="0"/>
                <a:ea typeface="MS Mincho" charset="0"/>
                <a:cs typeface="MS Mincho" charset="0"/>
              </a:rPr>
              <a:t>Value =  2 bytes that identify the maximum segment size </a:t>
            </a:r>
            <a:br>
              <a:rPr lang="en-US" sz="1800">
                <a:latin typeface="Arial" charset="0"/>
                <a:ea typeface="MS Mincho" charset="0"/>
                <a:cs typeface="MS Mincho" charset="0"/>
              </a:rPr>
            </a:br>
            <a:r>
              <a:rPr lang="en-US" sz="1800">
                <a:latin typeface="Arial" charset="0"/>
                <a:ea typeface="MS Mincho" charset="0"/>
                <a:cs typeface="MS Mincho" charset="0"/>
              </a:rPr>
              <a:t>        </a:t>
            </a:r>
            <a:endParaRPr lang="en-US" sz="1800">
              <a:latin typeface="Courier New" charset="0"/>
              <a:ea typeface="MS Mincho" charset="0"/>
              <a:cs typeface="MS Mincho"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09570" name="Rectangle 2"/>
          <p:cNvSpPr>
            <a:spLocks noGrp="1" noChangeArrowheads="1"/>
          </p:cNvSpPr>
          <p:nvPr>
            <p:ph type="title"/>
          </p:nvPr>
        </p:nvSpPr>
        <p:spPr>
          <a:xfrm>
            <a:off x="442913" y="196850"/>
            <a:ext cx="5021262" cy="395288"/>
          </a:xfrm>
        </p:spPr>
        <p:txBody>
          <a:bodyPr/>
          <a:lstStyle/>
          <a:p>
            <a:pPr eaLnBrk="1" hangingPunct="1"/>
            <a:r>
              <a:rPr lang="en-US" sz="1800" b="1">
                <a:latin typeface="Arial" charset="0"/>
              </a:rPr>
              <a:t>Option  2</a:t>
            </a:r>
            <a:r>
              <a:rPr lang="en-US" sz="2000" b="1">
                <a:latin typeface="Arial" charset="0"/>
              </a:rPr>
              <a:t> </a:t>
            </a:r>
            <a:endParaRPr lang="en-US" sz="900" b="1">
              <a:latin typeface="Arial" charset="0"/>
            </a:endParaRPr>
          </a:p>
        </p:txBody>
      </p:sp>
      <p:sp>
        <p:nvSpPr>
          <p:cNvPr id="109571" name="Rectangle 3"/>
          <p:cNvSpPr>
            <a:spLocks noGrp="1" noChangeArrowheads="1"/>
          </p:cNvSpPr>
          <p:nvPr>
            <p:ph type="body" idx="1"/>
          </p:nvPr>
        </p:nvSpPr>
        <p:spPr>
          <a:xfrm>
            <a:off x="393700" y="641350"/>
            <a:ext cx="5070475" cy="3351213"/>
          </a:xfrm>
        </p:spPr>
        <p:txBody>
          <a:bodyPr/>
          <a:lstStyle/>
          <a:p>
            <a:pPr marL="342900" indent="-342900" defTabSz="914400" eaLnBrk="1" hangingPunct="1">
              <a:buFontTx/>
              <a:buNone/>
            </a:pPr>
            <a:r>
              <a:rPr lang="en-US" sz="1800" b="1" dirty="0">
                <a:latin typeface="Arial" charset="0"/>
                <a:ea typeface="MS Mincho" charset="0"/>
                <a:cs typeface="MS Mincho" charset="0"/>
              </a:rPr>
              <a:t>Maximum Segment Size</a:t>
            </a:r>
            <a:br>
              <a:rPr lang="en-US" sz="1800" b="1" dirty="0">
                <a:latin typeface="Arial" charset="0"/>
                <a:ea typeface="MS Mincho" charset="0"/>
                <a:cs typeface="MS Mincho" charset="0"/>
              </a:rPr>
            </a:br>
            <a:endParaRPr lang="en-US" sz="1800" b="1" dirty="0">
              <a:latin typeface="Arial" charset="0"/>
              <a:ea typeface="MS Mincho" charset="0"/>
              <a:cs typeface="MS Mincho" charset="0"/>
            </a:endParaRPr>
          </a:p>
          <a:p>
            <a:pPr marL="342900" indent="-342900" defTabSz="914400" eaLnBrk="1" hangingPunct="1"/>
            <a:r>
              <a:rPr lang="en-US" sz="1800" dirty="0">
                <a:latin typeface="Arial" charset="0"/>
                <a:ea typeface="MS Mincho" charset="0"/>
                <a:cs typeface="MS Mincho" charset="0"/>
              </a:rPr>
              <a:t>The maximum receive segment size at the TCP which sends this segment.          </a:t>
            </a:r>
          </a:p>
          <a:p>
            <a:pPr marL="342900" indent="-342900" defTabSz="914400" eaLnBrk="1" hangingPunct="1"/>
            <a:r>
              <a:rPr lang="en-US" sz="1800" dirty="0">
                <a:latin typeface="Arial" charset="0"/>
                <a:ea typeface="MS Mincho" charset="0"/>
                <a:cs typeface="MS Mincho" charset="0"/>
              </a:rPr>
              <a:t>Only sent in the initial connection request - that is,  in segments with the SYN flag is set.  </a:t>
            </a:r>
          </a:p>
          <a:p>
            <a:pPr marL="342900" indent="-342900" defTabSz="914400" eaLnBrk="1" hangingPunct="1"/>
            <a:r>
              <a:rPr lang="en-US" sz="1800" dirty="0">
                <a:latin typeface="Arial" charset="0"/>
                <a:ea typeface="MS Mincho" charset="0"/>
                <a:cs typeface="MS Mincho" charset="0"/>
              </a:rPr>
              <a:t>If this option is not used, any segment size is allowed.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11618" name="Rectangle 2"/>
          <p:cNvSpPr>
            <a:spLocks noGrp="1" noChangeArrowheads="1"/>
          </p:cNvSpPr>
          <p:nvPr>
            <p:ph type="body" idx="1"/>
          </p:nvPr>
        </p:nvSpPr>
        <p:spPr>
          <a:xfrm>
            <a:off x="442913" y="393700"/>
            <a:ext cx="5070475" cy="3549650"/>
          </a:xfrm>
        </p:spPr>
        <p:txBody>
          <a:bodyPr/>
          <a:lstStyle/>
          <a:p>
            <a:pPr marL="342900" indent="-342900" defTabSz="914400" eaLnBrk="1" hangingPunct="1">
              <a:lnSpc>
                <a:spcPct val="90000"/>
              </a:lnSpc>
            </a:pPr>
            <a:r>
              <a:rPr lang="en-US" sz="1300" strike="sngStrike" dirty="0">
                <a:latin typeface="Arial" charset="0"/>
                <a:ea typeface="MS Mincho" charset="0"/>
                <a:cs typeface="MS Mincho" charset="0"/>
              </a:rPr>
              <a:t>Frame 27 (62 bytes on wire, 62 bytes captured)</a:t>
            </a:r>
            <a:endParaRPr lang="en-US" sz="1300" strike="sngStrike" dirty="0">
              <a:latin typeface="Arial" charset="0"/>
              <a:cs typeface="Courier New" charset="0"/>
            </a:endParaRPr>
          </a:p>
          <a:p>
            <a:pPr marL="342900" indent="-342900" defTabSz="914400" eaLnBrk="1" hangingPunct="1">
              <a:lnSpc>
                <a:spcPct val="90000"/>
              </a:lnSpc>
            </a:pPr>
            <a:r>
              <a:rPr lang="en-US" sz="1300" strike="sngStrike" dirty="0">
                <a:latin typeface="Arial" charset="0"/>
                <a:ea typeface="MS Mincho" charset="0"/>
                <a:cs typeface="MS Mincho" charset="0"/>
              </a:rPr>
              <a:t>Ethernet II, </a:t>
            </a:r>
            <a:r>
              <a:rPr lang="en-US" sz="1300" strike="sngStrike" dirty="0" err="1">
                <a:latin typeface="Arial" charset="0"/>
                <a:ea typeface="MS Mincho" charset="0"/>
                <a:cs typeface="MS Mincho" charset="0"/>
              </a:rPr>
              <a:t>Src</a:t>
            </a:r>
            <a:r>
              <a:rPr lang="en-US" sz="1300" strike="sngStrike" dirty="0">
                <a:latin typeface="Arial" charset="0"/>
                <a:ea typeface="MS Mincho" charset="0"/>
                <a:cs typeface="MS Mincho" charset="0"/>
              </a:rPr>
              <a:t>: 00:0c:41:2b:a2:a6, </a:t>
            </a:r>
            <a:r>
              <a:rPr lang="en-US" sz="1300" strike="sngStrike" dirty="0" err="1">
                <a:latin typeface="Arial" charset="0"/>
                <a:ea typeface="MS Mincho" charset="0"/>
                <a:cs typeface="MS Mincho" charset="0"/>
              </a:rPr>
              <a:t>Dst</a:t>
            </a:r>
            <a:r>
              <a:rPr lang="en-US" sz="1300" strike="sngStrike" dirty="0">
                <a:latin typeface="Arial" charset="0"/>
                <a:ea typeface="MS Mincho" charset="0"/>
                <a:cs typeface="MS Mincho" charset="0"/>
              </a:rPr>
              <a:t>: 00:03:93:e5:13:52</a:t>
            </a:r>
            <a:endParaRPr lang="en-US" sz="1300" strike="sngStrike" dirty="0">
              <a:latin typeface="Arial" charset="0"/>
              <a:cs typeface="Courier New" charset="0"/>
            </a:endParaRPr>
          </a:p>
          <a:p>
            <a:pPr marL="342900" indent="-342900" defTabSz="914400" eaLnBrk="1" hangingPunct="1">
              <a:lnSpc>
                <a:spcPct val="90000"/>
              </a:lnSpc>
            </a:pPr>
            <a:r>
              <a:rPr lang="en-US" sz="1300" strike="sngStrike" dirty="0">
                <a:latin typeface="Arial" charset="0"/>
                <a:ea typeface="MS Mincho" charset="0"/>
                <a:cs typeface="MS Mincho" charset="0"/>
              </a:rPr>
              <a:t>Internet Protocol, </a:t>
            </a:r>
            <a:r>
              <a:rPr lang="en-US" sz="1300" strike="sngStrike" dirty="0" err="1">
                <a:latin typeface="Arial" charset="0"/>
                <a:ea typeface="MS Mincho" charset="0"/>
                <a:cs typeface="MS Mincho" charset="0"/>
              </a:rPr>
              <a:t>Src</a:t>
            </a:r>
            <a:r>
              <a:rPr lang="en-US" sz="1300" strike="sngStrike" dirty="0">
                <a:latin typeface="Arial" charset="0"/>
                <a:ea typeface="MS Mincho" charset="0"/>
                <a:cs typeface="MS Mincho" charset="0"/>
              </a:rPr>
              <a:t> </a:t>
            </a:r>
            <a:r>
              <a:rPr lang="en-US" sz="1300" strike="sngStrike" dirty="0" err="1">
                <a:latin typeface="Arial" charset="0"/>
                <a:ea typeface="MS Mincho" charset="0"/>
                <a:cs typeface="MS Mincho" charset="0"/>
              </a:rPr>
              <a:t>Addr</a:t>
            </a:r>
            <a:r>
              <a:rPr lang="en-US" sz="1300" strike="sngStrike" dirty="0">
                <a:latin typeface="Arial" charset="0"/>
                <a:ea typeface="MS Mincho" charset="0"/>
                <a:cs typeface="MS Mincho" charset="0"/>
              </a:rPr>
              <a:t>: 10.0.1.3 (10.0.1.3), </a:t>
            </a:r>
            <a:r>
              <a:rPr lang="en-US" sz="1300" strike="sngStrike" dirty="0" err="1">
                <a:latin typeface="Arial" charset="0"/>
                <a:ea typeface="MS Mincho" charset="0"/>
                <a:cs typeface="MS Mincho" charset="0"/>
              </a:rPr>
              <a:t>Dst</a:t>
            </a:r>
            <a:r>
              <a:rPr lang="en-US" sz="1300" strike="sngStrike" dirty="0">
                <a:latin typeface="Arial" charset="0"/>
                <a:ea typeface="MS Mincho" charset="0"/>
                <a:cs typeface="MS Mincho" charset="0"/>
              </a:rPr>
              <a:t> </a:t>
            </a:r>
            <a:r>
              <a:rPr lang="en-US" sz="1300" strike="sngStrike" dirty="0" err="1">
                <a:latin typeface="Arial" charset="0"/>
                <a:ea typeface="MS Mincho" charset="0"/>
                <a:cs typeface="MS Mincho" charset="0"/>
              </a:rPr>
              <a:t>Addr</a:t>
            </a:r>
            <a:r>
              <a:rPr lang="en-US" sz="1300" strike="sngStrike" dirty="0">
                <a:latin typeface="Arial" charset="0"/>
                <a:ea typeface="MS Mincho" charset="0"/>
                <a:cs typeface="MS Mincho" charset="0"/>
              </a:rPr>
              <a:t>: 205.188.180.118 (205.188.180.118)</a:t>
            </a:r>
            <a:endParaRPr lang="en-US" sz="1300" strike="sngStrike" dirty="0">
              <a:latin typeface="Arial" charset="0"/>
              <a:cs typeface="Courier New" charset="0"/>
            </a:endParaRPr>
          </a:p>
          <a:p>
            <a:pPr marL="342900" indent="-342900" defTabSz="914400" eaLnBrk="1" hangingPunct="1">
              <a:lnSpc>
                <a:spcPct val="90000"/>
              </a:lnSpc>
            </a:pPr>
            <a:r>
              <a:rPr lang="en-US" sz="1300" dirty="0">
                <a:latin typeface="Arial" charset="0"/>
                <a:ea typeface="MS Mincho" charset="0"/>
                <a:cs typeface="MS Mincho" charset="0"/>
              </a:rPr>
              <a:t>Transmission Control Protocol, </a:t>
            </a:r>
            <a:r>
              <a:rPr lang="en-US" sz="1300" dirty="0" err="1">
                <a:latin typeface="Arial" charset="0"/>
                <a:ea typeface="MS Mincho" charset="0"/>
                <a:cs typeface="MS Mincho" charset="0"/>
              </a:rPr>
              <a:t>Src</a:t>
            </a:r>
            <a:r>
              <a:rPr lang="en-US" sz="1300" dirty="0">
                <a:latin typeface="Arial" charset="0"/>
                <a:ea typeface="MS Mincho" charset="0"/>
                <a:cs typeface="MS Mincho" charset="0"/>
              </a:rPr>
              <a:t> Port: 1587 (1587), </a:t>
            </a:r>
            <a:r>
              <a:rPr lang="en-US" sz="1300" dirty="0" err="1">
                <a:latin typeface="Arial" charset="0"/>
                <a:ea typeface="MS Mincho" charset="0"/>
                <a:cs typeface="MS Mincho" charset="0"/>
              </a:rPr>
              <a:t>Dst</a:t>
            </a:r>
            <a:r>
              <a:rPr lang="en-US" sz="1300" dirty="0">
                <a:latin typeface="Arial" charset="0"/>
                <a:ea typeface="MS Mincho" charset="0"/>
                <a:cs typeface="MS Mincho" charset="0"/>
              </a:rPr>
              <a:t> Port: http (</a:t>
            </a:r>
            <a:r>
              <a:rPr lang="en-US" sz="1300" dirty="0">
                <a:solidFill>
                  <a:srgbClr val="FF0000"/>
                </a:solidFill>
                <a:latin typeface="Arial" charset="0"/>
                <a:ea typeface="MS Mincho" charset="0"/>
                <a:cs typeface="MS Mincho" charset="0"/>
              </a:rPr>
              <a:t>80</a:t>
            </a:r>
            <a:r>
              <a:rPr lang="en-US" sz="1300" dirty="0">
                <a:latin typeface="Arial" charset="0"/>
                <a:ea typeface="MS Mincho" charset="0"/>
                <a:cs typeface="MS Mincho" charset="0"/>
              </a:rPr>
              <a:t>), </a:t>
            </a:r>
            <a:r>
              <a:rPr lang="en-US" sz="1300" dirty="0" err="1">
                <a:solidFill>
                  <a:srgbClr val="FF0000"/>
                </a:solidFill>
                <a:latin typeface="Arial" charset="0"/>
                <a:ea typeface="MS Mincho" charset="0"/>
                <a:cs typeface="MS Mincho" charset="0"/>
              </a:rPr>
              <a:t>Seq</a:t>
            </a:r>
            <a:r>
              <a:rPr lang="en-US" sz="1300" dirty="0">
                <a:solidFill>
                  <a:srgbClr val="FF0000"/>
                </a:solidFill>
                <a:latin typeface="Arial" charset="0"/>
                <a:ea typeface="MS Mincho" charset="0"/>
                <a:cs typeface="MS Mincho" charset="0"/>
              </a:rPr>
              <a:t>: 2313141255, </a:t>
            </a:r>
            <a:r>
              <a:rPr lang="en-US" sz="1300" dirty="0" err="1">
                <a:solidFill>
                  <a:srgbClr val="FF0000"/>
                </a:solidFill>
                <a:latin typeface="Arial" charset="0"/>
                <a:ea typeface="MS Mincho" charset="0"/>
                <a:cs typeface="MS Mincho" charset="0"/>
              </a:rPr>
              <a:t>Ack</a:t>
            </a:r>
            <a:r>
              <a:rPr lang="en-US" sz="1300" dirty="0">
                <a:solidFill>
                  <a:srgbClr val="FF0000"/>
                </a:solidFill>
                <a:latin typeface="Arial" charset="0"/>
                <a:ea typeface="MS Mincho" charset="0"/>
                <a:cs typeface="MS Mincho" charset="0"/>
              </a:rPr>
              <a:t>: 0, Len: 0</a:t>
            </a:r>
            <a:endParaRPr lang="en-US" sz="1300" dirty="0">
              <a:solidFill>
                <a:srgbClr val="FF0000"/>
              </a:solidFill>
              <a:latin typeface="Arial" charset="0"/>
              <a:cs typeface="Courier New" charset="0"/>
            </a:endParaRPr>
          </a:p>
          <a:p>
            <a:pPr marL="342900" indent="-342900" defTabSz="914400" eaLnBrk="1" hangingPunct="1">
              <a:lnSpc>
                <a:spcPct val="90000"/>
              </a:lnSpc>
            </a:pPr>
            <a:r>
              <a:rPr lang="en-US" sz="1300" dirty="0">
                <a:latin typeface="Arial" charset="0"/>
                <a:ea typeface="MS Mincho" charset="0"/>
                <a:cs typeface="MS Mincho" charset="0"/>
              </a:rPr>
              <a:t>    Source port: 1587 (1587)</a:t>
            </a:r>
            <a:endParaRPr lang="en-US" sz="1300" dirty="0">
              <a:latin typeface="Arial" charset="0"/>
              <a:cs typeface="Courier New" charset="0"/>
            </a:endParaRPr>
          </a:p>
          <a:p>
            <a:pPr marL="342900" indent="-342900" defTabSz="914400" eaLnBrk="1" hangingPunct="1">
              <a:lnSpc>
                <a:spcPct val="90000"/>
              </a:lnSpc>
            </a:pPr>
            <a:r>
              <a:rPr lang="en-US" sz="1300" dirty="0">
                <a:latin typeface="Arial" charset="0"/>
                <a:ea typeface="MS Mincho" charset="0"/>
                <a:cs typeface="MS Mincho" charset="0"/>
              </a:rPr>
              <a:t>    Destination port: http (80)</a:t>
            </a:r>
            <a:endParaRPr lang="en-US" sz="1300" dirty="0">
              <a:latin typeface="Arial" charset="0"/>
              <a:cs typeface="Courier New" charset="0"/>
            </a:endParaRPr>
          </a:p>
          <a:p>
            <a:pPr marL="342900" indent="-342900" defTabSz="914400" eaLnBrk="1" hangingPunct="1">
              <a:lnSpc>
                <a:spcPct val="90000"/>
              </a:lnSpc>
            </a:pPr>
            <a:r>
              <a:rPr lang="en-US" sz="1300" dirty="0">
                <a:latin typeface="Arial" charset="0"/>
                <a:ea typeface="MS Mincho" charset="0"/>
                <a:cs typeface="MS Mincho" charset="0"/>
              </a:rPr>
              <a:t>    Sequence number: 2313141255</a:t>
            </a:r>
            <a:endParaRPr lang="en-US" sz="1300" dirty="0">
              <a:latin typeface="Arial" charset="0"/>
              <a:cs typeface="Courier New" charset="0"/>
            </a:endParaRPr>
          </a:p>
          <a:p>
            <a:pPr marL="342900" indent="-342900" defTabSz="914400" eaLnBrk="1" hangingPunct="1">
              <a:lnSpc>
                <a:spcPct val="90000"/>
              </a:lnSpc>
            </a:pPr>
            <a:r>
              <a:rPr lang="en-US" sz="1300" dirty="0">
                <a:latin typeface="Arial" charset="0"/>
                <a:ea typeface="MS Mincho" charset="0"/>
                <a:cs typeface="MS Mincho" charset="0"/>
              </a:rPr>
              <a:t>    Header length: 28 bytes</a:t>
            </a:r>
            <a:endParaRPr lang="en-US" sz="1300" dirty="0">
              <a:latin typeface="Arial" charset="0"/>
              <a:cs typeface="Courier New" charset="0"/>
            </a:endParaRPr>
          </a:p>
          <a:p>
            <a:pPr marL="342900" indent="-342900" defTabSz="914400" eaLnBrk="1" hangingPunct="1">
              <a:lnSpc>
                <a:spcPct val="90000"/>
              </a:lnSpc>
            </a:pPr>
            <a:r>
              <a:rPr lang="en-US" sz="1300" dirty="0">
                <a:latin typeface="Arial" charset="0"/>
                <a:ea typeface="MS Mincho" charset="0"/>
                <a:cs typeface="MS Mincho" charset="0"/>
              </a:rPr>
              <a:t>    Flags: 0x0002 (SYN)</a:t>
            </a:r>
            <a:endParaRPr lang="en-US" sz="1300" dirty="0">
              <a:latin typeface="Arial" charset="0"/>
              <a:cs typeface="Courier New" charset="0"/>
            </a:endParaRPr>
          </a:p>
          <a:p>
            <a:pPr marL="342900" indent="-342900" defTabSz="914400" eaLnBrk="1" hangingPunct="1">
              <a:lnSpc>
                <a:spcPct val="90000"/>
              </a:lnSpc>
            </a:pPr>
            <a:r>
              <a:rPr lang="en-US" sz="1300" dirty="0">
                <a:latin typeface="Arial" charset="0"/>
                <a:ea typeface="MS Mincho" charset="0"/>
                <a:cs typeface="MS Mincho" charset="0"/>
              </a:rPr>
              <a:t>    Window size: 16384</a:t>
            </a:r>
            <a:endParaRPr lang="en-US" sz="1300" dirty="0">
              <a:latin typeface="Arial" charset="0"/>
              <a:cs typeface="Courier New" charset="0"/>
            </a:endParaRPr>
          </a:p>
          <a:p>
            <a:pPr marL="342900" indent="-342900" defTabSz="914400" eaLnBrk="1" hangingPunct="1">
              <a:lnSpc>
                <a:spcPct val="90000"/>
              </a:lnSpc>
            </a:pPr>
            <a:r>
              <a:rPr lang="en-US" sz="1300" dirty="0">
                <a:latin typeface="Arial" charset="0"/>
                <a:ea typeface="MS Mincho" charset="0"/>
                <a:cs typeface="MS Mincho" charset="0"/>
              </a:rPr>
              <a:t>    Checksum: 0x697f (correct)</a:t>
            </a:r>
            <a:endParaRPr lang="en-US" sz="1300" dirty="0">
              <a:latin typeface="Arial" charset="0"/>
              <a:cs typeface="Courier New" charset="0"/>
            </a:endParaRPr>
          </a:p>
          <a:p>
            <a:pPr marL="342900" indent="-342900" defTabSz="914400" eaLnBrk="1" hangingPunct="1">
              <a:lnSpc>
                <a:spcPct val="90000"/>
              </a:lnSpc>
            </a:pPr>
            <a:r>
              <a:rPr lang="en-US" sz="1300" dirty="0">
                <a:latin typeface="Arial" charset="0"/>
                <a:ea typeface="MS Mincho" charset="0"/>
                <a:cs typeface="MS Mincho" charset="0"/>
              </a:rPr>
              <a:t>    Options: (8 bytes)</a:t>
            </a:r>
            <a:endParaRPr lang="en-US" sz="1300" dirty="0">
              <a:latin typeface="Arial" charset="0"/>
              <a:cs typeface="Courier New" charset="0"/>
            </a:endParaRPr>
          </a:p>
          <a:p>
            <a:pPr marL="342900" indent="-342900" defTabSz="914400" eaLnBrk="1" hangingPunct="1">
              <a:lnSpc>
                <a:spcPct val="90000"/>
              </a:lnSpc>
            </a:pPr>
            <a:r>
              <a:rPr lang="en-US" sz="1300" dirty="0">
                <a:latin typeface="Arial" charset="0"/>
                <a:ea typeface="MS Mincho" charset="0"/>
                <a:cs typeface="MS Mincho" charset="0"/>
              </a:rPr>
              <a:t>        Maximum segment size: 1460 bytes</a:t>
            </a:r>
            <a:endParaRPr lang="en-US" sz="1300" dirty="0">
              <a:latin typeface="Arial" charset="0"/>
              <a:cs typeface="Courier New" charset="0"/>
            </a:endParaRPr>
          </a:p>
          <a:p>
            <a:pPr marL="342900" indent="-342900" defTabSz="914400" eaLnBrk="1" hangingPunct="1">
              <a:lnSpc>
                <a:spcPct val="90000"/>
              </a:lnSpc>
            </a:pPr>
            <a:r>
              <a:rPr lang="en-US" sz="1300" dirty="0">
                <a:latin typeface="Arial" charset="0"/>
                <a:ea typeface="MS Mincho" charset="0"/>
                <a:cs typeface="MS Mincho" charset="0"/>
              </a:rPr>
              <a:t>        NOP</a:t>
            </a:r>
            <a:endParaRPr lang="en-US" sz="1300" dirty="0">
              <a:latin typeface="Arial" charset="0"/>
              <a:cs typeface="Courier New" charset="0"/>
            </a:endParaRPr>
          </a:p>
          <a:p>
            <a:pPr marL="342900" indent="-342900" defTabSz="914400" eaLnBrk="1" hangingPunct="1">
              <a:lnSpc>
                <a:spcPct val="90000"/>
              </a:lnSpc>
            </a:pPr>
            <a:r>
              <a:rPr lang="en-US" sz="1300" dirty="0">
                <a:latin typeface="Arial" charset="0"/>
                <a:ea typeface="MS Mincho" charset="0"/>
                <a:cs typeface="MS Mincho" charset="0"/>
              </a:rPr>
              <a:t>        NOP</a:t>
            </a:r>
            <a:endParaRPr lang="en-US" sz="1300" dirty="0">
              <a:latin typeface="Arial" charset="0"/>
              <a:cs typeface="Courier New" charset="0"/>
            </a:endParaRPr>
          </a:p>
          <a:p>
            <a:pPr marL="342900" indent="-342900" defTabSz="914400" eaLnBrk="1" hangingPunct="1">
              <a:lnSpc>
                <a:spcPct val="90000"/>
              </a:lnSpc>
            </a:pPr>
            <a:r>
              <a:rPr lang="en-US" sz="1300" dirty="0">
                <a:latin typeface="Arial" charset="0"/>
                <a:ea typeface="MS Mincho" charset="0"/>
                <a:cs typeface="MS Mincho" charset="0"/>
              </a:rPr>
              <a:t>        SACK permitted</a:t>
            </a:r>
          </a:p>
        </p:txBody>
      </p:sp>
      <p:sp>
        <p:nvSpPr>
          <p:cNvPr id="111619" name="Oval 3"/>
          <p:cNvSpPr>
            <a:spLocks noChangeArrowheads="1"/>
          </p:cNvSpPr>
          <p:nvPr/>
        </p:nvSpPr>
        <p:spPr bwMode="auto">
          <a:xfrm>
            <a:off x="344488" y="2759075"/>
            <a:ext cx="3397250" cy="1331913"/>
          </a:xfrm>
          <a:prstGeom prst="ellipse">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13666" name="Rectangle 2"/>
          <p:cNvSpPr>
            <a:spLocks noGrp="1" noChangeArrowheads="1"/>
          </p:cNvSpPr>
          <p:nvPr>
            <p:ph type="title"/>
          </p:nvPr>
        </p:nvSpPr>
        <p:spPr/>
        <p:txBody>
          <a:bodyPr/>
          <a:lstStyle/>
          <a:p>
            <a:pPr eaLnBrk="1" hangingPunct="1"/>
            <a:r>
              <a:rPr lang="en-US" sz="1600" b="1">
                <a:latin typeface="Arial" charset="0"/>
              </a:rPr>
              <a:t>    </a:t>
            </a:r>
            <a:r>
              <a:rPr lang="en-US" sz="1600" b="1" i="1">
                <a:latin typeface="Arial" charset="0"/>
              </a:rPr>
              <a:t>SACK - RFC 2018</a:t>
            </a:r>
          </a:p>
        </p:txBody>
      </p:sp>
      <p:sp>
        <p:nvSpPr>
          <p:cNvPr id="113667" name="Rectangle 3"/>
          <p:cNvSpPr>
            <a:spLocks noGrp="1" noChangeArrowheads="1"/>
          </p:cNvSpPr>
          <p:nvPr>
            <p:ph type="body" idx="1"/>
          </p:nvPr>
        </p:nvSpPr>
        <p:spPr>
          <a:xfrm>
            <a:off x="381000" y="914400"/>
            <a:ext cx="5083175" cy="2819400"/>
          </a:xfrm>
        </p:spPr>
        <p:txBody>
          <a:bodyPr/>
          <a:lstStyle/>
          <a:p>
            <a:pPr marL="342900" indent="-342900" defTabSz="914400" eaLnBrk="1" hangingPunct="1"/>
            <a:r>
              <a:rPr lang="en-US" sz="1800" i="1" dirty="0">
                <a:solidFill>
                  <a:srgbClr val="FF0000"/>
                </a:solidFill>
                <a:latin typeface="Arial" charset="0"/>
              </a:rPr>
              <a:t>Selective Acknowledgment </a:t>
            </a:r>
            <a:r>
              <a:rPr lang="en-US" sz="1800" i="1" dirty="0">
                <a:latin typeface="Arial" charset="0"/>
              </a:rPr>
              <a:t>(SACK) is a strategy that improves TCP performance in the face of multiple dropped segments. </a:t>
            </a:r>
          </a:p>
          <a:p>
            <a:pPr marL="342900" indent="-342900" defTabSz="914400" eaLnBrk="1" hangingPunct="1"/>
            <a:endParaRPr lang="en-US" sz="1800" i="1" dirty="0">
              <a:latin typeface="Arial" charset="0"/>
            </a:endParaRPr>
          </a:p>
          <a:p>
            <a:pPr marL="342900" indent="-342900" defTabSz="914400" eaLnBrk="1" hangingPunct="1"/>
            <a:r>
              <a:rPr lang="en-US" sz="1800" i="1" dirty="0">
                <a:latin typeface="Arial" charset="0"/>
              </a:rPr>
              <a:t>With selective acknowledgments, the data receiver can inform the sender about all segments that have arrived successfully, so the sender only needs to retransmit the segments that have actually been lost.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3554" name="Rectangle 2"/>
          <p:cNvSpPr>
            <a:spLocks noGrp="1" noChangeArrowheads="1"/>
          </p:cNvSpPr>
          <p:nvPr>
            <p:ph type="title"/>
          </p:nvPr>
        </p:nvSpPr>
        <p:spPr>
          <a:xfrm>
            <a:off x="442913" y="196850"/>
            <a:ext cx="5021262" cy="765175"/>
          </a:xfrm>
        </p:spPr>
        <p:txBody>
          <a:bodyPr/>
          <a:lstStyle/>
          <a:p>
            <a:pPr eaLnBrk="1" hangingPunct="1"/>
            <a:r>
              <a:rPr lang="en-US" sz="1800" b="1" dirty="0">
                <a:latin typeface="Arial" charset="0"/>
              </a:rPr>
              <a:t>Connection Oriented</a:t>
            </a:r>
          </a:p>
        </p:txBody>
      </p:sp>
      <p:sp>
        <p:nvSpPr>
          <p:cNvPr id="23555" name="Rectangle 3"/>
          <p:cNvSpPr>
            <a:spLocks noGrp="1" noChangeArrowheads="1"/>
          </p:cNvSpPr>
          <p:nvPr>
            <p:ph type="body" idx="1"/>
          </p:nvPr>
        </p:nvSpPr>
        <p:spPr>
          <a:xfrm>
            <a:off x="393700" y="1281113"/>
            <a:ext cx="5070475" cy="2528887"/>
          </a:xfrm>
        </p:spPr>
        <p:txBody>
          <a:bodyPr/>
          <a:lstStyle/>
          <a:p>
            <a:pPr marL="342900" indent="-342900" defTabSz="914400" eaLnBrk="1" hangingPunct="1"/>
            <a:r>
              <a:rPr lang="en-US" sz="1800">
                <a:latin typeface="Arial" charset="0"/>
              </a:rPr>
              <a:t>Goal is to create the effect of putting an imaginary pipe between the sender and receiver processes</a:t>
            </a:r>
          </a:p>
          <a:p>
            <a:pPr marL="342900" indent="-342900" defTabSz="914400" eaLnBrk="1" hangingPunct="1"/>
            <a:r>
              <a:rPr lang="en-US" sz="1800">
                <a:latin typeface="Arial" charset="0"/>
              </a:rPr>
              <a:t>The sender produces </a:t>
            </a:r>
            <a:r>
              <a:rPr lang="en-US" sz="1800" b="1">
                <a:latin typeface="Arial" charset="0"/>
              </a:rPr>
              <a:t>bytes</a:t>
            </a:r>
          </a:p>
          <a:p>
            <a:pPr marL="342900" indent="-342900" defTabSz="914400" eaLnBrk="1" hangingPunct="1"/>
            <a:r>
              <a:rPr lang="en-US" sz="1800">
                <a:latin typeface="Arial" charset="0"/>
              </a:rPr>
              <a:t>The receiver consumes </a:t>
            </a:r>
            <a:r>
              <a:rPr lang="en-US" sz="1800" b="1">
                <a:latin typeface="Arial" charset="0"/>
              </a:rPr>
              <a:t>bytes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15714" name="Rectangle 2"/>
          <p:cNvSpPr>
            <a:spLocks noGrp="1" noChangeArrowheads="1"/>
          </p:cNvSpPr>
          <p:nvPr>
            <p:ph type="title"/>
          </p:nvPr>
        </p:nvSpPr>
        <p:spPr>
          <a:xfrm>
            <a:off x="442913" y="196850"/>
            <a:ext cx="5021262" cy="641350"/>
          </a:xfrm>
        </p:spPr>
        <p:txBody>
          <a:bodyPr/>
          <a:lstStyle/>
          <a:p>
            <a:pPr eaLnBrk="1" hangingPunct="1"/>
            <a:r>
              <a:rPr lang="en-US" sz="1800" b="1" dirty="0">
                <a:solidFill>
                  <a:srgbClr val="FF0000"/>
                </a:solidFill>
                <a:latin typeface="Arial" charset="0"/>
              </a:rPr>
              <a:t>Padding</a:t>
            </a:r>
            <a:r>
              <a:rPr lang="en-US" sz="2000" b="1" dirty="0">
                <a:solidFill>
                  <a:srgbClr val="FF0000"/>
                </a:solidFill>
                <a:latin typeface="Arial" charset="0"/>
              </a:rPr>
              <a:t> </a:t>
            </a:r>
            <a:endParaRPr lang="en-US" sz="900" b="1" dirty="0">
              <a:solidFill>
                <a:srgbClr val="FF0000"/>
              </a:solidFill>
              <a:latin typeface="Arial" charset="0"/>
            </a:endParaRPr>
          </a:p>
        </p:txBody>
      </p:sp>
      <p:sp>
        <p:nvSpPr>
          <p:cNvPr id="115715" name="Rectangle 3"/>
          <p:cNvSpPr>
            <a:spLocks noGrp="1" noChangeArrowheads="1"/>
          </p:cNvSpPr>
          <p:nvPr>
            <p:ph type="body" idx="1"/>
          </p:nvPr>
        </p:nvSpPr>
        <p:spPr>
          <a:xfrm>
            <a:off x="393700" y="887413"/>
            <a:ext cx="5070475" cy="3055937"/>
          </a:xfrm>
        </p:spPr>
        <p:txBody>
          <a:bodyPr/>
          <a:lstStyle/>
          <a:p>
            <a:pPr eaLnBrk="1" hangingPunct="1"/>
            <a:r>
              <a:rPr lang="en-US" sz="1800" dirty="0">
                <a:latin typeface="Arial" charset="0"/>
                <a:ea typeface="MS Mincho" charset="0"/>
                <a:cs typeface="MS Mincho" charset="0"/>
              </a:rPr>
              <a:t>The TCP header padding is used to ensure that the TCP header ends, and data begins, on a 32 bit boundary.  </a:t>
            </a:r>
          </a:p>
          <a:p>
            <a:pPr eaLnBrk="1" hangingPunct="1"/>
            <a:endParaRPr lang="en-US" sz="1800" dirty="0">
              <a:latin typeface="Arial" charset="0"/>
              <a:ea typeface="MS Mincho" charset="0"/>
              <a:cs typeface="MS Mincho" charset="0"/>
            </a:endParaRPr>
          </a:p>
          <a:p>
            <a:pPr eaLnBrk="1" hangingPunct="1"/>
            <a:r>
              <a:rPr lang="en-US" sz="1800" dirty="0">
                <a:latin typeface="Arial" charset="0"/>
                <a:ea typeface="MS Mincho" charset="0"/>
                <a:cs typeface="MS Mincho" charset="0"/>
              </a:rPr>
              <a:t>The padding is composed of zeros.</a:t>
            </a:r>
            <a:br>
              <a:rPr lang="en-US" sz="1800" dirty="0">
                <a:latin typeface="Arial" charset="0"/>
                <a:ea typeface="MS Mincho" charset="0"/>
                <a:cs typeface="MS Mincho" charset="0"/>
              </a:rPr>
            </a:br>
            <a:endParaRPr lang="en-US" sz="1800" dirty="0">
              <a:latin typeface="Arial" charset="0"/>
              <a:ea typeface="MS Mincho" charset="0"/>
              <a:cs typeface="MS Mincho"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17762" name="Rectangle 2"/>
          <p:cNvSpPr>
            <a:spLocks noGrp="1" noChangeArrowheads="1"/>
          </p:cNvSpPr>
          <p:nvPr>
            <p:ph type="title"/>
          </p:nvPr>
        </p:nvSpPr>
        <p:spPr>
          <a:xfrm>
            <a:off x="442913" y="196850"/>
            <a:ext cx="5021262" cy="641350"/>
          </a:xfrm>
        </p:spPr>
        <p:txBody>
          <a:bodyPr/>
          <a:lstStyle/>
          <a:p>
            <a:pPr eaLnBrk="1" hangingPunct="1"/>
            <a:r>
              <a:rPr lang="en-US" sz="1800" b="1" dirty="0">
                <a:latin typeface="Arial" charset="0"/>
              </a:rPr>
              <a:t>Data </a:t>
            </a:r>
          </a:p>
        </p:txBody>
      </p:sp>
      <p:sp>
        <p:nvSpPr>
          <p:cNvPr id="117763" name="Rectangle 3"/>
          <p:cNvSpPr>
            <a:spLocks noGrp="1" noChangeArrowheads="1"/>
          </p:cNvSpPr>
          <p:nvPr>
            <p:ph type="body" idx="1"/>
          </p:nvPr>
        </p:nvSpPr>
        <p:spPr>
          <a:xfrm>
            <a:off x="393700" y="887413"/>
            <a:ext cx="5070475" cy="3055937"/>
          </a:xfrm>
        </p:spPr>
        <p:txBody>
          <a:bodyPr/>
          <a:lstStyle/>
          <a:p>
            <a:pPr eaLnBrk="1" hangingPunct="1"/>
            <a:r>
              <a:rPr lang="en-US" sz="1800" dirty="0">
                <a:latin typeface="Arial" charset="0"/>
                <a:cs typeface="Times New Roman" charset="0"/>
              </a:rPr>
              <a:t>Some TCP messages contain data, others do not.</a:t>
            </a:r>
          </a:p>
          <a:p>
            <a:pPr eaLnBrk="1" hangingPunct="1"/>
            <a:r>
              <a:rPr lang="en-US" sz="1800" dirty="0">
                <a:latin typeface="Arial" charset="0"/>
                <a:cs typeface="Times New Roman" charset="0"/>
              </a:rPr>
              <a:t>A TCP message that does not contain data is  used to manage the connection in some way.</a:t>
            </a:r>
          </a:p>
          <a:p>
            <a:pPr eaLnBrk="1" hangingPunct="1"/>
            <a:r>
              <a:rPr lang="en-US" sz="1800" dirty="0">
                <a:latin typeface="Arial" charset="0"/>
                <a:cs typeface="Times New Roman" charset="0"/>
              </a:rPr>
              <a:t>It might be used to establish the connection, or to acknowledge the receipt of segments, or to tear down the connection.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19810" name="Rectangle 2"/>
          <p:cNvSpPr>
            <a:spLocks noGrp="1" noChangeArrowheads="1"/>
          </p:cNvSpPr>
          <p:nvPr>
            <p:ph type="title"/>
          </p:nvPr>
        </p:nvSpPr>
        <p:spPr>
          <a:xfrm>
            <a:off x="442913" y="196850"/>
            <a:ext cx="5021262" cy="573088"/>
          </a:xfrm>
        </p:spPr>
        <p:txBody>
          <a:bodyPr/>
          <a:lstStyle/>
          <a:p>
            <a:pPr eaLnBrk="1" hangingPunct="1"/>
            <a:r>
              <a:rPr lang="en-US" sz="2000" b="1">
                <a:latin typeface="Arial" charset="0"/>
              </a:rPr>
              <a:t>TCP Operation</a:t>
            </a:r>
          </a:p>
        </p:txBody>
      </p:sp>
      <p:sp>
        <p:nvSpPr>
          <p:cNvPr id="119811" name="Rectangle 3"/>
          <p:cNvSpPr>
            <a:spLocks noGrp="1" noChangeArrowheads="1"/>
          </p:cNvSpPr>
          <p:nvPr>
            <p:ph type="body" idx="1"/>
          </p:nvPr>
        </p:nvSpPr>
        <p:spPr>
          <a:xfrm>
            <a:off x="515938" y="846138"/>
            <a:ext cx="5056187" cy="2854325"/>
          </a:xfrm>
        </p:spPr>
        <p:txBody>
          <a:bodyPr/>
          <a:lstStyle/>
          <a:p>
            <a:pPr eaLnBrk="1" hangingPunct="1"/>
            <a:r>
              <a:rPr lang="en-US" sz="1800" dirty="0">
                <a:latin typeface="Arial" charset="0"/>
                <a:cs typeface="Times New Roman" charset="0"/>
              </a:rPr>
              <a:t>The connection needs to be established before the payload or data can be sent.</a:t>
            </a:r>
          </a:p>
          <a:p>
            <a:pPr eaLnBrk="1" hangingPunct="1"/>
            <a:r>
              <a:rPr lang="en-US" sz="1800" dirty="0">
                <a:latin typeface="Arial" charset="0"/>
                <a:cs typeface="Times New Roman" charset="0"/>
              </a:rPr>
              <a:t>TCP first breaks a data stream into segments</a:t>
            </a:r>
          </a:p>
          <a:p>
            <a:pPr eaLnBrk="1" hangingPunct="1"/>
            <a:r>
              <a:rPr lang="en-US" sz="1800" dirty="0">
                <a:latin typeface="Arial" charset="0"/>
                <a:cs typeface="Times New Roman" charset="0"/>
              </a:rPr>
              <a:t>Then attaches a TCP header to each segment </a:t>
            </a:r>
          </a:p>
          <a:p>
            <a:pPr eaLnBrk="1" hangingPunct="1"/>
            <a:r>
              <a:rPr lang="en-US" sz="1800" dirty="0">
                <a:latin typeface="Arial" charset="0"/>
                <a:cs typeface="Times New Roman" charset="0"/>
              </a:rPr>
              <a:t>Then sends the segment - including its header - down the stack to IP </a:t>
            </a:r>
          </a:p>
          <a:p>
            <a:pPr eaLnBrk="1" hangingPunct="1"/>
            <a:r>
              <a:rPr lang="en-US" sz="1800" dirty="0">
                <a:latin typeface="Arial" charset="0"/>
                <a:cs typeface="Times New Roman" charset="0"/>
              </a:rPr>
              <a:t> IP attaches its own header and sends the datagram to the destination IP Address.  </a:t>
            </a:r>
          </a:p>
          <a:p>
            <a:pPr eaLnBrk="1" hangingPunct="1"/>
            <a:endParaRPr lang="en-US" sz="1800" dirty="0">
              <a:latin typeface="Arial"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21858" name="Rectangle 2"/>
          <p:cNvSpPr>
            <a:spLocks noGrp="1" noChangeArrowheads="1"/>
          </p:cNvSpPr>
          <p:nvPr>
            <p:ph type="title"/>
          </p:nvPr>
        </p:nvSpPr>
        <p:spPr>
          <a:xfrm>
            <a:off x="442913" y="246063"/>
            <a:ext cx="5021262" cy="295275"/>
          </a:xfrm>
        </p:spPr>
        <p:txBody>
          <a:bodyPr/>
          <a:lstStyle/>
          <a:p>
            <a:pPr algn="l" eaLnBrk="1" hangingPunct="1"/>
            <a:r>
              <a:rPr lang="en-US" sz="2000" b="1">
                <a:latin typeface="Arial" charset="0"/>
              </a:rPr>
              <a:t> </a:t>
            </a:r>
          </a:p>
        </p:txBody>
      </p:sp>
      <p:sp>
        <p:nvSpPr>
          <p:cNvPr id="121859" name="Rectangle 3"/>
          <p:cNvSpPr>
            <a:spLocks noGrp="1" noChangeArrowheads="1"/>
          </p:cNvSpPr>
          <p:nvPr>
            <p:ph type="body" idx="1"/>
          </p:nvPr>
        </p:nvSpPr>
        <p:spPr>
          <a:xfrm>
            <a:off x="393700" y="592138"/>
            <a:ext cx="5070475" cy="863600"/>
          </a:xfrm>
        </p:spPr>
        <p:txBody>
          <a:bodyPr/>
          <a:lstStyle/>
          <a:p>
            <a:pPr eaLnBrk="1" hangingPunct="1"/>
            <a:r>
              <a:rPr lang="en-US" sz="1800">
                <a:latin typeface="Arial" charset="0"/>
                <a:ea typeface="MS Mincho" charset="0"/>
                <a:cs typeface="MS Mincho" charset="0"/>
              </a:rPr>
              <a:t>TCP creates streams of bytes.  Imagine a tube carrying bytes  across the Internet. (Fig 23.14 below.)</a:t>
            </a:r>
          </a:p>
        </p:txBody>
      </p:sp>
      <p:pic>
        <p:nvPicPr>
          <p:cNvPr id="121860"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96938" y="1608138"/>
            <a:ext cx="3943350" cy="2293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23906" name="Rectangle 2"/>
          <p:cNvSpPr>
            <a:spLocks noGrp="1" noChangeArrowheads="1"/>
          </p:cNvSpPr>
          <p:nvPr>
            <p:ph type="title"/>
          </p:nvPr>
        </p:nvSpPr>
        <p:spPr>
          <a:xfrm>
            <a:off x="442913" y="246063"/>
            <a:ext cx="5021262" cy="295275"/>
          </a:xfrm>
        </p:spPr>
        <p:txBody>
          <a:bodyPr/>
          <a:lstStyle/>
          <a:p>
            <a:pPr algn="l" eaLnBrk="1" hangingPunct="1"/>
            <a:r>
              <a:rPr lang="en-US" sz="2000" b="1" dirty="0">
                <a:latin typeface="Arial" charset="0"/>
              </a:rPr>
              <a:t> </a:t>
            </a:r>
          </a:p>
        </p:txBody>
      </p:sp>
      <p:sp>
        <p:nvSpPr>
          <p:cNvPr id="123907" name="Rectangle 3"/>
          <p:cNvSpPr>
            <a:spLocks noGrp="1" noChangeArrowheads="1"/>
          </p:cNvSpPr>
          <p:nvPr>
            <p:ph type="body" idx="1"/>
          </p:nvPr>
        </p:nvSpPr>
        <p:spPr>
          <a:xfrm>
            <a:off x="393700" y="592138"/>
            <a:ext cx="5070475" cy="863600"/>
          </a:xfrm>
        </p:spPr>
        <p:txBody>
          <a:bodyPr/>
          <a:lstStyle/>
          <a:p>
            <a:pPr eaLnBrk="1" hangingPunct="1"/>
            <a:r>
              <a:rPr lang="en-US" sz="1800" dirty="0">
                <a:latin typeface="Arial" charset="0"/>
                <a:ea typeface="MS Mincho" charset="0"/>
                <a:cs typeface="MS Mincho" charset="0"/>
              </a:rPr>
              <a:t>The sending process writes (produces) bytes to be added to the stream</a:t>
            </a:r>
          </a:p>
          <a:p>
            <a:pPr eaLnBrk="1" hangingPunct="1"/>
            <a:r>
              <a:rPr lang="en-US" sz="1800" dirty="0">
                <a:latin typeface="Arial" charset="0"/>
                <a:ea typeface="MS Mincho" charset="0"/>
                <a:cs typeface="MS Mincho" charset="0"/>
              </a:rPr>
              <a:t>The receiving process reads </a:t>
            </a:r>
            <a:r>
              <a:rPr lang="en-US" sz="1800" dirty="0" smtClean="0">
                <a:latin typeface="Arial" charset="0"/>
                <a:ea typeface="MS Mincho" charset="0"/>
                <a:cs typeface="MS Mincho" charset="0"/>
              </a:rPr>
              <a:t>(</a:t>
            </a:r>
            <a:r>
              <a:rPr lang="en-US" sz="1800" dirty="0">
                <a:latin typeface="Arial" charset="0"/>
                <a:ea typeface="MS Mincho" charset="0"/>
                <a:cs typeface="MS Mincho" charset="0"/>
              </a:rPr>
              <a:t>consumes) bytes from the stream of bytes</a:t>
            </a:r>
          </a:p>
        </p:txBody>
      </p:sp>
      <p:pic>
        <p:nvPicPr>
          <p:cNvPr id="123908"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73138" y="1912938"/>
            <a:ext cx="3486150" cy="202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25954" name="Rectangle 2"/>
          <p:cNvSpPr>
            <a:spLocks noGrp="1" noChangeArrowheads="1"/>
          </p:cNvSpPr>
          <p:nvPr>
            <p:ph type="title"/>
          </p:nvPr>
        </p:nvSpPr>
        <p:spPr>
          <a:xfrm>
            <a:off x="439738" y="236538"/>
            <a:ext cx="5021262" cy="295275"/>
          </a:xfrm>
        </p:spPr>
        <p:txBody>
          <a:bodyPr/>
          <a:lstStyle/>
          <a:p>
            <a:pPr algn="l" eaLnBrk="1" hangingPunct="1"/>
            <a:r>
              <a:rPr lang="en-US" sz="2000" b="1">
                <a:latin typeface="Arial" charset="0"/>
              </a:rPr>
              <a:t> </a:t>
            </a:r>
          </a:p>
        </p:txBody>
      </p:sp>
      <p:sp>
        <p:nvSpPr>
          <p:cNvPr id="125955" name="Rectangle 3"/>
          <p:cNvSpPr>
            <a:spLocks noGrp="1" noChangeArrowheads="1"/>
          </p:cNvSpPr>
          <p:nvPr>
            <p:ph type="body" idx="1"/>
          </p:nvPr>
        </p:nvSpPr>
        <p:spPr>
          <a:xfrm>
            <a:off x="393700" y="592138"/>
            <a:ext cx="5070475" cy="863600"/>
          </a:xfrm>
        </p:spPr>
        <p:txBody>
          <a:bodyPr/>
          <a:lstStyle/>
          <a:p>
            <a:pPr eaLnBrk="1" hangingPunct="1"/>
            <a:r>
              <a:rPr lang="en-US" sz="1800">
                <a:latin typeface="Arial" charset="0"/>
                <a:ea typeface="MS Mincho" charset="0"/>
                <a:cs typeface="MS Mincho" charset="0"/>
              </a:rPr>
              <a:t>The illusion is created using data structures called </a:t>
            </a:r>
            <a:r>
              <a:rPr lang="ja-JP" altLang="en-US" sz="1800">
                <a:latin typeface="Times New Roman" charset="0"/>
                <a:ea typeface="MS Mincho" charset="0"/>
                <a:cs typeface="MS Mincho" charset="0"/>
              </a:rPr>
              <a:t>‘</a:t>
            </a:r>
            <a:r>
              <a:rPr lang="en-US" altLang="ja-JP" sz="1800">
                <a:latin typeface="Arial" charset="0"/>
                <a:ea typeface="MS Mincho" charset="0"/>
                <a:cs typeface="MS Mincho" charset="0"/>
              </a:rPr>
              <a:t>sending buffers</a:t>
            </a:r>
            <a:r>
              <a:rPr lang="ja-JP" altLang="en-US" sz="1800">
                <a:latin typeface="Times New Roman" charset="0"/>
                <a:ea typeface="MS Mincho" charset="0"/>
                <a:cs typeface="MS Mincho" charset="0"/>
              </a:rPr>
              <a:t>’</a:t>
            </a:r>
            <a:r>
              <a:rPr lang="en-US" altLang="ja-JP" sz="1800">
                <a:latin typeface="Arial" charset="0"/>
                <a:ea typeface="MS Mincho" charset="0"/>
                <a:cs typeface="MS Mincho" charset="0"/>
              </a:rPr>
              <a:t> and </a:t>
            </a:r>
            <a:r>
              <a:rPr lang="ja-JP" altLang="en-US" sz="1800">
                <a:latin typeface="Times New Roman" charset="0"/>
                <a:ea typeface="MS Mincho" charset="0"/>
                <a:cs typeface="MS Mincho" charset="0"/>
              </a:rPr>
              <a:t>‘</a:t>
            </a:r>
            <a:r>
              <a:rPr lang="en-US" altLang="ja-JP" sz="1800">
                <a:latin typeface="Arial" charset="0"/>
                <a:ea typeface="MS Mincho" charset="0"/>
                <a:cs typeface="MS Mincho" charset="0"/>
              </a:rPr>
              <a:t>receiving buffers.</a:t>
            </a:r>
            <a:r>
              <a:rPr lang="ja-JP" altLang="en-US" sz="1800">
                <a:latin typeface="Times New Roman" charset="0"/>
                <a:ea typeface="MS Mincho" charset="0"/>
                <a:cs typeface="MS Mincho" charset="0"/>
              </a:rPr>
              <a:t>’</a:t>
            </a:r>
            <a:endParaRPr lang="en-US" sz="1800">
              <a:latin typeface="Arial" charset="0"/>
              <a:ea typeface="MS Mincho" charset="0"/>
              <a:cs typeface="MS Mincho" charset="0"/>
            </a:endParaRPr>
          </a:p>
        </p:txBody>
      </p:sp>
      <p:pic>
        <p:nvPicPr>
          <p:cNvPr id="125956"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73138" y="1592263"/>
            <a:ext cx="4038600" cy="2347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28002" name="Rectangle 2"/>
          <p:cNvSpPr>
            <a:spLocks noGrp="1" noChangeArrowheads="1"/>
          </p:cNvSpPr>
          <p:nvPr>
            <p:ph type="title"/>
          </p:nvPr>
        </p:nvSpPr>
        <p:spPr>
          <a:xfrm>
            <a:off x="439738" y="236538"/>
            <a:ext cx="5021262" cy="295275"/>
          </a:xfrm>
        </p:spPr>
        <p:txBody>
          <a:bodyPr/>
          <a:lstStyle/>
          <a:p>
            <a:pPr algn="l" eaLnBrk="1" hangingPunct="1"/>
            <a:r>
              <a:rPr lang="en-US" sz="2000" b="1">
                <a:latin typeface="Arial" charset="0"/>
              </a:rPr>
              <a:t> </a:t>
            </a:r>
          </a:p>
        </p:txBody>
      </p:sp>
      <p:sp>
        <p:nvSpPr>
          <p:cNvPr id="128003" name="Rectangle 3"/>
          <p:cNvSpPr>
            <a:spLocks noGrp="1" noChangeArrowheads="1"/>
          </p:cNvSpPr>
          <p:nvPr>
            <p:ph type="body" idx="1"/>
          </p:nvPr>
        </p:nvSpPr>
        <p:spPr>
          <a:xfrm>
            <a:off x="393700" y="592138"/>
            <a:ext cx="5070475" cy="863600"/>
          </a:xfrm>
        </p:spPr>
        <p:txBody>
          <a:bodyPr/>
          <a:lstStyle/>
          <a:p>
            <a:pPr eaLnBrk="1" hangingPunct="1"/>
            <a:r>
              <a:rPr lang="en-US" sz="1800" dirty="0">
                <a:solidFill>
                  <a:srgbClr val="FF0000"/>
                </a:solidFill>
                <a:latin typeface="Arial" charset="0"/>
                <a:ea typeface="MS Mincho" charset="0"/>
                <a:cs typeface="MS Mincho" charset="0"/>
              </a:rPr>
              <a:t>These</a:t>
            </a:r>
            <a:r>
              <a:rPr lang="en-US" sz="1800" dirty="0">
                <a:latin typeface="Arial" charset="0"/>
                <a:ea typeface="MS Mincho" charset="0"/>
                <a:cs typeface="MS Mincho" charset="0"/>
              </a:rPr>
              <a:t> buffers can be implemented as circular arrays of elements that are one-byte locations</a:t>
            </a:r>
          </a:p>
        </p:txBody>
      </p:sp>
      <p:pic>
        <p:nvPicPr>
          <p:cNvPr id="128004"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96938" y="1379538"/>
            <a:ext cx="4038600" cy="2347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30050" name="Rectangle 1026"/>
          <p:cNvSpPr>
            <a:spLocks noGrp="1" noChangeArrowheads="1"/>
          </p:cNvSpPr>
          <p:nvPr>
            <p:ph type="title"/>
          </p:nvPr>
        </p:nvSpPr>
        <p:spPr>
          <a:xfrm>
            <a:off x="533400" y="228600"/>
            <a:ext cx="5021263" cy="295275"/>
          </a:xfrm>
        </p:spPr>
        <p:txBody>
          <a:bodyPr/>
          <a:lstStyle/>
          <a:p>
            <a:pPr algn="l" eaLnBrk="1" hangingPunct="1"/>
            <a:r>
              <a:rPr lang="en-US" sz="2000" b="1">
                <a:latin typeface="Arial" charset="0"/>
              </a:rPr>
              <a:t>Send buffer and Receive buffer</a:t>
            </a:r>
          </a:p>
        </p:txBody>
      </p:sp>
      <p:sp>
        <p:nvSpPr>
          <p:cNvPr id="130051" name="Rectangle 1027"/>
          <p:cNvSpPr>
            <a:spLocks noGrp="1" noChangeArrowheads="1"/>
          </p:cNvSpPr>
          <p:nvPr>
            <p:ph type="body" idx="1"/>
          </p:nvPr>
        </p:nvSpPr>
        <p:spPr>
          <a:xfrm>
            <a:off x="363538" y="1150938"/>
            <a:ext cx="5070475" cy="2438400"/>
          </a:xfrm>
        </p:spPr>
        <p:txBody>
          <a:bodyPr/>
          <a:lstStyle/>
          <a:p>
            <a:pPr eaLnBrk="1" hangingPunct="1"/>
            <a:r>
              <a:rPr lang="en-US" sz="2000">
                <a:latin typeface="Arial" charset="0"/>
                <a:ea typeface="MS Mincho" charset="0"/>
                <a:cs typeface="MS Mincho" charset="0"/>
              </a:rPr>
              <a:t>TCP uses a send buffer and a receive buffer to create streams of bytes. </a:t>
            </a:r>
          </a:p>
          <a:p>
            <a:pPr eaLnBrk="1" hangingPunct="1"/>
            <a:r>
              <a:rPr lang="en-US" sz="2000">
                <a:latin typeface="Arial" charset="0"/>
                <a:ea typeface="MS Mincho" charset="0"/>
                <a:cs typeface="MS Mincho" charset="0"/>
              </a:rPr>
              <a:t>TCP numbers the bytes </a:t>
            </a:r>
          </a:p>
          <a:p>
            <a:pPr eaLnBrk="1" hangingPunct="1"/>
            <a:r>
              <a:rPr lang="en-US" sz="2000">
                <a:latin typeface="Arial" charset="0"/>
                <a:ea typeface="MS Mincho" charset="0"/>
                <a:cs typeface="MS Mincho" charset="0"/>
              </a:rPr>
              <a:t>TCP does not actually number the segments </a:t>
            </a:r>
            <a:r>
              <a:rPr lang="en-US" sz="2000">
                <a:latin typeface="Times New Roman" charset="0"/>
                <a:ea typeface="MS Mincho" charset="0"/>
                <a:cs typeface="MS Mincho" charset="0"/>
              </a:rPr>
              <a:t>–</a:t>
            </a:r>
            <a:r>
              <a:rPr lang="en-US" sz="2000">
                <a:latin typeface="Arial" charset="0"/>
                <a:ea typeface="MS Mincho" charset="0"/>
                <a:cs typeface="MS Mincho" charset="0"/>
              </a:rPr>
              <a:t> it numbers the bytes.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32098" name="Rectangle 2"/>
          <p:cNvSpPr>
            <a:spLocks noGrp="1" noChangeArrowheads="1"/>
          </p:cNvSpPr>
          <p:nvPr>
            <p:ph type="title"/>
          </p:nvPr>
        </p:nvSpPr>
        <p:spPr>
          <a:xfrm>
            <a:off x="533400" y="228600"/>
            <a:ext cx="5021263" cy="295275"/>
          </a:xfrm>
        </p:spPr>
        <p:txBody>
          <a:bodyPr/>
          <a:lstStyle/>
          <a:p>
            <a:pPr algn="l" eaLnBrk="1" hangingPunct="1"/>
            <a:r>
              <a:rPr lang="en-US" sz="2000" b="1">
                <a:latin typeface="Arial" charset="0"/>
              </a:rPr>
              <a:t>SEQ and ACK numbers</a:t>
            </a:r>
          </a:p>
        </p:txBody>
      </p:sp>
      <p:sp>
        <p:nvSpPr>
          <p:cNvPr id="132099" name="Rectangle 3"/>
          <p:cNvSpPr>
            <a:spLocks noGrp="1" noChangeArrowheads="1"/>
          </p:cNvSpPr>
          <p:nvPr>
            <p:ph type="body" idx="1"/>
          </p:nvPr>
        </p:nvSpPr>
        <p:spPr>
          <a:xfrm>
            <a:off x="363538" y="1074738"/>
            <a:ext cx="5070475" cy="2743200"/>
          </a:xfrm>
        </p:spPr>
        <p:txBody>
          <a:bodyPr/>
          <a:lstStyle/>
          <a:p>
            <a:pPr eaLnBrk="1" hangingPunct="1"/>
            <a:r>
              <a:rPr lang="en-US" sz="1800" dirty="0">
                <a:latin typeface="Arial" charset="0"/>
                <a:ea typeface="MS Mincho" charset="0"/>
                <a:cs typeface="MS Mincho" charset="0"/>
              </a:rPr>
              <a:t>TCP assigns the number of the first byte in a segment </a:t>
            </a:r>
            <a:r>
              <a:rPr lang="ja-JP" altLang="en-US" sz="1800" dirty="0">
                <a:latin typeface="Times New Roman" charset="0"/>
                <a:ea typeface="MS Mincho" charset="0"/>
                <a:cs typeface="MS Mincho" charset="0"/>
              </a:rPr>
              <a:t>‘</a:t>
            </a:r>
            <a:r>
              <a:rPr lang="en-US" altLang="ja-JP" sz="1800" dirty="0">
                <a:latin typeface="Arial" charset="0"/>
                <a:ea typeface="MS Mincho" charset="0"/>
                <a:cs typeface="MS Mincho" charset="0"/>
              </a:rPr>
              <a:t>I am sending to you</a:t>
            </a:r>
            <a:r>
              <a:rPr lang="ja-JP" altLang="en-US" sz="1800" dirty="0">
                <a:latin typeface="Times New Roman" charset="0"/>
                <a:ea typeface="MS Mincho" charset="0"/>
                <a:cs typeface="MS Mincho" charset="0"/>
              </a:rPr>
              <a:t>’</a:t>
            </a:r>
            <a:r>
              <a:rPr lang="en-US" altLang="ja-JP" sz="1800" dirty="0">
                <a:latin typeface="Arial" charset="0"/>
                <a:ea typeface="MS Mincho" charset="0"/>
                <a:cs typeface="MS Mincho" charset="0"/>
              </a:rPr>
              <a:t> to be the </a:t>
            </a:r>
            <a:r>
              <a:rPr lang="en-US" altLang="ja-JP" sz="1800" dirty="0" smtClean="0">
                <a:latin typeface="Arial" charset="0"/>
                <a:ea typeface="MS Mincho" charset="0"/>
                <a:cs typeface="MS Mincho" charset="0"/>
              </a:rPr>
              <a:t>SEQ, the Sequence Number.</a:t>
            </a:r>
            <a:endParaRPr lang="en-US" altLang="ja-JP" sz="1800" dirty="0">
              <a:latin typeface="Arial" charset="0"/>
              <a:ea typeface="MS Mincho" charset="0"/>
              <a:cs typeface="MS Mincho" charset="0"/>
            </a:endParaRPr>
          </a:p>
          <a:p>
            <a:pPr eaLnBrk="1" hangingPunct="1"/>
            <a:r>
              <a:rPr lang="en-US" sz="1800" dirty="0">
                <a:latin typeface="Arial" charset="0"/>
                <a:ea typeface="MS Mincho" charset="0"/>
                <a:cs typeface="MS Mincho" charset="0"/>
              </a:rPr>
              <a:t>TCP assigns the number of the first byte </a:t>
            </a:r>
            <a:r>
              <a:rPr lang="ja-JP" altLang="en-US" sz="1800" dirty="0">
                <a:latin typeface="Times New Roman" charset="0"/>
                <a:ea typeface="MS Mincho" charset="0"/>
                <a:cs typeface="MS Mincho" charset="0"/>
              </a:rPr>
              <a:t>‘</a:t>
            </a:r>
            <a:r>
              <a:rPr lang="en-US" altLang="ja-JP" sz="1800" dirty="0">
                <a:latin typeface="Arial" charset="0"/>
                <a:ea typeface="MS Mincho" charset="0"/>
                <a:cs typeface="MS Mincho" charset="0"/>
              </a:rPr>
              <a:t>I expect to receive from you</a:t>
            </a:r>
            <a:r>
              <a:rPr lang="ja-JP" altLang="en-US" sz="1800" dirty="0">
                <a:latin typeface="Times New Roman" charset="0"/>
                <a:ea typeface="MS Mincho" charset="0"/>
                <a:cs typeface="MS Mincho" charset="0"/>
              </a:rPr>
              <a:t>’</a:t>
            </a:r>
            <a:r>
              <a:rPr lang="en-US" altLang="ja-JP" sz="1800" dirty="0">
                <a:latin typeface="Arial" charset="0"/>
                <a:ea typeface="MS Mincho" charset="0"/>
                <a:cs typeface="MS Mincho" charset="0"/>
              </a:rPr>
              <a:t> to be the </a:t>
            </a:r>
            <a:r>
              <a:rPr lang="en-US" altLang="ja-JP" sz="1800" dirty="0" smtClean="0">
                <a:latin typeface="Arial" charset="0"/>
                <a:ea typeface="MS Mincho" charset="0"/>
                <a:cs typeface="MS Mincho" charset="0"/>
              </a:rPr>
              <a:t>ACK, the acknowledgement number.</a:t>
            </a:r>
          </a:p>
          <a:p>
            <a:pPr eaLnBrk="1" hangingPunct="1"/>
            <a:r>
              <a:rPr lang="en-US" altLang="ja-JP" sz="1800" dirty="0" smtClean="0">
                <a:latin typeface="Arial" charset="0"/>
                <a:ea typeface="MS Mincho" charset="0"/>
                <a:cs typeface="MS Mincho" charset="0"/>
              </a:rPr>
              <a:t>Note that the receiver numbers the bytes that it just received, starting with the sequence number in the packet.  Then it adds 1 to the highest byte number it received and sends that in the ACK.</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32098" name="Rectangle 2"/>
          <p:cNvSpPr>
            <a:spLocks noGrp="1" noChangeArrowheads="1"/>
          </p:cNvSpPr>
          <p:nvPr>
            <p:ph type="title"/>
          </p:nvPr>
        </p:nvSpPr>
        <p:spPr>
          <a:xfrm>
            <a:off x="533400" y="228600"/>
            <a:ext cx="5021263" cy="295275"/>
          </a:xfrm>
        </p:spPr>
        <p:txBody>
          <a:bodyPr/>
          <a:lstStyle/>
          <a:p>
            <a:pPr algn="l" eaLnBrk="1" hangingPunct="1"/>
            <a:r>
              <a:rPr lang="en-US" sz="2000" b="1">
                <a:latin typeface="Arial" charset="0"/>
              </a:rPr>
              <a:t>SEQ and ACK numbers</a:t>
            </a:r>
          </a:p>
        </p:txBody>
      </p:sp>
      <p:sp>
        <p:nvSpPr>
          <p:cNvPr id="132099" name="Rectangle 3"/>
          <p:cNvSpPr>
            <a:spLocks noGrp="1" noChangeArrowheads="1"/>
          </p:cNvSpPr>
          <p:nvPr>
            <p:ph type="body" idx="1"/>
          </p:nvPr>
        </p:nvSpPr>
        <p:spPr>
          <a:xfrm>
            <a:off x="363538" y="1074738"/>
            <a:ext cx="5070475" cy="2743200"/>
          </a:xfrm>
        </p:spPr>
        <p:txBody>
          <a:bodyPr/>
          <a:lstStyle/>
          <a:p>
            <a:pPr eaLnBrk="1" hangingPunct="1"/>
            <a:r>
              <a:rPr lang="en-US" altLang="ja-JP" sz="1800" dirty="0" smtClean="0">
                <a:latin typeface="Arial" charset="0"/>
                <a:ea typeface="MS Mincho" charset="0"/>
                <a:cs typeface="MS Mincho" charset="0"/>
              </a:rPr>
              <a:t>Note that the receiver numbers the bytes that it just received, starting with the sequence number in the packet.  Then it adds 1 to the highest byte number it received and sends that in the ACK.</a:t>
            </a:r>
          </a:p>
        </p:txBody>
      </p:sp>
    </p:spTree>
    <p:extLst>
      <p:ext uri="{BB962C8B-B14F-4D97-AF65-F5344CB8AC3E}">
        <p14:creationId xmlns:p14="http://schemas.microsoft.com/office/powerpoint/2010/main" xmlns="" val="658430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5602" name="Rectangle 2"/>
          <p:cNvSpPr>
            <a:spLocks noGrp="1" noChangeArrowheads="1"/>
          </p:cNvSpPr>
          <p:nvPr>
            <p:ph type="title"/>
          </p:nvPr>
        </p:nvSpPr>
        <p:spPr>
          <a:xfrm>
            <a:off x="442913" y="196850"/>
            <a:ext cx="5021262" cy="765175"/>
          </a:xfrm>
        </p:spPr>
        <p:txBody>
          <a:bodyPr/>
          <a:lstStyle/>
          <a:p>
            <a:pPr eaLnBrk="1" hangingPunct="1"/>
            <a:r>
              <a:rPr lang="en-US" sz="1800" b="1" dirty="0">
                <a:latin typeface="Arial" charset="0"/>
              </a:rPr>
              <a:t>Connection Oriented</a:t>
            </a:r>
          </a:p>
        </p:txBody>
      </p:sp>
      <p:sp>
        <p:nvSpPr>
          <p:cNvPr id="25603" name="Rectangle 3"/>
          <p:cNvSpPr>
            <a:spLocks noGrp="1" noChangeArrowheads="1"/>
          </p:cNvSpPr>
          <p:nvPr>
            <p:ph type="body" idx="1"/>
          </p:nvPr>
        </p:nvSpPr>
        <p:spPr>
          <a:xfrm>
            <a:off x="381000" y="838200"/>
            <a:ext cx="5070475" cy="1143000"/>
          </a:xfrm>
        </p:spPr>
        <p:txBody>
          <a:bodyPr/>
          <a:lstStyle/>
          <a:p>
            <a:pPr marL="342900" indent="-342900" defTabSz="914400" eaLnBrk="1" hangingPunct="1"/>
            <a:r>
              <a:rPr lang="en-US" sz="1800">
                <a:latin typeface="Arial" charset="0"/>
              </a:rPr>
              <a:t>Consider a stream of bytes being produced by the sender and a stream of bytes being consumed by the receiver</a:t>
            </a:r>
            <a:endParaRPr lang="en-US" sz="1800" b="1">
              <a:latin typeface="Arial" charset="0"/>
            </a:endParaRPr>
          </a:p>
        </p:txBody>
      </p:sp>
      <p:pic>
        <p:nvPicPr>
          <p:cNvPr id="25604"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68338" y="1989138"/>
            <a:ext cx="4567237" cy="169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34146" name="Rectangle 1026"/>
          <p:cNvSpPr>
            <a:spLocks noGrp="1" noChangeArrowheads="1"/>
          </p:cNvSpPr>
          <p:nvPr>
            <p:ph type="title"/>
          </p:nvPr>
        </p:nvSpPr>
        <p:spPr>
          <a:xfrm>
            <a:off x="457200" y="228600"/>
            <a:ext cx="5021263" cy="457200"/>
          </a:xfrm>
        </p:spPr>
        <p:txBody>
          <a:bodyPr/>
          <a:lstStyle/>
          <a:p>
            <a:pPr algn="l" eaLnBrk="1" hangingPunct="1"/>
            <a:r>
              <a:rPr lang="en-US" sz="2000" b="1" dirty="0">
                <a:latin typeface="Arial" charset="0"/>
              </a:rPr>
              <a:t>TCP sends Segments</a:t>
            </a:r>
          </a:p>
        </p:txBody>
      </p:sp>
      <p:sp>
        <p:nvSpPr>
          <p:cNvPr id="134147" name="Rectangle 1027"/>
          <p:cNvSpPr>
            <a:spLocks noGrp="1" noChangeArrowheads="1"/>
          </p:cNvSpPr>
          <p:nvPr>
            <p:ph type="body" idx="1"/>
          </p:nvPr>
        </p:nvSpPr>
        <p:spPr>
          <a:xfrm>
            <a:off x="439738" y="838200"/>
            <a:ext cx="5087937" cy="2674938"/>
          </a:xfrm>
        </p:spPr>
        <p:txBody>
          <a:bodyPr/>
          <a:lstStyle/>
          <a:p>
            <a:pPr eaLnBrk="1" hangingPunct="1"/>
            <a:r>
              <a:rPr lang="en-US" sz="1800">
                <a:latin typeface="Arial" charset="0"/>
                <a:ea typeface="MS Mincho" charset="0"/>
                <a:cs typeface="MS Mincho" charset="0"/>
              </a:rPr>
              <a:t>The segments that TCP sends are of varying lengths. </a:t>
            </a:r>
          </a:p>
          <a:p>
            <a:pPr eaLnBrk="1" hangingPunct="1"/>
            <a:r>
              <a:rPr lang="en-US" sz="1800">
                <a:latin typeface="Arial" charset="0"/>
                <a:ea typeface="MS Mincho" charset="0"/>
                <a:cs typeface="MS Mincho" charset="0"/>
              </a:rPr>
              <a:t>TCP decides how many bytes to put into a  segment based on information in the header fields of TCP messages it received from the far end  </a:t>
            </a:r>
          </a:p>
          <a:p>
            <a:pPr eaLnBrk="1" hangingPunct="1"/>
            <a:r>
              <a:rPr lang="en-US" sz="1800">
                <a:latin typeface="Arial" charset="0"/>
                <a:ea typeface="MS Mincho" charset="0"/>
                <a:cs typeface="MS Mincho" charset="0"/>
              </a:rPr>
              <a:t>That information can include the window size that the distant TCP announced.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36194" name="Rectangle 2"/>
          <p:cNvSpPr>
            <a:spLocks noGrp="1" noChangeArrowheads="1"/>
          </p:cNvSpPr>
          <p:nvPr>
            <p:ph type="title"/>
          </p:nvPr>
        </p:nvSpPr>
        <p:spPr>
          <a:xfrm>
            <a:off x="442913" y="196850"/>
            <a:ext cx="5021262" cy="641350"/>
          </a:xfrm>
        </p:spPr>
        <p:txBody>
          <a:bodyPr/>
          <a:lstStyle/>
          <a:p>
            <a:pPr eaLnBrk="1" hangingPunct="1"/>
            <a:r>
              <a:rPr lang="en-US" sz="2000" b="1">
                <a:latin typeface="Arial" charset="0"/>
              </a:rPr>
              <a:t> </a:t>
            </a:r>
          </a:p>
        </p:txBody>
      </p:sp>
      <p:sp>
        <p:nvSpPr>
          <p:cNvPr id="136195" name="Rectangle 3"/>
          <p:cNvSpPr>
            <a:spLocks noGrp="1" noChangeArrowheads="1"/>
          </p:cNvSpPr>
          <p:nvPr>
            <p:ph type="body" idx="1"/>
          </p:nvPr>
        </p:nvSpPr>
        <p:spPr>
          <a:xfrm>
            <a:off x="362744" y="693737"/>
            <a:ext cx="5070475" cy="3429000"/>
          </a:xfrm>
        </p:spPr>
        <p:txBody>
          <a:bodyPr/>
          <a:lstStyle/>
          <a:p>
            <a:pPr eaLnBrk="1" hangingPunct="1"/>
            <a:r>
              <a:rPr lang="en-US" sz="1800" dirty="0">
                <a:latin typeface="Arial" charset="0"/>
                <a:cs typeface="Times New Roman" charset="0"/>
              </a:rPr>
              <a:t>At the destination, the segment is received by IP</a:t>
            </a:r>
          </a:p>
          <a:p>
            <a:pPr eaLnBrk="1" hangingPunct="1"/>
            <a:r>
              <a:rPr lang="en-US" sz="1800" dirty="0">
                <a:latin typeface="Arial" charset="0"/>
                <a:cs typeface="Times New Roman" charset="0"/>
              </a:rPr>
              <a:t>IP passes the segment to TCP.  </a:t>
            </a:r>
          </a:p>
          <a:p>
            <a:pPr eaLnBrk="1" hangingPunct="1"/>
            <a:r>
              <a:rPr lang="en-US" sz="1800" dirty="0">
                <a:latin typeface="Arial" charset="0"/>
                <a:cs typeface="Times New Roman" charset="0"/>
              </a:rPr>
              <a:t>TCP checks the header for bit errors using the checksum</a:t>
            </a:r>
          </a:p>
          <a:p>
            <a:pPr eaLnBrk="1" hangingPunct="1"/>
            <a:r>
              <a:rPr lang="en-US" sz="1800" dirty="0">
                <a:latin typeface="Arial" charset="0"/>
                <a:cs typeface="Times New Roman" charset="0"/>
              </a:rPr>
              <a:t>TCP only delivers the message to the application layer when all the segments are arranged in order</a:t>
            </a:r>
          </a:p>
          <a:p>
            <a:pPr eaLnBrk="1" hangingPunct="1"/>
            <a:r>
              <a:rPr lang="en-US" sz="1800" dirty="0">
                <a:latin typeface="Arial" charset="0"/>
                <a:cs typeface="Times New Roman" charset="0"/>
              </a:rPr>
              <a:t>TCP uses the SEQ and ACK numbers to determine if the segments are in order</a:t>
            </a:r>
          </a:p>
          <a:p>
            <a:pPr eaLnBrk="1" hangingPunct="1"/>
            <a:endParaRPr lang="en-US" sz="1800" dirty="0">
              <a:latin typeface="Arial" charset="0"/>
              <a:cs typeface="Times New Roman" charset="0"/>
            </a:endParaRPr>
          </a:p>
        </p:txBody>
      </p:sp>
      <p:sp>
        <p:nvSpPr>
          <p:cNvPr id="5" name="Rectangle 1026"/>
          <p:cNvSpPr txBox="1">
            <a:spLocks noChangeArrowheads="1"/>
          </p:cNvSpPr>
          <p:nvPr/>
        </p:nvSpPr>
        <p:spPr bwMode="auto">
          <a:xfrm>
            <a:off x="457200" y="228600"/>
            <a:ext cx="50212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59100" tIns="29550" rIns="59100" bIns="29550" numCol="1" anchor="ctr" anchorCtr="0" compatLnSpc="1">
            <a:prstTxWarp prst="textNoShape">
              <a:avLst/>
            </a:prstTxWarp>
          </a:bodyPr>
          <a:lstStyle>
            <a:lvl1pPr algn="ctr" defTabSz="592138" rtl="0" eaLnBrk="0" fontAlgn="base" hangingPunct="0">
              <a:spcBef>
                <a:spcPct val="0"/>
              </a:spcBef>
              <a:spcAft>
                <a:spcPct val="0"/>
              </a:spcAft>
              <a:defRPr sz="2800">
                <a:solidFill>
                  <a:schemeClr val="tx1"/>
                </a:solidFill>
                <a:latin typeface="+mj-lt"/>
                <a:ea typeface="ＭＳ Ｐゴシック" charset="0"/>
                <a:cs typeface="ＭＳ Ｐゴシック" charset="0"/>
              </a:defRPr>
            </a:lvl1pPr>
            <a:lvl2pPr algn="ctr" defTabSz="592138" rtl="0" eaLnBrk="0" fontAlgn="base" hangingPunct="0">
              <a:spcBef>
                <a:spcPct val="0"/>
              </a:spcBef>
              <a:spcAft>
                <a:spcPct val="0"/>
              </a:spcAft>
              <a:defRPr sz="2800">
                <a:solidFill>
                  <a:schemeClr val="tx1"/>
                </a:solidFill>
                <a:latin typeface="Arial" charset="0"/>
                <a:ea typeface="ＭＳ Ｐゴシック" charset="0"/>
                <a:cs typeface="ＭＳ Ｐゴシック" charset="0"/>
              </a:defRPr>
            </a:lvl2pPr>
            <a:lvl3pPr algn="ctr" defTabSz="592138" rtl="0" eaLnBrk="0" fontAlgn="base" hangingPunct="0">
              <a:spcBef>
                <a:spcPct val="0"/>
              </a:spcBef>
              <a:spcAft>
                <a:spcPct val="0"/>
              </a:spcAft>
              <a:defRPr sz="2800">
                <a:solidFill>
                  <a:schemeClr val="tx1"/>
                </a:solidFill>
                <a:latin typeface="Arial" charset="0"/>
                <a:ea typeface="ＭＳ Ｐゴシック" charset="0"/>
                <a:cs typeface="ＭＳ Ｐゴシック" charset="0"/>
              </a:defRPr>
            </a:lvl3pPr>
            <a:lvl4pPr algn="ctr" defTabSz="592138" rtl="0" eaLnBrk="0" fontAlgn="base" hangingPunct="0">
              <a:spcBef>
                <a:spcPct val="0"/>
              </a:spcBef>
              <a:spcAft>
                <a:spcPct val="0"/>
              </a:spcAft>
              <a:defRPr sz="2800">
                <a:solidFill>
                  <a:schemeClr val="tx1"/>
                </a:solidFill>
                <a:latin typeface="Arial" charset="0"/>
                <a:ea typeface="ＭＳ Ｐゴシック" charset="0"/>
                <a:cs typeface="ＭＳ Ｐゴシック" charset="0"/>
              </a:defRPr>
            </a:lvl4pPr>
            <a:lvl5pPr algn="ctr" defTabSz="592138" rtl="0" eaLnBrk="0" fontAlgn="base" hangingPunct="0">
              <a:spcBef>
                <a:spcPct val="0"/>
              </a:spcBef>
              <a:spcAft>
                <a:spcPct val="0"/>
              </a:spcAft>
              <a:defRPr sz="2800">
                <a:solidFill>
                  <a:schemeClr val="tx1"/>
                </a:solidFill>
                <a:latin typeface="Arial" charset="0"/>
                <a:ea typeface="ＭＳ Ｐゴシック" charset="0"/>
                <a:cs typeface="ＭＳ Ｐゴシック" charset="0"/>
              </a:defRPr>
            </a:lvl5pPr>
            <a:lvl6pPr marL="457200" algn="ctr" defTabSz="592138" rtl="0" fontAlgn="base">
              <a:spcBef>
                <a:spcPct val="0"/>
              </a:spcBef>
              <a:spcAft>
                <a:spcPct val="0"/>
              </a:spcAft>
              <a:defRPr sz="2800">
                <a:solidFill>
                  <a:schemeClr val="tx1"/>
                </a:solidFill>
                <a:latin typeface="Arial" charset="0"/>
              </a:defRPr>
            </a:lvl6pPr>
            <a:lvl7pPr marL="914400" algn="ctr" defTabSz="592138" rtl="0" fontAlgn="base">
              <a:spcBef>
                <a:spcPct val="0"/>
              </a:spcBef>
              <a:spcAft>
                <a:spcPct val="0"/>
              </a:spcAft>
              <a:defRPr sz="2800">
                <a:solidFill>
                  <a:schemeClr val="tx1"/>
                </a:solidFill>
                <a:latin typeface="Arial" charset="0"/>
              </a:defRPr>
            </a:lvl7pPr>
            <a:lvl8pPr marL="1371600" algn="ctr" defTabSz="592138" rtl="0" fontAlgn="base">
              <a:spcBef>
                <a:spcPct val="0"/>
              </a:spcBef>
              <a:spcAft>
                <a:spcPct val="0"/>
              </a:spcAft>
              <a:defRPr sz="2800">
                <a:solidFill>
                  <a:schemeClr val="tx1"/>
                </a:solidFill>
                <a:latin typeface="Arial" charset="0"/>
              </a:defRPr>
            </a:lvl8pPr>
            <a:lvl9pPr marL="1828800" algn="ctr" defTabSz="592138" rtl="0" fontAlgn="base">
              <a:spcBef>
                <a:spcPct val="0"/>
              </a:spcBef>
              <a:spcAft>
                <a:spcPct val="0"/>
              </a:spcAft>
              <a:defRPr sz="2800">
                <a:solidFill>
                  <a:schemeClr val="tx1"/>
                </a:solidFill>
                <a:latin typeface="Arial" charset="0"/>
              </a:defRPr>
            </a:lvl9pPr>
          </a:lstStyle>
          <a:p>
            <a:pPr algn="l" eaLnBrk="1" hangingPunct="1"/>
            <a:r>
              <a:rPr lang="en-US" sz="1800" b="1" dirty="0" smtClean="0">
                <a:latin typeface="Arial" charset="0"/>
              </a:rPr>
              <a:t>TCP operation continued</a:t>
            </a:r>
            <a:endParaRPr lang="en-US" sz="1800" b="1" dirty="0">
              <a:latin typeface="Arial"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38242" name="Rectangle 2"/>
          <p:cNvSpPr>
            <a:spLocks noGrp="1" noChangeArrowheads="1"/>
          </p:cNvSpPr>
          <p:nvPr>
            <p:ph type="title"/>
          </p:nvPr>
        </p:nvSpPr>
        <p:spPr>
          <a:xfrm>
            <a:off x="442913" y="196850"/>
            <a:ext cx="5021262" cy="641350"/>
          </a:xfrm>
        </p:spPr>
        <p:txBody>
          <a:bodyPr/>
          <a:lstStyle/>
          <a:p>
            <a:pPr algn="l" eaLnBrk="1" hangingPunct="1"/>
            <a:r>
              <a:rPr lang="en-US" sz="1800" b="1" dirty="0" smtClean="0">
                <a:latin typeface="Arial" charset="0"/>
              </a:rPr>
              <a:t>TCP operation continued</a:t>
            </a:r>
            <a:endParaRPr lang="en-US" sz="1800" b="1" dirty="0">
              <a:latin typeface="Arial" charset="0"/>
            </a:endParaRPr>
          </a:p>
        </p:txBody>
      </p:sp>
      <p:sp>
        <p:nvSpPr>
          <p:cNvPr id="138243" name="Rectangle 3"/>
          <p:cNvSpPr>
            <a:spLocks noGrp="1" noChangeArrowheads="1"/>
          </p:cNvSpPr>
          <p:nvPr>
            <p:ph type="body" idx="1"/>
          </p:nvPr>
        </p:nvSpPr>
        <p:spPr>
          <a:xfrm>
            <a:off x="393700" y="887413"/>
            <a:ext cx="5070475" cy="3055937"/>
          </a:xfrm>
        </p:spPr>
        <p:txBody>
          <a:bodyPr/>
          <a:lstStyle/>
          <a:p>
            <a:pPr eaLnBrk="1" hangingPunct="1"/>
            <a:r>
              <a:rPr lang="en-US" sz="2000">
                <a:latin typeface="Arial" charset="0"/>
                <a:cs typeface="Times New Roman" charset="0"/>
              </a:rPr>
              <a:t>If it finds no bit errors, it sends an acknowledgement to the originating TCP.  </a:t>
            </a:r>
          </a:p>
          <a:p>
            <a:pPr eaLnBrk="1" hangingPunct="1"/>
            <a:r>
              <a:rPr lang="en-US" sz="2000">
                <a:latin typeface="Arial" charset="0"/>
                <a:cs typeface="Times New Roman" charset="0"/>
              </a:rPr>
              <a:t>If it finds errors,  no ACK for that segment  is sent</a:t>
            </a:r>
          </a:p>
          <a:p>
            <a:pPr eaLnBrk="1" hangingPunct="1"/>
            <a:r>
              <a:rPr lang="en-US" sz="2000">
                <a:latin typeface="Arial" charset="0"/>
                <a:cs typeface="Times New Roman" charset="0"/>
              </a:rPr>
              <a:t>If the originator does not receive an ACK after a specified time-out period, it resends the segment.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40291" name="Rectangle 3"/>
          <p:cNvSpPr>
            <a:spLocks noGrp="1" noChangeArrowheads="1"/>
          </p:cNvSpPr>
          <p:nvPr>
            <p:ph type="body" idx="1"/>
          </p:nvPr>
        </p:nvSpPr>
        <p:spPr>
          <a:xfrm>
            <a:off x="393700" y="887413"/>
            <a:ext cx="5070475" cy="3055937"/>
          </a:xfrm>
        </p:spPr>
        <p:txBody>
          <a:bodyPr/>
          <a:lstStyle/>
          <a:p>
            <a:pPr eaLnBrk="1" hangingPunct="1"/>
            <a:r>
              <a:rPr lang="en-US" sz="2000" dirty="0">
                <a:latin typeface="Arial" charset="0"/>
                <a:cs typeface="Times New Roman" charset="0"/>
              </a:rPr>
              <a:t>The ACK lets the originating TCP know the sequence number of the next byte that the receiving </a:t>
            </a:r>
            <a:r>
              <a:rPr lang="en-US" sz="2000">
                <a:latin typeface="Arial" charset="0"/>
                <a:cs typeface="Times New Roman" charset="0"/>
              </a:rPr>
              <a:t>TCP </a:t>
            </a:r>
            <a:endParaRPr lang="en-US" sz="2000" smtClean="0">
              <a:latin typeface="Arial" charset="0"/>
              <a:cs typeface="Times New Roman" charset="0"/>
            </a:endParaRPr>
          </a:p>
          <a:p>
            <a:pPr eaLnBrk="1" hangingPunct="1"/>
            <a:r>
              <a:rPr lang="en-US" sz="2000" smtClean="0">
                <a:latin typeface="Arial" charset="0"/>
                <a:cs typeface="Times New Roman" charset="0"/>
              </a:rPr>
              <a:t>s </a:t>
            </a:r>
            <a:r>
              <a:rPr lang="en-US" sz="2000" dirty="0">
                <a:latin typeface="Arial" charset="0"/>
                <a:cs typeface="Times New Roman" charset="0"/>
              </a:rPr>
              <a:t>to receive. </a:t>
            </a:r>
          </a:p>
          <a:p>
            <a:pPr eaLnBrk="1" hangingPunct="1"/>
            <a:r>
              <a:rPr lang="en-US" sz="2000" dirty="0">
                <a:latin typeface="Arial" charset="0"/>
                <a:cs typeface="Times New Roman" charset="0"/>
              </a:rPr>
              <a:t>(That is, what is the SEQ that it expects to see in the next TCP message.) </a:t>
            </a:r>
          </a:p>
        </p:txBody>
      </p:sp>
      <p:sp>
        <p:nvSpPr>
          <p:cNvPr id="5" name="Rectangle 1026"/>
          <p:cNvSpPr>
            <a:spLocks noGrp="1" noChangeArrowheads="1"/>
          </p:cNvSpPr>
          <p:nvPr>
            <p:ph type="title"/>
          </p:nvPr>
        </p:nvSpPr>
        <p:spPr>
          <a:xfrm>
            <a:off x="442913" y="196850"/>
            <a:ext cx="5021262" cy="641350"/>
          </a:xfrm>
        </p:spPr>
        <p:txBody>
          <a:bodyPr/>
          <a:lstStyle/>
          <a:p>
            <a:pPr algn="l" eaLnBrk="1" hangingPunct="1"/>
            <a:r>
              <a:rPr lang="en-US" sz="1800" b="1" dirty="0" smtClean="0">
                <a:latin typeface="Arial" charset="0"/>
              </a:rPr>
              <a:t>TCP operation continued</a:t>
            </a:r>
            <a:endParaRPr lang="en-US" sz="1800" b="1" dirty="0">
              <a:latin typeface="Arial"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42338" name="Rectangle 2"/>
          <p:cNvSpPr>
            <a:spLocks noGrp="1" noChangeArrowheads="1"/>
          </p:cNvSpPr>
          <p:nvPr>
            <p:ph type="title"/>
          </p:nvPr>
        </p:nvSpPr>
        <p:spPr>
          <a:xfrm>
            <a:off x="442913" y="196850"/>
            <a:ext cx="5021262" cy="641350"/>
          </a:xfrm>
        </p:spPr>
        <p:txBody>
          <a:bodyPr/>
          <a:lstStyle/>
          <a:p>
            <a:pPr eaLnBrk="1" hangingPunct="1"/>
            <a:r>
              <a:rPr lang="en-US" sz="1800" b="1" dirty="0">
                <a:latin typeface="Arial" charset="0"/>
              </a:rPr>
              <a:t>TCP Connections</a:t>
            </a:r>
            <a:r>
              <a:rPr lang="en-US" sz="900" b="1" dirty="0">
                <a:latin typeface="Arial" charset="0"/>
              </a:rPr>
              <a:t/>
            </a:r>
            <a:br>
              <a:rPr lang="en-US" sz="900" b="1" dirty="0">
                <a:latin typeface="Arial" charset="0"/>
              </a:rPr>
            </a:br>
            <a:r>
              <a:rPr lang="en-US" sz="900" b="1" dirty="0">
                <a:latin typeface="Arial" charset="0"/>
              </a:rPr>
              <a:t> from the specification…</a:t>
            </a:r>
          </a:p>
        </p:txBody>
      </p:sp>
      <p:sp>
        <p:nvSpPr>
          <p:cNvPr id="142339" name="Rectangle 3"/>
          <p:cNvSpPr>
            <a:spLocks noGrp="1" noChangeArrowheads="1"/>
          </p:cNvSpPr>
          <p:nvPr>
            <p:ph type="body" idx="1"/>
          </p:nvPr>
        </p:nvSpPr>
        <p:spPr>
          <a:xfrm>
            <a:off x="344488" y="1182688"/>
            <a:ext cx="5070475" cy="2513012"/>
          </a:xfrm>
        </p:spPr>
        <p:txBody>
          <a:bodyPr/>
          <a:lstStyle/>
          <a:p>
            <a:pPr eaLnBrk="1" hangingPunct="1"/>
            <a:r>
              <a:rPr lang="ja-JP" altLang="en-US" sz="1800" dirty="0">
                <a:latin typeface="Times New Roman" charset="0"/>
                <a:cs typeface="Times New Roman" charset="0"/>
              </a:rPr>
              <a:t>“</a:t>
            </a:r>
            <a:r>
              <a:rPr lang="en-US" altLang="ja-JP" sz="1800" dirty="0">
                <a:latin typeface="Arial" charset="0"/>
                <a:cs typeface="Times New Roman" charset="0"/>
              </a:rPr>
              <a:t>When two processes wish to communicate, their TCP's must first </a:t>
            </a:r>
            <a:r>
              <a:rPr lang="en-US" altLang="ja-JP" sz="1800" b="1" dirty="0">
                <a:latin typeface="Arial" charset="0"/>
                <a:cs typeface="Times New Roman" charset="0"/>
              </a:rPr>
              <a:t>establish a</a:t>
            </a:r>
            <a:r>
              <a:rPr lang="en-US" altLang="ja-JP" sz="1800" dirty="0">
                <a:latin typeface="Arial" charset="0"/>
                <a:cs typeface="Times New Roman" charset="0"/>
              </a:rPr>
              <a:t> </a:t>
            </a:r>
            <a:r>
              <a:rPr lang="en-US" altLang="ja-JP" sz="1800" b="1" dirty="0">
                <a:latin typeface="Arial" charset="0"/>
                <a:cs typeface="Times New Roman" charset="0"/>
              </a:rPr>
              <a:t>connection</a:t>
            </a:r>
            <a:r>
              <a:rPr lang="en-US" altLang="ja-JP" sz="1800" dirty="0">
                <a:latin typeface="Arial" charset="0"/>
                <a:cs typeface="Times New Roman" charset="0"/>
              </a:rPr>
              <a:t> (initialize the status information on each side). </a:t>
            </a:r>
          </a:p>
          <a:p>
            <a:pPr eaLnBrk="1" hangingPunct="1"/>
            <a:endParaRPr lang="en-US" sz="1800" dirty="0">
              <a:latin typeface="Arial" charset="0"/>
              <a:cs typeface="Times New Roman" charset="0"/>
            </a:endParaRPr>
          </a:p>
          <a:p>
            <a:pPr eaLnBrk="1" hangingPunct="1"/>
            <a:r>
              <a:rPr lang="en-US" sz="1800" dirty="0">
                <a:latin typeface="Arial" charset="0"/>
                <a:cs typeface="Times New Roman" charset="0"/>
              </a:rPr>
              <a:t>When their communication is complete, the connection is terminated or </a:t>
            </a:r>
            <a:r>
              <a:rPr lang="en-US" sz="1800" b="1" dirty="0">
                <a:latin typeface="Arial" charset="0"/>
                <a:cs typeface="Times New Roman" charset="0"/>
              </a:rPr>
              <a:t>closed</a:t>
            </a:r>
            <a:r>
              <a:rPr lang="en-US" sz="1800" dirty="0">
                <a:latin typeface="Arial" charset="0"/>
                <a:cs typeface="Times New Roman" charset="0"/>
              </a:rPr>
              <a:t> to free the resources for other uses.</a:t>
            </a:r>
            <a:r>
              <a:rPr lang="ja-JP" altLang="en-US" sz="1800" dirty="0">
                <a:latin typeface="Times New Roman" charset="0"/>
                <a:cs typeface="Times New Roman" charset="0"/>
              </a:rPr>
              <a:t>”</a:t>
            </a:r>
            <a:endParaRPr lang="en-US" altLang="ja-JP" sz="1800" dirty="0">
              <a:latin typeface="Arial" charset="0"/>
              <a:cs typeface="Times New Roman" charset="0"/>
            </a:endParaRPr>
          </a:p>
          <a:p>
            <a:pPr eaLnBrk="1" hangingPunct="1">
              <a:buFontTx/>
              <a:buNone/>
            </a:pPr>
            <a:endParaRPr lang="en-US" sz="1800" dirty="0">
              <a:latin typeface="Arial" charset="0"/>
              <a:cs typeface="Times New Roman"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44386" name="Rectangle 2"/>
          <p:cNvSpPr>
            <a:spLocks noGrp="1" noChangeArrowheads="1"/>
          </p:cNvSpPr>
          <p:nvPr>
            <p:ph type="title"/>
          </p:nvPr>
        </p:nvSpPr>
        <p:spPr>
          <a:xfrm>
            <a:off x="442913" y="196850"/>
            <a:ext cx="5021262" cy="641350"/>
          </a:xfrm>
        </p:spPr>
        <p:txBody>
          <a:bodyPr/>
          <a:lstStyle/>
          <a:p>
            <a:pPr eaLnBrk="1" hangingPunct="1"/>
            <a:r>
              <a:rPr lang="en-US" sz="1800" b="1" dirty="0">
                <a:latin typeface="Arial" charset="0"/>
              </a:rPr>
              <a:t>Establishing a TCP Connection</a:t>
            </a:r>
          </a:p>
        </p:txBody>
      </p:sp>
      <p:pic>
        <p:nvPicPr>
          <p:cNvPr id="14438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90550" y="736600"/>
            <a:ext cx="4873625" cy="3298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52578" name="Rectangle 2"/>
          <p:cNvSpPr>
            <a:spLocks noGrp="1" noChangeArrowheads="1"/>
          </p:cNvSpPr>
          <p:nvPr>
            <p:ph type="title"/>
          </p:nvPr>
        </p:nvSpPr>
        <p:spPr>
          <a:xfrm>
            <a:off x="442913" y="196850"/>
            <a:ext cx="5021262" cy="641350"/>
          </a:xfrm>
        </p:spPr>
        <p:txBody>
          <a:bodyPr/>
          <a:lstStyle/>
          <a:p>
            <a:pPr eaLnBrk="1" hangingPunct="1"/>
            <a:r>
              <a:rPr lang="en-US" sz="1800" b="1" dirty="0">
                <a:latin typeface="Arial" charset="0"/>
              </a:rPr>
              <a:t>Establishing a TCP </a:t>
            </a:r>
            <a:r>
              <a:rPr lang="en-US" sz="1800" b="1" dirty="0" smtClean="0">
                <a:latin typeface="Arial" charset="0"/>
              </a:rPr>
              <a:t>Connection</a:t>
            </a:r>
            <a:endParaRPr lang="en-US" sz="1800" b="1" dirty="0">
              <a:latin typeface="Arial" charset="0"/>
            </a:endParaRPr>
          </a:p>
        </p:txBody>
      </p:sp>
      <p:sp>
        <p:nvSpPr>
          <p:cNvPr id="152579" name="Rectangle 3"/>
          <p:cNvSpPr>
            <a:spLocks noGrp="1" noChangeArrowheads="1"/>
          </p:cNvSpPr>
          <p:nvPr>
            <p:ph type="body" idx="1"/>
          </p:nvPr>
        </p:nvSpPr>
        <p:spPr>
          <a:xfrm>
            <a:off x="393700" y="887413"/>
            <a:ext cx="5070475" cy="3055937"/>
          </a:xfrm>
        </p:spPr>
        <p:txBody>
          <a:bodyPr/>
          <a:lstStyle/>
          <a:p>
            <a:pPr eaLnBrk="1" hangingPunct="1"/>
            <a:r>
              <a:rPr lang="en-US" sz="1800" dirty="0" smtClean="0">
                <a:latin typeface="Arial" charset="0"/>
                <a:cs typeface="Times New Roman" charset="0"/>
              </a:rPr>
              <a:t>The Server tells its TCP that it is ready to receive requests.</a:t>
            </a:r>
          </a:p>
          <a:p>
            <a:pPr eaLnBrk="1" hangingPunct="1"/>
            <a:r>
              <a:rPr lang="en-US" sz="1800" dirty="0" smtClean="0">
                <a:latin typeface="Arial" charset="0"/>
                <a:cs typeface="Times New Roman" charset="0"/>
              </a:rPr>
              <a:t>This causes the server's TCP to enter the Passive Open state and the process is called a passive open.</a:t>
            </a:r>
          </a:p>
          <a:p>
            <a:pPr eaLnBrk="1" hangingPunct="1"/>
            <a:endParaRPr lang="en-US" sz="1800" dirty="0">
              <a:latin typeface="Arial" charset="0"/>
              <a:cs typeface="Times New Roman"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46434" name="Rectangle 2"/>
          <p:cNvSpPr>
            <a:spLocks noGrp="1" noChangeArrowheads="1"/>
          </p:cNvSpPr>
          <p:nvPr>
            <p:ph type="title"/>
          </p:nvPr>
        </p:nvSpPr>
        <p:spPr>
          <a:xfrm>
            <a:off x="442913" y="196850"/>
            <a:ext cx="5021262" cy="641350"/>
          </a:xfrm>
        </p:spPr>
        <p:txBody>
          <a:bodyPr/>
          <a:lstStyle/>
          <a:p>
            <a:pPr eaLnBrk="1" hangingPunct="1"/>
            <a:r>
              <a:rPr lang="en-US" sz="1800" b="1" dirty="0">
                <a:latin typeface="Arial" charset="0"/>
              </a:rPr>
              <a:t>Establishing a TCP </a:t>
            </a:r>
            <a:r>
              <a:rPr lang="en-US" sz="1800" b="1" dirty="0" smtClean="0">
                <a:latin typeface="Arial" charset="0"/>
              </a:rPr>
              <a:t>Connection .. step 1</a:t>
            </a:r>
            <a:endParaRPr lang="en-US" sz="1800" b="1" dirty="0">
              <a:latin typeface="Arial" charset="0"/>
            </a:endParaRPr>
          </a:p>
        </p:txBody>
      </p:sp>
      <p:sp>
        <p:nvSpPr>
          <p:cNvPr id="146435" name="Rectangle 3"/>
          <p:cNvSpPr>
            <a:spLocks noGrp="1" noChangeArrowheads="1"/>
          </p:cNvSpPr>
          <p:nvPr>
            <p:ph type="body" idx="1"/>
          </p:nvPr>
        </p:nvSpPr>
        <p:spPr>
          <a:xfrm>
            <a:off x="393700" y="887413"/>
            <a:ext cx="5070475" cy="3055937"/>
          </a:xfrm>
        </p:spPr>
        <p:txBody>
          <a:bodyPr/>
          <a:lstStyle/>
          <a:p>
            <a:pPr eaLnBrk="1" hangingPunct="1"/>
            <a:r>
              <a:rPr lang="en-US" sz="1800" dirty="0" smtClean="0">
                <a:latin typeface="Arial" charset="0"/>
                <a:cs typeface="Times New Roman" charset="0"/>
              </a:rPr>
              <a:t>When the application's client side needs </a:t>
            </a:r>
            <a:r>
              <a:rPr lang="en-US" sz="1800" dirty="0">
                <a:latin typeface="Arial" charset="0"/>
                <a:cs typeface="Times New Roman" charset="0"/>
              </a:rPr>
              <a:t>to exchange data with </a:t>
            </a:r>
            <a:r>
              <a:rPr lang="en-US" sz="1800" dirty="0" smtClean="0">
                <a:latin typeface="Arial" charset="0"/>
                <a:cs typeface="Times New Roman" charset="0"/>
              </a:rPr>
              <a:t>the application's server side,</a:t>
            </a:r>
            <a:endParaRPr lang="en-US" sz="1800" dirty="0">
              <a:latin typeface="Arial" charset="0"/>
              <a:cs typeface="Times New Roman" charset="0"/>
            </a:endParaRPr>
          </a:p>
          <a:p>
            <a:pPr eaLnBrk="1" hangingPunct="1">
              <a:buFontTx/>
              <a:buNone/>
            </a:pPr>
            <a:endParaRPr lang="en-US" sz="1800" dirty="0">
              <a:latin typeface="Arial" charset="0"/>
              <a:cs typeface="Times New Roman" charset="0"/>
            </a:endParaRPr>
          </a:p>
          <a:p>
            <a:pPr eaLnBrk="1" hangingPunct="1"/>
            <a:r>
              <a:rPr lang="en-US" sz="1800" dirty="0" smtClean="0">
                <a:latin typeface="Arial" charset="0"/>
                <a:cs typeface="Times New Roman" charset="0"/>
              </a:rPr>
              <a:t>The Client</a:t>
            </a:r>
            <a:r>
              <a:rPr lang="ja-JP" altLang="en-US" sz="1800" dirty="0" smtClean="0">
                <a:latin typeface="Arial" charset="0"/>
                <a:cs typeface="Times New Roman" charset="0"/>
              </a:rPr>
              <a:t>’</a:t>
            </a:r>
            <a:r>
              <a:rPr lang="en-US" altLang="ja-JP" sz="1800" dirty="0" smtClean="0">
                <a:latin typeface="Arial" charset="0"/>
                <a:cs typeface="Times New Roman" charset="0"/>
              </a:rPr>
              <a:t>s </a:t>
            </a:r>
            <a:r>
              <a:rPr lang="en-US" altLang="ja-JP" sz="1800" dirty="0">
                <a:latin typeface="Arial" charset="0"/>
                <a:cs typeface="Times New Roman" charset="0"/>
              </a:rPr>
              <a:t>application sends data to TCP</a:t>
            </a:r>
            <a:r>
              <a:rPr lang="en-US" altLang="ja-JP" sz="1800" dirty="0" smtClean="0">
                <a:latin typeface="Arial" charset="0"/>
                <a:cs typeface="Times New Roman" charset="0"/>
              </a:rPr>
              <a:t>.</a:t>
            </a:r>
          </a:p>
          <a:p>
            <a:pPr eaLnBrk="1" hangingPunct="1"/>
            <a:endParaRPr lang="en-US" altLang="ja-JP" sz="1800" dirty="0">
              <a:latin typeface="Arial" charset="0"/>
              <a:cs typeface="Times New Roman" charset="0"/>
            </a:endParaRPr>
          </a:p>
          <a:p>
            <a:pPr eaLnBrk="1" hangingPunct="1"/>
            <a:r>
              <a:rPr lang="en-US" sz="1800" dirty="0">
                <a:latin typeface="Arial" charset="0"/>
                <a:cs typeface="Times New Roman" charset="0"/>
              </a:rPr>
              <a:t>TCP buffers the data</a:t>
            </a:r>
            <a:r>
              <a:rPr lang="en-US" sz="1800" dirty="0" smtClean="0">
                <a:latin typeface="Arial" charset="0"/>
                <a:cs typeface="Times New Roman" charset="0"/>
              </a:rPr>
              <a:t>.</a:t>
            </a:r>
          </a:p>
          <a:p>
            <a:pPr eaLnBrk="1" hangingPunct="1"/>
            <a:endParaRPr lang="en-US" sz="1800" dirty="0">
              <a:latin typeface="Arial" charset="0"/>
              <a:cs typeface="Times New Roman" charset="0"/>
            </a:endParaRPr>
          </a:p>
          <a:p>
            <a:pPr eaLnBrk="1" hangingPunct="1"/>
            <a:r>
              <a:rPr lang="en-US" sz="1800" dirty="0">
                <a:latin typeface="Arial" charset="0"/>
                <a:cs typeface="Times New Roman" charset="0"/>
              </a:rPr>
              <a:t>TCP constructs a segment.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48482" name="Rectangle 2"/>
          <p:cNvSpPr>
            <a:spLocks noGrp="1" noChangeArrowheads="1"/>
          </p:cNvSpPr>
          <p:nvPr>
            <p:ph type="title"/>
          </p:nvPr>
        </p:nvSpPr>
        <p:spPr>
          <a:xfrm>
            <a:off x="442913" y="196850"/>
            <a:ext cx="5021262" cy="641350"/>
          </a:xfrm>
        </p:spPr>
        <p:txBody>
          <a:bodyPr/>
          <a:lstStyle/>
          <a:p>
            <a:pPr eaLnBrk="1" hangingPunct="1"/>
            <a:r>
              <a:rPr lang="en-US" sz="1800" b="1" dirty="0">
                <a:latin typeface="Arial" charset="0"/>
              </a:rPr>
              <a:t>Establishing a TCP </a:t>
            </a:r>
            <a:r>
              <a:rPr lang="en-US" sz="1800" b="1" dirty="0" smtClean="0">
                <a:latin typeface="Arial" charset="0"/>
              </a:rPr>
              <a:t>Connection .. step 1</a:t>
            </a:r>
            <a:endParaRPr lang="en-US" sz="1800" b="1" dirty="0">
              <a:latin typeface="Arial" charset="0"/>
            </a:endParaRPr>
          </a:p>
        </p:txBody>
      </p:sp>
      <p:sp>
        <p:nvSpPr>
          <p:cNvPr id="148483" name="Rectangle 3"/>
          <p:cNvSpPr>
            <a:spLocks noGrp="1" noChangeArrowheads="1"/>
          </p:cNvSpPr>
          <p:nvPr>
            <p:ph type="body" idx="1"/>
          </p:nvPr>
        </p:nvSpPr>
        <p:spPr>
          <a:xfrm>
            <a:off x="393700" y="887413"/>
            <a:ext cx="5070475" cy="3055937"/>
          </a:xfrm>
        </p:spPr>
        <p:txBody>
          <a:bodyPr/>
          <a:lstStyle/>
          <a:p>
            <a:pPr eaLnBrk="1" hangingPunct="1"/>
            <a:r>
              <a:rPr lang="en-US" sz="1800" dirty="0">
                <a:latin typeface="Arial" charset="0"/>
                <a:cs typeface="Times New Roman" charset="0"/>
              </a:rPr>
              <a:t>The </a:t>
            </a:r>
            <a:r>
              <a:rPr lang="en-US" sz="1800" dirty="0" smtClean="0">
                <a:latin typeface="Arial" charset="0"/>
                <a:cs typeface="Times New Roman" charset="0"/>
              </a:rPr>
              <a:t>TCP segment </a:t>
            </a:r>
            <a:r>
              <a:rPr lang="en-US" sz="1800" dirty="0">
                <a:latin typeface="Arial" charset="0"/>
                <a:cs typeface="Times New Roman" charset="0"/>
              </a:rPr>
              <a:t>includes :</a:t>
            </a:r>
          </a:p>
          <a:p>
            <a:pPr lvl="2" eaLnBrk="1" hangingPunct="1"/>
            <a:r>
              <a:rPr lang="en-US" sz="1800" dirty="0">
                <a:latin typeface="Arial" charset="0"/>
                <a:cs typeface="Times New Roman" charset="0"/>
              </a:rPr>
              <a:t>source and destination port numbers</a:t>
            </a:r>
          </a:p>
          <a:p>
            <a:pPr lvl="2" eaLnBrk="1" hangingPunct="1"/>
            <a:r>
              <a:rPr lang="en-US" sz="1800" dirty="0">
                <a:latin typeface="Arial" charset="0"/>
                <a:cs typeface="Times New Roman" charset="0"/>
              </a:rPr>
              <a:t>initial sequence number (chosen at random)</a:t>
            </a:r>
          </a:p>
          <a:p>
            <a:pPr lvl="2" eaLnBrk="1" hangingPunct="1"/>
            <a:r>
              <a:rPr lang="en-US" sz="1800" dirty="0">
                <a:latin typeface="Arial" charset="0"/>
                <a:cs typeface="Times New Roman" charset="0"/>
              </a:rPr>
              <a:t>a window size </a:t>
            </a:r>
          </a:p>
          <a:p>
            <a:pPr lvl="2" eaLnBrk="1" hangingPunct="1"/>
            <a:r>
              <a:rPr lang="en-US" sz="1800" dirty="0">
                <a:latin typeface="Arial" charset="0"/>
                <a:cs typeface="Times New Roman" charset="0"/>
              </a:rPr>
              <a:t>an optional maximum segment length.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50530" name="Rectangle 2"/>
          <p:cNvSpPr>
            <a:spLocks noGrp="1" noChangeArrowheads="1"/>
          </p:cNvSpPr>
          <p:nvPr>
            <p:ph type="title"/>
          </p:nvPr>
        </p:nvSpPr>
        <p:spPr>
          <a:xfrm>
            <a:off x="442913" y="196850"/>
            <a:ext cx="5021262" cy="641350"/>
          </a:xfrm>
        </p:spPr>
        <p:txBody>
          <a:bodyPr/>
          <a:lstStyle/>
          <a:p>
            <a:pPr eaLnBrk="1" hangingPunct="1"/>
            <a:r>
              <a:rPr lang="en-US" sz="1800" b="1" dirty="0">
                <a:latin typeface="Arial" charset="0"/>
              </a:rPr>
              <a:t>Establishing a TCP </a:t>
            </a:r>
            <a:r>
              <a:rPr lang="en-US" sz="1800" b="1" dirty="0" smtClean="0">
                <a:latin typeface="Arial" charset="0"/>
              </a:rPr>
              <a:t>Connection .. step 1</a:t>
            </a:r>
            <a:endParaRPr lang="en-US" sz="1800" b="1" dirty="0">
              <a:latin typeface="Arial" charset="0"/>
            </a:endParaRPr>
          </a:p>
        </p:txBody>
      </p:sp>
      <p:sp>
        <p:nvSpPr>
          <p:cNvPr id="150531" name="Rectangle 3"/>
          <p:cNvSpPr>
            <a:spLocks noGrp="1" noChangeArrowheads="1"/>
          </p:cNvSpPr>
          <p:nvPr>
            <p:ph type="body" idx="1"/>
          </p:nvPr>
        </p:nvSpPr>
        <p:spPr>
          <a:xfrm>
            <a:off x="393700" y="887413"/>
            <a:ext cx="5070475" cy="3055937"/>
          </a:xfrm>
        </p:spPr>
        <p:txBody>
          <a:bodyPr/>
          <a:lstStyle/>
          <a:p>
            <a:pPr eaLnBrk="1" hangingPunct="1">
              <a:buFontTx/>
              <a:buNone/>
            </a:pPr>
            <a:endParaRPr lang="en-US" sz="1800" dirty="0">
              <a:latin typeface="Arial" charset="0"/>
              <a:cs typeface="Times New Roman" charset="0"/>
            </a:endParaRPr>
          </a:p>
          <a:p>
            <a:pPr eaLnBrk="1" hangingPunct="1"/>
            <a:r>
              <a:rPr lang="en-US" sz="1800" dirty="0">
                <a:latin typeface="Arial" charset="0"/>
                <a:cs typeface="Times New Roman" charset="0"/>
              </a:rPr>
              <a:t>TCP sets the SYN flag to 1.</a:t>
            </a:r>
          </a:p>
          <a:p>
            <a:pPr eaLnBrk="1" hangingPunct="1"/>
            <a:endParaRPr lang="en-US" sz="1800" dirty="0">
              <a:latin typeface="Arial" charset="0"/>
              <a:cs typeface="Times New Roman" charset="0"/>
            </a:endParaRPr>
          </a:p>
          <a:p>
            <a:pPr eaLnBrk="1" hangingPunct="1"/>
            <a:r>
              <a:rPr lang="en-US" sz="1800" dirty="0">
                <a:latin typeface="Arial" charset="0"/>
                <a:cs typeface="Times New Roman" charset="0"/>
              </a:rPr>
              <a:t>TCP sends the segment.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7650" name="Rectangle 2"/>
          <p:cNvSpPr>
            <a:spLocks noGrp="1" noChangeArrowheads="1"/>
          </p:cNvSpPr>
          <p:nvPr>
            <p:ph type="title"/>
          </p:nvPr>
        </p:nvSpPr>
        <p:spPr>
          <a:xfrm>
            <a:off x="442913" y="196850"/>
            <a:ext cx="5021262" cy="565150"/>
          </a:xfrm>
        </p:spPr>
        <p:txBody>
          <a:bodyPr/>
          <a:lstStyle/>
          <a:p>
            <a:pPr eaLnBrk="1" hangingPunct="1"/>
            <a:r>
              <a:rPr lang="en-US" sz="1800" b="1">
                <a:latin typeface="Arial" charset="0"/>
              </a:rPr>
              <a:t>How TCP creates the illusion</a:t>
            </a:r>
          </a:p>
        </p:txBody>
      </p:sp>
      <p:sp>
        <p:nvSpPr>
          <p:cNvPr id="27651" name="Rectangle 3"/>
          <p:cNvSpPr>
            <a:spLocks noGrp="1" noChangeArrowheads="1"/>
          </p:cNvSpPr>
          <p:nvPr>
            <p:ph type="body" idx="1"/>
          </p:nvPr>
        </p:nvSpPr>
        <p:spPr>
          <a:xfrm>
            <a:off x="457200" y="914400"/>
            <a:ext cx="5070475" cy="2743200"/>
          </a:xfrm>
        </p:spPr>
        <p:txBody>
          <a:bodyPr/>
          <a:lstStyle/>
          <a:p>
            <a:pPr marL="342900" indent="-342900" defTabSz="914400" eaLnBrk="1" hangingPunct="1"/>
            <a:r>
              <a:rPr lang="en-US" sz="1800">
                <a:latin typeface="Arial" charset="0"/>
              </a:rPr>
              <a:t>The bytes from the sender application are placed into a send buffer</a:t>
            </a:r>
          </a:p>
          <a:p>
            <a:pPr marL="342900" indent="-342900" defTabSz="914400" eaLnBrk="1" hangingPunct="1"/>
            <a:r>
              <a:rPr lang="en-US" sz="1800">
                <a:latin typeface="Arial" charset="0"/>
              </a:rPr>
              <a:t>They are numbered sequentially starting with a randomly generated number</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56674" name="Rectangle 2"/>
          <p:cNvSpPr>
            <a:spLocks noGrp="1" noChangeArrowheads="1"/>
          </p:cNvSpPr>
          <p:nvPr>
            <p:ph type="title"/>
          </p:nvPr>
        </p:nvSpPr>
        <p:spPr>
          <a:xfrm>
            <a:off x="442913" y="196850"/>
            <a:ext cx="5021262" cy="641350"/>
          </a:xfrm>
        </p:spPr>
        <p:txBody>
          <a:bodyPr/>
          <a:lstStyle/>
          <a:p>
            <a:pPr eaLnBrk="1" hangingPunct="1"/>
            <a:r>
              <a:rPr lang="en-US" sz="1800" b="1" dirty="0">
                <a:latin typeface="Arial" charset="0"/>
              </a:rPr>
              <a:t>Establishing a TCP </a:t>
            </a:r>
            <a:r>
              <a:rPr lang="en-US" sz="1800" b="1" dirty="0" smtClean="0">
                <a:latin typeface="Arial" charset="0"/>
              </a:rPr>
              <a:t>Connection .. step 2</a:t>
            </a:r>
            <a:endParaRPr lang="en-US" sz="1800" b="1" dirty="0">
              <a:latin typeface="Arial" charset="0"/>
            </a:endParaRPr>
          </a:p>
        </p:txBody>
      </p:sp>
      <p:sp>
        <p:nvSpPr>
          <p:cNvPr id="156675" name="Rectangle 3"/>
          <p:cNvSpPr>
            <a:spLocks noGrp="1" noChangeArrowheads="1"/>
          </p:cNvSpPr>
          <p:nvPr>
            <p:ph type="body" idx="1"/>
          </p:nvPr>
        </p:nvSpPr>
        <p:spPr>
          <a:xfrm>
            <a:off x="393700" y="887413"/>
            <a:ext cx="5070475" cy="3055937"/>
          </a:xfrm>
        </p:spPr>
        <p:txBody>
          <a:bodyPr/>
          <a:lstStyle/>
          <a:p>
            <a:pPr eaLnBrk="1" hangingPunct="1"/>
            <a:endParaRPr lang="en-US" sz="1800" dirty="0" smtClean="0">
              <a:latin typeface="Arial" charset="0"/>
              <a:cs typeface="Times New Roman" charset="0"/>
            </a:endParaRPr>
          </a:p>
          <a:p>
            <a:pPr eaLnBrk="1" hangingPunct="1"/>
            <a:r>
              <a:rPr lang="en-US" sz="1800" dirty="0" smtClean="0">
                <a:latin typeface="Arial" charset="0"/>
                <a:cs typeface="Times New Roman" charset="0"/>
              </a:rPr>
              <a:t>The TCP on the application's server side, responds to the SYN with a TCP message of its own.</a:t>
            </a:r>
          </a:p>
          <a:p>
            <a:pPr eaLnBrk="1" hangingPunct="1"/>
            <a:r>
              <a:rPr lang="en-US" sz="1800" dirty="0" smtClean="0">
                <a:latin typeface="Arial" charset="0"/>
                <a:cs typeface="Times New Roman" charset="0"/>
              </a:rPr>
              <a:t>The TCP on the server side sets </a:t>
            </a:r>
            <a:r>
              <a:rPr lang="en-US" sz="1800" dirty="0">
                <a:latin typeface="Arial" charset="0"/>
                <a:cs typeface="Times New Roman" charset="0"/>
              </a:rPr>
              <a:t>the SYN and the ACK flags to 1 </a:t>
            </a:r>
            <a:r>
              <a:rPr lang="en-US" sz="1800" dirty="0" smtClean="0">
                <a:latin typeface="Arial" charset="0"/>
                <a:cs typeface="Times New Roman" charset="0"/>
              </a:rPr>
              <a:t>in this segment.</a:t>
            </a:r>
            <a:endParaRPr lang="en-US" sz="1800" dirty="0">
              <a:latin typeface="Arial" charset="0"/>
              <a:cs typeface="Times New Roman"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54626" name="Rectangle 2"/>
          <p:cNvSpPr>
            <a:spLocks noGrp="1" noChangeArrowheads="1"/>
          </p:cNvSpPr>
          <p:nvPr>
            <p:ph type="title"/>
          </p:nvPr>
        </p:nvSpPr>
        <p:spPr>
          <a:xfrm>
            <a:off x="442913" y="196850"/>
            <a:ext cx="5021262" cy="641350"/>
          </a:xfrm>
        </p:spPr>
        <p:txBody>
          <a:bodyPr/>
          <a:lstStyle/>
          <a:p>
            <a:pPr eaLnBrk="1" hangingPunct="1"/>
            <a:r>
              <a:rPr lang="en-US" sz="1800" b="1" dirty="0">
                <a:latin typeface="Arial" charset="0"/>
              </a:rPr>
              <a:t>Establishing a TCP </a:t>
            </a:r>
            <a:r>
              <a:rPr lang="en-US" sz="1800" b="1" dirty="0" smtClean="0">
                <a:latin typeface="Arial" charset="0"/>
              </a:rPr>
              <a:t>Connection .. step 2</a:t>
            </a:r>
            <a:endParaRPr lang="en-US" sz="1800" b="1" dirty="0">
              <a:latin typeface="Arial" charset="0"/>
            </a:endParaRPr>
          </a:p>
        </p:txBody>
      </p:sp>
      <p:sp>
        <p:nvSpPr>
          <p:cNvPr id="154627" name="Rectangle 3"/>
          <p:cNvSpPr>
            <a:spLocks noGrp="1" noChangeArrowheads="1"/>
          </p:cNvSpPr>
          <p:nvPr>
            <p:ph type="body" idx="1"/>
          </p:nvPr>
        </p:nvSpPr>
        <p:spPr>
          <a:xfrm>
            <a:off x="393700" y="887413"/>
            <a:ext cx="5070475" cy="3055937"/>
          </a:xfrm>
        </p:spPr>
        <p:txBody>
          <a:bodyPr/>
          <a:lstStyle/>
          <a:p>
            <a:pPr eaLnBrk="1" hangingPunct="1"/>
            <a:r>
              <a:rPr lang="en-US" sz="1800" dirty="0">
                <a:latin typeface="Arial" charset="0"/>
                <a:cs typeface="Times New Roman" charset="0"/>
              </a:rPr>
              <a:t>The </a:t>
            </a:r>
            <a:r>
              <a:rPr lang="en-US" sz="1800" dirty="0" smtClean="0">
                <a:latin typeface="Arial" charset="0"/>
                <a:cs typeface="Times New Roman" charset="0"/>
              </a:rPr>
              <a:t>server</a:t>
            </a:r>
            <a:r>
              <a:rPr lang="en-US" altLang="ja-JP" sz="1800" dirty="0" smtClean="0">
                <a:latin typeface="Arial" charset="0"/>
                <a:cs typeface="Times New Roman" charset="0"/>
              </a:rPr>
              <a:t> side's TCP </a:t>
            </a:r>
            <a:r>
              <a:rPr lang="en-US" altLang="ja-JP" sz="1800" dirty="0">
                <a:latin typeface="Arial" charset="0"/>
                <a:cs typeface="Times New Roman" charset="0"/>
              </a:rPr>
              <a:t>segment includes :</a:t>
            </a:r>
          </a:p>
          <a:p>
            <a:pPr lvl="1" eaLnBrk="1" hangingPunct="1"/>
            <a:r>
              <a:rPr lang="en-US" sz="1800" dirty="0">
                <a:latin typeface="Arial" charset="0"/>
                <a:cs typeface="Times New Roman" charset="0"/>
              </a:rPr>
              <a:t>window size</a:t>
            </a:r>
          </a:p>
          <a:p>
            <a:pPr lvl="1" eaLnBrk="1" hangingPunct="1"/>
            <a:r>
              <a:rPr lang="en-US" sz="1800" dirty="0">
                <a:latin typeface="Arial" charset="0"/>
                <a:cs typeface="Times New Roman" charset="0"/>
              </a:rPr>
              <a:t>maximum segment size</a:t>
            </a:r>
          </a:p>
          <a:p>
            <a:pPr lvl="1" eaLnBrk="1" hangingPunct="1"/>
            <a:r>
              <a:rPr lang="en-US" sz="1800" dirty="0">
                <a:latin typeface="Arial" charset="0"/>
                <a:cs typeface="Times New Roman" charset="0"/>
              </a:rPr>
              <a:t>its own sequence number – (also chosen at random)</a:t>
            </a:r>
          </a:p>
          <a:p>
            <a:pPr lvl="1" eaLnBrk="1" hangingPunct="1"/>
            <a:r>
              <a:rPr lang="en-US" sz="1800" dirty="0">
                <a:latin typeface="Arial" charset="0"/>
                <a:cs typeface="Times New Roman" charset="0"/>
              </a:rPr>
              <a:t>an ACK number 1 greater than the value of the sequence number it received.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58722" name="Rectangle 2"/>
          <p:cNvSpPr>
            <a:spLocks noGrp="1" noChangeArrowheads="1"/>
          </p:cNvSpPr>
          <p:nvPr>
            <p:ph type="title"/>
          </p:nvPr>
        </p:nvSpPr>
        <p:spPr>
          <a:xfrm>
            <a:off x="442913" y="196850"/>
            <a:ext cx="5021262" cy="641350"/>
          </a:xfrm>
        </p:spPr>
        <p:txBody>
          <a:bodyPr/>
          <a:lstStyle/>
          <a:p>
            <a:pPr eaLnBrk="1" hangingPunct="1"/>
            <a:r>
              <a:rPr lang="en-US" sz="1800" b="1" dirty="0">
                <a:latin typeface="Arial" charset="0"/>
              </a:rPr>
              <a:t>Establishing a TCP Connection .</a:t>
            </a:r>
            <a:r>
              <a:rPr lang="en-US" sz="1800" b="1" dirty="0" smtClean="0">
                <a:latin typeface="Arial" charset="0"/>
              </a:rPr>
              <a:t>. step 3</a:t>
            </a:r>
            <a:endParaRPr lang="en-US" sz="1800" b="1" dirty="0">
              <a:latin typeface="Arial" charset="0"/>
            </a:endParaRPr>
          </a:p>
        </p:txBody>
      </p:sp>
      <p:sp>
        <p:nvSpPr>
          <p:cNvPr id="158723" name="Rectangle 3"/>
          <p:cNvSpPr>
            <a:spLocks noGrp="1" noChangeArrowheads="1"/>
          </p:cNvSpPr>
          <p:nvPr>
            <p:ph type="body" idx="1"/>
          </p:nvPr>
        </p:nvSpPr>
        <p:spPr>
          <a:xfrm>
            <a:off x="393700" y="887413"/>
            <a:ext cx="5070475" cy="3055937"/>
          </a:xfrm>
        </p:spPr>
        <p:txBody>
          <a:bodyPr/>
          <a:lstStyle/>
          <a:p>
            <a:pPr eaLnBrk="1" hangingPunct="1"/>
            <a:r>
              <a:rPr lang="en-US" sz="1800" dirty="0">
                <a:latin typeface="Arial" charset="0"/>
                <a:cs typeface="Times New Roman" charset="0"/>
              </a:rPr>
              <a:t>The </a:t>
            </a:r>
            <a:r>
              <a:rPr lang="en-US" sz="1800" dirty="0" smtClean="0">
                <a:latin typeface="Arial" charset="0"/>
                <a:cs typeface="Times New Roman" charset="0"/>
              </a:rPr>
              <a:t>TCP process on the client side issues </a:t>
            </a:r>
            <a:r>
              <a:rPr lang="en-US" sz="1800" dirty="0">
                <a:latin typeface="Arial" charset="0"/>
                <a:cs typeface="Times New Roman" charset="0"/>
              </a:rPr>
              <a:t>another segment.  </a:t>
            </a:r>
          </a:p>
          <a:p>
            <a:pPr lvl="1" eaLnBrk="1" hangingPunct="1"/>
            <a:r>
              <a:rPr lang="en-US" sz="1800" dirty="0">
                <a:latin typeface="Arial" charset="0"/>
                <a:cs typeface="Times New Roman" charset="0"/>
              </a:rPr>
              <a:t>Its sequence number is the old sequence </a:t>
            </a:r>
            <a:r>
              <a:rPr lang="en-US" sz="1800" dirty="0" smtClean="0">
                <a:latin typeface="Arial" charset="0"/>
                <a:cs typeface="Times New Roman" charset="0"/>
              </a:rPr>
              <a:t>number plus 1.  </a:t>
            </a:r>
            <a:endParaRPr lang="en-US" sz="1800" dirty="0">
              <a:latin typeface="Arial" charset="0"/>
              <a:cs typeface="Times New Roman" charset="0"/>
            </a:endParaRPr>
          </a:p>
          <a:p>
            <a:pPr lvl="1" eaLnBrk="1" hangingPunct="1"/>
            <a:r>
              <a:rPr lang="en-US" sz="1800" dirty="0">
                <a:latin typeface="Arial" charset="0"/>
                <a:cs typeface="Times New Roman" charset="0"/>
              </a:rPr>
              <a:t>Its ACK number is the received sequence number plus 1.  </a:t>
            </a:r>
          </a:p>
          <a:p>
            <a:pPr lvl="1" eaLnBrk="1" hangingPunct="1"/>
            <a:r>
              <a:rPr lang="en-US" sz="1800" dirty="0">
                <a:latin typeface="Arial" charset="0"/>
                <a:cs typeface="Times New Roman" charset="0"/>
              </a:rPr>
              <a:t>It sets the ACK flag and sends this segment</a:t>
            </a:r>
            <a:r>
              <a:rPr lang="en-US" sz="1800" dirty="0" smtClean="0">
                <a:latin typeface="Arial" charset="0"/>
                <a:cs typeface="Times New Roman" charset="0"/>
              </a:rPr>
              <a:t>.</a:t>
            </a:r>
            <a:endParaRPr lang="en-US" sz="1800" dirty="0">
              <a:latin typeface="Arial" charset="0"/>
              <a:cs typeface="Times New Roman"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60770" name="Rectangle 2"/>
          <p:cNvSpPr>
            <a:spLocks noGrp="1" noChangeArrowheads="1"/>
          </p:cNvSpPr>
          <p:nvPr>
            <p:ph type="title"/>
          </p:nvPr>
        </p:nvSpPr>
        <p:spPr>
          <a:xfrm>
            <a:off x="442913" y="196850"/>
            <a:ext cx="5021262" cy="641350"/>
          </a:xfrm>
        </p:spPr>
        <p:txBody>
          <a:bodyPr/>
          <a:lstStyle/>
          <a:p>
            <a:pPr eaLnBrk="1" hangingPunct="1"/>
            <a:r>
              <a:rPr lang="en-US" sz="1800" b="1" dirty="0">
                <a:latin typeface="Arial" charset="0"/>
              </a:rPr>
              <a:t>Establishing a TCP Connection ..3</a:t>
            </a:r>
          </a:p>
        </p:txBody>
      </p:sp>
      <p:sp>
        <p:nvSpPr>
          <p:cNvPr id="160771" name="Rectangle 3"/>
          <p:cNvSpPr>
            <a:spLocks noGrp="1" noChangeArrowheads="1"/>
          </p:cNvSpPr>
          <p:nvPr>
            <p:ph type="body" idx="1"/>
          </p:nvPr>
        </p:nvSpPr>
        <p:spPr>
          <a:xfrm>
            <a:off x="393700" y="887413"/>
            <a:ext cx="5070475" cy="3055937"/>
          </a:xfrm>
        </p:spPr>
        <p:txBody>
          <a:bodyPr/>
          <a:lstStyle/>
          <a:p>
            <a:pPr eaLnBrk="1" hangingPunct="1"/>
            <a:r>
              <a:rPr lang="en-US" sz="1800" dirty="0">
                <a:latin typeface="Arial" charset="0"/>
                <a:cs typeface="Times New Roman" charset="0"/>
              </a:rPr>
              <a:t>This completes the three-way handshake.  </a:t>
            </a:r>
          </a:p>
          <a:p>
            <a:pPr eaLnBrk="1" hangingPunct="1"/>
            <a:r>
              <a:rPr lang="en-US" sz="1800" dirty="0">
                <a:latin typeface="Arial" charset="0"/>
                <a:cs typeface="Times New Roman" charset="0"/>
              </a:rPr>
              <a:t>Now the TCP connection is open and both ends are ready to exchange data.</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64866" name="Rectangle 2"/>
          <p:cNvSpPr>
            <a:spLocks noGrp="1" noChangeArrowheads="1"/>
          </p:cNvSpPr>
          <p:nvPr>
            <p:ph type="title"/>
          </p:nvPr>
        </p:nvSpPr>
        <p:spPr>
          <a:xfrm>
            <a:off x="442913" y="196850"/>
            <a:ext cx="5021262" cy="641350"/>
          </a:xfrm>
        </p:spPr>
        <p:txBody>
          <a:bodyPr/>
          <a:lstStyle/>
          <a:p>
            <a:pPr eaLnBrk="1" hangingPunct="1"/>
            <a:r>
              <a:rPr lang="en-US" sz="1800" b="1" dirty="0" smtClean="0">
                <a:solidFill>
                  <a:srgbClr val="FF0000"/>
                </a:solidFill>
                <a:latin typeface="Arial" charset="0"/>
              </a:rPr>
              <a:t>Three way handshake </a:t>
            </a:r>
            <a:r>
              <a:rPr lang="en-US" sz="1800" b="1" dirty="0" smtClean="0">
                <a:latin typeface="Arial" charset="0"/>
              </a:rPr>
              <a:t>from the RFC</a:t>
            </a:r>
            <a:endParaRPr lang="en-US" sz="1800" b="1" dirty="0">
              <a:latin typeface="Arial" charset="0"/>
            </a:endParaRPr>
          </a:p>
        </p:txBody>
      </p:sp>
      <p:sp>
        <p:nvSpPr>
          <p:cNvPr id="164867" name="Rectangle 3"/>
          <p:cNvSpPr>
            <a:spLocks noGrp="1" noChangeArrowheads="1"/>
          </p:cNvSpPr>
          <p:nvPr>
            <p:ph type="body" idx="1"/>
          </p:nvPr>
        </p:nvSpPr>
        <p:spPr>
          <a:xfrm>
            <a:off x="439738" y="1074738"/>
            <a:ext cx="4723606" cy="457199"/>
          </a:xfrm>
        </p:spPr>
        <p:txBody>
          <a:bodyPr/>
          <a:lstStyle/>
          <a:p>
            <a:pPr marL="0" indent="0" eaLnBrk="1" hangingPunct="1">
              <a:buNone/>
            </a:pPr>
            <a:endParaRPr lang="en-US" sz="1600" dirty="0">
              <a:latin typeface="Arial" charset="0"/>
              <a:cs typeface="Times New Roman" charset="0"/>
            </a:endParaRPr>
          </a:p>
        </p:txBody>
      </p:sp>
      <p:pic>
        <p:nvPicPr>
          <p:cNvPr id="2" name="Picture 1" descr="TCP-RFC-3-way-handshake.tiff"/>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53077" y="769937"/>
            <a:ext cx="5544344" cy="3264427"/>
          </a:xfrm>
          <a:prstGeom prst="rect">
            <a:avLst/>
          </a:prstGeom>
        </p:spPr>
      </p:pic>
    </p:spTree>
    <p:extLst>
      <p:ext uri="{BB962C8B-B14F-4D97-AF65-F5344CB8AC3E}">
        <p14:creationId xmlns:p14="http://schemas.microsoft.com/office/powerpoint/2010/main" xmlns="" val="21379626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87394" name="Rectangle 2"/>
          <p:cNvSpPr>
            <a:spLocks noGrp="1" noChangeArrowheads="1"/>
          </p:cNvSpPr>
          <p:nvPr>
            <p:ph type="title"/>
          </p:nvPr>
        </p:nvSpPr>
        <p:spPr>
          <a:xfrm>
            <a:off x="442913" y="196850"/>
            <a:ext cx="5021262" cy="444500"/>
          </a:xfrm>
        </p:spPr>
        <p:txBody>
          <a:bodyPr/>
          <a:lstStyle/>
          <a:p>
            <a:pPr eaLnBrk="1" hangingPunct="1"/>
            <a:r>
              <a:rPr lang="en-US" sz="1800" b="1" dirty="0">
                <a:latin typeface="Arial" charset="0"/>
              </a:rPr>
              <a:t>Closing a TCP Connection</a:t>
            </a:r>
          </a:p>
        </p:txBody>
      </p:sp>
      <p:pic>
        <p:nvPicPr>
          <p:cNvPr id="18739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8975" y="541338"/>
            <a:ext cx="4775200" cy="3630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89442" name="Rectangle 2"/>
          <p:cNvSpPr>
            <a:spLocks noGrp="1" noChangeArrowheads="1"/>
          </p:cNvSpPr>
          <p:nvPr>
            <p:ph type="title"/>
          </p:nvPr>
        </p:nvSpPr>
        <p:spPr>
          <a:xfrm>
            <a:off x="442913" y="196850"/>
            <a:ext cx="5021262" cy="641350"/>
          </a:xfrm>
        </p:spPr>
        <p:txBody>
          <a:bodyPr/>
          <a:lstStyle/>
          <a:p>
            <a:pPr eaLnBrk="1" hangingPunct="1"/>
            <a:r>
              <a:rPr lang="en-US" sz="1800" b="1" dirty="0">
                <a:latin typeface="Arial" charset="0"/>
              </a:rPr>
              <a:t>Closing the TCP connection</a:t>
            </a:r>
          </a:p>
        </p:txBody>
      </p:sp>
      <p:sp>
        <p:nvSpPr>
          <p:cNvPr id="189443" name="Rectangle 3"/>
          <p:cNvSpPr>
            <a:spLocks noGrp="1" noChangeArrowheads="1"/>
          </p:cNvSpPr>
          <p:nvPr>
            <p:ph type="body" idx="1"/>
          </p:nvPr>
        </p:nvSpPr>
        <p:spPr>
          <a:xfrm>
            <a:off x="393700" y="887413"/>
            <a:ext cx="5070475" cy="3227387"/>
          </a:xfrm>
        </p:spPr>
        <p:txBody>
          <a:bodyPr/>
          <a:lstStyle/>
          <a:p>
            <a:pPr eaLnBrk="1" hangingPunct="1"/>
            <a:r>
              <a:rPr lang="en-US" sz="1800" dirty="0">
                <a:latin typeface="Arial" charset="0"/>
                <a:cs typeface="Times New Roman" charset="0"/>
              </a:rPr>
              <a:t>The entity that wants to close the connections sends a segment with the FIN flag set.</a:t>
            </a:r>
          </a:p>
          <a:p>
            <a:pPr eaLnBrk="1" hangingPunct="1"/>
            <a:r>
              <a:rPr lang="en-US" sz="1800" dirty="0">
                <a:latin typeface="Arial" charset="0"/>
                <a:cs typeface="Times New Roman" charset="0"/>
              </a:rPr>
              <a:t>The far end sends a segment whose ACK flag is set.</a:t>
            </a:r>
          </a:p>
          <a:p>
            <a:pPr eaLnBrk="1" hangingPunct="1"/>
            <a:r>
              <a:rPr lang="en-US" sz="1800" dirty="0">
                <a:latin typeface="Arial" charset="0"/>
                <a:cs typeface="Times New Roman" charset="0"/>
              </a:rPr>
              <a:t>The far end sends a segment whose FIN flag is set.</a:t>
            </a:r>
          </a:p>
          <a:p>
            <a:pPr eaLnBrk="1" hangingPunct="1"/>
            <a:r>
              <a:rPr lang="en-US" sz="1800" dirty="0">
                <a:latin typeface="Arial" charset="0"/>
                <a:cs typeface="Times New Roman" charset="0"/>
              </a:rPr>
              <a:t>The first entity sends a segment whose ACK flag is set.  </a:t>
            </a:r>
          </a:p>
          <a:p>
            <a:pPr eaLnBrk="1" hangingPunct="1"/>
            <a:r>
              <a:rPr lang="en-US" sz="1800" dirty="0">
                <a:latin typeface="Arial" charset="0"/>
                <a:cs typeface="Times New Roman" charset="0"/>
              </a:rPr>
              <a:t>At this point the connection is closed.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193538" name="Rectangle 2"/>
          <p:cNvSpPr>
            <a:spLocks noGrp="1" noChangeArrowheads="1"/>
          </p:cNvSpPr>
          <p:nvPr>
            <p:ph type="title"/>
          </p:nvPr>
        </p:nvSpPr>
        <p:spPr>
          <a:xfrm>
            <a:off x="439738" y="0"/>
            <a:ext cx="5021262" cy="641350"/>
          </a:xfrm>
        </p:spPr>
        <p:txBody>
          <a:bodyPr/>
          <a:lstStyle/>
          <a:p>
            <a:pPr eaLnBrk="1" hangingPunct="1"/>
            <a:r>
              <a:rPr lang="en-US" sz="1800" b="1">
                <a:latin typeface="Arial" charset="0"/>
              </a:rPr>
              <a:t>Half close</a:t>
            </a:r>
          </a:p>
        </p:txBody>
      </p:sp>
      <p:sp>
        <p:nvSpPr>
          <p:cNvPr id="193539" name="Rectangle 3"/>
          <p:cNvSpPr>
            <a:spLocks noGrp="1" noChangeArrowheads="1"/>
          </p:cNvSpPr>
          <p:nvPr>
            <p:ph type="body" idx="1"/>
          </p:nvPr>
        </p:nvSpPr>
        <p:spPr>
          <a:xfrm>
            <a:off x="287338" y="541338"/>
            <a:ext cx="2590006" cy="3505200"/>
          </a:xfrm>
        </p:spPr>
        <p:txBody>
          <a:bodyPr/>
          <a:lstStyle/>
          <a:p>
            <a:pPr eaLnBrk="1" hangingPunct="1"/>
            <a:r>
              <a:rPr lang="en-US" sz="1800" dirty="0">
                <a:latin typeface="Arial" charset="0"/>
                <a:cs typeface="Times New Roman" charset="0"/>
              </a:rPr>
              <a:t>Here, the client is done sending.</a:t>
            </a:r>
          </a:p>
          <a:p>
            <a:pPr eaLnBrk="1" hangingPunct="1"/>
            <a:r>
              <a:rPr lang="en-US" sz="1800" dirty="0">
                <a:latin typeface="Arial" charset="0"/>
                <a:cs typeface="Times New Roman" charset="0"/>
              </a:rPr>
              <a:t>Client closes its sending portion</a:t>
            </a:r>
          </a:p>
          <a:p>
            <a:pPr eaLnBrk="1" hangingPunct="1"/>
            <a:r>
              <a:rPr lang="en-US" sz="1800" dirty="0">
                <a:latin typeface="Arial" charset="0"/>
                <a:cs typeface="Times New Roman" charset="0"/>
              </a:rPr>
              <a:t>Client continues to receive from server</a:t>
            </a:r>
          </a:p>
          <a:p>
            <a:pPr eaLnBrk="1" hangingPunct="1"/>
            <a:r>
              <a:rPr lang="en-US" sz="1800" dirty="0">
                <a:latin typeface="Arial" charset="0"/>
                <a:cs typeface="Times New Roman" charset="0"/>
              </a:rPr>
              <a:t>Server closes when it is done sending.    </a:t>
            </a:r>
          </a:p>
        </p:txBody>
      </p:sp>
      <p:pic>
        <p:nvPicPr>
          <p:cNvPr id="193540"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53544" y="769937"/>
            <a:ext cx="2514600" cy="29406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26306" name="Rectangle 2"/>
          <p:cNvSpPr>
            <a:spLocks noGrp="1" noChangeArrowheads="1"/>
          </p:cNvSpPr>
          <p:nvPr>
            <p:ph type="title"/>
          </p:nvPr>
        </p:nvSpPr>
        <p:spPr>
          <a:xfrm>
            <a:off x="442913" y="196850"/>
            <a:ext cx="5021262" cy="641350"/>
          </a:xfrm>
        </p:spPr>
        <p:txBody>
          <a:bodyPr/>
          <a:lstStyle/>
          <a:p>
            <a:pPr algn="l" eaLnBrk="1" hangingPunct="1"/>
            <a:r>
              <a:rPr lang="en-US" sz="2400" b="1">
                <a:latin typeface="Arial" charset="0"/>
              </a:rPr>
              <a:t>Examples</a:t>
            </a:r>
          </a:p>
        </p:txBody>
      </p:sp>
      <p:sp>
        <p:nvSpPr>
          <p:cNvPr id="226307" name="Rectangle 3"/>
          <p:cNvSpPr>
            <a:spLocks noGrp="1" noChangeArrowheads="1"/>
          </p:cNvSpPr>
          <p:nvPr>
            <p:ph type="body" idx="1"/>
          </p:nvPr>
        </p:nvSpPr>
        <p:spPr>
          <a:xfrm>
            <a:off x="439738" y="998538"/>
            <a:ext cx="5267325" cy="2855912"/>
          </a:xfrm>
        </p:spPr>
        <p:txBody>
          <a:bodyPr/>
          <a:lstStyle/>
          <a:p>
            <a:pPr marL="342900" indent="-342900" defTabSz="914400" eaLnBrk="1" hangingPunct="1">
              <a:lnSpc>
                <a:spcPct val="90000"/>
              </a:lnSpc>
            </a:pPr>
            <a:r>
              <a:rPr lang="en-US" sz="1700">
                <a:latin typeface="Arial" charset="0"/>
                <a:cs typeface="Times New Roman" charset="0"/>
              </a:rPr>
              <a:t>The following pages include examples of TCP messages.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28354" name="Rectangle 2"/>
          <p:cNvSpPr>
            <a:spLocks noGrp="1" noChangeArrowheads="1"/>
          </p:cNvSpPr>
          <p:nvPr>
            <p:ph type="title"/>
          </p:nvPr>
        </p:nvSpPr>
        <p:spPr>
          <a:xfrm>
            <a:off x="442913" y="196850"/>
            <a:ext cx="5021262" cy="641350"/>
          </a:xfrm>
        </p:spPr>
        <p:txBody>
          <a:bodyPr/>
          <a:lstStyle/>
          <a:p>
            <a:pPr algn="l" eaLnBrk="1" hangingPunct="1"/>
            <a:r>
              <a:rPr lang="en-US" sz="1400" b="1" dirty="0">
                <a:latin typeface="Arial" charset="0"/>
              </a:rPr>
              <a:t>Example 1: A </a:t>
            </a:r>
            <a:r>
              <a:rPr lang="en-US" sz="1400" b="1" dirty="0" smtClean="0">
                <a:latin typeface="Arial" charset="0"/>
              </a:rPr>
              <a:t>browser calls </a:t>
            </a:r>
            <a:r>
              <a:rPr lang="en-US" sz="1400" b="1" dirty="0">
                <a:latin typeface="Arial" charset="0"/>
              </a:rPr>
              <a:t>an HTTP server in lab</a:t>
            </a:r>
          </a:p>
        </p:txBody>
      </p:sp>
      <p:sp>
        <p:nvSpPr>
          <p:cNvPr id="228355" name="Rectangle 3"/>
          <p:cNvSpPr>
            <a:spLocks noGrp="1" noChangeArrowheads="1"/>
          </p:cNvSpPr>
          <p:nvPr>
            <p:ph type="body" idx="1"/>
          </p:nvPr>
        </p:nvSpPr>
        <p:spPr>
          <a:xfrm>
            <a:off x="134144" y="769937"/>
            <a:ext cx="5267325" cy="3124200"/>
          </a:xfrm>
        </p:spPr>
        <p:txBody>
          <a:bodyPr/>
          <a:lstStyle/>
          <a:p>
            <a:pPr marL="342900" indent="-342900" algn="ctr" defTabSz="914400" eaLnBrk="1" hangingPunct="1">
              <a:lnSpc>
                <a:spcPct val="90000"/>
              </a:lnSpc>
              <a:buFontTx/>
              <a:buNone/>
            </a:pPr>
            <a:r>
              <a:rPr lang="en-US" sz="1700" b="1" dirty="0">
                <a:latin typeface="Arial" charset="0"/>
                <a:cs typeface="Times New Roman" charset="0"/>
              </a:rPr>
              <a:t>Notice</a:t>
            </a:r>
            <a:r>
              <a:rPr lang="en-US" sz="1700" dirty="0">
                <a:latin typeface="Arial" charset="0"/>
                <a:cs typeface="Times New Roman" charset="0"/>
              </a:rPr>
              <a:t> </a:t>
            </a:r>
            <a:r>
              <a:rPr lang="en-US" sz="1700" dirty="0" smtClean="0">
                <a:latin typeface="Arial" charset="0"/>
                <a:cs typeface="Times New Roman" charset="0"/>
              </a:rPr>
              <a:t> </a:t>
            </a:r>
          </a:p>
          <a:p>
            <a:pPr marL="342900" indent="-342900" algn="ctr" defTabSz="914400" eaLnBrk="1" hangingPunct="1">
              <a:lnSpc>
                <a:spcPct val="90000"/>
              </a:lnSpc>
              <a:buFontTx/>
              <a:buNone/>
            </a:pPr>
            <a:endParaRPr lang="en-US" sz="1700" dirty="0">
              <a:latin typeface="Arial" charset="0"/>
              <a:cs typeface="Times New Roman" charset="0"/>
            </a:endParaRPr>
          </a:p>
          <a:p>
            <a:pPr marL="342900" indent="-342900" defTabSz="914400" eaLnBrk="1" hangingPunct="1">
              <a:lnSpc>
                <a:spcPct val="90000"/>
              </a:lnSpc>
            </a:pPr>
            <a:r>
              <a:rPr lang="en-US" sz="1700" dirty="0">
                <a:solidFill>
                  <a:srgbClr val="FF0000"/>
                </a:solidFill>
                <a:latin typeface="Arial" charset="0"/>
                <a:cs typeface="Times New Roman" charset="0"/>
              </a:rPr>
              <a:t>There is no relationship between the </a:t>
            </a:r>
            <a:r>
              <a:rPr lang="en-US" sz="1700" b="1" dirty="0">
                <a:solidFill>
                  <a:srgbClr val="FF0000"/>
                </a:solidFill>
                <a:latin typeface="Arial" charset="0"/>
                <a:cs typeface="Times New Roman" charset="0"/>
              </a:rPr>
              <a:t>sequence numbers</a:t>
            </a:r>
            <a:r>
              <a:rPr lang="en-US" sz="1700" dirty="0">
                <a:solidFill>
                  <a:srgbClr val="FF0000"/>
                </a:solidFill>
                <a:latin typeface="Arial" charset="0"/>
                <a:cs typeface="Times New Roman" charset="0"/>
              </a:rPr>
              <a:t> sent by the client and those sent by the server</a:t>
            </a:r>
            <a:r>
              <a:rPr lang="en-US" sz="1700" dirty="0" smtClean="0">
                <a:solidFill>
                  <a:srgbClr val="FF0000"/>
                </a:solidFill>
                <a:latin typeface="Arial" charset="0"/>
                <a:cs typeface="Times New Roman" charset="0"/>
              </a:rPr>
              <a:t>.</a:t>
            </a:r>
            <a:endParaRPr lang="en-US" sz="1700" dirty="0">
              <a:solidFill>
                <a:srgbClr val="FF0000"/>
              </a:solidFill>
              <a:latin typeface="Arial" charset="0"/>
              <a:cs typeface="Times New Roman" charset="0"/>
            </a:endParaRPr>
          </a:p>
          <a:p>
            <a:pPr marL="342900" indent="-342900" defTabSz="914400" eaLnBrk="1" hangingPunct="1">
              <a:lnSpc>
                <a:spcPct val="90000"/>
              </a:lnSpc>
            </a:pPr>
            <a:r>
              <a:rPr lang="en-US" sz="1700" dirty="0">
                <a:latin typeface="Arial" charset="0"/>
                <a:cs typeface="Times New Roman" charset="0"/>
              </a:rPr>
              <a:t>The </a:t>
            </a:r>
            <a:r>
              <a:rPr lang="en-US" sz="1700" b="1" dirty="0">
                <a:latin typeface="Arial" charset="0"/>
                <a:cs typeface="Times New Roman" charset="0"/>
              </a:rPr>
              <a:t>acknowledgement numbers</a:t>
            </a:r>
            <a:r>
              <a:rPr lang="en-US" sz="1700" dirty="0">
                <a:latin typeface="Arial" charset="0"/>
                <a:cs typeface="Times New Roman" charset="0"/>
              </a:rPr>
              <a:t> sent are the next numbers that the sender expects to receive in the sequence number field of the next </a:t>
            </a:r>
            <a:r>
              <a:rPr lang="en-US" sz="1700" dirty="0" smtClean="0">
                <a:latin typeface="Arial" charset="0"/>
                <a:cs typeface="Times New Roman" charset="0"/>
              </a:rPr>
              <a:t>TCP message </a:t>
            </a:r>
            <a:r>
              <a:rPr lang="en-US" sz="1700" dirty="0">
                <a:latin typeface="Arial" charset="0"/>
                <a:cs typeface="Times New Roman" charset="0"/>
              </a:rPr>
              <a:t>it receives on this connection</a:t>
            </a:r>
            <a:r>
              <a:rPr lang="en-US" sz="1700" dirty="0" smtClean="0">
                <a:latin typeface="Arial" charset="0"/>
                <a:cs typeface="Times New Roman" charset="0"/>
              </a:rPr>
              <a:t>.</a:t>
            </a:r>
          </a:p>
          <a:p>
            <a:pPr marL="342900" indent="-342900" defTabSz="914400" eaLnBrk="1" hangingPunct="1">
              <a:lnSpc>
                <a:spcPct val="90000"/>
              </a:lnSpc>
            </a:pPr>
            <a:r>
              <a:rPr lang="en-US" sz="1700" b="1" dirty="0" smtClean="0">
                <a:latin typeface="Arial" charset="0"/>
                <a:cs typeface="Times New Roman" charset="0"/>
              </a:rPr>
              <a:t>Sometimes TCP messages contain no body or payload.  </a:t>
            </a:r>
            <a:r>
              <a:rPr lang="en-US" sz="1700" dirty="0" smtClean="0">
                <a:latin typeface="Arial" charset="0"/>
                <a:cs typeface="Times New Roman" charset="0"/>
              </a:rPr>
              <a:t>They are used to signal information about the connection.</a:t>
            </a:r>
          </a:p>
          <a:p>
            <a:pPr marL="0" indent="0" defTabSz="914400" eaLnBrk="1" hangingPunct="1">
              <a:lnSpc>
                <a:spcPct val="90000"/>
              </a:lnSpc>
              <a:buNone/>
            </a:pPr>
            <a:endParaRPr lang="en-US" sz="1700" dirty="0">
              <a:latin typeface="Arial" charset="0"/>
              <a:cs typeface="Times New Roman" charset="0"/>
            </a:endParaRPr>
          </a:p>
          <a:p>
            <a:pPr marL="0" indent="0" defTabSz="914400" eaLnBrk="1" hangingPunct="1">
              <a:lnSpc>
                <a:spcPct val="90000"/>
              </a:lnSpc>
              <a:buNone/>
            </a:pPr>
            <a:endParaRPr lang="en-US" sz="1700" dirty="0">
              <a:latin typeface="Arial" charset="0"/>
              <a:cs typeface="Times New Roman"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9698" name="Rectangle 2"/>
          <p:cNvSpPr>
            <a:spLocks noGrp="1" noChangeArrowheads="1"/>
          </p:cNvSpPr>
          <p:nvPr>
            <p:ph type="title"/>
          </p:nvPr>
        </p:nvSpPr>
        <p:spPr>
          <a:xfrm>
            <a:off x="442913" y="196850"/>
            <a:ext cx="5021262" cy="565150"/>
          </a:xfrm>
        </p:spPr>
        <p:txBody>
          <a:bodyPr/>
          <a:lstStyle/>
          <a:p>
            <a:pPr eaLnBrk="1" hangingPunct="1"/>
            <a:r>
              <a:rPr lang="en-US" sz="1800" b="1">
                <a:latin typeface="Arial" charset="0"/>
              </a:rPr>
              <a:t>How TCP creates the illusion</a:t>
            </a:r>
          </a:p>
        </p:txBody>
      </p:sp>
      <p:sp>
        <p:nvSpPr>
          <p:cNvPr id="29699" name="Rectangle 3"/>
          <p:cNvSpPr>
            <a:spLocks noGrp="1" noChangeArrowheads="1"/>
          </p:cNvSpPr>
          <p:nvPr>
            <p:ph type="body" idx="1"/>
          </p:nvPr>
        </p:nvSpPr>
        <p:spPr>
          <a:xfrm>
            <a:off x="457200" y="914400"/>
            <a:ext cx="5070475" cy="2743200"/>
          </a:xfrm>
        </p:spPr>
        <p:txBody>
          <a:bodyPr/>
          <a:lstStyle/>
          <a:p>
            <a:pPr marL="342900" indent="-342900" defTabSz="914400" eaLnBrk="1" hangingPunct="1"/>
            <a:r>
              <a:rPr lang="en-US" sz="1800">
                <a:latin typeface="Arial" charset="0"/>
              </a:rPr>
              <a:t>TCP takes segments out of this send buffer</a:t>
            </a:r>
          </a:p>
          <a:p>
            <a:pPr marL="342900" indent="-342900" defTabSz="914400" eaLnBrk="1" hangingPunct="1"/>
            <a:r>
              <a:rPr lang="en-US" sz="1800">
                <a:latin typeface="Arial" charset="0"/>
              </a:rPr>
              <a:t>TCP decides how many bytes to take</a:t>
            </a:r>
          </a:p>
          <a:p>
            <a:pPr marL="342900" indent="-342900" defTabSz="914400" eaLnBrk="1" hangingPunct="1"/>
            <a:r>
              <a:rPr lang="en-US" sz="1800">
                <a:latin typeface="Arial" charset="0"/>
              </a:rPr>
              <a:t>Different situations result in different size segments</a:t>
            </a:r>
            <a:endParaRPr lang="en-US" sz="1800" b="1">
              <a:latin typeface="Arial"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30402" name="Rectangle 2"/>
          <p:cNvSpPr>
            <a:spLocks noGrp="1" noChangeArrowheads="1"/>
          </p:cNvSpPr>
          <p:nvPr>
            <p:ph type="title"/>
          </p:nvPr>
        </p:nvSpPr>
        <p:spPr>
          <a:xfrm>
            <a:off x="438944" y="160337"/>
            <a:ext cx="5021262" cy="447674"/>
          </a:xfrm>
        </p:spPr>
        <p:txBody>
          <a:bodyPr/>
          <a:lstStyle/>
          <a:p>
            <a:pPr algn="l" eaLnBrk="1" hangingPunct="1"/>
            <a:r>
              <a:rPr lang="en-US" sz="1400" b="1" dirty="0" smtClean="0">
                <a:latin typeface="Arial" charset="0"/>
              </a:rPr>
              <a:t>Browser causes TCP to send </a:t>
            </a:r>
            <a:r>
              <a:rPr lang="en-US" sz="1400" b="1" dirty="0">
                <a:latin typeface="Arial" charset="0"/>
              </a:rPr>
              <a:t>a SYN to establish the connection </a:t>
            </a:r>
          </a:p>
        </p:txBody>
      </p:sp>
      <p:sp>
        <p:nvSpPr>
          <p:cNvPr id="230403" name="Rectangle 3"/>
          <p:cNvSpPr>
            <a:spLocks noGrp="1" noChangeArrowheads="1"/>
          </p:cNvSpPr>
          <p:nvPr>
            <p:ph type="body" idx="1"/>
          </p:nvPr>
        </p:nvSpPr>
        <p:spPr>
          <a:xfrm>
            <a:off x="381000" y="685799"/>
            <a:ext cx="5070475" cy="3360737"/>
          </a:xfrm>
        </p:spPr>
        <p:txBody>
          <a:bodyPr/>
          <a:lstStyle/>
          <a:p>
            <a:pPr eaLnBrk="1" hangingPunct="1">
              <a:lnSpc>
                <a:spcPct val="90000"/>
              </a:lnSpc>
            </a:pPr>
            <a:r>
              <a:rPr lang="en-US" sz="1200" dirty="0">
                <a:latin typeface="Arial" charset="0"/>
                <a:ea typeface="MS Mincho" charset="0"/>
                <a:cs typeface="MS Mincho" charset="0"/>
              </a:rPr>
              <a:t>Frame 48 (62 bytes on wire, 62 bytes captured)</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00:0b:cd:cd:77:f6,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00:0f:24:4e:d0:d0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192.168.123.1 (192.168.123.1),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192.168.123.8 (192.168.123.8)</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1761 (1761),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1364394887,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0, </a:t>
            </a:r>
            <a:r>
              <a:rPr lang="en-US" sz="1200" b="1" dirty="0">
                <a:latin typeface="Arial" charset="0"/>
                <a:ea typeface="MS Mincho" charset="0"/>
                <a:cs typeface="MS Mincho" charset="0"/>
              </a:rPr>
              <a:t>Len: 0</a:t>
            </a:r>
            <a:endParaRPr lang="en-US" sz="1200" b="1"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Source port: 1761 (1761)</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Destination port: http (80)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a:t>
            </a:r>
            <a:r>
              <a:rPr lang="en-US" sz="1200" b="1" dirty="0">
                <a:latin typeface="Arial" charset="0"/>
                <a:ea typeface="MS Mincho" charset="0"/>
                <a:cs typeface="MS Mincho" charset="0"/>
              </a:rPr>
              <a:t>Sequence number: 1364394887</a:t>
            </a:r>
            <a:endParaRPr lang="en-US" sz="1200" b="1"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Header length: 28 bytes</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a:t>
            </a:r>
            <a:r>
              <a:rPr lang="en-US" sz="1200" b="1" dirty="0">
                <a:latin typeface="Arial" charset="0"/>
                <a:ea typeface="MS Mincho" charset="0"/>
                <a:cs typeface="MS Mincho" charset="0"/>
              </a:rPr>
              <a:t> Flags: </a:t>
            </a:r>
            <a:r>
              <a:rPr lang="en-US" sz="1200" b="1" dirty="0" smtClean="0">
                <a:latin typeface="Arial" charset="0"/>
                <a:ea typeface="MS Mincho" charset="0"/>
                <a:cs typeface="MS Mincho" charset="0"/>
              </a:rPr>
              <a:t>0x002 </a:t>
            </a:r>
            <a:r>
              <a:rPr lang="en-US" sz="1200" b="1" dirty="0">
                <a:latin typeface="Arial" charset="0"/>
                <a:ea typeface="MS Mincho" charset="0"/>
                <a:cs typeface="MS Mincho" charset="0"/>
              </a:rPr>
              <a:t>(SYN)</a:t>
            </a:r>
            <a:endParaRPr lang="en-US" sz="1200" b="1"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Window size: 64240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Checksum: 0xb4c8 (correct)</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Options: (8 bytes</a:t>
            </a:r>
            <a:r>
              <a:rPr lang="en-US" sz="1200" dirty="0" smtClean="0">
                <a:latin typeface="Arial" charset="0"/>
                <a:ea typeface="MS Mincho" charset="0"/>
                <a:cs typeface="MS Mincho" charset="0"/>
              </a:rPr>
              <a:t>)</a:t>
            </a:r>
          </a:p>
          <a:p>
            <a:pPr eaLnBrk="1" hangingPunct="1">
              <a:lnSpc>
                <a:spcPct val="90000"/>
              </a:lnSpc>
            </a:pPr>
            <a:endParaRPr lang="en-US" sz="1200" dirty="0">
              <a:latin typeface="Arial" charset="0"/>
              <a:ea typeface="MS Mincho" charset="0"/>
              <a:cs typeface="MS Mincho" charset="0"/>
            </a:endParaRPr>
          </a:p>
          <a:p>
            <a:pPr marL="0" indent="0" eaLnBrk="1" hangingPunct="1">
              <a:lnSpc>
                <a:spcPct val="90000"/>
              </a:lnSpc>
              <a:buNone/>
            </a:pPr>
            <a:r>
              <a:rPr lang="en-US" sz="1200" dirty="0" smtClean="0">
                <a:solidFill>
                  <a:srgbClr val="FF0000"/>
                </a:solidFill>
                <a:latin typeface="Arial" charset="0"/>
                <a:ea typeface="MS Mincho" charset="0"/>
                <a:cs typeface="MS Mincho" charset="0"/>
              </a:rPr>
              <a:t>Note:  There is no ACK flag in the first SYN segment.</a:t>
            </a:r>
            <a:endParaRPr lang="en-US" sz="1200" dirty="0">
              <a:solidFill>
                <a:srgbClr val="FF0000"/>
              </a:solidFill>
              <a:latin typeface="Arial" charset="0"/>
              <a:cs typeface="Courier New" charset="0"/>
            </a:endParaRPr>
          </a:p>
          <a:p>
            <a:pPr eaLnBrk="1" hangingPunct="1">
              <a:lnSpc>
                <a:spcPct val="90000"/>
              </a:lnSpc>
              <a:buFontTx/>
              <a:buNone/>
            </a:pPr>
            <a:endParaRPr lang="en-US" sz="1200" dirty="0">
              <a:latin typeface="Arial" charset="0"/>
              <a:cs typeface="Times New Roman"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34498" name="Rectangle 2"/>
          <p:cNvSpPr>
            <a:spLocks noGrp="1" noChangeArrowheads="1"/>
          </p:cNvSpPr>
          <p:nvPr>
            <p:ph type="title"/>
          </p:nvPr>
        </p:nvSpPr>
        <p:spPr>
          <a:xfrm>
            <a:off x="442913" y="246063"/>
            <a:ext cx="5021262" cy="295275"/>
          </a:xfrm>
        </p:spPr>
        <p:txBody>
          <a:bodyPr/>
          <a:lstStyle/>
          <a:p>
            <a:pPr algn="l" eaLnBrk="1" hangingPunct="1"/>
            <a:r>
              <a:rPr lang="en-US" sz="1400" b="1" dirty="0" smtClean="0">
                <a:latin typeface="Arial" charset="0"/>
              </a:rPr>
              <a:t>Server causes TCP to send </a:t>
            </a:r>
            <a:r>
              <a:rPr lang="en-US" sz="1400" b="1" dirty="0">
                <a:latin typeface="Arial" charset="0"/>
              </a:rPr>
              <a:t>a SYN/ACK </a:t>
            </a:r>
          </a:p>
        </p:txBody>
      </p:sp>
      <p:sp>
        <p:nvSpPr>
          <p:cNvPr id="234499" name="Rectangle 3"/>
          <p:cNvSpPr>
            <a:spLocks noGrp="1" noChangeArrowheads="1"/>
          </p:cNvSpPr>
          <p:nvPr>
            <p:ph type="body" idx="1"/>
          </p:nvPr>
        </p:nvSpPr>
        <p:spPr>
          <a:xfrm>
            <a:off x="210344" y="609599"/>
            <a:ext cx="5164931" cy="3513137"/>
          </a:xfrm>
        </p:spPr>
        <p:txBody>
          <a:bodyPr/>
          <a:lstStyle/>
          <a:p>
            <a:pPr marL="342900" indent="-342900" defTabSz="914400" eaLnBrk="1" hangingPunct="1">
              <a:lnSpc>
                <a:spcPct val="90000"/>
              </a:lnSpc>
            </a:pPr>
            <a:r>
              <a:rPr lang="en-US" sz="1200" dirty="0">
                <a:latin typeface="Arial" charset="0"/>
                <a:ea typeface="MS Mincho" charset="0"/>
                <a:cs typeface="MS Mincho" charset="0"/>
              </a:rPr>
              <a:t>Frame 49 (60 bytes on wire, 60 bytes captured)</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00:0f:24:4e:d0:d0,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00:0b:cd:cd:77:f6</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192.168.123.8 (192.168.123.8),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192.168.123.1 (192.168.123.1)</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1761 (1761),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3637881877,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1364394888, </a:t>
            </a:r>
            <a:r>
              <a:rPr lang="en-US" sz="1200" b="1" dirty="0">
                <a:latin typeface="Arial" charset="0"/>
                <a:ea typeface="MS Mincho" charset="0"/>
                <a:cs typeface="MS Mincho" charset="0"/>
              </a:rPr>
              <a:t>Len: 0</a:t>
            </a:r>
            <a:endParaRPr lang="en-US" sz="1200" b="1"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Source port: http (80)</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Destination port: 1761 (1761)</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t>
            </a:r>
            <a:r>
              <a:rPr lang="en-US" sz="1200" b="1" dirty="0">
                <a:solidFill>
                  <a:srgbClr val="FF0000"/>
                </a:solidFill>
                <a:latin typeface="Arial" charset="0"/>
                <a:ea typeface="MS Mincho" charset="0"/>
                <a:cs typeface="MS Mincho" charset="0"/>
              </a:rPr>
              <a:t>Sequence number: </a:t>
            </a:r>
            <a:r>
              <a:rPr lang="en-US" sz="1200" b="1" dirty="0" smtClean="0">
                <a:solidFill>
                  <a:srgbClr val="FF0000"/>
                </a:solidFill>
                <a:latin typeface="Arial" charset="0"/>
                <a:ea typeface="MS Mincho" charset="0"/>
                <a:cs typeface="MS Mincho" charset="0"/>
              </a:rPr>
              <a:t>3637881877</a:t>
            </a:r>
            <a:endParaRPr lang="en-US" sz="1200" b="1" dirty="0">
              <a:solidFill>
                <a:srgbClr val="FF0000"/>
              </a:solidFill>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t>
            </a:r>
            <a:r>
              <a:rPr lang="en-US" sz="1200" b="1" dirty="0">
                <a:latin typeface="Arial" charset="0"/>
                <a:ea typeface="MS Mincho" charset="0"/>
                <a:cs typeface="MS Mincho" charset="0"/>
              </a:rPr>
              <a:t> Acknowledgement number: 1364394888</a:t>
            </a:r>
            <a:endParaRPr lang="en-US" sz="1200" b="1"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Header length: 24 bytes</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t>
            </a:r>
            <a:r>
              <a:rPr lang="en-US" sz="1200" b="1" dirty="0">
                <a:latin typeface="Arial" charset="0"/>
                <a:ea typeface="MS Mincho" charset="0"/>
                <a:cs typeface="MS Mincho" charset="0"/>
              </a:rPr>
              <a:t> Flags: </a:t>
            </a:r>
            <a:r>
              <a:rPr lang="en-US" sz="1200" b="1" dirty="0" smtClean="0">
                <a:latin typeface="Arial" charset="0"/>
                <a:ea typeface="MS Mincho" charset="0"/>
                <a:cs typeface="MS Mincho" charset="0"/>
              </a:rPr>
              <a:t>0x012 </a:t>
            </a:r>
            <a:r>
              <a:rPr lang="en-US" sz="1200" b="1" dirty="0">
                <a:latin typeface="Arial" charset="0"/>
                <a:ea typeface="MS Mincho" charset="0"/>
                <a:cs typeface="MS Mincho" charset="0"/>
              </a:rPr>
              <a:t>(SYN, ACK)</a:t>
            </a:r>
            <a:endParaRPr lang="en-US" sz="1200" b="1"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Window size: 4128</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Checksum: 0x2fa4 (correct)</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Options: (4 bytes</a:t>
            </a:r>
            <a:r>
              <a:rPr lang="en-US" sz="1200" dirty="0" smtClean="0">
                <a:latin typeface="Arial" charset="0"/>
                <a:ea typeface="MS Mincho" charset="0"/>
                <a:cs typeface="MS Mincho" charset="0"/>
              </a:rPr>
              <a:t>)</a:t>
            </a:r>
          </a:p>
          <a:p>
            <a:pPr marL="342900" indent="-342900" defTabSz="914400" eaLnBrk="1" hangingPunct="1">
              <a:lnSpc>
                <a:spcPct val="90000"/>
              </a:lnSpc>
            </a:pPr>
            <a:endParaRPr lang="en-US" sz="1200" dirty="0" smtClean="0">
              <a:latin typeface="Arial" charset="0"/>
              <a:ea typeface="MS Mincho" charset="0"/>
              <a:cs typeface="MS Mincho" charset="0"/>
            </a:endParaRPr>
          </a:p>
          <a:p>
            <a:pPr marL="0" indent="0" defTabSz="914400" eaLnBrk="1" hangingPunct="1">
              <a:lnSpc>
                <a:spcPct val="90000"/>
              </a:lnSpc>
              <a:buNone/>
            </a:pPr>
            <a:r>
              <a:rPr lang="en-US" sz="1200" dirty="0" smtClean="0">
                <a:solidFill>
                  <a:srgbClr val="FF0000"/>
                </a:solidFill>
                <a:latin typeface="Arial" charset="0"/>
                <a:ea typeface="MS Mincho" charset="0"/>
                <a:cs typeface="MS Mincho" charset="0"/>
              </a:rPr>
              <a:t>The TCP server side expects to receive sequence number </a:t>
            </a:r>
            <a:r>
              <a:rPr lang="en-US" sz="1200" b="1" dirty="0">
                <a:latin typeface="Arial" charset="0"/>
                <a:ea typeface="MS Mincho" charset="0"/>
                <a:cs typeface="MS Mincho" charset="0"/>
              </a:rPr>
              <a:t>1364394888</a:t>
            </a:r>
            <a:endParaRPr lang="en-US" sz="1200" b="1" dirty="0">
              <a:latin typeface="Arial" charset="0"/>
              <a:cs typeface="Courier New" charset="0"/>
            </a:endParaRPr>
          </a:p>
          <a:p>
            <a:pPr marL="0" indent="0" defTabSz="914400" eaLnBrk="1" hangingPunct="1">
              <a:lnSpc>
                <a:spcPct val="90000"/>
              </a:lnSpc>
              <a:buNone/>
            </a:pPr>
            <a:r>
              <a:rPr lang="en-US" sz="1200" dirty="0" smtClean="0">
                <a:solidFill>
                  <a:srgbClr val="FF0000"/>
                </a:solidFill>
                <a:latin typeface="Arial" charset="0"/>
                <a:ea typeface="MS Mincho" charset="0"/>
                <a:cs typeface="MS Mincho" charset="0"/>
              </a:rPr>
              <a:t> because the last sequence number it received was </a:t>
            </a:r>
            <a:r>
              <a:rPr lang="en-US" sz="1200" b="1" dirty="0" smtClean="0">
                <a:latin typeface="Arial" charset="0"/>
                <a:ea typeface="MS Mincho" charset="0"/>
                <a:cs typeface="MS Mincho" charset="0"/>
              </a:rPr>
              <a:t>1364394887</a:t>
            </a:r>
            <a:r>
              <a:rPr lang="en-US" sz="1200" b="1" dirty="0">
                <a:solidFill>
                  <a:srgbClr val="FF0000"/>
                </a:solidFill>
                <a:latin typeface="Arial" charset="0"/>
                <a:cs typeface="Courier New" charset="0"/>
              </a:rPr>
              <a:t>.</a:t>
            </a:r>
            <a:endParaRPr lang="en-US" sz="1200" b="1" dirty="0">
              <a:latin typeface="Arial" charset="0"/>
              <a:cs typeface="Courier New"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38594" name="Rectangle 2"/>
          <p:cNvSpPr>
            <a:spLocks noGrp="1" noChangeArrowheads="1"/>
          </p:cNvSpPr>
          <p:nvPr>
            <p:ph type="title"/>
          </p:nvPr>
        </p:nvSpPr>
        <p:spPr>
          <a:xfrm>
            <a:off x="152400" y="228600"/>
            <a:ext cx="5611813" cy="388937"/>
          </a:xfrm>
        </p:spPr>
        <p:txBody>
          <a:bodyPr/>
          <a:lstStyle/>
          <a:p>
            <a:pPr algn="l" eaLnBrk="1" hangingPunct="1"/>
            <a:r>
              <a:rPr lang="en-US" sz="1400" b="1" dirty="0" smtClean="0">
                <a:latin typeface="Arial" charset="0"/>
              </a:rPr>
              <a:t>Browser causes TCP to send </a:t>
            </a:r>
            <a:r>
              <a:rPr lang="en-US" sz="1400" b="1" dirty="0">
                <a:latin typeface="Arial" charset="0"/>
              </a:rPr>
              <a:t>an ACK - thus completing the 3-way handshake</a:t>
            </a:r>
          </a:p>
        </p:txBody>
      </p:sp>
      <p:sp>
        <p:nvSpPr>
          <p:cNvPr id="238595" name="Rectangle 3"/>
          <p:cNvSpPr>
            <a:spLocks noGrp="1" noChangeArrowheads="1"/>
          </p:cNvSpPr>
          <p:nvPr>
            <p:ph type="body" idx="1"/>
          </p:nvPr>
        </p:nvSpPr>
        <p:spPr>
          <a:xfrm>
            <a:off x="286544" y="693737"/>
            <a:ext cx="5070475" cy="3436937"/>
          </a:xfrm>
        </p:spPr>
        <p:txBody>
          <a:bodyPr/>
          <a:lstStyle/>
          <a:p>
            <a:pPr eaLnBrk="1" hangingPunct="1">
              <a:lnSpc>
                <a:spcPct val="90000"/>
              </a:lnSpc>
            </a:pPr>
            <a:r>
              <a:rPr lang="en-US" sz="1200" dirty="0" smtClean="0">
                <a:latin typeface="Arial" charset="0"/>
                <a:ea typeface="MS Mincho" charset="0"/>
                <a:cs typeface="MS Mincho" charset="0"/>
              </a:rPr>
              <a:t>Frame 50 (60 bytes on wire, 60 bytes captured)</a:t>
            </a:r>
            <a:endParaRPr lang="en-US" sz="1200" dirty="0" smtClean="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Ethernet II, </a:t>
            </a:r>
            <a:r>
              <a:rPr lang="en-US" sz="1200" dirty="0" err="1" smtClean="0">
                <a:latin typeface="Arial" charset="0"/>
                <a:ea typeface="MS Mincho" charset="0"/>
                <a:cs typeface="MS Mincho" charset="0"/>
              </a:rPr>
              <a:t>Src</a:t>
            </a:r>
            <a:r>
              <a:rPr lang="en-US" sz="1200" dirty="0" smtClean="0">
                <a:latin typeface="Arial" charset="0"/>
                <a:ea typeface="MS Mincho" charset="0"/>
                <a:cs typeface="MS Mincho" charset="0"/>
              </a:rPr>
              <a:t>: 00:0b:cd:cd:77:f6, </a:t>
            </a:r>
            <a:r>
              <a:rPr lang="en-US" sz="1200" dirty="0" err="1" smtClean="0">
                <a:latin typeface="Arial" charset="0"/>
                <a:ea typeface="MS Mincho" charset="0"/>
                <a:cs typeface="MS Mincho" charset="0"/>
              </a:rPr>
              <a:t>Dst</a:t>
            </a:r>
            <a:r>
              <a:rPr lang="en-US" sz="1200" dirty="0" smtClean="0">
                <a:latin typeface="Arial" charset="0"/>
                <a:ea typeface="MS Mincho" charset="0"/>
                <a:cs typeface="MS Mincho" charset="0"/>
              </a:rPr>
              <a:t>: 00:0f:24:4e:d0:d0</a:t>
            </a:r>
            <a:endParaRPr lang="en-US" sz="1200" dirty="0" smtClean="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Internet Protocol, </a:t>
            </a:r>
            <a:r>
              <a:rPr lang="en-US" sz="1200" dirty="0" err="1" smtClean="0">
                <a:latin typeface="Arial" charset="0"/>
                <a:ea typeface="MS Mincho" charset="0"/>
                <a:cs typeface="MS Mincho" charset="0"/>
              </a:rPr>
              <a:t>Src</a:t>
            </a:r>
            <a:r>
              <a:rPr lang="en-US" sz="1200" dirty="0" smtClean="0">
                <a:latin typeface="Arial" charset="0"/>
                <a:ea typeface="MS Mincho" charset="0"/>
                <a:cs typeface="MS Mincho" charset="0"/>
              </a:rPr>
              <a:t> </a:t>
            </a:r>
            <a:r>
              <a:rPr lang="en-US" sz="1200" dirty="0" err="1" smtClean="0">
                <a:latin typeface="Arial" charset="0"/>
                <a:ea typeface="MS Mincho" charset="0"/>
                <a:cs typeface="MS Mincho" charset="0"/>
              </a:rPr>
              <a:t>Addr</a:t>
            </a:r>
            <a:r>
              <a:rPr lang="en-US" sz="1200" dirty="0" smtClean="0">
                <a:latin typeface="Arial" charset="0"/>
                <a:ea typeface="MS Mincho" charset="0"/>
                <a:cs typeface="MS Mincho" charset="0"/>
              </a:rPr>
              <a:t>: 192.168.123.1 (192.168.123.1), </a:t>
            </a:r>
            <a:r>
              <a:rPr lang="en-US" sz="1200" dirty="0" err="1" smtClean="0">
                <a:latin typeface="Arial" charset="0"/>
                <a:ea typeface="MS Mincho" charset="0"/>
                <a:cs typeface="MS Mincho" charset="0"/>
              </a:rPr>
              <a:t>Dst</a:t>
            </a:r>
            <a:r>
              <a:rPr lang="en-US" sz="1200" dirty="0" smtClean="0">
                <a:latin typeface="Arial" charset="0"/>
                <a:ea typeface="MS Mincho" charset="0"/>
                <a:cs typeface="MS Mincho" charset="0"/>
              </a:rPr>
              <a:t> </a:t>
            </a:r>
            <a:r>
              <a:rPr lang="en-US" sz="1200" dirty="0" err="1" smtClean="0">
                <a:latin typeface="Arial" charset="0"/>
                <a:ea typeface="MS Mincho" charset="0"/>
                <a:cs typeface="MS Mincho" charset="0"/>
              </a:rPr>
              <a:t>Addr</a:t>
            </a:r>
            <a:r>
              <a:rPr lang="en-US" sz="1200" dirty="0" smtClean="0">
                <a:latin typeface="Arial" charset="0"/>
                <a:ea typeface="MS Mincho" charset="0"/>
                <a:cs typeface="MS Mincho" charset="0"/>
              </a:rPr>
              <a:t>: 192.168.123.8 (192.168.123.8)</a:t>
            </a:r>
            <a:endParaRPr lang="en-US" sz="1200" dirty="0" smtClean="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Transmission Control Protocol, </a:t>
            </a:r>
            <a:r>
              <a:rPr lang="en-US" sz="1200" dirty="0" err="1" smtClean="0">
                <a:latin typeface="Arial" charset="0"/>
                <a:ea typeface="MS Mincho" charset="0"/>
                <a:cs typeface="MS Mincho" charset="0"/>
              </a:rPr>
              <a:t>Src</a:t>
            </a:r>
            <a:r>
              <a:rPr lang="en-US" sz="1200" dirty="0" smtClean="0">
                <a:latin typeface="Arial" charset="0"/>
                <a:ea typeface="MS Mincho" charset="0"/>
                <a:cs typeface="MS Mincho" charset="0"/>
              </a:rPr>
              <a:t> Port: 1761 (1761), </a:t>
            </a:r>
            <a:r>
              <a:rPr lang="en-US" sz="1200" dirty="0" err="1" smtClean="0">
                <a:latin typeface="Arial" charset="0"/>
                <a:ea typeface="MS Mincho" charset="0"/>
                <a:cs typeface="MS Mincho" charset="0"/>
              </a:rPr>
              <a:t>Dst</a:t>
            </a:r>
            <a:r>
              <a:rPr lang="en-US" sz="1200" dirty="0" smtClean="0">
                <a:latin typeface="Arial" charset="0"/>
                <a:ea typeface="MS Mincho" charset="0"/>
                <a:cs typeface="MS Mincho" charset="0"/>
              </a:rPr>
              <a:t> Port: http (80), </a:t>
            </a:r>
            <a:r>
              <a:rPr lang="en-US" sz="1200" dirty="0" err="1" smtClean="0">
                <a:latin typeface="Arial" charset="0"/>
                <a:ea typeface="MS Mincho" charset="0"/>
                <a:cs typeface="MS Mincho" charset="0"/>
              </a:rPr>
              <a:t>Seq</a:t>
            </a:r>
            <a:r>
              <a:rPr lang="en-US" sz="1200" dirty="0" smtClean="0">
                <a:latin typeface="Arial" charset="0"/>
                <a:ea typeface="MS Mincho" charset="0"/>
                <a:cs typeface="MS Mincho" charset="0"/>
              </a:rPr>
              <a:t>: 1364394888, </a:t>
            </a:r>
            <a:r>
              <a:rPr lang="en-US" sz="1200" dirty="0" err="1" smtClean="0">
                <a:latin typeface="Arial" charset="0"/>
                <a:ea typeface="MS Mincho" charset="0"/>
                <a:cs typeface="MS Mincho" charset="0"/>
              </a:rPr>
              <a:t>Ack</a:t>
            </a:r>
            <a:r>
              <a:rPr lang="en-US" sz="1200" dirty="0" smtClean="0">
                <a:latin typeface="Arial" charset="0"/>
                <a:ea typeface="MS Mincho" charset="0"/>
                <a:cs typeface="MS Mincho" charset="0"/>
              </a:rPr>
              <a:t>: 3637881878, </a:t>
            </a:r>
            <a:r>
              <a:rPr lang="en-US" sz="1200" b="1" dirty="0" smtClean="0">
                <a:latin typeface="Arial" charset="0"/>
                <a:ea typeface="MS Mincho" charset="0"/>
                <a:cs typeface="MS Mincho" charset="0"/>
              </a:rPr>
              <a:t>Len: 0</a:t>
            </a:r>
            <a:endParaRPr lang="en-US" sz="1200" b="1" dirty="0" smtClean="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    Source port: 1761 (1761)</a:t>
            </a:r>
            <a:endParaRPr lang="en-US" sz="1200" dirty="0" smtClean="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    Destination port: http (80)</a:t>
            </a:r>
            <a:endParaRPr lang="en-US" sz="1200" dirty="0" smtClean="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   </a:t>
            </a:r>
            <a:r>
              <a:rPr lang="en-US" sz="1200" b="1" dirty="0" smtClean="0">
                <a:latin typeface="Arial" charset="0"/>
                <a:ea typeface="MS Mincho" charset="0"/>
                <a:cs typeface="MS Mincho" charset="0"/>
              </a:rPr>
              <a:t> Sequence number: 1364394888</a:t>
            </a:r>
            <a:endParaRPr lang="en-US" sz="1200" b="1" dirty="0" smtClean="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   </a:t>
            </a:r>
            <a:r>
              <a:rPr lang="en-US" sz="1200" b="1" dirty="0" smtClean="0">
                <a:solidFill>
                  <a:srgbClr val="FF0000"/>
                </a:solidFill>
                <a:latin typeface="Arial" charset="0"/>
                <a:ea typeface="MS Mincho" charset="0"/>
                <a:cs typeface="MS Mincho" charset="0"/>
              </a:rPr>
              <a:t> Acknowledgement number: 3637881878</a:t>
            </a:r>
            <a:endParaRPr lang="en-US" sz="1200" b="1" dirty="0" smtClean="0">
              <a:solidFill>
                <a:srgbClr val="FF0000"/>
              </a:solidFill>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    Header length: 20 bytes</a:t>
            </a:r>
            <a:endParaRPr lang="en-US" sz="1200" dirty="0" smtClean="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   </a:t>
            </a:r>
            <a:r>
              <a:rPr lang="en-US" sz="1200" b="1" dirty="0" smtClean="0">
                <a:latin typeface="Arial" charset="0"/>
                <a:ea typeface="MS Mincho" charset="0"/>
                <a:cs typeface="MS Mincho" charset="0"/>
              </a:rPr>
              <a:t> Flags: 0x010 (ACK)</a:t>
            </a:r>
            <a:endParaRPr lang="en-US" sz="1200" b="1" dirty="0" smtClean="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Window size: 64240</a:t>
            </a:r>
            <a:endParaRPr lang="en-US" sz="1200" dirty="0" smtClean="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    Checksum: 0x5c90 (correct)</a:t>
            </a:r>
          </a:p>
          <a:p>
            <a:pPr eaLnBrk="1" hangingPunct="1">
              <a:lnSpc>
                <a:spcPct val="90000"/>
              </a:lnSpc>
            </a:pPr>
            <a:endParaRPr lang="en-US" sz="1200" dirty="0">
              <a:latin typeface="Arial" charset="0"/>
              <a:ea typeface="MS Mincho" charset="0"/>
              <a:cs typeface="MS Mincho" charset="0"/>
            </a:endParaRPr>
          </a:p>
          <a:p>
            <a:pPr marL="0" indent="0" eaLnBrk="1" hangingPunct="1">
              <a:lnSpc>
                <a:spcPct val="90000"/>
              </a:lnSpc>
              <a:buNone/>
            </a:pPr>
            <a:r>
              <a:rPr lang="en-US" sz="1200" dirty="0" smtClean="0">
                <a:solidFill>
                  <a:srgbClr val="FF0000"/>
                </a:solidFill>
                <a:latin typeface="Arial" charset="0"/>
                <a:ea typeface="MS Mincho" charset="0"/>
                <a:cs typeface="MS Mincho" charset="0"/>
              </a:rPr>
              <a:t>The TCP client side expects to receive sequence number </a:t>
            </a:r>
            <a:r>
              <a:rPr lang="en-US" sz="1200" b="1" dirty="0">
                <a:solidFill>
                  <a:srgbClr val="FF0000"/>
                </a:solidFill>
                <a:latin typeface="Arial" charset="0"/>
                <a:ea typeface="MS Mincho" charset="0"/>
                <a:cs typeface="MS Mincho" charset="0"/>
              </a:rPr>
              <a:t>3637881878</a:t>
            </a:r>
            <a:endParaRPr lang="en-US" sz="1200" b="1" dirty="0">
              <a:solidFill>
                <a:srgbClr val="FF0000"/>
              </a:solidFill>
              <a:latin typeface="Arial" charset="0"/>
              <a:cs typeface="Courier New" charset="0"/>
            </a:endParaRPr>
          </a:p>
          <a:p>
            <a:pPr marL="0" indent="0" defTabSz="914400" eaLnBrk="1" hangingPunct="1">
              <a:lnSpc>
                <a:spcPct val="90000"/>
              </a:lnSpc>
              <a:buNone/>
            </a:pPr>
            <a:r>
              <a:rPr lang="en-US" sz="1200" dirty="0" smtClean="0">
                <a:solidFill>
                  <a:srgbClr val="FF0000"/>
                </a:solidFill>
                <a:latin typeface="Arial" charset="0"/>
                <a:ea typeface="MS Mincho" charset="0"/>
                <a:cs typeface="MS Mincho" charset="0"/>
              </a:rPr>
              <a:t>because the last sequence number it received was </a:t>
            </a:r>
            <a:r>
              <a:rPr lang="en-US" sz="1200" b="1" dirty="0" smtClean="0">
                <a:solidFill>
                  <a:srgbClr val="FF0000"/>
                </a:solidFill>
                <a:latin typeface="Arial" charset="0"/>
                <a:ea typeface="MS Mincho" charset="0"/>
                <a:cs typeface="MS Mincho" charset="0"/>
              </a:rPr>
              <a:t>3637881877</a:t>
            </a:r>
            <a:r>
              <a:rPr lang="en-US" sz="1200" dirty="0">
                <a:latin typeface="Arial" charset="0"/>
                <a:ea typeface="MS Mincho" charset="0"/>
                <a:cs typeface="MS Mincho" charset="0"/>
              </a:rPr>
              <a:t>.</a:t>
            </a:r>
            <a:endParaRPr lang="en-US" sz="1200" b="1" dirty="0">
              <a:solidFill>
                <a:srgbClr val="FF0000"/>
              </a:solidFill>
              <a:latin typeface="Arial" charset="0"/>
              <a:cs typeface="Courier New"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42690" name="Rectangle 2"/>
          <p:cNvSpPr>
            <a:spLocks noGrp="1" noChangeArrowheads="1"/>
          </p:cNvSpPr>
          <p:nvPr>
            <p:ph type="title"/>
          </p:nvPr>
        </p:nvSpPr>
        <p:spPr>
          <a:xfrm>
            <a:off x="442913" y="246063"/>
            <a:ext cx="5021262" cy="295275"/>
          </a:xfrm>
        </p:spPr>
        <p:txBody>
          <a:bodyPr/>
          <a:lstStyle/>
          <a:p>
            <a:pPr algn="l" eaLnBrk="1" hangingPunct="1"/>
            <a:r>
              <a:rPr lang="en-US" sz="1400" b="1" dirty="0" smtClean="0">
                <a:latin typeface="Arial" charset="0"/>
              </a:rPr>
              <a:t>Browser causes TCP to send </a:t>
            </a:r>
            <a:r>
              <a:rPr lang="en-US" sz="1400" b="1" dirty="0">
                <a:latin typeface="Arial" charset="0"/>
              </a:rPr>
              <a:t>application data (</a:t>
            </a:r>
            <a:r>
              <a:rPr lang="en-US" sz="1400" b="1" dirty="0" smtClean="0">
                <a:latin typeface="Arial" charset="0"/>
              </a:rPr>
              <a:t>HTTP)</a:t>
            </a:r>
            <a:endParaRPr lang="en-US" sz="1400" b="1" dirty="0">
              <a:latin typeface="Arial" charset="0"/>
            </a:endParaRPr>
          </a:p>
        </p:txBody>
      </p:sp>
      <p:sp>
        <p:nvSpPr>
          <p:cNvPr id="242691" name="Rectangle 3"/>
          <p:cNvSpPr>
            <a:spLocks noGrp="1" noChangeArrowheads="1"/>
          </p:cNvSpPr>
          <p:nvPr>
            <p:ph type="body" idx="1"/>
          </p:nvPr>
        </p:nvSpPr>
        <p:spPr>
          <a:xfrm>
            <a:off x="295275" y="592138"/>
            <a:ext cx="5070475" cy="3449637"/>
          </a:xfrm>
        </p:spPr>
        <p:txBody>
          <a:bodyPr/>
          <a:lstStyle/>
          <a:p>
            <a:pPr eaLnBrk="1" hangingPunct="1">
              <a:lnSpc>
                <a:spcPct val="90000"/>
              </a:lnSpc>
            </a:pPr>
            <a:r>
              <a:rPr lang="en-US" sz="1200" dirty="0">
                <a:latin typeface="Arial" charset="0"/>
                <a:ea typeface="MS Mincho" charset="0"/>
                <a:cs typeface="MS Mincho" charset="0"/>
              </a:rPr>
              <a:t>Frame 51 (418 bytes on wire, 418 bytes captured)</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00:0b:cd:cd:77:f6,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00:0f:24:4e:d0:d0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192.168.123.1 (192.168.123.1),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192.168.123.8 (192.168.123.8)</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1761 (1761),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1364394888,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3637881878, </a:t>
            </a:r>
            <a:r>
              <a:rPr lang="en-US" sz="1200" b="1" dirty="0">
                <a:latin typeface="Arial" charset="0"/>
                <a:ea typeface="MS Mincho" charset="0"/>
                <a:cs typeface="MS Mincho" charset="0"/>
              </a:rPr>
              <a:t>Len: 364</a:t>
            </a:r>
            <a:endParaRPr lang="en-US" sz="1200" b="1"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Source port: 1761 (1761)</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Destination port: http (80)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a:t>
            </a:r>
            <a:r>
              <a:rPr lang="en-US" sz="1200" b="1" dirty="0">
                <a:latin typeface="Arial" charset="0"/>
                <a:ea typeface="MS Mincho" charset="0"/>
                <a:cs typeface="MS Mincho" charset="0"/>
              </a:rPr>
              <a:t> Sequence number: 1364394888</a:t>
            </a:r>
            <a:endParaRPr lang="en-US" sz="1200" b="1" dirty="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    </a:t>
            </a:r>
            <a:r>
              <a:rPr lang="en-US" sz="1200" b="1" dirty="0" smtClean="0">
                <a:solidFill>
                  <a:srgbClr val="FF0000"/>
                </a:solidFill>
                <a:latin typeface="Arial" charset="0"/>
                <a:ea typeface="MS Mincho" charset="0"/>
                <a:cs typeface="MS Mincho" charset="0"/>
              </a:rPr>
              <a:t>Acknowledgement </a:t>
            </a:r>
            <a:r>
              <a:rPr lang="en-US" sz="1200" b="1" dirty="0">
                <a:solidFill>
                  <a:srgbClr val="FF0000"/>
                </a:solidFill>
                <a:latin typeface="Arial" charset="0"/>
                <a:ea typeface="MS Mincho" charset="0"/>
                <a:cs typeface="MS Mincho" charset="0"/>
              </a:rPr>
              <a:t>number: 3637881878</a:t>
            </a:r>
            <a:endParaRPr lang="en-US" sz="1200" b="1" dirty="0">
              <a:solidFill>
                <a:srgbClr val="FF0000"/>
              </a:solidFill>
              <a:latin typeface="Arial" charset="0"/>
              <a:cs typeface="Courier New" charset="0"/>
            </a:endParaRPr>
          </a:p>
          <a:p>
            <a:pPr eaLnBrk="1" hangingPunct="1">
              <a:lnSpc>
                <a:spcPct val="90000"/>
              </a:lnSpc>
            </a:pPr>
            <a:r>
              <a:rPr lang="en-US" sz="1200" dirty="0">
                <a:latin typeface="Arial" charset="0"/>
                <a:ea typeface="MS Mincho" charset="0"/>
                <a:cs typeface="MS Mincho" charset="0"/>
              </a:rPr>
              <a:t>    Header length: 20 bytes</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Flags: </a:t>
            </a:r>
            <a:r>
              <a:rPr lang="en-US" sz="1200" dirty="0" smtClean="0">
                <a:latin typeface="Arial" charset="0"/>
                <a:ea typeface="MS Mincho" charset="0"/>
                <a:cs typeface="MS Mincho" charset="0"/>
              </a:rPr>
              <a:t>0x018 </a:t>
            </a:r>
            <a:r>
              <a:rPr lang="en-US" sz="1200" dirty="0">
                <a:latin typeface="Arial" charset="0"/>
                <a:ea typeface="MS Mincho" charset="0"/>
                <a:cs typeface="MS Mincho" charset="0"/>
              </a:rPr>
              <a:t>(PSH, ACK)</a:t>
            </a:r>
            <a:endParaRPr lang="en-US" sz="1200" dirty="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    Window </a:t>
            </a:r>
            <a:r>
              <a:rPr lang="en-US" sz="1200" dirty="0">
                <a:latin typeface="Arial" charset="0"/>
                <a:ea typeface="MS Mincho" charset="0"/>
                <a:cs typeface="MS Mincho" charset="0"/>
              </a:rPr>
              <a:t>size: 64240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Checksum: 0x04c0 (correct)</a:t>
            </a:r>
            <a:endParaRPr lang="en-US" sz="1200" dirty="0">
              <a:latin typeface="Arial" charset="0"/>
              <a:cs typeface="Courier New" charset="0"/>
            </a:endParaRPr>
          </a:p>
          <a:p>
            <a:pPr eaLnBrk="1" hangingPunct="1">
              <a:lnSpc>
                <a:spcPct val="90000"/>
              </a:lnSpc>
            </a:pPr>
            <a:r>
              <a:rPr lang="en-US" sz="1200" b="1" dirty="0">
                <a:latin typeface="Arial" charset="0"/>
                <a:ea typeface="MS Mincho" charset="0"/>
                <a:cs typeface="MS Mincho" charset="0"/>
              </a:rPr>
              <a:t>Hypertext Transfer </a:t>
            </a:r>
            <a:r>
              <a:rPr lang="en-US" sz="1200" b="1" dirty="0" smtClean="0">
                <a:latin typeface="Arial" charset="0"/>
                <a:ea typeface="MS Mincho" charset="0"/>
                <a:cs typeface="MS Mincho" charset="0"/>
              </a:rPr>
              <a:t>Protocol</a:t>
            </a:r>
          </a:p>
          <a:p>
            <a:pPr marL="0" indent="0" eaLnBrk="1" hangingPunct="1">
              <a:lnSpc>
                <a:spcPct val="90000"/>
              </a:lnSpc>
              <a:buNone/>
            </a:pPr>
            <a:endParaRPr lang="en-US" sz="1000" dirty="0" smtClean="0">
              <a:solidFill>
                <a:srgbClr val="FF0000"/>
              </a:solidFill>
              <a:latin typeface="Arial" charset="0"/>
              <a:ea typeface="MS Mincho" charset="0"/>
              <a:cs typeface="MS Mincho" charset="0"/>
            </a:endParaRPr>
          </a:p>
          <a:p>
            <a:pPr marL="0" indent="0" eaLnBrk="1" hangingPunct="1">
              <a:lnSpc>
                <a:spcPct val="90000"/>
              </a:lnSpc>
              <a:buNone/>
            </a:pPr>
            <a:r>
              <a:rPr lang="en-US" sz="1000" dirty="0" smtClean="0">
                <a:solidFill>
                  <a:srgbClr val="FF0000"/>
                </a:solidFill>
                <a:latin typeface="Arial" charset="0"/>
                <a:ea typeface="MS Mincho" charset="0"/>
                <a:cs typeface="MS Mincho" charset="0"/>
              </a:rPr>
              <a:t>The sequence number is the same as the sequence number of the ACK since the message that carried the ACK did not carry any application data.</a:t>
            </a:r>
            <a:endParaRPr lang="en-US" sz="1000" dirty="0">
              <a:solidFill>
                <a:srgbClr val="FF0000"/>
              </a:solidFill>
              <a:latin typeface="Arial" charset="0"/>
              <a:ea typeface="MS Mincho" charset="0"/>
              <a:cs typeface="MS Mincho"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50882" name="Rectangle 2"/>
          <p:cNvSpPr>
            <a:spLocks noGrp="1" noChangeArrowheads="1"/>
          </p:cNvSpPr>
          <p:nvPr>
            <p:ph type="title"/>
          </p:nvPr>
        </p:nvSpPr>
        <p:spPr>
          <a:xfrm>
            <a:off x="457200" y="0"/>
            <a:ext cx="5021263" cy="295275"/>
          </a:xfrm>
        </p:spPr>
        <p:txBody>
          <a:bodyPr/>
          <a:lstStyle/>
          <a:p>
            <a:pPr algn="l" eaLnBrk="1" hangingPunct="1"/>
            <a:r>
              <a:rPr lang="en-US" sz="1400" b="1" dirty="0" smtClean="0">
                <a:latin typeface="Arial" charset="0"/>
              </a:rPr>
              <a:t>Server causes TCP to send </a:t>
            </a:r>
            <a:r>
              <a:rPr lang="en-US" sz="1400" b="1" dirty="0">
                <a:latin typeface="Arial" charset="0"/>
              </a:rPr>
              <a:t>application </a:t>
            </a:r>
            <a:r>
              <a:rPr lang="en-US" sz="1400" b="1" dirty="0" smtClean="0">
                <a:latin typeface="Arial" charset="0"/>
              </a:rPr>
              <a:t>data</a:t>
            </a:r>
            <a:endParaRPr lang="en-US" sz="1400" b="1" dirty="0">
              <a:latin typeface="Arial" charset="0"/>
            </a:endParaRPr>
          </a:p>
        </p:txBody>
      </p:sp>
      <p:sp>
        <p:nvSpPr>
          <p:cNvPr id="250883" name="Rectangle 3"/>
          <p:cNvSpPr>
            <a:spLocks noGrp="1" noChangeArrowheads="1"/>
          </p:cNvSpPr>
          <p:nvPr>
            <p:ph type="body" idx="1"/>
          </p:nvPr>
        </p:nvSpPr>
        <p:spPr>
          <a:xfrm>
            <a:off x="381000" y="380999"/>
            <a:ext cx="5070475" cy="3741737"/>
          </a:xfrm>
        </p:spPr>
        <p:txBody>
          <a:bodyPr/>
          <a:lstStyle/>
          <a:p>
            <a:pPr marL="342900" indent="-342900" defTabSz="914400" eaLnBrk="1" hangingPunct="1">
              <a:lnSpc>
                <a:spcPct val="90000"/>
              </a:lnSpc>
            </a:pPr>
            <a:r>
              <a:rPr lang="en-US" sz="1200" dirty="0">
                <a:latin typeface="Arial" charset="0"/>
                <a:ea typeface="MS Mincho" charset="0"/>
                <a:cs typeface="MS Mincho" charset="0"/>
              </a:rPr>
              <a:t>Frame 52 (614 bytes on wire, 614 bytes captured)</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00:0f:24:4e:d0:d0,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00:0b:cd:cd:77:f6</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192.168.123.8 (192.168.123.8),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192.168.123.1 (192.168.123.1)</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1761 (1761),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3637881878,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1364395252, </a:t>
            </a:r>
            <a:r>
              <a:rPr lang="en-US" sz="1200" b="1" dirty="0">
                <a:latin typeface="Arial" charset="0"/>
                <a:ea typeface="MS Mincho" charset="0"/>
                <a:cs typeface="MS Mincho" charset="0"/>
              </a:rPr>
              <a:t>Len: 560</a:t>
            </a:r>
            <a:endParaRPr lang="en-US" sz="1200" b="1"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Source port: http (80)</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Destination port: 1761 (1761)</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Sequence number: 3637881878</a:t>
            </a:r>
            <a:endParaRPr lang="en-US" sz="1200" dirty="0">
              <a:latin typeface="Arial" charset="0"/>
              <a:cs typeface="Courier New" charset="0"/>
            </a:endParaRPr>
          </a:p>
          <a:p>
            <a:pPr marL="342900" indent="-342900" defTabSz="914400" eaLnBrk="1" hangingPunct="1">
              <a:lnSpc>
                <a:spcPct val="90000"/>
              </a:lnSpc>
            </a:pPr>
            <a:r>
              <a:rPr lang="en-US" sz="1200" dirty="0" smtClean="0">
                <a:latin typeface="Arial" charset="0"/>
                <a:ea typeface="MS Mincho" charset="0"/>
                <a:cs typeface="MS Mincho" charset="0"/>
              </a:rPr>
              <a:t>    </a:t>
            </a:r>
            <a:r>
              <a:rPr lang="en-US" sz="1200" b="1" dirty="0" smtClean="0">
                <a:latin typeface="Arial" charset="0"/>
                <a:ea typeface="MS Mincho" charset="0"/>
                <a:cs typeface="MS Mincho" charset="0"/>
              </a:rPr>
              <a:t>Acknowledgement </a:t>
            </a:r>
            <a:r>
              <a:rPr lang="en-US" sz="1200" b="1" dirty="0">
                <a:latin typeface="Arial" charset="0"/>
                <a:ea typeface="MS Mincho" charset="0"/>
                <a:cs typeface="MS Mincho" charset="0"/>
              </a:rPr>
              <a:t>number: 1364395252</a:t>
            </a:r>
            <a:endParaRPr lang="en-US" sz="1200" b="1"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Header length: 20 bytes</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t>
            </a:r>
            <a:r>
              <a:rPr lang="en-US" sz="1200" b="1" dirty="0">
                <a:latin typeface="Arial" charset="0"/>
                <a:ea typeface="MS Mincho" charset="0"/>
                <a:cs typeface="MS Mincho" charset="0"/>
              </a:rPr>
              <a:t>Flags: 0x0010 (ACK)</a:t>
            </a:r>
            <a:endParaRPr lang="en-US" sz="1200" b="1"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Window size: 3764</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Checksum: 0x7afa (correct)</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Hypertext Transfer Protocol</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Line-based text data: text/</a:t>
            </a:r>
            <a:r>
              <a:rPr lang="en-US" sz="1200" dirty="0" smtClean="0">
                <a:latin typeface="Arial" charset="0"/>
                <a:ea typeface="MS Mincho" charset="0"/>
                <a:cs typeface="MS Mincho" charset="0"/>
              </a:rPr>
              <a:t>html</a:t>
            </a:r>
          </a:p>
          <a:p>
            <a:pPr marL="0" indent="0" defTabSz="914400" eaLnBrk="1" hangingPunct="1">
              <a:lnSpc>
                <a:spcPct val="90000"/>
              </a:lnSpc>
              <a:buNone/>
            </a:pPr>
            <a:endParaRPr lang="en-US" sz="1000" dirty="0" smtClean="0">
              <a:latin typeface="Arial" charset="0"/>
              <a:ea typeface="MS Mincho" charset="0"/>
              <a:cs typeface="MS Mincho" charset="0"/>
            </a:endParaRPr>
          </a:p>
          <a:p>
            <a:pPr marL="0" indent="0" defTabSz="914400" eaLnBrk="1" hangingPunct="1">
              <a:lnSpc>
                <a:spcPct val="90000"/>
              </a:lnSpc>
              <a:buNone/>
            </a:pPr>
            <a:r>
              <a:rPr lang="en-US" sz="1000" dirty="0" smtClean="0">
                <a:solidFill>
                  <a:srgbClr val="FF0000"/>
                </a:solidFill>
                <a:latin typeface="Arial" charset="0"/>
                <a:ea typeface="MS Mincho" charset="0"/>
                <a:cs typeface="MS Mincho" charset="0"/>
              </a:rPr>
              <a:t>Server side acknowledges it received the segment whose sequence number was 1364395251 and so is expecting to receive </a:t>
            </a:r>
            <a:r>
              <a:rPr lang="en-US" sz="1000" b="1" dirty="0" smtClean="0">
                <a:solidFill>
                  <a:srgbClr val="FF0000"/>
                </a:solidFill>
                <a:latin typeface="Arial" charset="0"/>
                <a:ea typeface="MS Mincho" charset="0"/>
                <a:cs typeface="MS Mincho" charset="0"/>
              </a:rPr>
              <a:t>1364395252. </a:t>
            </a:r>
            <a:endParaRPr lang="en-US" sz="1000" b="1" dirty="0">
              <a:solidFill>
                <a:srgbClr val="FF0000"/>
              </a:solidFill>
              <a:latin typeface="Arial" charset="0"/>
              <a:cs typeface="Courier New" charset="0"/>
            </a:endParaRPr>
          </a:p>
          <a:p>
            <a:pPr marL="342900" indent="-342900" defTabSz="914400" eaLnBrk="1" hangingPunct="1">
              <a:lnSpc>
                <a:spcPct val="90000"/>
              </a:lnSpc>
            </a:pPr>
            <a:endParaRPr lang="en-US" sz="1200" dirty="0">
              <a:latin typeface="Arial" charset="0"/>
              <a:ea typeface="MS Mincho" charset="0"/>
              <a:cs typeface="MS Mincho"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52930" name="Rectangle 2"/>
          <p:cNvSpPr>
            <a:spLocks noGrp="1" noChangeArrowheads="1"/>
          </p:cNvSpPr>
          <p:nvPr>
            <p:ph type="title"/>
          </p:nvPr>
        </p:nvSpPr>
        <p:spPr>
          <a:xfrm>
            <a:off x="442913" y="246063"/>
            <a:ext cx="5021262" cy="295275"/>
          </a:xfrm>
        </p:spPr>
        <p:txBody>
          <a:bodyPr/>
          <a:lstStyle/>
          <a:p>
            <a:pPr algn="l" eaLnBrk="1" hangingPunct="1"/>
            <a:r>
              <a:rPr lang="en-US" sz="1400" b="1" dirty="0" smtClean="0">
                <a:solidFill>
                  <a:srgbClr val="FF0000"/>
                </a:solidFill>
                <a:latin typeface="Arial" charset="0"/>
              </a:rPr>
              <a:t>Server causes TCP to send more application data</a:t>
            </a:r>
            <a:endParaRPr lang="en-US" sz="1400" b="1" dirty="0">
              <a:solidFill>
                <a:srgbClr val="FF0000"/>
              </a:solidFill>
              <a:latin typeface="Arial" charset="0"/>
            </a:endParaRPr>
          </a:p>
        </p:txBody>
      </p:sp>
      <p:sp>
        <p:nvSpPr>
          <p:cNvPr id="252931" name="Rectangle 3"/>
          <p:cNvSpPr>
            <a:spLocks noGrp="1" noChangeArrowheads="1"/>
          </p:cNvSpPr>
          <p:nvPr>
            <p:ph type="body" idx="1"/>
          </p:nvPr>
        </p:nvSpPr>
        <p:spPr>
          <a:xfrm>
            <a:off x="295275" y="592138"/>
            <a:ext cx="5070475" cy="3449637"/>
          </a:xfrm>
        </p:spPr>
        <p:txBody>
          <a:bodyPr/>
          <a:lstStyle/>
          <a:p>
            <a:pPr eaLnBrk="1" hangingPunct="1">
              <a:lnSpc>
                <a:spcPct val="90000"/>
              </a:lnSpc>
            </a:pPr>
            <a:r>
              <a:rPr lang="en-US" sz="1200" dirty="0">
                <a:latin typeface="Arial" charset="0"/>
                <a:ea typeface="MS Mincho" charset="0"/>
                <a:cs typeface="MS Mincho" charset="0"/>
              </a:rPr>
              <a:t>Frame 53 (614 bytes on wire, 614 bytes captured)</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00:0f:24:4e:d0:d0,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00:0b:cd:cd:77:f6</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192.168.123.8 (192.168.123.8),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192.168.123.1 (192.168.123.1)</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1761 (1761),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3637882438,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1364395252, </a:t>
            </a:r>
            <a:r>
              <a:rPr lang="en-US" sz="1200" b="1" dirty="0">
                <a:latin typeface="Arial" charset="0"/>
                <a:ea typeface="MS Mincho" charset="0"/>
                <a:cs typeface="MS Mincho" charset="0"/>
              </a:rPr>
              <a:t>Len: 560</a:t>
            </a:r>
            <a:endParaRPr lang="en-US" sz="1200" b="1"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Source port: http (80)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Destination port: 1761 (1761)</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Sequence number: 3637882438</a:t>
            </a:r>
            <a:endParaRPr lang="en-US" sz="1200" dirty="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    Acknowledgement </a:t>
            </a:r>
            <a:r>
              <a:rPr lang="en-US" sz="1200" dirty="0">
                <a:latin typeface="Arial" charset="0"/>
                <a:ea typeface="MS Mincho" charset="0"/>
                <a:cs typeface="MS Mincho" charset="0"/>
              </a:rPr>
              <a:t>number: 1364395252</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Header length: 20 bytes</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Flags: 0x0010 (ACK)</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Window size: 3764</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Checksum: 0x3aee (correct)</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Hypertext Transfer </a:t>
            </a:r>
            <a:r>
              <a:rPr lang="en-US" sz="1200" dirty="0" smtClean="0">
                <a:latin typeface="Arial" charset="0"/>
                <a:ea typeface="MS Mincho" charset="0"/>
                <a:cs typeface="MS Mincho" charset="0"/>
              </a:rPr>
              <a:t>Protocol</a:t>
            </a:r>
          </a:p>
          <a:p>
            <a:pPr eaLnBrk="1" hangingPunct="1">
              <a:lnSpc>
                <a:spcPct val="90000"/>
              </a:lnSpc>
            </a:pPr>
            <a:endParaRPr lang="en-US" sz="1000" dirty="0" smtClean="0">
              <a:solidFill>
                <a:srgbClr val="FF0000"/>
              </a:solidFill>
              <a:latin typeface="Arial" charset="0"/>
              <a:ea typeface="MS Mincho" charset="0"/>
              <a:cs typeface="MS Mincho" charset="0"/>
            </a:endParaRPr>
          </a:p>
          <a:p>
            <a:pPr marL="0" indent="0" eaLnBrk="1" hangingPunct="1">
              <a:lnSpc>
                <a:spcPct val="90000"/>
              </a:lnSpc>
              <a:buNone/>
            </a:pPr>
            <a:r>
              <a:rPr lang="en-US" sz="1000" dirty="0" smtClean="0">
                <a:solidFill>
                  <a:srgbClr val="FF0000"/>
                </a:solidFill>
                <a:latin typeface="Arial" charset="0"/>
                <a:ea typeface="MS Mincho" charset="0"/>
                <a:cs typeface="MS Mincho" charset="0"/>
              </a:rPr>
              <a:t>Server </a:t>
            </a:r>
            <a:r>
              <a:rPr lang="en-US" sz="1000" dirty="0">
                <a:solidFill>
                  <a:srgbClr val="FF0000"/>
                </a:solidFill>
                <a:latin typeface="Arial" charset="0"/>
                <a:ea typeface="MS Mincho" charset="0"/>
                <a:cs typeface="MS Mincho" charset="0"/>
              </a:rPr>
              <a:t>side acknowledges it received the segment whose sequence number was 1364395251 and so </a:t>
            </a:r>
            <a:r>
              <a:rPr lang="en-US" sz="1000" dirty="0" smtClean="0">
                <a:solidFill>
                  <a:srgbClr val="FF0000"/>
                </a:solidFill>
                <a:latin typeface="Arial" charset="0"/>
                <a:ea typeface="MS Mincho" charset="0"/>
                <a:cs typeface="MS Mincho" charset="0"/>
              </a:rPr>
              <a:t>is </a:t>
            </a:r>
            <a:r>
              <a:rPr lang="en-US" sz="1000" b="1" dirty="0" smtClean="0">
                <a:solidFill>
                  <a:srgbClr val="FF0000"/>
                </a:solidFill>
                <a:latin typeface="Arial" charset="0"/>
                <a:ea typeface="MS Mincho" charset="0"/>
                <a:cs typeface="MS Mincho" charset="0"/>
              </a:rPr>
              <a:t>still </a:t>
            </a:r>
            <a:r>
              <a:rPr lang="en-US" sz="1000" dirty="0">
                <a:solidFill>
                  <a:srgbClr val="FF0000"/>
                </a:solidFill>
                <a:latin typeface="Arial" charset="0"/>
                <a:ea typeface="MS Mincho" charset="0"/>
                <a:cs typeface="MS Mincho" charset="0"/>
              </a:rPr>
              <a:t>expecting to receive </a:t>
            </a:r>
            <a:r>
              <a:rPr lang="en-US" sz="1000" b="1" dirty="0">
                <a:solidFill>
                  <a:srgbClr val="FF0000"/>
                </a:solidFill>
                <a:latin typeface="Arial" charset="0"/>
                <a:ea typeface="MS Mincho" charset="0"/>
                <a:cs typeface="MS Mincho" charset="0"/>
              </a:rPr>
              <a:t>1364395252. </a:t>
            </a:r>
            <a:endParaRPr lang="en-US" sz="1000" b="1" dirty="0">
              <a:solidFill>
                <a:srgbClr val="FF0000"/>
              </a:solidFill>
              <a:latin typeface="Arial" charset="0"/>
              <a:cs typeface="Courier New" charset="0"/>
            </a:endParaRPr>
          </a:p>
          <a:p>
            <a:pPr eaLnBrk="1" hangingPunct="1">
              <a:lnSpc>
                <a:spcPct val="90000"/>
              </a:lnSpc>
            </a:pPr>
            <a:endParaRPr lang="en-US" sz="1200" dirty="0" smtClean="0">
              <a:latin typeface="Arial" charset="0"/>
              <a:ea typeface="MS Mincho" charset="0"/>
              <a:cs typeface="MS Mincho" charset="0"/>
            </a:endParaRPr>
          </a:p>
          <a:p>
            <a:pPr eaLnBrk="1" hangingPunct="1">
              <a:lnSpc>
                <a:spcPct val="90000"/>
              </a:lnSpc>
            </a:pPr>
            <a:endParaRPr lang="en-US" sz="1200" dirty="0">
              <a:latin typeface="Arial" charset="0"/>
              <a:ea typeface="MS Mincho" charset="0"/>
              <a:cs typeface="MS Mincho"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54978" name="Rectangle 2"/>
          <p:cNvSpPr>
            <a:spLocks noGrp="1" noChangeArrowheads="1"/>
          </p:cNvSpPr>
          <p:nvPr>
            <p:ph type="title"/>
          </p:nvPr>
        </p:nvSpPr>
        <p:spPr>
          <a:xfrm>
            <a:off x="457200" y="76200"/>
            <a:ext cx="5021263" cy="295275"/>
          </a:xfrm>
        </p:spPr>
        <p:txBody>
          <a:bodyPr/>
          <a:lstStyle/>
          <a:p>
            <a:pPr algn="l" eaLnBrk="1" hangingPunct="1"/>
            <a:r>
              <a:rPr lang="en-US" sz="1400" b="1" dirty="0">
                <a:solidFill>
                  <a:srgbClr val="FF0000"/>
                </a:solidFill>
                <a:latin typeface="Arial" charset="0"/>
              </a:rPr>
              <a:t>Server causes TCP to send </a:t>
            </a:r>
            <a:r>
              <a:rPr lang="en-US" sz="1400" b="1" i="1" dirty="0" smtClean="0">
                <a:solidFill>
                  <a:srgbClr val="FF0000"/>
                </a:solidFill>
                <a:latin typeface="Arial" charset="0"/>
              </a:rPr>
              <a:t>still more </a:t>
            </a:r>
            <a:r>
              <a:rPr lang="en-US" sz="1400" b="1" dirty="0">
                <a:solidFill>
                  <a:srgbClr val="FF0000"/>
                </a:solidFill>
                <a:latin typeface="Arial" charset="0"/>
              </a:rPr>
              <a:t>application data</a:t>
            </a:r>
          </a:p>
        </p:txBody>
      </p:sp>
      <p:sp>
        <p:nvSpPr>
          <p:cNvPr id="254979" name="Rectangle 3"/>
          <p:cNvSpPr>
            <a:spLocks noGrp="1" noChangeArrowheads="1"/>
          </p:cNvSpPr>
          <p:nvPr>
            <p:ph type="body" idx="1"/>
          </p:nvPr>
        </p:nvSpPr>
        <p:spPr>
          <a:xfrm>
            <a:off x="304800" y="457200"/>
            <a:ext cx="5070475" cy="3449638"/>
          </a:xfrm>
        </p:spPr>
        <p:txBody>
          <a:bodyPr/>
          <a:lstStyle/>
          <a:p>
            <a:pPr eaLnBrk="1" hangingPunct="1">
              <a:lnSpc>
                <a:spcPct val="90000"/>
              </a:lnSpc>
            </a:pPr>
            <a:r>
              <a:rPr lang="en-US" sz="1200" dirty="0">
                <a:latin typeface="Arial" charset="0"/>
                <a:ea typeface="MS Mincho" charset="0"/>
                <a:cs typeface="MS Mincho" charset="0"/>
              </a:rPr>
              <a:t>Frame 54 (144 bytes on wire, 144 bytes captured)</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00:0f:24:4e:d0:d0,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00:0b:cd:cd:77:f6</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192.168.123.8 (192.168.123.8),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192.168.123.1 (192.168.123.1)</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1761 (1761),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3637882998,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1364395252, </a:t>
            </a:r>
            <a:r>
              <a:rPr lang="en-US" sz="1200" b="1" dirty="0">
                <a:latin typeface="Arial" charset="0"/>
                <a:ea typeface="MS Mincho" charset="0"/>
                <a:cs typeface="MS Mincho" charset="0"/>
              </a:rPr>
              <a:t>Len: 90</a:t>
            </a:r>
            <a:endParaRPr lang="en-US" sz="1200" b="1"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Source port: http (80)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Destination port: 1761 (1761)</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Sequence number: 3637882998</a:t>
            </a:r>
            <a:endParaRPr lang="en-US" sz="1200" dirty="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    Acknowledgement </a:t>
            </a:r>
            <a:r>
              <a:rPr lang="en-US" sz="1200" dirty="0">
                <a:latin typeface="Arial" charset="0"/>
                <a:ea typeface="MS Mincho" charset="0"/>
                <a:cs typeface="MS Mincho" charset="0"/>
              </a:rPr>
              <a:t>number: 1364395252</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Header length: 20 bytes</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Flags: 0x0010 (ACK)</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Window size: 3764</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Checksum: 0xc295 (correct)</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Hypertext Transfer </a:t>
            </a:r>
            <a:r>
              <a:rPr lang="en-US" sz="1200" dirty="0" smtClean="0">
                <a:latin typeface="Arial" charset="0"/>
                <a:ea typeface="MS Mincho" charset="0"/>
                <a:cs typeface="MS Mincho" charset="0"/>
              </a:rPr>
              <a:t>Protocol</a:t>
            </a:r>
          </a:p>
          <a:p>
            <a:pPr marL="0" indent="0" eaLnBrk="1" hangingPunct="1">
              <a:lnSpc>
                <a:spcPct val="90000"/>
              </a:lnSpc>
              <a:buNone/>
            </a:pPr>
            <a:endParaRPr lang="en-US" sz="1000" dirty="0" smtClean="0">
              <a:solidFill>
                <a:srgbClr val="FF0000"/>
              </a:solidFill>
              <a:latin typeface="Arial" charset="0"/>
              <a:ea typeface="MS Mincho" charset="0"/>
              <a:cs typeface="MS Mincho" charset="0"/>
            </a:endParaRPr>
          </a:p>
          <a:p>
            <a:pPr marL="0" indent="0" eaLnBrk="1" hangingPunct="1">
              <a:lnSpc>
                <a:spcPct val="90000"/>
              </a:lnSpc>
              <a:buNone/>
            </a:pPr>
            <a:r>
              <a:rPr lang="en-US" sz="1000" dirty="0" smtClean="0">
                <a:solidFill>
                  <a:srgbClr val="FF0000"/>
                </a:solidFill>
                <a:latin typeface="Arial" charset="0"/>
                <a:ea typeface="MS Mincho" charset="0"/>
                <a:cs typeface="MS Mincho" charset="0"/>
              </a:rPr>
              <a:t>Server </a:t>
            </a:r>
            <a:r>
              <a:rPr lang="en-US" sz="1000" dirty="0">
                <a:solidFill>
                  <a:srgbClr val="FF0000"/>
                </a:solidFill>
                <a:latin typeface="Arial" charset="0"/>
                <a:ea typeface="MS Mincho" charset="0"/>
                <a:cs typeface="MS Mincho" charset="0"/>
              </a:rPr>
              <a:t>side acknowledges it received the segment whose sequence number was 1364395251 and so is </a:t>
            </a:r>
            <a:r>
              <a:rPr lang="en-US" sz="1000" b="1" dirty="0">
                <a:solidFill>
                  <a:srgbClr val="FF0000"/>
                </a:solidFill>
                <a:latin typeface="Arial" charset="0"/>
                <a:ea typeface="MS Mincho" charset="0"/>
                <a:cs typeface="MS Mincho" charset="0"/>
              </a:rPr>
              <a:t>still </a:t>
            </a:r>
            <a:r>
              <a:rPr lang="en-US" sz="1000" dirty="0">
                <a:solidFill>
                  <a:srgbClr val="FF0000"/>
                </a:solidFill>
                <a:latin typeface="Arial" charset="0"/>
                <a:ea typeface="MS Mincho" charset="0"/>
                <a:cs typeface="MS Mincho" charset="0"/>
              </a:rPr>
              <a:t>expecting to receive </a:t>
            </a:r>
            <a:r>
              <a:rPr lang="en-US" sz="1000" b="1" dirty="0">
                <a:solidFill>
                  <a:srgbClr val="FF0000"/>
                </a:solidFill>
                <a:latin typeface="Arial" charset="0"/>
                <a:ea typeface="MS Mincho" charset="0"/>
                <a:cs typeface="MS Mincho" charset="0"/>
              </a:rPr>
              <a:t>1364395252. </a:t>
            </a:r>
            <a:endParaRPr lang="en-US" sz="1000" b="1" dirty="0">
              <a:solidFill>
                <a:srgbClr val="FF0000"/>
              </a:solidFill>
              <a:latin typeface="Arial" charset="0"/>
              <a:cs typeface="Courier New" charset="0"/>
            </a:endParaRPr>
          </a:p>
          <a:p>
            <a:pPr eaLnBrk="1" hangingPunct="1">
              <a:lnSpc>
                <a:spcPct val="90000"/>
              </a:lnSpc>
            </a:pPr>
            <a:endParaRPr lang="en-US" sz="1200" dirty="0">
              <a:latin typeface="Arial" charset="0"/>
              <a:ea typeface="MS Mincho" charset="0"/>
              <a:cs typeface="MS Mincho"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59074" name="Rectangle 2"/>
          <p:cNvSpPr>
            <a:spLocks noGrp="1" noChangeArrowheads="1"/>
          </p:cNvSpPr>
          <p:nvPr>
            <p:ph type="title"/>
          </p:nvPr>
        </p:nvSpPr>
        <p:spPr>
          <a:xfrm>
            <a:off x="442913" y="246063"/>
            <a:ext cx="5021262" cy="295275"/>
          </a:xfrm>
        </p:spPr>
        <p:txBody>
          <a:bodyPr/>
          <a:lstStyle/>
          <a:p>
            <a:pPr algn="l" eaLnBrk="1" hangingPunct="1"/>
            <a:r>
              <a:rPr lang="en-US" sz="1400" b="1" dirty="0" smtClean="0">
                <a:latin typeface="Arial" charset="0"/>
              </a:rPr>
              <a:t>Browser causes TCP to send an ACK</a:t>
            </a:r>
            <a:endParaRPr lang="en-US" sz="1400" b="1" dirty="0">
              <a:latin typeface="Arial" charset="0"/>
            </a:endParaRPr>
          </a:p>
        </p:txBody>
      </p:sp>
      <p:sp>
        <p:nvSpPr>
          <p:cNvPr id="259075" name="Rectangle 3"/>
          <p:cNvSpPr>
            <a:spLocks noGrp="1" noChangeArrowheads="1"/>
          </p:cNvSpPr>
          <p:nvPr>
            <p:ph type="body" idx="1"/>
          </p:nvPr>
        </p:nvSpPr>
        <p:spPr>
          <a:xfrm>
            <a:off x="210345" y="592138"/>
            <a:ext cx="5155406" cy="3530599"/>
          </a:xfrm>
        </p:spPr>
        <p:txBody>
          <a:bodyPr/>
          <a:lstStyle/>
          <a:p>
            <a:pPr eaLnBrk="1" hangingPunct="1"/>
            <a:r>
              <a:rPr lang="en-US" sz="1200" dirty="0">
                <a:latin typeface="Arial" charset="0"/>
                <a:ea typeface="MS Mincho" charset="0"/>
                <a:cs typeface="MS Mincho" charset="0"/>
              </a:rPr>
              <a:t>Frame 55 (60 bytes on wire, 60 bytes captured)</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00:0b:cd:cd:77:f6,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00:0f:24:4e:d0:d0</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192.168.123.1 (192.168.123.1),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192.168.123.8 (192.168.123.8)</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1761 (1761),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1364395252,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3637882998, </a:t>
            </a:r>
            <a:r>
              <a:rPr lang="en-US" sz="1200" b="1" dirty="0">
                <a:latin typeface="Arial" charset="0"/>
                <a:ea typeface="MS Mincho" charset="0"/>
                <a:cs typeface="MS Mincho" charset="0"/>
              </a:rPr>
              <a:t>Len: 0</a:t>
            </a:r>
            <a:endParaRPr lang="en-US" sz="1200" b="1" dirty="0">
              <a:latin typeface="Arial" charset="0"/>
              <a:cs typeface="Courier New" charset="0"/>
            </a:endParaRPr>
          </a:p>
          <a:p>
            <a:pPr eaLnBrk="1" hangingPunct="1"/>
            <a:r>
              <a:rPr lang="en-US" sz="1200" dirty="0">
                <a:latin typeface="Arial" charset="0"/>
                <a:ea typeface="MS Mincho" charset="0"/>
                <a:cs typeface="MS Mincho" charset="0"/>
              </a:rPr>
              <a:t>    Source port: 1761 (1761)</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Destination port: http (80)</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Sequence number: 1364395252</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Acknowledgement number: 3637882998</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Header length: 20 bytes</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Flags: 0x0010 (ACK)</a:t>
            </a:r>
            <a:endParaRPr lang="en-US" sz="1200" dirty="0">
              <a:latin typeface="Arial" charset="0"/>
              <a:cs typeface="Courier New" charset="0"/>
            </a:endParaRPr>
          </a:p>
          <a:p>
            <a:pPr eaLnBrk="1" hangingPunct="1"/>
            <a:r>
              <a:rPr lang="en-US" sz="1200" dirty="0" smtClean="0">
                <a:latin typeface="Arial" charset="0"/>
                <a:ea typeface="MS Mincho" charset="0"/>
                <a:cs typeface="MS Mincho" charset="0"/>
              </a:rPr>
              <a:t>    Window </a:t>
            </a:r>
            <a:r>
              <a:rPr lang="en-US" sz="1200" dirty="0">
                <a:latin typeface="Arial" charset="0"/>
                <a:ea typeface="MS Mincho" charset="0"/>
                <a:cs typeface="MS Mincho" charset="0"/>
              </a:rPr>
              <a:t>size: 63120</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Checksum: 0x5b24 (correct</a:t>
            </a:r>
            <a:r>
              <a:rPr lang="en-US" sz="1200" dirty="0" smtClean="0">
                <a:latin typeface="Arial" charset="0"/>
                <a:ea typeface="MS Mincho" charset="0"/>
                <a:cs typeface="MS Mincho" charset="0"/>
              </a:rPr>
              <a:t>)</a:t>
            </a:r>
          </a:p>
          <a:p>
            <a:pPr marL="0" indent="0" eaLnBrk="1" hangingPunct="1">
              <a:buNone/>
            </a:pPr>
            <a:r>
              <a:rPr lang="en-US" sz="1000" dirty="0" smtClean="0">
                <a:solidFill>
                  <a:srgbClr val="FF0000"/>
                </a:solidFill>
                <a:latin typeface="Arial" charset="0"/>
                <a:ea typeface="MS Mincho" charset="0"/>
                <a:cs typeface="MS Mincho" charset="0"/>
              </a:rPr>
              <a:t>Browser </a:t>
            </a:r>
            <a:r>
              <a:rPr lang="en-US" sz="1000" dirty="0">
                <a:solidFill>
                  <a:srgbClr val="FF0000"/>
                </a:solidFill>
                <a:latin typeface="Arial" charset="0"/>
                <a:ea typeface="MS Mincho" charset="0"/>
                <a:cs typeface="MS Mincho" charset="0"/>
              </a:rPr>
              <a:t>side acknowledges it received the segment whose sequence number was </a:t>
            </a:r>
            <a:r>
              <a:rPr lang="en-US" sz="1000" dirty="0" smtClean="0">
                <a:solidFill>
                  <a:srgbClr val="FF0000"/>
                </a:solidFill>
                <a:latin typeface="Arial" charset="0"/>
                <a:ea typeface="MS Mincho" charset="0"/>
                <a:cs typeface="MS Mincho" charset="0"/>
              </a:rPr>
              <a:t>3637882997and </a:t>
            </a:r>
            <a:r>
              <a:rPr lang="en-US" sz="1000" dirty="0">
                <a:solidFill>
                  <a:srgbClr val="FF0000"/>
                </a:solidFill>
                <a:latin typeface="Arial" charset="0"/>
                <a:ea typeface="MS Mincho" charset="0"/>
                <a:cs typeface="MS Mincho" charset="0"/>
              </a:rPr>
              <a:t>so is </a:t>
            </a:r>
            <a:r>
              <a:rPr lang="en-US" sz="1000" dirty="0" smtClean="0">
                <a:solidFill>
                  <a:srgbClr val="FF0000"/>
                </a:solidFill>
                <a:latin typeface="Arial" charset="0"/>
                <a:ea typeface="MS Mincho" charset="0"/>
                <a:cs typeface="MS Mincho" charset="0"/>
              </a:rPr>
              <a:t>expecting </a:t>
            </a:r>
            <a:r>
              <a:rPr lang="en-US" sz="1000" dirty="0">
                <a:solidFill>
                  <a:srgbClr val="FF0000"/>
                </a:solidFill>
                <a:latin typeface="Arial" charset="0"/>
                <a:ea typeface="MS Mincho" charset="0"/>
                <a:cs typeface="MS Mincho" charset="0"/>
              </a:rPr>
              <a:t>to receive </a:t>
            </a:r>
            <a:r>
              <a:rPr lang="en-US" sz="1000" dirty="0" smtClean="0">
                <a:solidFill>
                  <a:srgbClr val="FF0000"/>
                </a:solidFill>
                <a:latin typeface="Arial" charset="0"/>
                <a:ea typeface="MS Mincho" charset="0"/>
                <a:cs typeface="MS Mincho" charset="0"/>
              </a:rPr>
              <a:t>3637882998.</a:t>
            </a:r>
          </a:p>
          <a:p>
            <a:pPr marL="0" indent="0" eaLnBrk="1" hangingPunct="1">
              <a:buNone/>
            </a:pPr>
            <a:r>
              <a:rPr lang="en-US" sz="1000" dirty="0" smtClean="0">
                <a:solidFill>
                  <a:srgbClr val="FF0000"/>
                </a:solidFill>
                <a:latin typeface="Arial" charset="0"/>
                <a:ea typeface="MS Mincho" charset="0"/>
                <a:cs typeface="MS Mincho" charset="0"/>
              </a:rPr>
              <a:t>Notice that the Len: is 0, so there is no application data being sent by the browser.</a:t>
            </a:r>
            <a:endParaRPr lang="en-US" sz="1000" dirty="0">
              <a:solidFill>
                <a:srgbClr val="FF0000"/>
              </a:solidFill>
              <a:latin typeface="Arial" charset="0"/>
              <a:cs typeface="Courier New" charset="0"/>
            </a:endParaRPr>
          </a:p>
          <a:p>
            <a:pPr marL="0" indent="0" eaLnBrk="1" hangingPunct="1">
              <a:buNone/>
            </a:pPr>
            <a:r>
              <a:rPr lang="en-US" sz="1000" b="1" dirty="0" smtClean="0">
                <a:solidFill>
                  <a:srgbClr val="FF0000"/>
                </a:solidFill>
                <a:latin typeface="Arial" charset="0"/>
                <a:ea typeface="MS Mincho" charset="0"/>
                <a:cs typeface="MS Mincho" charset="0"/>
              </a:rPr>
              <a:t> </a:t>
            </a:r>
            <a:endParaRPr lang="en-US" sz="1000" b="1" dirty="0">
              <a:solidFill>
                <a:srgbClr val="FF0000"/>
              </a:solidFill>
              <a:latin typeface="Arial" charset="0"/>
              <a:cs typeface="Courier New" charset="0"/>
            </a:endParaRPr>
          </a:p>
          <a:p>
            <a:pPr eaLnBrk="1" hangingPunct="1"/>
            <a:endParaRPr lang="en-US" sz="1200" dirty="0">
              <a:latin typeface="Arial" charset="0"/>
              <a:ea typeface="MS Mincho" charset="0"/>
              <a:cs typeface="MS Mincho"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61122" name="Rectangle 2"/>
          <p:cNvSpPr>
            <a:spLocks noGrp="1" noChangeArrowheads="1"/>
          </p:cNvSpPr>
          <p:nvPr>
            <p:ph type="title"/>
          </p:nvPr>
        </p:nvSpPr>
        <p:spPr>
          <a:xfrm>
            <a:off x="442913" y="246063"/>
            <a:ext cx="5021262" cy="295275"/>
          </a:xfrm>
        </p:spPr>
        <p:txBody>
          <a:bodyPr/>
          <a:lstStyle/>
          <a:p>
            <a:pPr algn="l" eaLnBrk="1" hangingPunct="1"/>
            <a:r>
              <a:rPr lang="en-US" sz="1400" b="1">
                <a:latin typeface="Arial" charset="0"/>
              </a:rPr>
              <a:t>Browser sends application - HTTP - data</a:t>
            </a:r>
          </a:p>
        </p:txBody>
      </p:sp>
      <p:sp>
        <p:nvSpPr>
          <p:cNvPr id="261123" name="Rectangle 3"/>
          <p:cNvSpPr>
            <a:spLocks noGrp="1" noChangeArrowheads="1"/>
          </p:cNvSpPr>
          <p:nvPr>
            <p:ph type="body" idx="1"/>
          </p:nvPr>
        </p:nvSpPr>
        <p:spPr>
          <a:xfrm>
            <a:off x="295275" y="592138"/>
            <a:ext cx="5070475" cy="3449637"/>
          </a:xfrm>
        </p:spPr>
        <p:txBody>
          <a:bodyPr/>
          <a:lstStyle/>
          <a:p>
            <a:pPr eaLnBrk="1" hangingPunct="1">
              <a:lnSpc>
                <a:spcPct val="90000"/>
              </a:lnSpc>
            </a:pPr>
            <a:r>
              <a:rPr lang="en-US" sz="1200" dirty="0">
                <a:latin typeface="Arial" charset="0"/>
                <a:ea typeface="MS Mincho" charset="0"/>
                <a:cs typeface="MS Mincho" charset="0"/>
              </a:rPr>
              <a:t>Frame 56 (614 bytes on wire, 614 bytes captured)</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00:0f:24:4e:d0:d0,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00:0b:cd:cd:77:f6</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192.168.123.8 (192.168.123.8),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192.168.123.1 (192.168.123.1)</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1761 (1761),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3637883088,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1364395252, </a:t>
            </a:r>
            <a:r>
              <a:rPr lang="en-US" sz="1200" b="1" dirty="0">
                <a:latin typeface="Arial" charset="0"/>
                <a:ea typeface="MS Mincho" charset="0"/>
                <a:cs typeface="MS Mincho" charset="0"/>
              </a:rPr>
              <a:t>Len: 560</a:t>
            </a:r>
            <a:endParaRPr lang="en-US" sz="1200" b="1"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Source port: http (80)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Destination port: 1761 (1761)</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Sequence number: 3637883088</a:t>
            </a:r>
            <a:endParaRPr lang="en-US" sz="1200" dirty="0">
              <a:latin typeface="Arial" charset="0"/>
              <a:cs typeface="Courier New" charset="0"/>
            </a:endParaRPr>
          </a:p>
          <a:p>
            <a:pPr eaLnBrk="1" hangingPunct="1">
              <a:lnSpc>
                <a:spcPct val="90000"/>
              </a:lnSpc>
            </a:pPr>
            <a:r>
              <a:rPr lang="en-US" sz="1200" smtClean="0">
                <a:latin typeface="Arial" charset="0"/>
                <a:ea typeface="MS Mincho" charset="0"/>
                <a:cs typeface="MS Mincho" charset="0"/>
              </a:rPr>
              <a:t>    Acknowledgement </a:t>
            </a:r>
            <a:r>
              <a:rPr lang="en-US" sz="1200" dirty="0">
                <a:latin typeface="Arial" charset="0"/>
                <a:ea typeface="MS Mincho" charset="0"/>
                <a:cs typeface="MS Mincho" charset="0"/>
              </a:rPr>
              <a:t>number: 1364395252</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Header length: 20 bytes</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Flags: 0x0010 (ACK)</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Window size: 3764</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Checksum: 0x8982 (correct)</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Hypertext Transfer Protocol</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63170" name="Rectangle 2"/>
          <p:cNvSpPr>
            <a:spLocks noGrp="1" noChangeArrowheads="1"/>
          </p:cNvSpPr>
          <p:nvPr>
            <p:ph type="title"/>
          </p:nvPr>
        </p:nvSpPr>
        <p:spPr>
          <a:xfrm>
            <a:off x="0" y="0"/>
            <a:ext cx="5021263" cy="295275"/>
          </a:xfrm>
        </p:spPr>
        <p:txBody>
          <a:bodyPr/>
          <a:lstStyle/>
          <a:p>
            <a:pPr algn="l" eaLnBrk="1" hangingPunct="1"/>
            <a:r>
              <a:rPr lang="en-US" sz="1400" b="1">
                <a:latin typeface="Arial" charset="0"/>
              </a:rPr>
              <a:t>Example 2: Google search from home PC</a:t>
            </a:r>
          </a:p>
        </p:txBody>
      </p:sp>
      <p:sp>
        <p:nvSpPr>
          <p:cNvPr id="263171" name="Rectangle 3"/>
          <p:cNvSpPr>
            <a:spLocks noGrp="1" noChangeArrowheads="1"/>
          </p:cNvSpPr>
          <p:nvPr>
            <p:ph type="body" idx="1"/>
          </p:nvPr>
        </p:nvSpPr>
        <p:spPr>
          <a:xfrm>
            <a:off x="210344" y="465137"/>
            <a:ext cx="5146675" cy="3886200"/>
          </a:xfrm>
        </p:spPr>
        <p:txBody>
          <a:bodyPr/>
          <a:lstStyle/>
          <a:p>
            <a:pPr marL="342900" indent="-342900" defTabSz="914400" eaLnBrk="1" hangingPunct="1">
              <a:lnSpc>
                <a:spcPct val="90000"/>
              </a:lnSpc>
            </a:pPr>
            <a:r>
              <a:rPr lang="en-US" sz="1200" dirty="0">
                <a:latin typeface="Arial" charset="0"/>
                <a:ea typeface="MS Mincho" charset="0"/>
                <a:cs typeface="MS Mincho" charset="0"/>
              </a:rPr>
              <a:t>Frame 5 (62 bytes on wire, 62 bytes captured)</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00:0c:41:2b:a2:a6,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00:03:93:e5:13:52</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10.0.1.3 (10.0.1.3),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66.102.7.104 (66.102.7.104)</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1585 (1585),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3683160795,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0, Len: 0</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Source port: 1585 (1585)</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Destination port: http (80)</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Sequence number: 3683160795</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Header length: 28 bytes</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Flags: 0x0002 (SYN)</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Window size: 16384</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Checksum: 0x7969 (correct)</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Options: (8 bytes)</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Maximum segment size: 1460 bytes</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NOP</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NOP</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t>
            </a:r>
            <a:r>
              <a:rPr lang="en-US" sz="1200" b="1" dirty="0">
                <a:latin typeface="Arial" charset="0"/>
                <a:ea typeface="MS Mincho" charset="0"/>
                <a:cs typeface="MS Mincho" charset="0"/>
              </a:rPr>
              <a:t>SACK permitted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31746" name="Rectangle 2"/>
          <p:cNvSpPr>
            <a:spLocks noGrp="1" noChangeArrowheads="1"/>
          </p:cNvSpPr>
          <p:nvPr>
            <p:ph type="title"/>
          </p:nvPr>
        </p:nvSpPr>
        <p:spPr>
          <a:xfrm>
            <a:off x="442913" y="196850"/>
            <a:ext cx="5021262" cy="565150"/>
          </a:xfrm>
        </p:spPr>
        <p:txBody>
          <a:bodyPr/>
          <a:lstStyle/>
          <a:p>
            <a:pPr eaLnBrk="1" hangingPunct="1"/>
            <a:r>
              <a:rPr lang="en-US" sz="1800" b="1">
                <a:latin typeface="Arial" charset="0"/>
              </a:rPr>
              <a:t>How TCP creates the illusion</a:t>
            </a:r>
          </a:p>
        </p:txBody>
      </p:sp>
      <p:sp>
        <p:nvSpPr>
          <p:cNvPr id="31747" name="Rectangle 3"/>
          <p:cNvSpPr>
            <a:spLocks noGrp="1" noChangeArrowheads="1"/>
          </p:cNvSpPr>
          <p:nvPr>
            <p:ph type="body" idx="1"/>
          </p:nvPr>
        </p:nvSpPr>
        <p:spPr>
          <a:xfrm>
            <a:off x="457200" y="914400"/>
            <a:ext cx="5070475" cy="2743200"/>
          </a:xfrm>
        </p:spPr>
        <p:txBody>
          <a:bodyPr/>
          <a:lstStyle/>
          <a:p>
            <a:pPr marL="342900" indent="-342900" defTabSz="914400" eaLnBrk="1" hangingPunct="1"/>
            <a:r>
              <a:rPr lang="en-US" sz="1800" dirty="0">
                <a:latin typeface="Arial" charset="0"/>
              </a:rPr>
              <a:t>TCP identifies the segments by the number of the first byte in the segment.</a:t>
            </a:r>
            <a:endParaRPr lang="en-US" sz="1800" b="1" dirty="0">
              <a:latin typeface="Arial"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67266" name="Rectangle 2"/>
          <p:cNvSpPr>
            <a:spLocks noGrp="1" noChangeArrowheads="1"/>
          </p:cNvSpPr>
          <p:nvPr>
            <p:ph type="title"/>
          </p:nvPr>
        </p:nvSpPr>
        <p:spPr>
          <a:xfrm>
            <a:off x="442913" y="246063"/>
            <a:ext cx="5021262" cy="295275"/>
          </a:xfrm>
        </p:spPr>
        <p:txBody>
          <a:bodyPr/>
          <a:lstStyle/>
          <a:p>
            <a:pPr algn="l" eaLnBrk="1" hangingPunct="1"/>
            <a:r>
              <a:rPr lang="en-US" sz="1400" b="1">
                <a:latin typeface="Arial" charset="0"/>
              </a:rPr>
              <a:t>Google responds to my SYN with a SYN,ACK</a:t>
            </a:r>
          </a:p>
        </p:txBody>
      </p:sp>
      <p:sp>
        <p:nvSpPr>
          <p:cNvPr id="267267" name="Rectangle 3"/>
          <p:cNvSpPr>
            <a:spLocks noGrp="1" noChangeArrowheads="1"/>
          </p:cNvSpPr>
          <p:nvPr>
            <p:ph type="body" idx="1"/>
          </p:nvPr>
        </p:nvSpPr>
        <p:spPr>
          <a:xfrm>
            <a:off x="295275" y="592138"/>
            <a:ext cx="5070475" cy="3449637"/>
          </a:xfrm>
        </p:spPr>
        <p:txBody>
          <a:bodyPr/>
          <a:lstStyle/>
          <a:p>
            <a:pPr eaLnBrk="1" hangingPunct="1">
              <a:lnSpc>
                <a:spcPct val="90000"/>
              </a:lnSpc>
            </a:pPr>
            <a:r>
              <a:rPr lang="en-US" sz="1200" dirty="0">
                <a:latin typeface="Arial" charset="0"/>
                <a:ea typeface="MS Mincho" charset="0"/>
                <a:cs typeface="MS Mincho" charset="0"/>
              </a:rPr>
              <a:t>Frame 6 (58 bytes on wire, 58 bytes captured)</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00:03:93:e5:13:52,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00:0c:41:2b:a2:a6</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66.102.7.104 (66.102.7.104),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10.0.1.3 (10.0.1.3)</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1585 (1585),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3973482275,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3683160796, Len: 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Source port: http (80)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Destination port: 1585 (1585)</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Sequence number: 3973482275</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Acknowledgement number: 3683160796</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Header length: 24 bytes</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Flags: 0x0012 (SYN, ACK)</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Window size: 8190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Checksum: 0x3a67 (correct)</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Options: (4 bytes)</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Maximum segment size: 1460 bytes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69314" name="Rectangle 2"/>
          <p:cNvSpPr>
            <a:spLocks noGrp="1" noChangeArrowheads="1"/>
          </p:cNvSpPr>
          <p:nvPr>
            <p:ph type="title"/>
          </p:nvPr>
        </p:nvSpPr>
        <p:spPr>
          <a:xfrm>
            <a:off x="457200" y="76200"/>
            <a:ext cx="5021263" cy="295275"/>
          </a:xfrm>
        </p:spPr>
        <p:txBody>
          <a:bodyPr/>
          <a:lstStyle/>
          <a:p>
            <a:pPr algn="l" eaLnBrk="1" hangingPunct="1"/>
            <a:r>
              <a:rPr lang="en-US" sz="1400" b="1" dirty="0">
                <a:latin typeface="Arial" charset="0"/>
              </a:rPr>
              <a:t>I respond with ACK - completing the 3-way handshake</a:t>
            </a:r>
          </a:p>
        </p:txBody>
      </p:sp>
      <p:sp>
        <p:nvSpPr>
          <p:cNvPr id="269315" name="Rectangle 3"/>
          <p:cNvSpPr>
            <a:spLocks noGrp="1" noChangeArrowheads="1"/>
          </p:cNvSpPr>
          <p:nvPr>
            <p:ph type="body" idx="1"/>
          </p:nvPr>
        </p:nvSpPr>
        <p:spPr>
          <a:xfrm>
            <a:off x="393700" y="533400"/>
            <a:ext cx="5321300" cy="3505200"/>
          </a:xfrm>
        </p:spPr>
        <p:txBody>
          <a:bodyPr/>
          <a:lstStyle/>
          <a:p>
            <a:pPr eaLnBrk="1" hangingPunct="1"/>
            <a:r>
              <a:rPr lang="en-US" sz="1200" dirty="0">
                <a:latin typeface="Arial" charset="0"/>
                <a:ea typeface="MS Mincho" charset="0"/>
                <a:cs typeface="MS Mincho" charset="0"/>
              </a:rPr>
              <a:t>Frame 7 (54 bytes on wire, 54 bytes captured)</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00:0c:41:2b:a2:a6,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00:03:93:e5:13:52</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10.0.1.3 (10.0.1.3),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66.102.7.104 (66.102.7.104)</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1585 (1585),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3683160796,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3973482276, Len: 0</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Source port: 1585 (1585)</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Destination port: http (80)</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Sequence number: 3683160796</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Acknowledgement number: 3973482276</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Header length: 20 bytes</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Flags: 0x0010 (ACK)</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Window size: 17520</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Checksum: 0x2db2 (correct)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79554" name="Rectangle 2"/>
          <p:cNvSpPr>
            <a:spLocks noGrp="1" noChangeArrowheads="1"/>
          </p:cNvSpPr>
          <p:nvPr>
            <p:ph type="title"/>
          </p:nvPr>
        </p:nvSpPr>
        <p:spPr>
          <a:xfrm>
            <a:off x="442913" y="246063"/>
            <a:ext cx="5021262" cy="295275"/>
          </a:xfrm>
        </p:spPr>
        <p:txBody>
          <a:bodyPr/>
          <a:lstStyle/>
          <a:p>
            <a:pPr algn="l" eaLnBrk="1" hangingPunct="1"/>
            <a:r>
              <a:rPr lang="en-US" sz="1400" b="1">
                <a:latin typeface="Arial" charset="0"/>
              </a:rPr>
              <a:t>I send application data …</a:t>
            </a:r>
          </a:p>
        </p:txBody>
      </p:sp>
      <p:sp>
        <p:nvSpPr>
          <p:cNvPr id="279555" name="Rectangle 3"/>
          <p:cNvSpPr>
            <a:spLocks noGrp="1" noChangeArrowheads="1"/>
          </p:cNvSpPr>
          <p:nvPr>
            <p:ph type="body" idx="1"/>
          </p:nvPr>
        </p:nvSpPr>
        <p:spPr>
          <a:xfrm>
            <a:off x="393700" y="592138"/>
            <a:ext cx="5070475" cy="3597275"/>
          </a:xfrm>
        </p:spPr>
        <p:txBody>
          <a:bodyPr/>
          <a:lstStyle/>
          <a:p>
            <a:pPr marL="342900" indent="-342900" defTabSz="914400" eaLnBrk="1" hangingPunct="1">
              <a:lnSpc>
                <a:spcPct val="90000"/>
              </a:lnSpc>
            </a:pPr>
            <a:r>
              <a:rPr lang="en-US" sz="1200" dirty="0">
                <a:latin typeface="Arial" charset="0"/>
                <a:ea typeface="MS Mincho" charset="0"/>
                <a:cs typeface="MS Mincho" charset="0"/>
              </a:rPr>
              <a:t>Frame 8 (541 bytes on wire, 541 bytes captured)</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00:0c:41:2b:a2:a6,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00:03:93:e5:13:52</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10.0.1.3 (10.0.1.3),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66.102.7.104 (66.102.7.104)</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1585 (1585),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3683160796,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3973482276, Len: 487</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Source port: 1585 (1585)</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Destination port: http (80)</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Sequence number: 3683160796</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Next sequence number: 3683161283</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Acknowledgement number: 3973482276</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Header length: 20 bytes</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Flags: 0x0018 (PSH, ACK)</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Window size: 17520</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Checksum: 0xffc0 (correct)</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Hypertext Transfer Protocol</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t>
            </a:r>
            <a:r>
              <a:rPr lang="en-US" sz="1200" dirty="0">
                <a:latin typeface="Times New Roman" charset="0"/>
                <a:ea typeface="MS Mincho" charset="0"/>
                <a:cs typeface="MS Mincho" charset="0"/>
              </a:rPr>
              <a:t>………</a:t>
            </a:r>
            <a:r>
              <a:rPr lang="en-US" sz="1200" dirty="0">
                <a:latin typeface="Arial" charset="0"/>
                <a:ea typeface="MS Mincho" charset="0"/>
                <a:cs typeface="MS Mincho" charset="0"/>
              </a:rPr>
              <a:t>&gt;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81602" name="Rectangle 2"/>
          <p:cNvSpPr>
            <a:spLocks noGrp="1" noChangeArrowheads="1"/>
          </p:cNvSpPr>
          <p:nvPr>
            <p:ph type="title"/>
          </p:nvPr>
        </p:nvSpPr>
        <p:spPr>
          <a:xfrm>
            <a:off x="442913" y="246063"/>
            <a:ext cx="5021262" cy="295275"/>
          </a:xfrm>
        </p:spPr>
        <p:txBody>
          <a:bodyPr/>
          <a:lstStyle/>
          <a:p>
            <a:pPr algn="l" eaLnBrk="1" hangingPunct="1"/>
            <a:r>
              <a:rPr lang="en-US" sz="1400" b="1">
                <a:latin typeface="Arial" charset="0"/>
              </a:rPr>
              <a:t>….. application data</a:t>
            </a:r>
          </a:p>
        </p:txBody>
      </p:sp>
      <p:sp>
        <p:nvSpPr>
          <p:cNvPr id="281603" name="Rectangle 3"/>
          <p:cNvSpPr>
            <a:spLocks noGrp="1" noChangeArrowheads="1"/>
          </p:cNvSpPr>
          <p:nvPr>
            <p:ph type="body" idx="1"/>
          </p:nvPr>
        </p:nvSpPr>
        <p:spPr>
          <a:xfrm>
            <a:off x="393700" y="592138"/>
            <a:ext cx="5070475" cy="3498850"/>
          </a:xfrm>
        </p:spPr>
        <p:txBody>
          <a:bodyPr/>
          <a:lstStyle/>
          <a:p>
            <a:pPr marL="342900" indent="-342900" defTabSz="914400" eaLnBrk="1" hangingPunct="1">
              <a:lnSpc>
                <a:spcPct val="90000"/>
              </a:lnSpc>
            </a:pPr>
            <a:r>
              <a:rPr lang="en-US" sz="1200" dirty="0">
                <a:latin typeface="Arial" charset="0"/>
                <a:ea typeface="MS Mincho" charset="0"/>
                <a:cs typeface="MS Mincho" charset="0"/>
              </a:rPr>
              <a:t>Hypertext Transfer Protocol</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GET / HTTP/1.1\r\n</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Host: </a:t>
            </a:r>
            <a:r>
              <a:rPr lang="en-US" sz="1200" dirty="0" err="1">
                <a:latin typeface="Arial" charset="0"/>
                <a:ea typeface="MS Mincho" charset="0"/>
                <a:cs typeface="MS Mincho" charset="0"/>
              </a:rPr>
              <a:t>www.google.com</a:t>
            </a:r>
            <a:r>
              <a:rPr lang="en-US" sz="1200" dirty="0">
                <a:latin typeface="Arial" charset="0"/>
                <a:ea typeface="MS Mincho" charset="0"/>
                <a:cs typeface="MS Mincho" charset="0"/>
              </a:rPr>
              <a:t>\r\n</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User-Agent: Mozilla/5.0 (Windows; U; Windows NT 5.1; en-US; rv:1.7.2) Gecko/20040804 Netscape/7.2 (ax)\r\n</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Accept: text/</a:t>
            </a:r>
            <a:r>
              <a:rPr lang="en-US" sz="1200" dirty="0" err="1">
                <a:latin typeface="Arial" charset="0"/>
                <a:ea typeface="MS Mincho" charset="0"/>
                <a:cs typeface="MS Mincho" charset="0"/>
              </a:rPr>
              <a:t>xml,application</a:t>
            </a:r>
            <a:r>
              <a:rPr lang="en-US" sz="1200" dirty="0">
                <a:latin typeface="Arial" charset="0"/>
                <a:ea typeface="MS Mincho" charset="0"/>
                <a:cs typeface="MS Mincho" charset="0"/>
              </a:rPr>
              <a:t>/</a:t>
            </a:r>
            <a:r>
              <a:rPr lang="en-US" sz="1200" dirty="0" err="1">
                <a:latin typeface="Arial" charset="0"/>
                <a:ea typeface="MS Mincho" charset="0"/>
                <a:cs typeface="MS Mincho" charset="0"/>
              </a:rPr>
              <a:t>xml,application</a:t>
            </a:r>
            <a:r>
              <a:rPr lang="en-US" sz="1200" dirty="0">
                <a:latin typeface="Arial" charset="0"/>
                <a:ea typeface="MS Mincho" charset="0"/>
                <a:cs typeface="MS Mincho" charset="0"/>
              </a:rPr>
              <a:t>/</a:t>
            </a:r>
            <a:r>
              <a:rPr lang="en-US" sz="1200" dirty="0" err="1">
                <a:latin typeface="Arial" charset="0"/>
                <a:ea typeface="MS Mincho" charset="0"/>
                <a:cs typeface="MS Mincho" charset="0"/>
              </a:rPr>
              <a:t>xhtml+xml,text</a:t>
            </a:r>
            <a:r>
              <a:rPr lang="en-US" sz="1200" dirty="0">
                <a:latin typeface="Arial" charset="0"/>
                <a:ea typeface="MS Mincho" charset="0"/>
                <a:cs typeface="MS Mincho" charset="0"/>
              </a:rPr>
              <a:t>/</a:t>
            </a:r>
            <a:r>
              <a:rPr lang="en-US" sz="1200" dirty="0" err="1">
                <a:latin typeface="Arial" charset="0"/>
                <a:ea typeface="MS Mincho" charset="0"/>
                <a:cs typeface="MS Mincho" charset="0"/>
              </a:rPr>
              <a:t>html;q</a:t>
            </a:r>
            <a:r>
              <a:rPr lang="en-US" sz="1200" dirty="0">
                <a:latin typeface="Arial" charset="0"/>
                <a:ea typeface="MS Mincho" charset="0"/>
                <a:cs typeface="MS Mincho" charset="0"/>
              </a:rPr>
              <a:t>=0.9,text/</a:t>
            </a:r>
            <a:r>
              <a:rPr lang="en-US" sz="1200" dirty="0" err="1">
                <a:latin typeface="Arial" charset="0"/>
                <a:ea typeface="MS Mincho" charset="0"/>
                <a:cs typeface="MS Mincho" charset="0"/>
              </a:rPr>
              <a:t>plain;q</a:t>
            </a:r>
            <a:r>
              <a:rPr lang="en-US" sz="1200" dirty="0">
                <a:latin typeface="Arial" charset="0"/>
                <a:ea typeface="MS Mincho" charset="0"/>
                <a:cs typeface="MS Mincho" charset="0"/>
              </a:rPr>
              <a:t>=0.8,image/</a:t>
            </a:r>
            <a:r>
              <a:rPr lang="en-US" sz="1200" dirty="0" err="1">
                <a:latin typeface="Arial" charset="0"/>
                <a:ea typeface="MS Mincho" charset="0"/>
                <a:cs typeface="MS Mincho" charset="0"/>
              </a:rPr>
              <a:t>png</a:t>
            </a:r>
            <a:r>
              <a:rPr lang="en-US" sz="1200" dirty="0">
                <a:latin typeface="Arial" charset="0"/>
                <a:ea typeface="MS Mincho" charset="0"/>
                <a:cs typeface="MS Mincho" charset="0"/>
              </a:rPr>
              <a:t>,*/*;q=0.5\r\n</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Accept-Language: </a:t>
            </a:r>
            <a:r>
              <a:rPr lang="en-US" sz="1200" dirty="0" err="1">
                <a:latin typeface="Arial" charset="0"/>
                <a:ea typeface="MS Mincho" charset="0"/>
                <a:cs typeface="MS Mincho" charset="0"/>
              </a:rPr>
              <a:t>en-us,en;q</a:t>
            </a:r>
            <a:r>
              <a:rPr lang="en-US" sz="1200" dirty="0">
                <a:latin typeface="Arial" charset="0"/>
                <a:ea typeface="MS Mincho" charset="0"/>
                <a:cs typeface="MS Mincho" charset="0"/>
              </a:rPr>
              <a:t>=0.5\r\n</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Accept-Encoding: </a:t>
            </a:r>
            <a:r>
              <a:rPr lang="en-US" sz="1200" dirty="0" err="1">
                <a:latin typeface="Arial" charset="0"/>
                <a:ea typeface="MS Mincho" charset="0"/>
                <a:cs typeface="MS Mincho" charset="0"/>
              </a:rPr>
              <a:t>gzip,deflate</a:t>
            </a:r>
            <a:r>
              <a:rPr lang="en-US" sz="1200" dirty="0">
                <a:latin typeface="Arial" charset="0"/>
                <a:ea typeface="MS Mincho" charset="0"/>
                <a:cs typeface="MS Mincho" charset="0"/>
              </a:rPr>
              <a:t>\r\n</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Accept-Charset: ISO-8859-1,utf-8;q=0.7,*;q=0.7\r\n</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Keep-Alive: 300\r\n</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Connection: keep-alive\r\n</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Cookie: PREF=ID=591aa73a0af3d098:TM=1008817899:LM=1033049829:S=1mnjXUNaKaFz9kbt\r\n</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\r\n</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83650" name="Rectangle 2"/>
          <p:cNvSpPr>
            <a:spLocks noGrp="1" noChangeArrowheads="1"/>
          </p:cNvSpPr>
          <p:nvPr>
            <p:ph type="title"/>
          </p:nvPr>
        </p:nvSpPr>
        <p:spPr>
          <a:xfrm>
            <a:off x="442913" y="246063"/>
            <a:ext cx="5021262" cy="295275"/>
          </a:xfrm>
        </p:spPr>
        <p:txBody>
          <a:bodyPr/>
          <a:lstStyle/>
          <a:p>
            <a:pPr algn="l" eaLnBrk="1" hangingPunct="1"/>
            <a:r>
              <a:rPr lang="en-US" sz="1400" b="1">
                <a:latin typeface="Arial" charset="0"/>
              </a:rPr>
              <a:t>Google sends data …..</a:t>
            </a:r>
          </a:p>
        </p:txBody>
      </p:sp>
      <p:sp>
        <p:nvSpPr>
          <p:cNvPr id="283651" name="Rectangle 3"/>
          <p:cNvSpPr>
            <a:spLocks noGrp="1" noChangeArrowheads="1"/>
          </p:cNvSpPr>
          <p:nvPr>
            <p:ph type="body" idx="1"/>
          </p:nvPr>
        </p:nvSpPr>
        <p:spPr>
          <a:xfrm>
            <a:off x="393700" y="592138"/>
            <a:ext cx="5070475" cy="3498850"/>
          </a:xfrm>
        </p:spPr>
        <p:txBody>
          <a:bodyPr/>
          <a:lstStyle/>
          <a:p>
            <a:pPr marL="342900" indent="-342900" defTabSz="914400" eaLnBrk="1" hangingPunct="1">
              <a:lnSpc>
                <a:spcPct val="90000"/>
              </a:lnSpc>
            </a:pPr>
            <a:r>
              <a:rPr lang="en-US" sz="1200" dirty="0">
                <a:latin typeface="Arial" charset="0"/>
                <a:ea typeface="MS Mincho" charset="0"/>
                <a:cs typeface="MS Mincho" charset="0"/>
              </a:rPr>
              <a:t>Frame 9 (1231 bytes on wire, 1231 bytes captured)</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00:03:93:e5:13:52,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00:0c:41:2b:a2:a6</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66.102.7.104 (66.102.7.104),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10.0.1.3 (10.0.1.3)</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1585 (1585),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3973482276,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3683161283, Len: 1177</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Source port: http (80)</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Destination port: 1585 (1585)</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Sequence number: 3973482276</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Next sequence number: 3973483453</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Acknowledgement number: 3683161283</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Header length: 20 bytes</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Flags: 0x0018 (PSH, ACK)</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Window size: 14544</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Checksum: 0x2ace (correct)</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Hypertext Transfer Protocol</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t>
            </a:r>
            <a:r>
              <a:rPr lang="en-US" sz="1200" dirty="0">
                <a:latin typeface="Times New Roman" charset="0"/>
                <a:ea typeface="MS Mincho" charset="0"/>
                <a:cs typeface="MS Mincho" charset="0"/>
              </a:rPr>
              <a:t>……</a:t>
            </a:r>
            <a:r>
              <a:rPr lang="en-US" sz="1200" dirty="0">
                <a:latin typeface="Arial" charset="0"/>
                <a:ea typeface="MS Mincho" charset="0"/>
                <a:cs typeface="MS Mincho" charset="0"/>
              </a:rPr>
              <a:t>.&gt;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85698" name="Rectangle 3"/>
          <p:cNvSpPr>
            <a:spLocks noGrp="1" noChangeArrowheads="1"/>
          </p:cNvSpPr>
          <p:nvPr>
            <p:ph type="body" idx="1"/>
          </p:nvPr>
        </p:nvSpPr>
        <p:spPr>
          <a:xfrm>
            <a:off x="228600" y="152400"/>
            <a:ext cx="5486400" cy="3902075"/>
          </a:xfrm>
        </p:spPr>
        <p:txBody>
          <a:bodyPr/>
          <a:lstStyle/>
          <a:p>
            <a:pPr eaLnBrk="1" hangingPunct="1">
              <a:lnSpc>
                <a:spcPct val="90000"/>
              </a:lnSpc>
            </a:pPr>
            <a:r>
              <a:rPr lang="en-US" sz="1200" dirty="0">
                <a:latin typeface="Arial" charset="0"/>
                <a:ea typeface="MS Mincho" charset="0"/>
                <a:cs typeface="MS Mincho" charset="0"/>
              </a:rPr>
              <a:t>Hypertext Transfer Protocol</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HTTP/1.1 200 OK\r\n</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Cache-Control: private\r\n</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Content-Type: text/html\r\n</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Content-Encoding: </a:t>
            </a:r>
            <a:r>
              <a:rPr lang="en-US" sz="1200" dirty="0" err="1">
                <a:latin typeface="Arial" charset="0"/>
                <a:ea typeface="MS Mincho" charset="0"/>
                <a:cs typeface="MS Mincho" charset="0"/>
              </a:rPr>
              <a:t>gzip</a:t>
            </a:r>
            <a:r>
              <a:rPr lang="en-US" sz="1200" dirty="0">
                <a:latin typeface="Arial" charset="0"/>
                <a:ea typeface="MS Mincho" charset="0"/>
                <a:cs typeface="MS Mincho" charset="0"/>
              </a:rPr>
              <a:t>\r\n</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Server: GWS/2.1\r\n</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Content-Length: 1009\r\n</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Date: Sat, 20 Nov 2004 20:59:40 GMT\r\n</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\r\n</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Data (1009 bytes)</a:t>
            </a:r>
            <a:endParaRPr lang="en-US" sz="1200" dirty="0">
              <a:latin typeface="Arial" charset="0"/>
              <a:cs typeface="Courier New" charset="0"/>
            </a:endParaRPr>
          </a:p>
          <a:p>
            <a:pPr eaLnBrk="1" hangingPunct="1">
              <a:lnSpc>
                <a:spcPct val="90000"/>
              </a:lnSpc>
            </a:pPr>
            <a:r>
              <a:rPr lang="en-US" sz="1200" dirty="0">
                <a:latin typeface="Times New Roman" charset="0"/>
                <a:ea typeface="MS Mincho" charset="0"/>
                <a:cs typeface="MS Mincho" charset="0"/>
              </a:rPr>
              <a:t> </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0000  1f 8b 08 00 00 00 00 00 02 </a:t>
            </a:r>
            <a:r>
              <a:rPr lang="en-US" sz="1200" dirty="0" err="1">
                <a:latin typeface="Arial" charset="0"/>
                <a:ea typeface="MS Mincho" charset="0"/>
                <a:cs typeface="MS Mincho" charset="0"/>
              </a:rPr>
              <a:t>ff</a:t>
            </a:r>
            <a:r>
              <a:rPr lang="en-US" sz="1200" dirty="0">
                <a:latin typeface="Arial" charset="0"/>
                <a:ea typeface="MS Mincho" charset="0"/>
                <a:cs typeface="MS Mincho" charset="0"/>
              </a:rPr>
              <a:t> 8d 55 6d 6f </a:t>
            </a:r>
            <a:r>
              <a:rPr lang="en-US" sz="1200" dirty="0" err="1">
                <a:latin typeface="Arial" charset="0"/>
                <a:ea typeface="MS Mincho" charset="0"/>
                <a:cs typeface="MS Mincho" charset="0"/>
              </a:rPr>
              <a:t>db</a:t>
            </a:r>
            <a:r>
              <a:rPr lang="en-US" sz="1200" dirty="0">
                <a:latin typeface="Arial" charset="0"/>
                <a:ea typeface="MS Mincho" charset="0"/>
                <a:cs typeface="MS Mincho" charset="0"/>
              </a:rPr>
              <a:t> 36   ...........Umo.6</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0010  10 </a:t>
            </a:r>
            <a:r>
              <a:rPr lang="en-US" sz="1200" dirty="0" err="1">
                <a:latin typeface="Arial" charset="0"/>
                <a:ea typeface="MS Mincho" charset="0"/>
                <a:cs typeface="MS Mincho" charset="0"/>
              </a:rPr>
              <a:t>fe</a:t>
            </a:r>
            <a:r>
              <a:rPr lang="en-US" sz="1200" dirty="0">
                <a:latin typeface="Arial" charset="0"/>
                <a:ea typeface="MS Mincho" charset="0"/>
                <a:cs typeface="MS Mincho" charset="0"/>
              </a:rPr>
              <a:t> 9e 5f c1 </a:t>
            </a:r>
            <a:r>
              <a:rPr lang="en-US" sz="1200" dirty="0" err="1">
                <a:latin typeface="Arial" charset="0"/>
                <a:ea typeface="MS Mincho" charset="0"/>
                <a:cs typeface="MS Mincho" charset="0"/>
              </a:rPr>
              <a:t>aa</a:t>
            </a:r>
            <a:r>
              <a:rPr lang="en-US" sz="1200" dirty="0">
                <a:latin typeface="Arial" charset="0"/>
                <a:ea typeface="MS Mincho" charset="0"/>
                <a:cs typeface="MS Mincho" charset="0"/>
              </a:rPr>
              <a:t> 9b 67 </a:t>
            </a:r>
            <a:r>
              <a:rPr lang="en-US" sz="1200" dirty="0" err="1">
                <a:latin typeface="Arial" charset="0"/>
                <a:ea typeface="MS Mincho" charset="0"/>
                <a:cs typeface="MS Mincho" charset="0"/>
              </a:rPr>
              <a:t>af</a:t>
            </a:r>
            <a:r>
              <a:rPr lang="en-US" sz="1200" dirty="0">
                <a:latin typeface="Arial" charset="0"/>
                <a:ea typeface="MS Mincho" charset="0"/>
                <a:cs typeface="MS Mincho" charset="0"/>
              </a:rPr>
              <a:t> 96 65 07 71 16 c4 a2   ..._...g..</a:t>
            </a:r>
            <a:r>
              <a:rPr lang="en-US" sz="1200" dirty="0" err="1">
                <a:latin typeface="Arial" charset="0"/>
                <a:ea typeface="MS Mincho" charset="0"/>
                <a:cs typeface="MS Mincho" charset="0"/>
              </a:rPr>
              <a:t>e.q</a:t>
            </a:r>
            <a:endParaRPr lang="en-US" sz="1200" dirty="0">
              <a:latin typeface="Arial" charset="0"/>
              <a:ea typeface="MS Mincho" charset="0"/>
              <a:cs typeface="MS Mincho" charset="0"/>
            </a:endParaRPr>
          </a:p>
          <a:p>
            <a:pPr eaLnBrk="1" hangingPunct="1">
              <a:lnSpc>
                <a:spcPct val="90000"/>
              </a:lnSpc>
            </a:pPr>
            <a:r>
              <a:rPr lang="en-US" sz="1200" dirty="0">
                <a:latin typeface="Times New Roman" charset="0"/>
                <a:ea typeface="MS Mincho" charset="0"/>
                <a:cs typeface="MS Mincho" charset="0"/>
              </a:rPr>
              <a:t>………………………………………………………………………</a:t>
            </a:r>
            <a:r>
              <a:rPr lang="en-US" sz="1200" dirty="0">
                <a:latin typeface="Arial" charset="0"/>
                <a:ea typeface="MS Mincho" charset="0"/>
                <a:cs typeface="MS Mincho" charset="0"/>
              </a:rPr>
              <a:t>..</a:t>
            </a:r>
          </a:p>
          <a:p>
            <a:pPr eaLnBrk="1" hangingPunct="1">
              <a:lnSpc>
                <a:spcPct val="90000"/>
              </a:lnSpc>
            </a:pPr>
            <a:r>
              <a:rPr lang="en-US" sz="1200" dirty="0">
                <a:latin typeface="Times New Roman" charset="0"/>
                <a:ea typeface="MS Mincho" charset="0"/>
                <a:cs typeface="MS Mincho" charset="0"/>
              </a:rPr>
              <a:t>………………………………………………………………………</a:t>
            </a:r>
            <a:r>
              <a:rPr lang="en-US" sz="1200" dirty="0">
                <a:latin typeface="Arial" charset="0"/>
                <a:ea typeface="MS Mincho" charset="0"/>
                <a:cs typeface="MS Mincho" charset="0"/>
              </a:rPr>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87746" name="Rectangle 2"/>
          <p:cNvSpPr>
            <a:spLocks noGrp="1" noChangeArrowheads="1"/>
          </p:cNvSpPr>
          <p:nvPr>
            <p:ph type="title"/>
          </p:nvPr>
        </p:nvSpPr>
        <p:spPr>
          <a:xfrm>
            <a:off x="442913" y="246063"/>
            <a:ext cx="5021262" cy="295275"/>
          </a:xfrm>
        </p:spPr>
        <p:txBody>
          <a:bodyPr/>
          <a:lstStyle/>
          <a:p>
            <a:pPr algn="l" eaLnBrk="1" hangingPunct="1"/>
            <a:r>
              <a:rPr lang="en-US" sz="1400" b="1">
                <a:latin typeface="Arial" charset="0"/>
              </a:rPr>
              <a:t>I respond to Google with ACK and no data</a:t>
            </a:r>
          </a:p>
        </p:txBody>
      </p:sp>
      <p:sp>
        <p:nvSpPr>
          <p:cNvPr id="287747" name="Rectangle 3"/>
          <p:cNvSpPr>
            <a:spLocks noGrp="1" noChangeArrowheads="1"/>
          </p:cNvSpPr>
          <p:nvPr>
            <p:ph type="body" idx="1"/>
          </p:nvPr>
        </p:nvSpPr>
        <p:spPr>
          <a:xfrm>
            <a:off x="393700" y="592138"/>
            <a:ext cx="5070475" cy="3498850"/>
          </a:xfrm>
        </p:spPr>
        <p:txBody>
          <a:bodyPr/>
          <a:lstStyle/>
          <a:p>
            <a:pPr eaLnBrk="1" hangingPunct="1"/>
            <a:r>
              <a:rPr lang="en-US" sz="1200" dirty="0">
                <a:latin typeface="Arial" charset="0"/>
                <a:ea typeface="MS Mincho" charset="0"/>
                <a:cs typeface="MS Mincho" charset="0"/>
              </a:rPr>
              <a:t>Frame 10 (54 bytes on wire, 54 bytes captured)</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00:0c:41:2b:a2:a6,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00:03:93:e5:13:52</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10.0.1.3 (10.0.1.3),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66.102.7.104 (66.102.7.104)</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1585 (1585),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3683161283,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3973483453, Len: 0</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Source port: 1585 (1585)</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Destination port: http (80)</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Sequence number: 3683161283</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Acknowledgement number: 3973483453</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Header length: 20 bytes</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Flags: 0x0010 (ACK)</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Window size: 16343</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Checksum: 0x2bcb (correct)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89794" name="Rectangle 2"/>
          <p:cNvSpPr>
            <a:spLocks noGrp="1" noChangeArrowheads="1"/>
          </p:cNvSpPr>
          <p:nvPr>
            <p:ph type="title"/>
          </p:nvPr>
        </p:nvSpPr>
        <p:spPr>
          <a:xfrm>
            <a:off x="442913" y="246063"/>
            <a:ext cx="5021262" cy="295275"/>
          </a:xfrm>
        </p:spPr>
        <p:txBody>
          <a:bodyPr/>
          <a:lstStyle/>
          <a:p>
            <a:pPr algn="l" eaLnBrk="1" hangingPunct="1"/>
            <a:r>
              <a:rPr lang="en-US" sz="1400" b="1">
                <a:latin typeface="Arial" charset="0"/>
              </a:rPr>
              <a:t>Example Calculations using trace II:</a:t>
            </a:r>
          </a:p>
        </p:txBody>
      </p:sp>
      <p:sp>
        <p:nvSpPr>
          <p:cNvPr id="289795" name="Rectangle 3"/>
          <p:cNvSpPr>
            <a:spLocks noGrp="1" noChangeArrowheads="1"/>
          </p:cNvSpPr>
          <p:nvPr>
            <p:ph type="body" idx="1"/>
          </p:nvPr>
        </p:nvSpPr>
        <p:spPr>
          <a:xfrm>
            <a:off x="393700" y="592138"/>
            <a:ext cx="5070475" cy="3498850"/>
          </a:xfrm>
        </p:spPr>
        <p:txBody>
          <a:bodyPr/>
          <a:lstStyle/>
          <a:p>
            <a:pPr eaLnBrk="1" hangingPunct="1"/>
            <a:r>
              <a:rPr lang="en-US" sz="1500" dirty="0">
                <a:latin typeface="Arial" charset="0"/>
                <a:ea typeface="MS Mincho" charset="0"/>
                <a:cs typeface="MS Mincho" charset="0"/>
              </a:rPr>
              <a:t>In frame 8, the sequence number announced by the client is 3683160796</a:t>
            </a:r>
          </a:p>
          <a:p>
            <a:pPr eaLnBrk="1" hangingPunct="1"/>
            <a:r>
              <a:rPr lang="en-US" sz="1500" dirty="0">
                <a:latin typeface="Arial" charset="0"/>
                <a:ea typeface="MS Mincho" charset="0"/>
                <a:cs typeface="MS Mincho" charset="0"/>
              </a:rPr>
              <a:t>In frame 9, the acknowledgement number announced by the server is 3683161283</a:t>
            </a:r>
          </a:p>
          <a:p>
            <a:pPr eaLnBrk="1" hangingPunct="1"/>
            <a:r>
              <a:rPr lang="en-US" sz="1500" dirty="0">
                <a:latin typeface="Arial" charset="0"/>
                <a:ea typeface="MS Mincho" charset="0"/>
                <a:cs typeface="MS Mincho" charset="0"/>
              </a:rPr>
              <a:t>This means that the </a:t>
            </a:r>
            <a:r>
              <a:rPr lang="en-US" sz="1500" dirty="0" smtClean="0">
                <a:latin typeface="Arial" charset="0"/>
                <a:ea typeface="MS Mincho" charset="0"/>
                <a:cs typeface="MS Mincho" charset="0"/>
              </a:rPr>
              <a:t>server consumed 487 </a:t>
            </a:r>
            <a:r>
              <a:rPr lang="en-US" sz="1500" dirty="0">
                <a:latin typeface="Arial" charset="0"/>
                <a:ea typeface="MS Mincho" charset="0"/>
                <a:cs typeface="MS Mincho" charset="0"/>
              </a:rPr>
              <a:t>bytes (3683161283 - 3683160796)</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91842" name="Rectangle 2"/>
          <p:cNvSpPr>
            <a:spLocks noGrp="1" noChangeArrowheads="1"/>
          </p:cNvSpPr>
          <p:nvPr>
            <p:ph type="title"/>
          </p:nvPr>
        </p:nvSpPr>
        <p:spPr>
          <a:xfrm>
            <a:off x="442913" y="246063"/>
            <a:ext cx="5021262" cy="295275"/>
          </a:xfrm>
        </p:spPr>
        <p:txBody>
          <a:bodyPr/>
          <a:lstStyle/>
          <a:p>
            <a:pPr algn="l" eaLnBrk="1" hangingPunct="1"/>
            <a:r>
              <a:rPr lang="en-US" sz="1400" b="1">
                <a:latin typeface="Arial" charset="0"/>
              </a:rPr>
              <a:t>Example Calculations using trace II:</a:t>
            </a:r>
          </a:p>
        </p:txBody>
      </p:sp>
      <p:sp>
        <p:nvSpPr>
          <p:cNvPr id="291843" name="Rectangle 3"/>
          <p:cNvSpPr>
            <a:spLocks noGrp="1" noChangeArrowheads="1"/>
          </p:cNvSpPr>
          <p:nvPr>
            <p:ph type="body" idx="1"/>
          </p:nvPr>
        </p:nvSpPr>
        <p:spPr>
          <a:xfrm>
            <a:off x="393700" y="592138"/>
            <a:ext cx="5070475" cy="3498850"/>
          </a:xfrm>
        </p:spPr>
        <p:txBody>
          <a:bodyPr/>
          <a:lstStyle/>
          <a:p>
            <a:pPr eaLnBrk="1" hangingPunct="1"/>
            <a:r>
              <a:rPr lang="en-US" sz="1500">
                <a:latin typeface="Arial" charset="0"/>
                <a:ea typeface="MS Mincho" charset="0"/>
                <a:cs typeface="MS Mincho" charset="0"/>
              </a:rPr>
              <a:t>Check if this is true by looking at the </a:t>
            </a:r>
            <a:r>
              <a:rPr lang="ja-JP" altLang="en-US" sz="1500">
                <a:latin typeface="Times New Roman" charset="0"/>
                <a:ea typeface="MS Mincho" charset="0"/>
                <a:cs typeface="MS Mincho" charset="0"/>
              </a:rPr>
              <a:t>‘</a:t>
            </a:r>
            <a:r>
              <a:rPr lang="en-US" altLang="ja-JP" sz="1500">
                <a:latin typeface="Arial" charset="0"/>
                <a:ea typeface="MS Mincho" charset="0"/>
                <a:cs typeface="MS Mincho" charset="0"/>
              </a:rPr>
              <a:t>bytes on the wire</a:t>
            </a:r>
            <a:r>
              <a:rPr lang="ja-JP" altLang="en-US" sz="1500">
                <a:latin typeface="Times New Roman" charset="0"/>
                <a:ea typeface="MS Mincho" charset="0"/>
                <a:cs typeface="MS Mincho" charset="0"/>
              </a:rPr>
              <a:t>’</a:t>
            </a:r>
            <a:r>
              <a:rPr lang="en-US" altLang="ja-JP" sz="1500">
                <a:latin typeface="Arial" charset="0"/>
                <a:ea typeface="MS Mincho" charset="0"/>
                <a:cs typeface="MS Mincho" charset="0"/>
              </a:rPr>
              <a:t> in frame 8.</a:t>
            </a:r>
          </a:p>
          <a:p>
            <a:pPr eaLnBrk="1" hangingPunct="1"/>
            <a:r>
              <a:rPr lang="en-US" sz="1500">
                <a:latin typeface="Arial" charset="0"/>
                <a:ea typeface="MS Mincho" charset="0"/>
                <a:cs typeface="MS Mincho" charset="0"/>
              </a:rPr>
              <a:t>It is 541</a:t>
            </a:r>
          </a:p>
          <a:p>
            <a:pPr eaLnBrk="1" hangingPunct="1"/>
            <a:r>
              <a:rPr lang="en-US" sz="1500">
                <a:latin typeface="Arial" charset="0"/>
                <a:ea typeface="MS Mincho" charset="0"/>
                <a:cs typeface="MS Mincho" charset="0"/>
              </a:rPr>
              <a:t>Add the size of the headers associated with frame 8:</a:t>
            </a:r>
          </a:p>
          <a:p>
            <a:pPr eaLnBrk="1" hangingPunct="1"/>
            <a:r>
              <a:rPr lang="en-US" sz="1500">
                <a:latin typeface="Arial" charset="0"/>
                <a:ea typeface="MS Mincho" charset="0"/>
                <a:cs typeface="MS Mincho" charset="0"/>
              </a:rPr>
              <a:t>Ethernet II -&gt; 14 bytes</a:t>
            </a:r>
          </a:p>
          <a:p>
            <a:pPr eaLnBrk="1" hangingPunct="1"/>
            <a:r>
              <a:rPr lang="en-US" sz="1500">
                <a:latin typeface="Arial" charset="0"/>
                <a:ea typeface="MS Mincho" charset="0"/>
                <a:cs typeface="MS Mincho" charset="0"/>
              </a:rPr>
              <a:t>IP -&gt;               20 bytes</a:t>
            </a:r>
          </a:p>
          <a:p>
            <a:pPr eaLnBrk="1" hangingPunct="1"/>
            <a:r>
              <a:rPr lang="en-US" sz="1500">
                <a:latin typeface="Arial" charset="0"/>
                <a:ea typeface="MS Mincho" charset="0"/>
                <a:cs typeface="MS Mincho" charset="0"/>
              </a:rPr>
              <a:t>TCP -&gt;           20 bytes</a:t>
            </a:r>
          </a:p>
          <a:p>
            <a:pPr eaLnBrk="1" hangingPunct="1"/>
            <a:r>
              <a:rPr lang="en-US" sz="1500">
                <a:latin typeface="Arial" charset="0"/>
                <a:ea typeface="MS Mincho" charset="0"/>
                <a:cs typeface="MS Mincho" charset="0"/>
              </a:rPr>
              <a:t>__________________</a:t>
            </a:r>
          </a:p>
          <a:p>
            <a:pPr eaLnBrk="1" hangingPunct="1"/>
            <a:r>
              <a:rPr lang="en-US" sz="1500">
                <a:latin typeface="Arial" charset="0"/>
                <a:ea typeface="MS Mincho" charset="0"/>
                <a:cs typeface="MS Mincho" charset="0"/>
              </a:rPr>
              <a:t>Total -&gt;          54 bytes</a:t>
            </a:r>
          </a:p>
          <a:p>
            <a:pPr eaLnBrk="1" hangingPunct="1"/>
            <a:endParaRPr lang="en-US" sz="1500">
              <a:latin typeface="Arial" charset="0"/>
              <a:ea typeface="MS Mincho" charset="0"/>
              <a:cs typeface="MS Mincho" charset="0"/>
            </a:endParaRPr>
          </a:p>
          <a:p>
            <a:pPr eaLnBrk="1" hangingPunct="1"/>
            <a:r>
              <a:rPr lang="en-US" sz="1500">
                <a:latin typeface="Arial" charset="0"/>
                <a:ea typeface="MS Mincho" charset="0"/>
                <a:cs typeface="MS Mincho" charset="0"/>
              </a:rPr>
              <a:t>541 - 54 = 487 payload of data sent to TCP</a:t>
            </a:r>
          </a:p>
          <a:p>
            <a:pPr eaLnBrk="1" hangingPunct="1"/>
            <a:endParaRPr lang="en-US" sz="1500">
              <a:latin typeface="Arial" charset="0"/>
              <a:ea typeface="MS Mincho" charset="0"/>
              <a:cs typeface="MS Mincho"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a:t>Carol Davids  © 2014</a:t>
            </a:r>
            <a:endParaRPr lang="en-US" sz="800">
              <a:latin typeface="Arial" charset="0"/>
            </a:endParaRPr>
          </a:p>
        </p:txBody>
      </p:sp>
      <p:sp>
        <p:nvSpPr>
          <p:cNvPr id="293890" name="Rectangle 2"/>
          <p:cNvSpPr>
            <a:spLocks noGrp="1" noChangeArrowheads="1"/>
          </p:cNvSpPr>
          <p:nvPr>
            <p:ph type="title"/>
          </p:nvPr>
        </p:nvSpPr>
        <p:spPr>
          <a:xfrm>
            <a:off x="442913" y="246063"/>
            <a:ext cx="5021262" cy="295275"/>
          </a:xfrm>
        </p:spPr>
        <p:txBody>
          <a:bodyPr/>
          <a:lstStyle/>
          <a:p>
            <a:pPr algn="l" eaLnBrk="1" hangingPunct="1"/>
            <a:r>
              <a:rPr lang="en-US" sz="1400" b="1">
                <a:latin typeface="Arial" charset="0"/>
              </a:rPr>
              <a:t>Example Calculations using trace II:</a:t>
            </a:r>
          </a:p>
        </p:txBody>
      </p:sp>
      <p:sp>
        <p:nvSpPr>
          <p:cNvPr id="293891" name="Rectangle 3"/>
          <p:cNvSpPr>
            <a:spLocks noGrp="1" noChangeArrowheads="1"/>
          </p:cNvSpPr>
          <p:nvPr>
            <p:ph type="body" idx="1"/>
          </p:nvPr>
        </p:nvSpPr>
        <p:spPr>
          <a:xfrm>
            <a:off x="393700" y="592138"/>
            <a:ext cx="5070475" cy="3498850"/>
          </a:xfrm>
        </p:spPr>
        <p:txBody>
          <a:bodyPr/>
          <a:lstStyle/>
          <a:p>
            <a:pPr eaLnBrk="1" hangingPunct="1"/>
            <a:r>
              <a:rPr lang="en-US" sz="1500" dirty="0">
                <a:latin typeface="Arial" charset="0"/>
                <a:ea typeface="MS Mincho" charset="0"/>
                <a:cs typeface="MS Mincho" charset="0"/>
              </a:rPr>
              <a:t>In frame 9, the server sends data to the client.</a:t>
            </a:r>
          </a:p>
          <a:p>
            <a:pPr eaLnBrk="1" hangingPunct="1"/>
            <a:r>
              <a:rPr lang="en-US" sz="1500" dirty="0">
                <a:latin typeface="Arial" charset="0"/>
                <a:ea typeface="MS Mincho" charset="0"/>
                <a:cs typeface="MS Mincho" charset="0"/>
              </a:rPr>
              <a:t>The sequence number of the segment is 3973482276</a:t>
            </a:r>
          </a:p>
          <a:p>
            <a:pPr eaLnBrk="1" hangingPunct="1"/>
            <a:r>
              <a:rPr lang="en-US" sz="1500" dirty="0">
                <a:latin typeface="Arial" charset="0"/>
                <a:ea typeface="MS Mincho" charset="0"/>
                <a:cs typeface="MS Mincho" charset="0"/>
              </a:rPr>
              <a:t>In frame 10, the client acknowledges the receipt of this segment.</a:t>
            </a:r>
          </a:p>
          <a:p>
            <a:pPr eaLnBrk="1" hangingPunct="1"/>
            <a:r>
              <a:rPr lang="en-US" sz="1500" dirty="0">
                <a:latin typeface="Arial" charset="0"/>
                <a:ea typeface="MS Mincho" charset="0"/>
                <a:cs typeface="MS Mincho" charset="0"/>
              </a:rPr>
              <a:t>The acknowledgement number in frame 10 is 3973483453.</a:t>
            </a:r>
          </a:p>
          <a:p>
            <a:pPr eaLnBrk="1" hangingPunct="1"/>
            <a:r>
              <a:rPr lang="en-US" sz="1500" dirty="0">
                <a:latin typeface="Arial" charset="0"/>
                <a:ea typeface="MS Mincho" charset="0"/>
                <a:cs typeface="MS Mincho" charset="0"/>
              </a:rPr>
              <a:t>The amount of data </a:t>
            </a:r>
            <a:r>
              <a:rPr lang="en-US" sz="1500" dirty="0" smtClean="0">
                <a:latin typeface="Arial" charset="0"/>
                <a:ea typeface="MS Mincho" charset="0"/>
                <a:cs typeface="MS Mincho" charset="0"/>
              </a:rPr>
              <a:t>received by the client is </a:t>
            </a:r>
            <a:r>
              <a:rPr lang="en-US" sz="1500" dirty="0">
                <a:latin typeface="Arial" charset="0"/>
                <a:ea typeface="MS Mincho" charset="0"/>
                <a:cs typeface="MS Mincho" charset="0"/>
              </a:rPr>
              <a:t>3973483453 - 3973482276 = 1177 bytes</a:t>
            </a:r>
          </a:p>
          <a:p>
            <a:pPr eaLnBrk="1" hangingPunct="1"/>
            <a:endParaRPr lang="en-US" sz="1500" dirty="0">
              <a:latin typeface="Arial" charset="0"/>
              <a:ea typeface="MS Mincho" charset="0"/>
              <a:cs typeface="MS Mincho" charset="0"/>
            </a:endParaRPr>
          </a:p>
        </p:txBody>
      </p:sp>
    </p:spTree>
  </p:cSld>
  <p:clrMapOvr>
    <a:masterClrMapping/>
  </p:clrMapOvr>
</p:sld>
</file>

<file path=ppt/theme/theme1.xml><?xml version="1.0" encoding="utf-8"?>
<a:theme xmlns:a="http://schemas.openxmlformats.org/drawingml/2006/main" name="LI062003">
  <a:themeElements>
    <a:clrScheme name="LI06200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I06200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I06200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I06200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I06200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I06200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I06200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I06200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I06200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Settings\asintes\Application Data\Microsoft\Templates\LI062003.pot</Template>
  <TotalTime>11779</TotalTime>
  <Words>7635</Words>
  <Application>Microsoft Macintosh PowerPoint</Application>
  <PresentationFormat>사용자 지정</PresentationFormat>
  <Paragraphs>1060</Paragraphs>
  <Slides>127</Slides>
  <Notes>127</Notes>
  <HiddenSlides>0</HiddenSlides>
  <MMClips>0</MMClips>
  <ScaleCrop>false</ScaleCrop>
  <HeadingPairs>
    <vt:vector size="4" baseType="variant">
      <vt:variant>
        <vt:lpstr>테마</vt:lpstr>
      </vt:variant>
      <vt:variant>
        <vt:i4>1</vt:i4>
      </vt:variant>
      <vt:variant>
        <vt:lpstr>슬라이드 제목</vt:lpstr>
      </vt:variant>
      <vt:variant>
        <vt:i4>127</vt:i4>
      </vt:variant>
    </vt:vector>
  </HeadingPairs>
  <TitlesOfParts>
    <vt:vector size="128" baseType="lpstr">
      <vt:lpstr>LI062003</vt:lpstr>
      <vt:lpstr>슬라이드 1</vt:lpstr>
      <vt:lpstr> Reading Assignment</vt:lpstr>
      <vt:lpstr>Transmission Control Protocol - TCP Protocol 6</vt:lpstr>
      <vt:lpstr>Transmission Control Protocol - TCP Protocol 6</vt:lpstr>
      <vt:lpstr>Connection Oriented</vt:lpstr>
      <vt:lpstr>Connection Oriented</vt:lpstr>
      <vt:lpstr>How TCP creates the illusion</vt:lpstr>
      <vt:lpstr>How TCP creates the illusion</vt:lpstr>
      <vt:lpstr>How TCP creates the illusion</vt:lpstr>
      <vt:lpstr>Transmission Control Protocol - TCP</vt:lpstr>
      <vt:lpstr>Transmission Control Protocol - TCP</vt:lpstr>
      <vt:lpstr>Transmission Control Protocol - TCP</vt:lpstr>
      <vt:lpstr>TCP Wireshark Trace</vt:lpstr>
      <vt:lpstr>Ports</vt:lpstr>
      <vt:lpstr>Ports</vt:lpstr>
      <vt:lpstr>Binding ports to Processes </vt:lpstr>
      <vt:lpstr>Binding ports to Processes </vt:lpstr>
      <vt:lpstr>Excerpt from http://www.iana.org/assignments/port-numbers</vt:lpstr>
      <vt:lpstr>Classification of Ports</vt:lpstr>
      <vt:lpstr>Sequence Number </vt:lpstr>
      <vt:lpstr>Sequence Number </vt:lpstr>
      <vt:lpstr>Acknowledgement Number </vt:lpstr>
      <vt:lpstr>HLEN – (Data Offset Number)</vt:lpstr>
      <vt:lpstr>HLEN - data offset </vt:lpstr>
      <vt:lpstr>Reserved Field </vt:lpstr>
      <vt:lpstr>TCP Flags</vt:lpstr>
      <vt:lpstr>Two flags for processing</vt:lpstr>
      <vt:lpstr>Two flags for processing</vt:lpstr>
      <vt:lpstr>Urgent</vt:lpstr>
      <vt:lpstr>PUSH</vt:lpstr>
      <vt:lpstr>Four flags for connections</vt:lpstr>
      <vt:lpstr>Flags for connections</vt:lpstr>
      <vt:lpstr>Reset </vt:lpstr>
      <vt:lpstr>Reset </vt:lpstr>
      <vt:lpstr>Window Size</vt:lpstr>
      <vt:lpstr>Window Size</vt:lpstr>
      <vt:lpstr>Window Size enables Flow Control</vt:lpstr>
      <vt:lpstr>Checksum </vt:lpstr>
      <vt:lpstr>Why use the pseudo-header </vt:lpstr>
      <vt:lpstr>Checksum and pseudo-header </vt:lpstr>
      <vt:lpstr>IP fields used in pseudo-header</vt:lpstr>
      <vt:lpstr>Urgent Pointer </vt:lpstr>
      <vt:lpstr>Options </vt:lpstr>
      <vt:lpstr>Option  0 </vt:lpstr>
      <vt:lpstr>Option  1 </vt:lpstr>
      <vt:lpstr>Option  2 </vt:lpstr>
      <vt:lpstr>Option  2 </vt:lpstr>
      <vt:lpstr>슬라이드 48</vt:lpstr>
      <vt:lpstr>    SACK - RFC 2018</vt:lpstr>
      <vt:lpstr>Padding </vt:lpstr>
      <vt:lpstr>Data </vt:lpstr>
      <vt:lpstr>TCP Operation</vt:lpstr>
      <vt:lpstr> </vt:lpstr>
      <vt:lpstr> </vt:lpstr>
      <vt:lpstr> </vt:lpstr>
      <vt:lpstr> </vt:lpstr>
      <vt:lpstr>Send buffer and Receive buffer</vt:lpstr>
      <vt:lpstr>SEQ and ACK numbers</vt:lpstr>
      <vt:lpstr>SEQ and ACK numbers</vt:lpstr>
      <vt:lpstr>TCP sends Segments</vt:lpstr>
      <vt:lpstr> </vt:lpstr>
      <vt:lpstr>TCP operation continued</vt:lpstr>
      <vt:lpstr>TCP operation continued</vt:lpstr>
      <vt:lpstr>TCP Connections  from the specification…</vt:lpstr>
      <vt:lpstr>Establishing a TCP Connection</vt:lpstr>
      <vt:lpstr>Establishing a TCP Connection</vt:lpstr>
      <vt:lpstr>Establishing a TCP Connection .. step 1</vt:lpstr>
      <vt:lpstr>Establishing a TCP Connection .. step 1</vt:lpstr>
      <vt:lpstr>Establishing a TCP Connection .. step 1</vt:lpstr>
      <vt:lpstr>Establishing a TCP Connection .. step 2</vt:lpstr>
      <vt:lpstr>Establishing a TCP Connection .. step 2</vt:lpstr>
      <vt:lpstr>Establishing a TCP Connection .. step 3</vt:lpstr>
      <vt:lpstr>Establishing a TCP Connection ..3</vt:lpstr>
      <vt:lpstr>Three way handshake from the RFC</vt:lpstr>
      <vt:lpstr>Closing a TCP Connection</vt:lpstr>
      <vt:lpstr>Closing the TCP connection</vt:lpstr>
      <vt:lpstr>Half close</vt:lpstr>
      <vt:lpstr>Examples</vt:lpstr>
      <vt:lpstr>Example 1: A browser calls an HTTP server in lab</vt:lpstr>
      <vt:lpstr>Browser causes TCP to send a SYN to establish the connection </vt:lpstr>
      <vt:lpstr>Server causes TCP to send a SYN/ACK </vt:lpstr>
      <vt:lpstr>Browser causes TCP to send an ACK - thus completing the 3-way handshake</vt:lpstr>
      <vt:lpstr>Browser causes TCP to send application data (HTTP)</vt:lpstr>
      <vt:lpstr>Server causes TCP to send application data</vt:lpstr>
      <vt:lpstr>Server causes TCP to send more application data</vt:lpstr>
      <vt:lpstr>Server causes TCP to send still more application data</vt:lpstr>
      <vt:lpstr>Browser causes TCP to send an ACK</vt:lpstr>
      <vt:lpstr>Browser sends application - HTTP - data</vt:lpstr>
      <vt:lpstr>Example 2: Google search from home PC</vt:lpstr>
      <vt:lpstr>Google responds to my SYN with a SYN,ACK</vt:lpstr>
      <vt:lpstr>I respond with ACK - completing the 3-way handshake</vt:lpstr>
      <vt:lpstr>I send application data …</vt:lpstr>
      <vt:lpstr>….. application data</vt:lpstr>
      <vt:lpstr>Google sends data …..</vt:lpstr>
      <vt:lpstr>슬라이드 95</vt:lpstr>
      <vt:lpstr>I respond to Google with ACK and no data</vt:lpstr>
      <vt:lpstr>Example Calculations using trace II:</vt:lpstr>
      <vt:lpstr>Example Calculations using trace II:</vt:lpstr>
      <vt:lpstr>Example Calculations using trace II:</vt:lpstr>
      <vt:lpstr>Example Calculations using trace II:</vt:lpstr>
      <vt:lpstr>    The End</vt:lpstr>
      <vt:lpstr>    SACK - RFC 2018</vt:lpstr>
      <vt:lpstr>Note on the 3-way handshake from RFC 793</vt:lpstr>
      <vt:lpstr>Note on the 3-way handshake from RFC 793</vt:lpstr>
      <vt:lpstr>Note on the 3-way handshake from RFC 793</vt:lpstr>
      <vt:lpstr>Note on the 3-way handshake from RFC 793</vt:lpstr>
      <vt:lpstr>The cost of creating connections</vt:lpstr>
      <vt:lpstr>Connections are pairs of sockets</vt:lpstr>
      <vt:lpstr>TCP Connections</vt:lpstr>
      <vt:lpstr>슬라이드 110</vt:lpstr>
      <vt:lpstr>Memory - Transmission Control Block</vt:lpstr>
      <vt:lpstr>슬라이드 112</vt:lpstr>
      <vt:lpstr>TCB variables</vt:lpstr>
      <vt:lpstr>TCP Multiplexing</vt:lpstr>
      <vt:lpstr>TCP Multiplexing</vt:lpstr>
      <vt:lpstr>슬라이드 116</vt:lpstr>
      <vt:lpstr>Example of multiplexing on a socket …</vt:lpstr>
      <vt:lpstr>Example of multiplexing on a socket …</vt:lpstr>
      <vt:lpstr>슬라이드 119</vt:lpstr>
      <vt:lpstr>슬라이드 120</vt:lpstr>
      <vt:lpstr>슬라이드 121</vt:lpstr>
      <vt:lpstr>Note on Flag Encoding </vt:lpstr>
      <vt:lpstr>encoding of the flags… </vt:lpstr>
      <vt:lpstr>Encoding the flags… </vt:lpstr>
      <vt:lpstr>Note on flag encoding </vt:lpstr>
      <vt:lpstr>Note on flag encoding </vt:lpstr>
      <vt:lpstr>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PW ISDN Training</dc:title>
  <dc:subject>Provisioning</dc:subject>
  <dc:creator>Carol Davids</dc:creator>
  <cp:lastModifiedBy>yang</cp:lastModifiedBy>
  <cp:revision>725</cp:revision>
  <dcterms:created xsi:type="dcterms:W3CDTF">2002-12-01T20:25:49Z</dcterms:created>
  <dcterms:modified xsi:type="dcterms:W3CDTF">2014-12-09T03:46:50Z</dcterms:modified>
</cp:coreProperties>
</file>