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ydt955\AppData\Local\Temp\Stego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StegoHunt Gantt Chart</a:t>
            </a:r>
          </a:p>
        </c:rich>
      </c:tx>
      <c:layout>
        <c:manualLayout>
          <c:xMode val="edge"/>
          <c:yMode val="edge"/>
          <c:x val="0.38092682760459551"/>
          <c:y val="2.6086960987155225E-2"/>
        </c:manualLayout>
      </c:layout>
    </c:title>
    <c:plotArea>
      <c:layout/>
      <c:barChart>
        <c:barDir val="bar"/>
        <c:grouping val="stacked"/>
        <c:ser>
          <c:idx val="0"/>
          <c:order val="0"/>
          <c:tx>
            <c:v/>
          </c:tx>
          <c:spPr>
            <a:noFill/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c:spPr>
          <c:cat>
            <c:strRef>
              <c:f>Sheet1!$A$3:$A$21</c:f>
              <c:strCache>
                <c:ptCount val="19"/>
                <c:pt idx="0">
                  <c:v>1st Iterim Submission</c:v>
                </c:pt>
                <c:pt idx="1">
                  <c:v>Gathering Files</c:v>
                </c:pt>
                <c:pt idx="2">
                  <c:v>Stego Techniques</c:v>
                </c:pt>
                <c:pt idx="3">
                  <c:v>3 Key Docs</c:v>
                </c:pt>
                <c:pt idx="4">
                  <c:v>Presentation</c:v>
                </c:pt>
                <c:pt idx="5">
                  <c:v>2nd Interim Submission</c:v>
                </c:pt>
                <c:pt idx="6">
                  <c:v>Apply Techniques</c:v>
                </c:pt>
                <c:pt idx="7">
                  <c:v>Document Results</c:v>
                </c:pt>
                <c:pt idx="8">
                  <c:v>1st Draft TecDoc</c:v>
                </c:pt>
                <c:pt idx="9">
                  <c:v>User Manual</c:v>
                </c:pt>
                <c:pt idx="10">
                  <c:v>Presentation</c:v>
                </c:pt>
                <c:pt idx="11">
                  <c:v>3rd Interim Submission</c:v>
                </c:pt>
                <c:pt idx="12">
                  <c:v>Research Results</c:v>
                </c:pt>
                <c:pt idx="13">
                  <c:v>Penultimate</c:v>
                </c:pt>
                <c:pt idx="14">
                  <c:v>User Manual</c:v>
                </c:pt>
                <c:pt idx="15">
                  <c:v>Final Project Submission</c:v>
                </c:pt>
                <c:pt idx="16">
                  <c:v>Final TecDoc</c:v>
                </c:pt>
                <c:pt idx="17">
                  <c:v>User Manual</c:v>
                </c:pt>
                <c:pt idx="18">
                  <c:v>Presentation</c:v>
                </c:pt>
              </c:strCache>
            </c:strRef>
          </c:cat>
          <c:val>
            <c:numRef>
              <c:f>Sheet1!$C$3:$C$21</c:f>
              <c:numCache>
                <c:formatCode>d\-mmm</c:formatCode>
                <c:ptCount val="19"/>
                <c:pt idx="0">
                  <c:v>41890</c:v>
                </c:pt>
                <c:pt idx="1">
                  <c:v>41890</c:v>
                </c:pt>
                <c:pt idx="2">
                  <c:v>41896</c:v>
                </c:pt>
                <c:pt idx="3">
                  <c:v>41899</c:v>
                </c:pt>
                <c:pt idx="4">
                  <c:v>41901</c:v>
                </c:pt>
                <c:pt idx="5">
                  <c:v>41904</c:v>
                </c:pt>
                <c:pt idx="6">
                  <c:v>41904</c:v>
                </c:pt>
                <c:pt idx="7">
                  <c:v>41908</c:v>
                </c:pt>
                <c:pt idx="8">
                  <c:v>41913</c:v>
                </c:pt>
                <c:pt idx="9">
                  <c:v>41918</c:v>
                </c:pt>
                <c:pt idx="10">
                  <c:v>41925</c:v>
                </c:pt>
                <c:pt idx="11">
                  <c:v>41932</c:v>
                </c:pt>
                <c:pt idx="12">
                  <c:v>41932</c:v>
                </c:pt>
                <c:pt idx="13">
                  <c:v>41942</c:v>
                </c:pt>
                <c:pt idx="14">
                  <c:v>41953</c:v>
                </c:pt>
                <c:pt idx="15">
                  <c:v>41967</c:v>
                </c:pt>
                <c:pt idx="16">
                  <c:v>41967</c:v>
                </c:pt>
                <c:pt idx="17">
                  <c:v>41968</c:v>
                </c:pt>
                <c:pt idx="18">
                  <c:v>41970</c:v>
                </c:pt>
              </c:numCache>
            </c:numRef>
          </c:val>
        </c:ser>
        <c:ser>
          <c:idx val="2"/>
          <c:order val="1"/>
          <c:tx>
            <c:v>Duration</c:v>
          </c:tx>
          <c:cat>
            <c:strRef>
              <c:f>Sheet1!$A$3:$A$21</c:f>
              <c:strCache>
                <c:ptCount val="19"/>
                <c:pt idx="0">
                  <c:v>1st Iterim Submission</c:v>
                </c:pt>
                <c:pt idx="1">
                  <c:v>Gathering Files</c:v>
                </c:pt>
                <c:pt idx="2">
                  <c:v>Stego Techniques</c:v>
                </c:pt>
                <c:pt idx="3">
                  <c:v>3 Key Docs</c:v>
                </c:pt>
                <c:pt idx="4">
                  <c:v>Presentation</c:v>
                </c:pt>
                <c:pt idx="5">
                  <c:v>2nd Interim Submission</c:v>
                </c:pt>
                <c:pt idx="6">
                  <c:v>Apply Techniques</c:v>
                </c:pt>
                <c:pt idx="7">
                  <c:v>Document Results</c:v>
                </c:pt>
                <c:pt idx="8">
                  <c:v>1st Draft TecDoc</c:v>
                </c:pt>
                <c:pt idx="9">
                  <c:v>User Manual</c:v>
                </c:pt>
                <c:pt idx="10">
                  <c:v>Presentation</c:v>
                </c:pt>
                <c:pt idx="11">
                  <c:v>3rd Interim Submission</c:v>
                </c:pt>
                <c:pt idx="12">
                  <c:v>Research Results</c:v>
                </c:pt>
                <c:pt idx="13">
                  <c:v>Penultimate</c:v>
                </c:pt>
                <c:pt idx="14">
                  <c:v>User Manual</c:v>
                </c:pt>
                <c:pt idx="15">
                  <c:v>Final Project Submission</c:v>
                </c:pt>
                <c:pt idx="16">
                  <c:v>Final TecDoc</c:v>
                </c:pt>
                <c:pt idx="17">
                  <c:v>User Manual</c:v>
                </c:pt>
                <c:pt idx="18">
                  <c:v>Presentation</c:v>
                </c:pt>
              </c:strCache>
            </c:strRef>
          </c:cat>
          <c:val>
            <c:numRef>
              <c:f>Sheet1!$H$3:$H$21</c:f>
              <c:numCache>
                <c:formatCode>General</c:formatCode>
                <c:ptCount val="19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</c:ser>
        <c:ser>
          <c:idx val="3"/>
          <c:order val="2"/>
          <c:tx>
            <c:v>Pre-Analysis</c:v>
          </c:tx>
          <c:cat>
            <c:strRef>
              <c:f>Sheet1!$A$3:$A$21</c:f>
              <c:strCache>
                <c:ptCount val="19"/>
                <c:pt idx="0">
                  <c:v>1st Iterim Submission</c:v>
                </c:pt>
                <c:pt idx="1">
                  <c:v>Gathering Files</c:v>
                </c:pt>
                <c:pt idx="2">
                  <c:v>Stego Techniques</c:v>
                </c:pt>
                <c:pt idx="3">
                  <c:v>3 Key Docs</c:v>
                </c:pt>
                <c:pt idx="4">
                  <c:v>Presentation</c:v>
                </c:pt>
                <c:pt idx="5">
                  <c:v>2nd Interim Submission</c:v>
                </c:pt>
                <c:pt idx="6">
                  <c:v>Apply Techniques</c:v>
                </c:pt>
                <c:pt idx="7">
                  <c:v>Document Results</c:v>
                </c:pt>
                <c:pt idx="8">
                  <c:v>1st Draft TecDoc</c:v>
                </c:pt>
                <c:pt idx="9">
                  <c:v>User Manual</c:v>
                </c:pt>
                <c:pt idx="10">
                  <c:v>Presentation</c:v>
                </c:pt>
                <c:pt idx="11">
                  <c:v>3rd Interim Submission</c:v>
                </c:pt>
                <c:pt idx="12">
                  <c:v>Research Results</c:v>
                </c:pt>
                <c:pt idx="13">
                  <c:v>Penultimate</c:v>
                </c:pt>
                <c:pt idx="14">
                  <c:v>User Manual</c:v>
                </c:pt>
                <c:pt idx="15">
                  <c:v>Final Project Submission</c:v>
                </c:pt>
                <c:pt idx="16">
                  <c:v>Final TecDoc</c:v>
                </c:pt>
                <c:pt idx="17">
                  <c:v>User Manual</c:v>
                </c:pt>
                <c:pt idx="18">
                  <c:v>Presentation</c:v>
                </c:pt>
              </c:strCache>
            </c:strRef>
          </c:cat>
          <c:val>
            <c:numRef>
              <c:f>Sheet1!$D$3:$D$21</c:f>
              <c:numCache>
                <c:formatCode>General</c:formatCode>
                <c:ptCount val="19"/>
                <c:pt idx="0">
                  <c:v>0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</c:ser>
        <c:ser>
          <c:idx val="4"/>
          <c:order val="3"/>
          <c:tx>
            <c:v>Analysis</c:v>
          </c:tx>
          <c:cat>
            <c:strRef>
              <c:f>Sheet1!$A$3:$A$21</c:f>
              <c:strCache>
                <c:ptCount val="19"/>
                <c:pt idx="0">
                  <c:v>1st Iterim Submission</c:v>
                </c:pt>
                <c:pt idx="1">
                  <c:v>Gathering Files</c:v>
                </c:pt>
                <c:pt idx="2">
                  <c:v>Stego Techniques</c:v>
                </c:pt>
                <c:pt idx="3">
                  <c:v>3 Key Docs</c:v>
                </c:pt>
                <c:pt idx="4">
                  <c:v>Presentation</c:v>
                </c:pt>
                <c:pt idx="5">
                  <c:v>2nd Interim Submission</c:v>
                </c:pt>
                <c:pt idx="6">
                  <c:v>Apply Techniques</c:v>
                </c:pt>
                <c:pt idx="7">
                  <c:v>Document Results</c:v>
                </c:pt>
                <c:pt idx="8">
                  <c:v>1st Draft TecDoc</c:v>
                </c:pt>
                <c:pt idx="9">
                  <c:v>User Manual</c:v>
                </c:pt>
                <c:pt idx="10">
                  <c:v>Presentation</c:v>
                </c:pt>
                <c:pt idx="11">
                  <c:v>3rd Interim Submission</c:v>
                </c:pt>
                <c:pt idx="12">
                  <c:v>Research Results</c:v>
                </c:pt>
                <c:pt idx="13">
                  <c:v>Penultimate</c:v>
                </c:pt>
                <c:pt idx="14">
                  <c:v>User Manual</c:v>
                </c:pt>
                <c:pt idx="15">
                  <c:v>Final Project Submission</c:v>
                </c:pt>
                <c:pt idx="16">
                  <c:v>Final TecDoc</c:v>
                </c:pt>
                <c:pt idx="17">
                  <c:v>User Manual</c:v>
                </c:pt>
                <c:pt idx="18">
                  <c:v>Presentation</c:v>
                </c:pt>
              </c:strCache>
            </c:strRef>
          </c:cat>
          <c:val>
            <c:numRef>
              <c:f>Sheet1!$E$3:$E$21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</c:ser>
        <c:ser>
          <c:idx val="5"/>
          <c:order val="4"/>
          <c:tx>
            <c:v>Post-Analysis</c:v>
          </c:tx>
          <c:cat>
            <c:strRef>
              <c:f>Sheet1!$A$3:$A$21</c:f>
              <c:strCache>
                <c:ptCount val="19"/>
                <c:pt idx="0">
                  <c:v>1st Iterim Submission</c:v>
                </c:pt>
                <c:pt idx="1">
                  <c:v>Gathering Files</c:v>
                </c:pt>
                <c:pt idx="2">
                  <c:v>Stego Techniques</c:v>
                </c:pt>
                <c:pt idx="3">
                  <c:v>3 Key Docs</c:v>
                </c:pt>
                <c:pt idx="4">
                  <c:v>Presentation</c:v>
                </c:pt>
                <c:pt idx="5">
                  <c:v>2nd Interim Submission</c:v>
                </c:pt>
                <c:pt idx="6">
                  <c:v>Apply Techniques</c:v>
                </c:pt>
                <c:pt idx="7">
                  <c:v>Document Results</c:v>
                </c:pt>
                <c:pt idx="8">
                  <c:v>1st Draft TecDoc</c:v>
                </c:pt>
                <c:pt idx="9">
                  <c:v>User Manual</c:v>
                </c:pt>
                <c:pt idx="10">
                  <c:v>Presentation</c:v>
                </c:pt>
                <c:pt idx="11">
                  <c:v>3rd Interim Submission</c:v>
                </c:pt>
                <c:pt idx="12">
                  <c:v>Research Results</c:v>
                </c:pt>
                <c:pt idx="13">
                  <c:v>Penultimate</c:v>
                </c:pt>
                <c:pt idx="14">
                  <c:v>User Manual</c:v>
                </c:pt>
                <c:pt idx="15">
                  <c:v>Final Project Submission</c:v>
                </c:pt>
                <c:pt idx="16">
                  <c:v>Final TecDoc</c:v>
                </c:pt>
                <c:pt idx="17">
                  <c:v>User Manual</c:v>
                </c:pt>
                <c:pt idx="18">
                  <c:v>Presentation</c:v>
                </c:pt>
              </c:strCache>
            </c:strRef>
          </c:cat>
          <c:val>
            <c:numRef>
              <c:f>Sheet1!$F$3:$F$21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10</c:v>
                </c:pt>
                <c:pt idx="13">
                  <c:v>11</c:v>
                </c:pt>
                <c:pt idx="14">
                  <c:v>14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</c:ser>
        <c:ser>
          <c:idx val="6"/>
          <c:order val="5"/>
          <c:tx>
            <c:v>Finalizing</c:v>
          </c:tx>
          <c:cat>
            <c:strRef>
              <c:f>Sheet1!$A$3:$A$21</c:f>
              <c:strCache>
                <c:ptCount val="19"/>
                <c:pt idx="0">
                  <c:v>1st Iterim Submission</c:v>
                </c:pt>
                <c:pt idx="1">
                  <c:v>Gathering Files</c:v>
                </c:pt>
                <c:pt idx="2">
                  <c:v>Stego Techniques</c:v>
                </c:pt>
                <c:pt idx="3">
                  <c:v>3 Key Docs</c:v>
                </c:pt>
                <c:pt idx="4">
                  <c:v>Presentation</c:v>
                </c:pt>
                <c:pt idx="5">
                  <c:v>2nd Interim Submission</c:v>
                </c:pt>
                <c:pt idx="6">
                  <c:v>Apply Techniques</c:v>
                </c:pt>
                <c:pt idx="7">
                  <c:v>Document Results</c:v>
                </c:pt>
                <c:pt idx="8">
                  <c:v>1st Draft TecDoc</c:v>
                </c:pt>
                <c:pt idx="9">
                  <c:v>User Manual</c:v>
                </c:pt>
                <c:pt idx="10">
                  <c:v>Presentation</c:v>
                </c:pt>
                <c:pt idx="11">
                  <c:v>3rd Interim Submission</c:v>
                </c:pt>
                <c:pt idx="12">
                  <c:v>Research Results</c:v>
                </c:pt>
                <c:pt idx="13">
                  <c:v>Penultimate</c:v>
                </c:pt>
                <c:pt idx="14">
                  <c:v>User Manual</c:v>
                </c:pt>
                <c:pt idx="15">
                  <c:v>Final Project Submission</c:v>
                </c:pt>
                <c:pt idx="16">
                  <c:v>Final TecDoc</c:v>
                </c:pt>
                <c:pt idx="17">
                  <c:v>User Manual</c:v>
                </c:pt>
                <c:pt idx="18">
                  <c:v>Presentation</c:v>
                </c:pt>
              </c:strCache>
            </c:strRef>
          </c:cat>
          <c:val>
            <c:numRef>
              <c:f>Sheet1!$G$3:$G$21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</c:numCache>
            </c:numRef>
          </c:val>
        </c:ser>
        <c:overlap val="100"/>
        <c:axId val="81629184"/>
        <c:axId val="81630720"/>
      </c:barChart>
      <c:catAx>
        <c:axId val="81629184"/>
        <c:scaling>
          <c:orientation val="maxMin"/>
        </c:scaling>
        <c:axPos val="l"/>
        <c:majorGridlines/>
        <c:numFmt formatCode="General" sourceLinked="1"/>
        <c:tickLblPos val="nextTo"/>
        <c:crossAx val="81630720"/>
        <c:crosses val="autoZero"/>
        <c:auto val="1"/>
        <c:lblAlgn val="ctr"/>
        <c:lblOffset val="100"/>
      </c:catAx>
      <c:valAx>
        <c:axId val="81630720"/>
        <c:scaling>
          <c:orientation val="minMax"/>
          <c:max val="41974"/>
          <c:min val="41890"/>
        </c:scaling>
        <c:axPos val="t"/>
        <c:majorGridlines/>
        <c:numFmt formatCode="d\-mmm" sourceLinked="1"/>
        <c:tickLblPos val="nextTo"/>
        <c:crossAx val="81629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034665956610546"/>
          <c:y val="0.33890481271616735"/>
          <c:w val="0.11677089276883909"/>
          <c:h val="0.28153616896018802"/>
        </c:manualLayout>
      </c:layout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81D4EA-74ED-463D-97D6-DAEDE4AE620E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BA8968-3106-48F4-912D-663CB7B16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S4:</a:t>
            </a:r>
            <a:br>
              <a:rPr lang="en-US" dirty="0" smtClean="0"/>
            </a:br>
            <a:r>
              <a:rPr lang="en-US" dirty="0" smtClean="0"/>
              <a:t>Review of </a:t>
            </a:r>
            <a:r>
              <a:rPr lang="en-US" dirty="0" err="1" smtClean="0"/>
              <a:t>Stegohunt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Eduardo Luna</a:t>
            </a:r>
          </a:p>
          <a:p>
            <a:pPr algn="l"/>
            <a:r>
              <a:rPr lang="en-US" dirty="0" err="1" smtClean="0"/>
              <a:t>Nilima</a:t>
            </a:r>
            <a:r>
              <a:rPr lang="en-US" dirty="0" smtClean="0"/>
              <a:t> </a:t>
            </a:r>
            <a:r>
              <a:rPr lang="en-US" dirty="0" err="1" smtClean="0"/>
              <a:t>Manandhar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Colin Redmond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project involves creating clean carrier files in the following formats :</a:t>
            </a:r>
          </a:p>
          <a:p>
            <a:pPr lvl="1" fontAlgn="base"/>
            <a:r>
              <a:rPr lang="en-US" dirty="0" smtClean="0"/>
              <a:t>.mp3</a:t>
            </a:r>
          </a:p>
          <a:p>
            <a:pPr lvl="1" fontAlgn="base"/>
            <a:r>
              <a:rPr lang="en-US" dirty="0" smtClean="0"/>
              <a:t>.JPEG</a:t>
            </a:r>
          </a:p>
          <a:p>
            <a:pPr lvl="1" fontAlgn="base"/>
            <a:r>
              <a:rPr lang="en-US" dirty="0" smtClean="0"/>
              <a:t>.bmp</a:t>
            </a:r>
          </a:p>
          <a:p>
            <a:pPr lvl="1" fontAlgn="base"/>
            <a:r>
              <a:rPr lang="en-US" dirty="0" smtClean="0"/>
              <a:t>.</a:t>
            </a:r>
            <a:r>
              <a:rPr lang="en-US" dirty="0" err="1" smtClean="0"/>
              <a:t>docx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r>
              <a:rPr lang="en-US" dirty="0" smtClean="0"/>
              <a:t>We plan to encode two different files, preferably a text file (large size) and one image file (small size) in those carrier files.</a:t>
            </a:r>
          </a:p>
          <a:p>
            <a:endParaRPr lang="en-US" dirty="0" smtClean="0"/>
          </a:p>
          <a:p>
            <a:r>
              <a:rPr lang="en-US" dirty="0" smtClean="0"/>
              <a:t>We then use StegoHunt, which is a stegoanalysis tool to detect the existence of hidden information in a mix of dirty and clean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problem that we are trying to address is to evaluate if StegoHunt can effectively determine if there are hidden messages or not among the dirty and clean files.</a:t>
            </a:r>
          </a:p>
          <a:p>
            <a:endParaRPr lang="en-US" dirty="0" smtClean="0"/>
          </a:p>
          <a:p>
            <a:r>
              <a:rPr lang="en-US" dirty="0" smtClean="0"/>
              <a:t>Since, StegoHunt does blind detection, we will be analyzing what StegoHunt can detect and what it cannot and why.</a:t>
            </a:r>
          </a:p>
          <a:p>
            <a:endParaRPr lang="en-US" dirty="0" smtClean="0"/>
          </a:p>
          <a:p>
            <a:r>
              <a:rPr lang="en-US" dirty="0" smtClean="0"/>
              <a:t>We will analyze if size or the type of overt as well as covert files played any role in the failure or success of </a:t>
            </a:r>
            <a:r>
              <a:rPr lang="en-US" dirty="0" err="1" smtClean="0"/>
              <a:t>StegoHunt’s</a:t>
            </a:r>
            <a:r>
              <a:rPr lang="en-US" dirty="0" smtClean="0"/>
              <a:t> ability to detect hidden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will be carried out in four general milestones</a:t>
            </a:r>
          </a:p>
          <a:p>
            <a:pPr lvl="1"/>
            <a:r>
              <a:rPr lang="en-US" sz="2000" dirty="0" smtClean="0"/>
              <a:t>Pre-Analysis phase in which we prepare the files and techniques to be used.</a:t>
            </a:r>
          </a:p>
          <a:p>
            <a:pPr lvl="1"/>
            <a:r>
              <a:rPr lang="en-US" sz="2000" dirty="0" smtClean="0"/>
              <a:t>Analysis phase in which we apply the techniques to the files and document the results when run through </a:t>
            </a:r>
            <a:r>
              <a:rPr lang="en-US" sz="2000" dirty="0" err="1" smtClean="0"/>
              <a:t>Stegohunt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Post-Analysis Phase in which we research and a perform an evaluation of the results.</a:t>
            </a:r>
          </a:p>
          <a:p>
            <a:pPr lvl="1"/>
            <a:r>
              <a:rPr lang="en-US" sz="2000" dirty="0" smtClean="0"/>
              <a:t>Finalization of Documentation in which we compile the final drafts of the key documents for the project.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will be utilizing various steganography techniques that will be initially listed in the S4: Evaluation of StegoHunt forum on blackboard (this list may be subject to change until the project reaches the Analysis phase).</a:t>
            </a:r>
          </a:p>
          <a:p>
            <a:endParaRPr lang="en-US" dirty="0" smtClean="0"/>
          </a:p>
          <a:p>
            <a:r>
              <a:rPr lang="en-US" dirty="0" smtClean="0"/>
              <a:t>The three key documents to be used as research material (which are </a:t>
            </a:r>
            <a:r>
              <a:rPr lang="en-US" dirty="0" smtClean="0"/>
              <a:t>also </a:t>
            </a:r>
            <a:r>
              <a:rPr lang="en-US" dirty="0" smtClean="0"/>
              <a:t>listed on blackboard) are</a:t>
            </a:r>
          </a:p>
          <a:p>
            <a:pPr lvl="1"/>
            <a:r>
              <a:rPr lang="en-US" dirty="0" smtClean="0"/>
              <a:t>MP3 Steganography and Steganalysis (by </a:t>
            </a:r>
            <a:r>
              <a:rPr lang="en-US" dirty="0" err="1" smtClean="0"/>
              <a:t>Raghu</a:t>
            </a:r>
            <a:r>
              <a:rPr lang="en-US" dirty="0" smtClean="0"/>
              <a:t> </a:t>
            </a:r>
            <a:r>
              <a:rPr lang="en-US" dirty="0" err="1" smtClean="0"/>
              <a:t>Jayan</a:t>
            </a:r>
            <a:r>
              <a:rPr lang="en-US" dirty="0" smtClean="0"/>
              <a:t>  </a:t>
            </a:r>
            <a:r>
              <a:rPr lang="en-US" dirty="0" err="1" smtClean="0"/>
              <a:t>Menon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Hiding Information into OOXML Documents: New </a:t>
            </a:r>
            <a:r>
              <a:rPr lang="en-US" dirty="0" err="1" smtClean="0"/>
              <a:t>Steganographic</a:t>
            </a:r>
            <a:r>
              <a:rPr lang="en-US" dirty="0" smtClean="0"/>
              <a:t> Perspectives (</a:t>
            </a:r>
            <a:r>
              <a:rPr lang="en-US" dirty="0" err="1" smtClean="0"/>
              <a:t>Aniello</a:t>
            </a:r>
            <a:r>
              <a:rPr lang="en-US" dirty="0" smtClean="0"/>
              <a:t> Castiglione, Bonaventura </a:t>
            </a:r>
            <a:r>
              <a:rPr lang="en-US" dirty="0" err="1" smtClean="0"/>
              <a:t>D’Alessio</a:t>
            </a:r>
            <a:r>
              <a:rPr lang="en-US" dirty="0" smtClean="0"/>
              <a:t>, Alfredo De </a:t>
            </a:r>
            <a:r>
              <a:rPr lang="en-US" dirty="0" err="1" smtClean="0"/>
              <a:t>Santis</a:t>
            </a:r>
            <a:r>
              <a:rPr lang="en-US" dirty="0" smtClean="0"/>
              <a:t>, and Francesco </a:t>
            </a:r>
            <a:r>
              <a:rPr lang="en-US" dirty="0" err="1" smtClean="0"/>
              <a:t>Palmieri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Steganography Algorithm for Hiding Image in image by Improved LSB Substitution by Minimize Detection (by </a:t>
            </a:r>
            <a:r>
              <a:rPr lang="en-US" dirty="0" smtClean="0"/>
              <a:t>Vijay </a:t>
            </a:r>
            <a:r>
              <a:rPr lang="en-US" dirty="0" smtClean="0"/>
              <a:t>Kumar Sharma and </a:t>
            </a:r>
            <a:r>
              <a:rPr lang="en-US" dirty="0" err="1" smtClean="0"/>
              <a:t>Vishal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Castiglione, A., </a:t>
            </a:r>
            <a:r>
              <a:rPr lang="en-US" dirty="0" err="1" smtClean="0"/>
              <a:t>D'Alessio</a:t>
            </a:r>
            <a:r>
              <a:rPr lang="en-US" dirty="0" smtClean="0"/>
              <a:t>, B., </a:t>
            </a:r>
            <a:r>
              <a:rPr lang="en-US" dirty="0" err="1" smtClean="0"/>
              <a:t>Santis</a:t>
            </a:r>
            <a:r>
              <a:rPr lang="en-US" dirty="0" smtClean="0"/>
              <a:t>, A. D., &amp; </a:t>
            </a:r>
            <a:r>
              <a:rPr lang="en-US" dirty="0" err="1" smtClean="0"/>
              <a:t>Palmieri</a:t>
            </a:r>
            <a:r>
              <a:rPr lang="en-US" dirty="0" smtClean="0"/>
              <a:t>, F. (2012). Hiding Information into OOXML Documents: New </a:t>
            </a:r>
            <a:r>
              <a:rPr lang="en-US" dirty="0" err="1" smtClean="0"/>
              <a:t>Steganographic</a:t>
            </a:r>
            <a:r>
              <a:rPr lang="en-US" dirty="0" smtClean="0"/>
              <a:t> Perspectives. </a:t>
            </a:r>
            <a:r>
              <a:rPr lang="en-US" i="1" dirty="0" smtClean="0"/>
              <a:t>jowua-v2n4-4.pdf</a:t>
            </a:r>
            <a:r>
              <a:rPr lang="en-US" dirty="0" smtClean="0"/>
              <a:t>, </a:t>
            </a:r>
            <a:r>
              <a:rPr lang="en-US" i="1" dirty="0" smtClean="0"/>
              <a:t>2</a:t>
            </a:r>
            <a:r>
              <a:rPr lang="en-US" dirty="0" smtClean="0"/>
              <a:t>. Retrieved September 21, 2014, from http://isyou.info/jowua/papers/jowua-v2n4-4.pdf</a:t>
            </a:r>
          </a:p>
          <a:p>
            <a:endParaRPr lang="en-US" dirty="0" smtClean="0"/>
          </a:p>
          <a:p>
            <a:r>
              <a:rPr lang="en-US" dirty="0" err="1" smtClean="0"/>
              <a:t>Menon</a:t>
            </a:r>
            <a:r>
              <a:rPr lang="en-US" dirty="0" smtClean="0"/>
              <a:t>, R. (2009). MP3 Steganography and Steganalysis . </a:t>
            </a:r>
            <a:r>
              <a:rPr lang="en-US" i="1" dirty="0" err="1" smtClean="0"/>
              <a:t>Menon</a:t>
            </a:r>
            <a:r>
              <a:rPr lang="en-US" i="1" dirty="0" smtClean="0"/>
              <a:t> Thesis</a:t>
            </a:r>
            <a:r>
              <a:rPr lang="en-US" dirty="0" smtClean="0"/>
              <a:t>, </a:t>
            </a:r>
            <a:r>
              <a:rPr lang="en-US" i="1" dirty="0" smtClean="0"/>
              <a:t>1</a:t>
            </a:r>
            <a:r>
              <a:rPr lang="en-US" dirty="0" smtClean="0"/>
              <a:t>. Retrieved September 21, 2014, from  http://www.dfcsc.uri.edu/docs/Menon_Thesis.pdf</a:t>
            </a:r>
          </a:p>
          <a:p>
            <a:endParaRPr lang="en-US" dirty="0" smtClean="0"/>
          </a:p>
          <a:p>
            <a:r>
              <a:rPr lang="en-US" dirty="0" smtClean="0"/>
              <a:t>Sharma, V., &amp; </a:t>
            </a:r>
            <a:r>
              <a:rPr lang="en-US" dirty="0" err="1" smtClean="0"/>
              <a:t>Shrivastava</a:t>
            </a:r>
            <a:r>
              <a:rPr lang="en-US" dirty="0" smtClean="0"/>
              <a:t>, V. (2012). A Steganography Algorithm for Hiding Image in image by Improved LSB Substitution by Minimize Detection . </a:t>
            </a:r>
            <a:r>
              <a:rPr lang="en-US" i="1" dirty="0" smtClean="0"/>
              <a:t>Journal of Theoretical and Applied Information Technology</a:t>
            </a:r>
            <a:r>
              <a:rPr lang="en-US" dirty="0" smtClean="0"/>
              <a:t>, </a:t>
            </a:r>
            <a:r>
              <a:rPr lang="en-US" i="1" dirty="0" smtClean="0"/>
              <a:t>36</a:t>
            </a:r>
            <a:r>
              <a:rPr lang="en-US" dirty="0" smtClean="0"/>
              <a:t>. Retrieved September 21, 2014, from </a:t>
            </a:r>
            <a:r>
              <a:rPr lang="en-US" dirty="0" smtClean="0"/>
              <a:t>www.jatit.org/volumes/Vol36No1/1Vol36No1.pdf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169</TotalTime>
  <Words>501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Project S4: Review of Stegohunt Initial Presentation</vt:lpstr>
      <vt:lpstr>Project Description</vt:lpstr>
      <vt:lpstr>Addressing the Problem</vt:lpstr>
      <vt:lpstr>How It Works (part 1)</vt:lpstr>
      <vt:lpstr>How It Works (part 2)</vt:lpstr>
      <vt:lpstr>Schedule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S4: Review of Stegohunt Initial Presentation</dc:title>
  <dc:creator>Colin</dc:creator>
  <cp:lastModifiedBy>Colin</cp:lastModifiedBy>
  <cp:revision>17</cp:revision>
  <dcterms:created xsi:type="dcterms:W3CDTF">2014-09-21T05:25:21Z</dcterms:created>
  <dcterms:modified xsi:type="dcterms:W3CDTF">2014-09-21T23:40:46Z</dcterms:modified>
</cp:coreProperties>
</file>