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5"/>
  </p:notesMasterIdLst>
  <p:handoutMasterIdLst>
    <p:handoutMasterId r:id="rId16"/>
  </p:handoutMasterIdLst>
  <p:sldIdLst>
    <p:sldId id="390" r:id="rId3"/>
    <p:sldId id="460" r:id="rId4"/>
    <p:sldId id="466" r:id="rId5"/>
    <p:sldId id="468" r:id="rId6"/>
    <p:sldId id="462" r:id="rId7"/>
    <p:sldId id="469" r:id="rId8"/>
    <p:sldId id="473" r:id="rId9"/>
    <p:sldId id="461" r:id="rId10"/>
    <p:sldId id="463" r:id="rId11"/>
    <p:sldId id="472" r:id="rId12"/>
    <p:sldId id="464" r:id="rId13"/>
    <p:sldId id="465" r:id="rId1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86392" autoAdjust="0"/>
  </p:normalViewPr>
  <p:slideViewPr>
    <p:cSldViewPr>
      <p:cViewPr varScale="1">
        <p:scale>
          <a:sx n="117" d="100"/>
          <a:sy n="117" d="100"/>
        </p:scale>
        <p:origin x="-1452" y="138"/>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235834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118401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1494089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1629920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37242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333987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333987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140402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155862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ITMS 448 Cyber Security Techs</a:t>
            </a:r>
          </a:p>
        </p:txBody>
      </p:sp>
      <p:sp>
        <p:nvSpPr>
          <p:cNvPr id="4" name="Text Placeholder 3"/>
          <p:cNvSpPr>
            <a:spLocks noGrp="1"/>
          </p:cNvSpPr>
          <p:nvPr>
            <p:ph type="body" sz="quarter" idx="13"/>
          </p:nvPr>
        </p:nvSpPr>
        <p:spPr>
          <a:xfrm>
            <a:off x="2057400" y="4267200"/>
            <a:ext cx="6705600" cy="1676400"/>
          </a:xfrm>
        </p:spPr>
        <p:txBody>
          <a:bodyPr/>
          <a:lstStyle/>
          <a:p>
            <a:r>
              <a:rPr lang="en-US" dirty="0"/>
              <a:t>April 25, 2016</a:t>
            </a:r>
          </a:p>
          <a:p>
            <a:r>
              <a:rPr lang="en-US" b="1" dirty="0"/>
              <a:t>Individual Project: FileZilla Server</a:t>
            </a:r>
          </a:p>
          <a:p>
            <a:r>
              <a:rPr lang="en-US" b="1"/>
              <a:t>Hong Zhang</a:t>
            </a:r>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a:lnSpc>
                <a:spcPct val="150000"/>
              </a:lnSpc>
            </a:pPr>
            <a:r>
              <a:rPr lang="en-US" sz="1600" dirty="0" smtClean="0"/>
              <a:t>Video:</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78527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1236" y="1600200"/>
            <a:ext cx="8305800" cy="5121275"/>
          </a:xfrm>
        </p:spPr>
        <p:txBody>
          <a:bodyPr/>
          <a:lstStyle/>
          <a:p>
            <a:pPr marL="0" indent="0">
              <a:lnSpc>
                <a:spcPct val="150000"/>
              </a:lnSpc>
              <a:buNone/>
            </a:pPr>
            <a:r>
              <a:rPr lang="en-US" sz="1600" b="1" dirty="0"/>
              <a:t>Harden FileZilla Server:</a:t>
            </a:r>
          </a:p>
          <a:p>
            <a:pPr>
              <a:lnSpc>
                <a:spcPct val="150000"/>
              </a:lnSpc>
            </a:pPr>
            <a:r>
              <a:rPr lang="en-US" sz="1600" dirty="0"/>
              <a:t>Change the default port number</a:t>
            </a:r>
          </a:p>
          <a:p>
            <a:pPr>
              <a:lnSpc>
                <a:spcPct val="150000"/>
              </a:lnSpc>
            </a:pPr>
            <a:r>
              <a:rPr lang="en-US" sz="1600" dirty="0"/>
              <a:t>Use complicated password</a:t>
            </a:r>
          </a:p>
          <a:p>
            <a:pPr>
              <a:lnSpc>
                <a:spcPct val="150000"/>
              </a:lnSpc>
            </a:pPr>
            <a:r>
              <a:rPr lang="en-US" sz="1600" dirty="0"/>
              <a:t>Encrypt the configuration XML file and have no privilege to read or write</a:t>
            </a:r>
          </a:p>
          <a:p>
            <a:pPr>
              <a:lnSpc>
                <a:spcPct val="150000"/>
              </a:lnSpc>
            </a:pPr>
            <a:r>
              <a:rPr lang="en-US" sz="1600" dirty="0"/>
              <a:t>Change the welcome message, such as “Welcome to Server-U FTP Server”</a:t>
            </a:r>
          </a:p>
          <a:p>
            <a:pPr>
              <a:lnSpc>
                <a:spcPct val="150000"/>
              </a:lnSpc>
            </a:pPr>
            <a:r>
              <a:rPr lang="en-US" sz="1600" dirty="0"/>
              <a:t>Change the default installation directory</a:t>
            </a:r>
          </a:p>
          <a:p>
            <a:pPr>
              <a:lnSpc>
                <a:spcPct val="150000"/>
              </a:lnSpc>
            </a:pPr>
            <a:r>
              <a:rPr lang="en-US" sz="1600" dirty="0"/>
              <a:t>Disable Anonymous Access</a:t>
            </a:r>
          </a:p>
          <a:p>
            <a:pPr>
              <a:lnSpc>
                <a:spcPct val="150000"/>
              </a:lnSpc>
            </a:pPr>
            <a:r>
              <a:rPr lang="en-US" sz="1600" dirty="0"/>
              <a:t>Use SSL/TSL and choose “Force SSL for user login”</a:t>
            </a:r>
          </a:p>
          <a:p>
            <a:pPr>
              <a:lnSpc>
                <a:spcPct val="150000"/>
              </a:lnSpc>
            </a:pPr>
            <a:r>
              <a:rPr lang="en-US" sz="1600" dirty="0"/>
              <a:t>Use Logon Time Restrictions</a:t>
            </a:r>
          </a:p>
          <a:p>
            <a:pPr>
              <a:lnSpc>
                <a:spcPct val="150000"/>
              </a:lnSpc>
            </a:pPr>
            <a:r>
              <a:rPr lang="en-US" sz="1600" dirty="0"/>
              <a:t>Restrict Access by IP</a:t>
            </a:r>
          </a:p>
          <a:p>
            <a:pPr>
              <a:lnSpc>
                <a:spcPct val="150000"/>
              </a:lnSpc>
            </a:pPr>
            <a:r>
              <a:rPr lang="en-US" sz="1600" dirty="0"/>
              <a:t>Audit Logon Events</a:t>
            </a:r>
          </a:p>
          <a:p>
            <a:pPr>
              <a:lnSpc>
                <a:spcPct val="150000"/>
              </a:lnSpc>
            </a:pPr>
            <a:r>
              <a:rPr lang="en-US" sz="1600" dirty="0"/>
              <a:t>Enable Account Lockout and Account Lockout Threshold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289600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marL="0" indent="0" algn="ctr">
              <a:lnSpc>
                <a:spcPct val="150000"/>
              </a:lnSpc>
              <a:buNone/>
            </a:pPr>
            <a:r>
              <a:rPr lang="en-US" sz="1600" b="1" dirty="0"/>
              <a:t>Bibliography</a:t>
            </a:r>
          </a:p>
          <a:p>
            <a:pPr>
              <a:lnSpc>
                <a:spcPct val="150000"/>
              </a:lnSpc>
            </a:pPr>
            <a:r>
              <a:rPr lang="en-US" sz="1600" dirty="0" err="1"/>
              <a:t>Basta</a:t>
            </a:r>
            <a:r>
              <a:rPr lang="en-US" sz="1600" dirty="0"/>
              <a:t>, Alfred &amp; Melissa </a:t>
            </a:r>
            <a:r>
              <a:rPr lang="en-US" sz="1600" dirty="0" err="1"/>
              <a:t>Zgola</a:t>
            </a:r>
            <a:r>
              <a:rPr lang="en-US" sz="1600" dirty="0"/>
              <a:t>, Database Security, 1st Ed. Cengage Learning 2011</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11965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82967" y="3962400"/>
            <a:ext cx="7575233" cy="2705894"/>
            <a:chOff x="806767" y="3962400"/>
            <a:chExt cx="7575233" cy="2705894"/>
          </a:xfrm>
        </p:grpSpPr>
        <p:pic>
          <p:nvPicPr>
            <p:cNvPr id="6" name="Picture 5"/>
            <p:cNvPicPr/>
            <p:nvPr/>
          </p:nvPicPr>
          <p:blipFill>
            <a:blip r:embed="rId3"/>
            <a:stretch>
              <a:fillRect/>
            </a:stretch>
          </p:blipFill>
          <p:spPr>
            <a:xfrm>
              <a:off x="806767" y="3962400"/>
              <a:ext cx="4451033" cy="2282825"/>
            </a:xfrm>
            <a:prstGeom prst="rect">
              <a:avLst/>
            </a:prstGeom>
          </p:spPr>
        </p:pic>
        <p:pic>
          <p:nvPicPr>
            <p:cNvPr id="7" name="Picture 6"/>
            <p:cNvPicPr/>
            <p:nvPr/>
          </p:nvPicPr>
          <p:blipFill>
            <a:blip r:embed="rId4"/>
            <a:stretch>
              <a:fillRect/>
            </a:stretch>
          </p:blipFill>
          <p:spPr>
            <a:xfrm>
              <a:off x="5302567" y="3962400"/>
              <a:ext cx="3079433" cy="2705894"/>
            </a:xfrm>
            <a:prstGeom prst="rect">
              <a:avLst/>
            </a:prstGeom>
          </p:spPr>
        </p:pic>
      </p:grpSp>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762000" y="1600200"/>
            <a:ext cx="8077200" cy="4724400"/>
          </a:xfrm>
        </p:spPr>
        <p:txBody>
          <a:bodyPr/>
          <a:lstStyle/>
          <a:p>
            <a:r>
              <a:rPr lang="en-US" sz="1600" b="1" dirty="0"/>
              <a:t>FTP (File Transfer Protocol) </a:t>
            </a:r>
            <a:r>
              <a:rPr lang="en-US" sz="1600" dirty="0"/>
              <a:t>is a way for you to access, download and upload files to web server. Generally, users need to login when they use FTP to share or transfer files. Each user is given specific privilege what they can do (i.e. read access, would let you to view files only, read/write access allows you to read, and write/upload/modify files etc.)  You can access FTP via a web browser, command line, or other software application. </a:t>
            </a:r>
          </a:p>
          <a:p>
            <a:pPr>
              <a:lnSpc>
                <a:spcPct val="150000"/>
              </a:lnSpc>
            </a:pPr>
            <a:r>
              <a:rPr lang="en-US" sz="1600" b="1" dirty="0"/>
              <a:t>FileZilla</a:t>
            </a:r>
            <a:r>
              <a:rPr lang="en-US" sz="1600" dirty="0"/>
              <a:t> is a type of FTP and an open-source software. It includes FileZilla server which is a FTP server and FileZilla client to upload or download files. </a:t>
            </a:r>
          </a:p>
          <a:p>
            <a:pPr marL="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The </a:t>
            </a:r>
            <a:r>
              <a:rPr lang="en-US" sz="1600" dirty="0"/>
              <a:t>default mode setting is port mode and the default Listen on port is</a:t>
            </a:r>
            <a:r>
              <a:rPr lang="en-US" sz="1600" b="1" dirty="0"/>
              <a:t> 21</a:t>
            </a:r>
            <a:r>
              <a:rPr lang="en-US" sz="1600" dirty="0"/>
              <a:t>. The default port which is the admin interface of FileZilla Server is </a:t>
            </a:r>
            <a:r>
              <a:rPr lang="en-US" sz="1600" b="1" dirty="0"/>
              <a:t>14147. </a:t>
            </a:r>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pic>
        <p:nvPicPr>
          <p:cNvPr id="7" name="Picture 6"/>
          <p:cNvPicPr>
            <a:picLocks noChangeAspect="1"/>
          </p:cNvPicPr>
          <p:nvPr/>
        </p:nvPicPr>
        <p:blipFill>
          <a:blip r:embed="rId3"/>
          <a:stretch>
            <a:fillRect/>
          </a:stretch>
        </p:blipFill>
        <p:spPr>
          <a:xfrm>
            <a:off x="1371600" y="2982595"/>
            <a:ext cx="4762500" cy="1152525"/>
          </a:xfrm>
          <a:prstGeom prst="rect">
            <a:avLst/>
          </a:prstGeom>
        </p:spPr>
      </p:pic>
      <p:pic>
        <p:nvPicPr>
          <p:cNvPr id="8" name="Picture 7"/>
          <p:cNvPicPr>
            <a:picLocks noChangeAspect="1"/>
          </p:cNvPicPr>
          <p:nvPr/>
        </p:nvPicPr>
        <p:blipFill>
          <a:blip r:embed="rId4"/>
          <a:stretch>
            <a:fillRect/>
          </a:stretch>
        </p:blipFill>
        <p:spPr>
          <a:xfrm>
            <a:off x="1355124" y="4296856"/>
            <a:ext cx="4867275" cy="1352550"/>
          </a:xfrm>
          <a:prstGeom prst="rect">
            <a:avLst/>
          </a:prstGeom>
        </p:spPr>
      </p:pic>
    </p:spTree>
    <p:extLst>
      <p:ext uri="{BB962C8B-B14F-4D97-AF65-F5344CB8AC3E}">
        <p14:creationId xmlns:p14="http://schemas.microsoft.com/office/powerpoint/2010/main" val="1071416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The </a:t>
            </a:r>
            <a:r>
              <a:rPr lang="en-US" sz="1600" dirty="0"/>
              <a:t>default mode setting is port mode and the default Listen on port is</a:t>
            </a:r>
            <a:r>
              <a:rPr lang="en-US" sz="1600" b="1" dirty="0"/>
              <a:t> 21</a:t>
            </a:r>
            <a:r>
              <a:rPr lang="en-US" sz="1600" dirty="0"/>
              <a:t>. The default port which is the admin interface of FileZilla Server is </a:t>
            </a:r>
            <a:r>
              <a:rPr lang="en-US" sz="1600" b="1" dirty="0"/>
              <a:t>14147. </a:t>
            </a:r>
            <a:r>
              <a:rPr lang="en-US" sz="1400" dirty="0" smtClean="0"/>
              <a:t>         </a:t>
            </a:r>
            <a:endParaRPr lang="en-US" sz="1400" dirty="0"/>
          </a:p>
          <a:p>
            <a:pPr marL="57150" indent="0">
              <a:buNone/>
            </a:pPr>
            <a:r>
              <a:rPr lang="en-US" sz="1400" dirty="0"/>
              <a:t> </a:t>
            </a:r>
            <a:r>
              <a:rPr lang="en-US" sz="1400" dirty="0" smtClean="0"/>
              <a:t>       </a:t>
            </a:r>
            <a:r>
              <a:rPr lang="en-US" sz="1600" dirty="0" smtClean="0"/>
              <a:t>How to led to a vulnerability?</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pic>
        <p:nvPicPr>
          <p:cNvPr id="6" name="Picture 5"/>
          <p:cNvPicPr/>
          <p:nvPr/>
        </p:nvPicPr>
        <p:blipFill>
          <a:blip r:embed="rId3"/>
          <a:stretch>
            <a:fillRect/>
          </a:stretch>
        </p:blipFill>
        <p:spPr>
          <a:xfrm>
            <a:off x="1371600" y="3279775"/>
            <a:ext cx="6781800" cy="3044825"/>
          </a:xfrm>
          <a:prstGeom prst="rect">
            <a:avLst/>
          </a:prstGeom>
        </p:spPr>
      </p:pic>
    </p:spTree>
    <p:extLst>
      <p:ext uri="{BB962C8B-B14F-4D97-AF65-F5344CB8AC3E}">
        <p14:creationId xmlns:p14="http://schemas.microsoft.com/office/powerpoint/2010/main" val="1962021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In </a:t>
            </a:r>
            <a:r>
              <a:rPr lang="en-US" sz="1600" dirty="0"/>
              <a:t>the managing menu, the default welcome message will shows the FileZilla Server version. </a:t>
            </a:r>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pic>
        <p:nvPicPr>
          <p:cNvPr id="4" name="Picture 3"/>
          <p:cNvPicPr>
            <a:picLocks noChangeAspect="1"/>
          </p:cNvPicPr>
          <p:nvPr/>
        </p:nvPicPr>
        <p:blipFill>
          <a:blip r:embed="rId3"/>
          <a:stretch>
            <a:fillRect/>
          </a:stretch>
        </p:blipFill>
        <p:spPr>
          <a:xfrm>
            <a:off x="1066800" y="3200400"/>
            <a:ext cx="7962731" cy="2136861"/>
          </a:xfrm>
          <a:prstGeom prst="rect">
            <a:avLst/>
          </a:prstGeom>
        </p:spPr>
      </p:pic>
    </p:spTree>
    <p:extLst>
      <p:ext uri="{BB962C8B-B14F-4D97-AF65-F5344CB8AC3E}">
        <p14:creationId xmlns:p14="http://schemas.microsoft.com/office/powerpoint/2010/main" val="414792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smtClean="0"/>
              <a:t>In </a:t>
            </a:r>
            <a:r>
              <a:rPr lang="en-US" sz="1600" dirty="0"/>
              <a:t>the managing menu, the default welcome message will shows the FileZilla Server version. </a:t>
            </a:r>
          </a:p>
          <a:p>
            <a:pPr marL="57150" indent="0">
              <a:buNone/>
            </a:pPr>
            <a:r>
              <a:rPr lang="en-US" sz="1400" dirty="0" smtClean="0"/>
              <a:t>        </a:t>
            </a:r>
            <a:r>
              <a:rPr lang="en-US" sz="1600" dirty="0" smtClean="0"/>
              <a:t>How </a:t>
            </a:r>
            <a:r>
              <a:rPr lang="en-US" sz="1600" dirty="0"/>
              <a:t>to led to a vulnerability?</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pic>
        <p:nvPicPr>
          <p:cNvPr id="6" name="Picture 5"/>
          <p:cNvPicPr/>
          <p:nvPr/>
        </p:nvPicPr>
        <p:blipFill>
          <a:blip r:embed="rId3"/>
          <a:stretch>
            <a:fillRect/>
          </a:stretch>
        </p:blipFill>
        <p:spPr>
          <a:xfrm>
            <a:off x="1371600" y="3276600"/>
            <a:ext cx="6019800" cy="2895600"/>
          </a:xfrm>
          <a:prstGeom prst="rect">
            <a:avLst/>
          </a:prstGeom>
        </p:spPr>
      </p:pic>
    </p:spTree>
    <p:extLst>
      <p:ext uri="{BB962C8B-B14F-4D97-AF65-F5344CB8AC3E}">
        <p14:creationId xmlns:p14="http://schemas.microsoft.com/office/powerpoint/2010/main" val="3431818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
        <p:nvSpPr>
          <p:cNvPr id="3" name="Content Placeholder 2"/>
          <p:cNvSpPr>
            <a:spLocks noGrp="1"/>
          </p:cNvSpPr>
          <p:nvPr>
            <p:ph sz="half" idx="1"/>
          </p:nvPr>
        </p:nvSpPr>
        <p:spPr>
          <a:xfrm>
            <a:off x="838200" y="1676400"/>
            <a:ext cx="7848600" cy="4297363"/>
          </a:xfrm>
        </p:spPr>
        <p:txBody>
          <a:bodyPr/>
          <a:lstStyle/>
          <a:p>
            <a:pPr marL="0" indent="0">
              <a:lnSpc>
                <a:spcPct val="150000"/>
              </a:lnSpc>
              <a:buNone/>
            </a:pPr>
            <a:r>
              <a:rPr lang="en-US" sz="1600" b="1" dirty="0"/>
              <a:t>Default configurations for FileZilla server:</a:t>
            </a:r>
          </a:p>
          <a:p>
            <a:pPr lvl="0">
              <a:lnSpc>
                <a:spcPct val="150000"/>
              </a:lnSpc>
            </a:pPr>
            <a:r>
              <a:rPr lang="en-US" sz="1600" dirty="0"/>
              <a:t>The default installation directory is </a:t>
            </a:r>
            <a:r>
              <a:rPr lang="en-US" sz="1600" b="1" dirty="0"/>
              <a:t>c:\Program Files (x86)\FileZilla Server</a:t>
            </a:r>
            <a:r>
              <a:rPr lang="en-US" sz="1600" dirty="0"/>
              <a:t>. In this installations folder, there are FileZilla application and  a XML document which is plaintext and includes all users information. </a:t>
            </a: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pSp>
        <p:nvGrpSpPr>
          <p:cNvPr id="7" name="Group 6"/>
          <p:cNvGrpSpPr/>
          <p:nvPr/>
        </p:nvGrpSpPr>
        <p:grpSpPr>
          <a:xfrm>
            <a:off x="1330779" y="3276600"/>
            <a:ext cx="6883896" cy="2971800"/>
            <a:chOff x="1330779" y="3200400"/>
            <a:chExt cx="6883896" cy="29718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779" y="3200400"/>
              <a:ext cx="6883896"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1371600" y="4343400"/>
              <a:ext cx="6705600" cy="304800"/>
            </a:xfrm>
            <a:prstGeom prst="roundRect">
              <a:avLst/>
            </a:prstGeom>
            <a:noFill/>
            <a:ln w="38100" cap="sq" cmpd="sng" algn="ctr">
              <a:solidFill>
                <a:schemeClr val="accent1">
                  <a:lumMod val="75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114634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pPr marL="342900" indent="-285750">
              <a:lnSpc>
                <a:spcPct val="150000"/>
              </a:lnSpc>
            </a:pPr>
            <a:r>
              <a:rPr lang="en-US" sz="1600" b="1" dirty="0"/>
              <a:t>The scenario of a possible attack against the FileZilla server with default configurations:  </a:t>
            </a:r>
          </a:p>
          <a:p>
            <a:pPr marL="57150" indent="0">
              <a:lnSpc>
                <a:spcPct val="150000"/>
              </a:lnSpc>
              <a:buNone/>
            </a:pPr>
            <a:r>
              <a:rPr lang="en-US" sz="1600" dirty="0"/>
              <a:t>This server has two users which all use C drive as the sharing folder. </a:t>
            </a:r>
          </a:p>
          <a:p>
            <a:pPr marL="57150" indent="0">
              <a:lnSpc>
                <a:spcPct val="150000"/>
              </a:lnSpc>
              <a:buNone/>
            </a:pPr>
            <a:r>
              <a:rPr lang="en-US" sz="1600" dirty="0"/>
              <a:t>1. This user is an administrative user and has all privileges, can read, write/upload/modify files. </a:t>
            </a:r>
          </a:p>
          <a:p>
            <a:pPr marL="457200" lvl="1" indent="0">
              <a:lnSpc>
                <a:spcPct val="150000"/>
              </a:lnSpc>
              <a:buNone/>
            </a:pPr>
            <a:r>
              <a:rPr lang="en-US" sz="1600" dirty="0"/>
              <a:t>Username: test</a:t>
            </a:r>
          </a:p>
          <a:p>
            <a:pPr marL="457200" lvl="1" indent="0">
              <a:lnSpc>
                <a:spcPct val="150000"/>
              </a:lnSpc>
              <a:buNone/>
            </a:pPr>
            <a:r>
              <a:rPr lang="en-US" sz="1600" dirty="0"/>
              <a:t>Password: </a:t>
            </a:r>
            <a:r>
              <a:rPr lang="en-US" sz="1600" dirty="0" smtClean="0"/>
              <a:t>12345678</a:t>
            </a:r>
            <a:endParaRPr lang="en-US" sz="1600" dirty="0"/>
          </a:p>
          <a:p>
            <a:pPr marL="57150" indent="0">
              <a:lnSpc>
                <a:spcPct val="150000"/>
              </a:lnSpc>
              <a:buNone/>
            </a:pPr>
            <a:r>
              <a:rPr lang="en-US" sz="1600" dirty="0"/>
              <a:t>2. This user has a guest account and only has the privilege to read file. We design it as an anonymous user used for public access (browsing) to your web Site. Usually, most FTP server has this kind of anonymous account to the public. Sometimes, this account has no password. </a:t>
            </a:r>
          </a:p>
          <a:p>
            <a:pPr marL="457200" lvl="1" indent="0">
              <a:lnSpc>
                <a:spcPct val="150000"/>
              </a:lnSpc>
              <a:buNone/>
            </a:pPr>
            <a:r>
              <a:rPr lang="en-US" sz="1600" dirty="0"/>
              <a:t>Username: anonymous</a:t>
            </a:r>
          </a:p>
          <a:p>
            <a:pPr marL="457200" lvl="1" indent="0">
              <a:lnSpc>
                <a:spcPct val="150000"/>
              </a:lnSpc>
              <a:buNone/>
            </a:pPr>
            <a:r>
              <a:rPr lang="en-US" sz="1600" dirty="0"/>
              <a:t>Password:</a:t>
            </a:r>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0200"/>
            <a:ext cx="7848600" cy="5121275"/>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a:lnSpc>
                <a:spcPct val="150000"/>
              </a:lnSpc>
            </a:pPr>
            <a:r>
              <a:rPr lang="en-US" sz="1600" b="1" dirty="0"/>
              <a:t>My attack can be divided into four steps:</a:t>
            </a:r>
          </a:p>
          <a:p>
            <a:pPr lvl="1">
              <a:lnSpc>
                <a:spcPct val="150000"/>
              </a:lnSpc>
              <a:buFont typeface="Wingdings" panose="05000000000000000000" pitchFamily="2" charset="2"/>
              <a:buChar char="v"/>
            </a:pPr>
            <a:r>
              <a:rPr lang="en-US" sz="1600" dirty="0"/>
              <a:t>Find the type of FTP</a:t>
            </a:r>
          </a:p>
          <a:p>
            <a:pPr lvl="1">
              <a:lnSpc>
                <a:spcPct val="150000"/>
              </a:lnSpc>
              <a:buFont typeface="Wingdings" panose="05000000000000000000" pitchFamily="2" charset="2"/>
              <a:buChar char="v"/>
            </a:pPr>
            <a:r>
              <a:rPr lang="en-US" sz="1600" dirty="0"/>
              <a:t>Find the username and crack the password</a:t>
            </a:r>
          </a:p>
          <a:p>
            <a:pPr lvl="1">
              <a:lnSpc>
                <a:spcPct val="150000"/>
              </a:lnSpc>
              <a:buFont typeface="Wingdings" panose="05000000000000000000" pitchFamily="2" charset="2"/>
              <a:buChar char="v"/>
            </a:pPr>
            <a:r>
              <a:rPr lang="en-US" sz="1600" dirty="0"/>
              <a:t>Connect with the FileZilla server, find the installation folder </a:t>
            </a:r>
          </a:p>
          <a:p>
            <a:pPr lvl="1">
              <a:lnSpc>
                <a:spcPct val="150000"/>
              </a:lnSpc>
              <a:buFont typeface="Wingdings" panose="05000000000000000000" pitchFamily="2" charset="2"/>
              <a:buChar char="v"/>
            </a:pPr>
            <a:r>
              <a:rPr lang="en-US" sz="1600" dirty="0"/>
              <a:t>Get or change the privileges</a:t>
            </a:r>
          </a:p>
          <a:p>
            <a:pPr marL="457200" lvl="1" indent="0">
              <a:lnSpc>
                <a:spcPct val="150000"/>
              </a:lnSpc>
              <a:buNone/>
            </a:pPr>
            <a:endParaRPr lang="en-US" sz="1600" dirty="0"/>
          </a:p>
          <a:p>
            <a:pPr marL="57150" indent="0">
              <a:lnSpc>
                <a:spcPct val="150000"/>
              </a:lnSpc>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sp>
        <p:nvSpPr>
          <p:cNvPr id="7" name="Title 1"/>
          <p:cNvSpPr>
            <a:spLocks noGrp="1"/>
          </p:cNvSpPr>
          <p:nvPr>
            <p:ph type="title"/>
          </p:nvPr>
        </p:nvSpPr>
        <p:spPr>
          <a:xfrm>
            <a:off x="762000" y="533400"/>
            <a:ext cx="8382000" cy="1143000"/>
          </a:xfrm>
        </p:spPr>
        <p:txBody>
          <a:bodyPr/>
          <a:lstStyle/>
          <a:p>
            <a:r>
              <a:rPr lang="en-US" b="1" dirty="0"/>
              <a:t>Individual Project: FileZilla Server</a:t>
            </a:r>
            <a:endParaRPr lang="en-US" sz="3200" dirty="0"/>
          </a:p>
        </p:txBody>
      </p:sp>
      <p:pic>
        <p:nvPicPr>
          <p:cNvPr id="2" name="Picture 1"/>
          <p:cNvPicPr>
            <a:picLocks noChangeAspect="1"/>
          </p:cNvPicPr>
          <p:nvPr/>
        </p:nvPicPr>
        <p:blipFill>
          <a:blip r:embed="rId3"/>
          <a:stretch>
            <a:fillRect/>
          </a:stretch>
        </p:blipFill>
        <p:spPr>
          <a:xfrm>
            <a:off x="2133600" y="1600200"/>
            <a:ext cx="5105400" cy="2901665"/>
          </a:xfrm>
          <a:prstGeom prst="rect">
            <a:avLst/>
          </a:prstGeom>
        </p:spPr>
      </p:pic>
      <p:sp>
        <p:nvSpPr>
          <p:cNvPr id="4" name="Rectangle 3"/>
          <p:cNvSpPr/>
          <p:nvPr/>
        </p:nvSpPr>
        <p:spPr>
          <a:xfrm>
            <a:off x="1219200" y="4495800"/>
            <a:ext cx="7239000" cy="338554"/>
          </a:xfrm>
          <a:prstGeom prst="rect">
            <a:avLst/>
          </a:prstGeom>
        </p:spPr>
        <p:txBody>
          <a:bodyPr wrap="square">
            <a:spAutoFit/>
          </a:bodyPr>
          <a:lstStyle/>
          <a:p>
            <a:r>
              <a:rPr lang="en-US" sz="1600" b="1" dirty="0">
                <a:latin typeface="+mn-lt"/>
              </a:rPr>
              <a:t>Database Security: Figure 10-1 The process of intrusion</a:t>
            </a:r>
          </a:p>
        </p:txBody>
      </p:sp>
    </p:spTree>
    <p:extLst>
      <p:ext uri="{BB962C8B-B14F-4D97-AF65-F5344CB8AC3E}">
        <p14:creationId xmlns:p14="http://schemas.microsoft.com/office/powerpoint/2010/main" val="1150184599"/>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28165</TotalTime>
  <Words>646</Words>
  <Application>Microsoft Office PowerPoint</Application>
  <PresentationFormat>On-screen Show (4:3)</PresentationFormat>
  <Paragraphs>111</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ITMtemplate</vt:lpstr>
      <vt:lpstr>1_ITM478_08_1</vt:lpstr>
      <vt:lpstr>ITMS 448 Cyber Security Techs</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lpstr>Individual Project: FileZilla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Student Worker</cp:lastModifiedBy>
  <cp:revision>402</cp:revision>
  <dcterms:created xsi:type="dcterms:W3CDTF">2015-08-06T17:32:52Z</dcterms:created>
  <dcterms:modified xsi:type="dcterms:W3CDTF">2016-04-08T13:42:05Z</dcterms:modified>
</cp:coreProperties>
</file>