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29" r:id="rId3"/>
    <p:sldId id="331" r:id="rId4"/>
    <p:sldId id="258" r:id="rId5"/>
    <p:sldId id="300" r:id="rId6"/>
    <p:sldId id="299" r:id="rId7"/>
    <p:sldId id="261" r:id="rId8"/>
    <p:sldId id="302" r:id="rId9"/>
    <p:sldId id="295" r:id="rId10"/>
    <p:sldId id="303" r:id="rId11"/>
    <p:sldId id="332" r:id="rId12"/>
    <p:sldId id="296" r:id="rId13"/>
    <p:sldId id="333" r:id="rId14"/>
    <p:sldId id="281" r:id="rId15"/>
    <p:sldId id="307" r:id="rId16"/>
    <p:sldId id="305" r:id="rId17"/>
    <p:sldId id="312" r:id="rId18"/>
    <p:sldId id="335" r:id="rId19"/>
    <p:sldId id="311" r:id="rId20"/>
    <p:sldId id="334" r:id="rId21"/>
    <p:sldId id="314" r:id="rId22"/>
    <p:sldId id="313" r:id="rId23"/>
    <p:sldId id="315" r:id="rId24"/>
    <p:sldId id="282" r:id="rId25"/>
    <p:sldId id="276" r:id="rId26"/>
    <p:sldId id="280" r:id="rId27"/>
    <p:sldId id="316" r:id="rId28"/>
    <p:sldId id="317" r:id="rId29"/>
    <p:sldId id="318" r:id="rId30"/>
    <p:sldId id="289" r:id="rId31"/>
    <p:sldId id="292" r:id="rId32"/>
    <p:sldId id="319" r:id="rId33"/>
    <p:sldId id="320" r:id="rId34"/>
    <p:sldId id="321" r:id="rId35"/>
    <p:sldId id="322" r:id="rId36"/>
    <p:sldId id="323" r:id="rId37"/>
    <p:sldId id="293" r:id="rId38"/>
    <p:sldId id="266" r:id="rId39"/>
    <p:sldId id="294" r:id="rId40"/>
    <p:sldId id="267" r:id="rId41"/>
    <p:sldId id="324" r:id="rId42"/>
    <p:sldId id="268" r:id="rId43"/>
    <p:sldId id="269" r:id="rId44"/>
    <p:sldId id="270" r:id="rId45"/>
    <p:sldId id="288" r:id="rId46"/>
    <p:sldId id="325" r:id="rId47"/>
    <p:sldId id="287" r:id="rId48"/>
    <p:sldId id="327" r:id="rId49"/>
    <p:sldId id="326" r:id="rId50"/>
    <p:sldId id="274" r:id="rId51"/>
    <p:sldId id="330" r:id="rId52"/>
    <p:sldId id="275" r:id="rId53"/>
    <p:sldId id="32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2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A01E-72A8-4889-A8A1-80E1D4D62D74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9722-9C0A-432C-A944-79216FDD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a safe database environment, Database security emphasizes three main properties: confidentiality, integrity and availability. The best way to protect the data is combining these three properties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a safe database environment, Database security emphasizes three main properties: confidentiality, integrity and availability. The best way to protect the data is combining these three properties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controls to gate that should or should not be allowed access to the database, and encryption to protect data at rest.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connects with access controls. Integrity points to encryption. Availability means these two methods should not hinder users’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encrypted using encryption keys and encryption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encrypted using encryption keys and encryption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performing database encryption, we can encrypt data inside or outside the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27868" indent="-27994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19797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67716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15635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63554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1472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59391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07310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</a:pPr>
            <a:fld id="{9DC8C346-18A2-4079-A34A-F6A9EB1FCB01}" type="slidenum">
              <a:rPr lang="en-US" altLang="en-US" sz="1200"/>
              <a:pPr algn="r">
                <a:spcBef>
                  <a:spcPct val="0"/>
                </a:spcBef>
              </a:pPr>
              <a:t>18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8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CE561C-D582-4B88-B4E9-AA46C1CF9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3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19,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Ralph Durkee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2315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1C7-5504-472C-A725-F576E31BD84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Topic: </a:t>
            </a:r>
            <a:r>
              <a:rPr lang="en-US" sz="5400" dirty="0"/>
              <a:t>Database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ITMS 528 Database Security</a:t>
            </a:r>
          </a:p>
          <a:p>
            <a:r>
              <a:rPr lang="en-US" dirty="0">
                <a:solidFill>
                  <a:schemeClr val="tx1"/>
                </a:solidFill>
              </a:rPr>
              <a:t>Hong </a:t>
            </a:r>
            <a:r>
              <a:rPr lang="en-US" dirty="0" smtClean="0">
                <a:solidFill>
                  <a:schemeClr val="tx1"/>
                </a:solidFill>
              </a:rPr>
              <a:t>Zhang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1" y="6019800"/>
            <a:ext cx="5943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Within 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grpSp>
        <p:nvGrpSpPr>
          <p:cNvPr id="8196" name="Group 19"/>
          <p:cNvGrpSpPr>
            <a:grpSpLocks/>
          </p:cNvGrpSpPr>
          <p:nvPr/>
        </p:nvGrpSpPr>
        <p:grpSpPr bwMode="auto">
          <a:xfrm>
            <a:off x="990600" y="1009650"/>
            <a:ext cx="6019800" cy="4857750"/>
            <a:chOff x="1202" y="1104"/>
            <a:chExt cx="3628" cy="2916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1344" y="1104"/>
              <a:ext cx="2852" cy="42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/>
                <a:t>DATABASE APPLICATION</a:t>
              </a:r>
              <a:endParaRPr lang="zh-CN" altLang="en-US" sz="2800" b="1" dirty="0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1746" y="1797"/>
              <a:ext cx="2041" cy="7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 smtClean="0"/>
                <a:t>DBMS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 smtClean="0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2744" y="2251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744" y="2251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202" y="2931"/>
              <a:ext cx="3628" cy="1089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90" y="3294"/>
              <a:ext cx="110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Unencrypted</a:t>
              </a:r>
            </a:p>
            <a:p>
              <a:pPr algn="ctr" eaLnBrk="1" hangingPunct="1"/>
              <a:r>
                <a:rPr lang="en-US" altLang="zh-CN" sz="2400" b="1" dirty="0"/>
                <a:t>D</a:t>
              </a:r>
              <a:r>
                <a:rPr lang="en-US" altLang="zh-CN" sz="2400" b="1" dirty="0" smtClean="0"/>
                <a:t>ata</a:t>
              </a:r>
              <a:endParaRPr lang="zh-CN" altLang="en-US" sz="2400" b="1" dirty="0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2518" y="3294"/>
              <a:ext cx="906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Encrypted</a:t>
              </a:r>
            </a:p>
            <a:p>
              <a:pPr algn="ctr" eaLnBrk="1" hangingPunct="1"/>
              <a:r>
                <a:rPr lang="en-US" altLang="zh-CN" sz="2400" b="1" dirty="0" smtClean="0"/>
                <a:t>Data</a:t>
              </a:r>
              <a:endParaRPr lang="zh-CN" altLang="en-US" sz="2400" b="1" dirty="0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697" y="3294"/>
              <a:ext cx="99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Encryption</a:t>
              </a:r>
            </a:p>
            <a:p>
              <a:pPr algn="ctr" eaLnBrk="1" hangingPunct="1"/>
              <a:r>
                <a:rPr lang="en-US" altLang="zh-CN" sz="2400" b="1" dirty="0" smtClean="0"/>
                <a:t>Key</a:t>
              </a:r>
              <a:endParaRPr lang="zh-CN" altLang="en-US" sz="2400" b="1" dirty="0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910" y="2882"/>
              <a:ext cx="140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 smtClean="0"/>
                <a:t>Database</a:t>
              </a:r>
              <a:endParaRPr lang="zh-CN" altLang="en-US" sz="3200" b="1" dirty="0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1837" y="2568"/>
              <a:ext cx="272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2971" y="2568"/>
              <a:ext cx="275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243" y="2568"/>
              <a:ext cx="952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581400" y="2819400"/>
            <a:ext cx="1562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1817"/>
                </a:solidFill>
              </a:rPr>
              <a:t>Encryption              </a:t>
            </a:r>
            <a:r>
              <a:rPr lang="en-US" altLang="zh-CN" sz="2000" b="1" dirty="0">
                <a:solidFill>
                  <a:srgbClr val="001817"/>
                </a:solidFill>
              </a:rPr>
              <a:t>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19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1" y="6019800"/>
            <a:ext cx="5943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Within 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81000" y="850642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Performer: DBMS</a:t>
            </a:r>
          </a:p>
          <a:p>
            <a:endParaRPr lang="en-US" sz="3200" dirty="0" smtClean="0"/>
          </a:p>
          <a:p>
            <a:r>
              <a:rPr lang="en-US" sz="3200" dirty="0" smtClean="0"/>
              <a:t>Advantages: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less </a:t>
            </a:r>
            <a:r>
              <a:rPr lang="en-US" sz="3200" dirty="0"/>
              <a:t>impact on application </a:t>
            </a:r>
            <a:r>
              <a:rPr lang="en-US" sz="3200" dirty="0" smtClean="0"/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protect against a wide range of </a:t>
            </a:r>
            <a:r>
              <a:rPr lang="en-US" sz="3200" dirty="0" smtClean="0"/>
              <a:t>threats </a:t>
            </a:r>
          </a:p>
          <a:p>
            <a:endParaRPr lang="en-US" sz="3200" dirty="0" smtClean="0"/>
          </a:p>
          <a:p>
            <a:r>
              <a:rPr lang="en-US" sz="3200" dirty="0" smtClean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Encryption keys usually store in the same database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Choice for encryption algorithm is limit</a:t>
            </a:r>
          </a:p>
        </p:txBody>
      </p:sp>
    </p:spTree>
    <p:extLst>
      <p:ext uri="{BB962C8B-B14F-4D97-AF65-F5344CB8AC3E}">
        <p14:creationId xmlns:p14="http://schemas.microsoft.com/office/powerpoint/2010/main" val="3300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482600" y="1295400"/>
            <a:ext cx="4506913" cy="684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DATABASE APPLICATION</a:t>
            </a:r>
            <a:endParaRPr lang="zh-CN" altLang="en-US" sz="2800" b="1" dirty="0"/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244600" y="2411413"/>
            <a:ext cx="3240087" cy="647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DBMS</a:t>
            </a:r>
            <a:endParaRPr lang="zh-CN" altLang="en-US" sz="2800" b="1" dirty="0"/>
          </a:p>
        </p:txBody>
      </p:sp>
      <p:sp>
        <p:nvSpPr>
          <p:cNvPr id="10246" name="AutoShape 9"/>
          <p:cNvSpPr>
            <a:spLocks noChangeArrowheads="1"/>
          </p:cNvSpPr>
          <p:nvPr/>
        </p:nvSpPr>
        <p:spPr bwMode="auto">
          <a:xfrm>
            <a:off x="1389062" y="3708400"/>
            <a:ext cx="3887788" cy="1728788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474788" y="4384675"/>
            <a:ext cx="1954212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/>
              <a:t>Unencrypted</a:t>
            </a:r>
          </a:p>
          <a:p>
            <a:pPr algn="ctr" eaLnBrk="1" hangingPunct="1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609579" y="4384675"/>
            <a:ext cx="1572022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/>
              <a:t>Encrypted</a:t>
            </a:r>
            <a:endParaRPr lang="en-US" altLang="zh-CN" sz="2400" b="1" dirty="0"/>
          </a:p>
          <a:p>
            <a:pPr algn="ctr" eaLnBrk="1" hangingPunct="1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2305844" y="3667780"/>
            <a:ext cx="2037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Database</a:t>
            </a:r>
            <a:endParaRPr lang="zh-CN" altLang="en-US" sz="2800" b="1" dirty="0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>
            <a:off x="2133600" y="3059113"/>
            <a:ext cx="0" cy="1325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 flipH="1">
            <a:off x="4105835" y="3059113"/>
            <a:ext cx="0" cy="13255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AutoShape 17"/>
          <p:cNvSpPr>
            <a:spLocks noChangeArrowheads="1"/>
          </p:cNvSpPr>
          <p:nvPr/>
        </p:nvSpPr>
        <p:spPr bwMode="auto">
          <a:xfrm>
            <a:off x="2684462" y="1979613"/>
            <a:ext cx="431800" cy="431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5562600" y="2733675"/>
            <a:ext cx="2667000" cy="2447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Encryption </a:t>
            </a:r>
          </a:p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Server</a:t>
            </a:r>
          </a:p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(Encryption Key)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0254" name="AutoShape 22"/>
          <p:cNvSpPr>
            <a:spLocks noChangeArrowheads="1"/>
          </p:cNvSpPr>
          <p:nvPr/>
        </p:nvSpPr>
        <p:spPr bwMode="auto">
          <a:xfrm rot="-5400000">
            <a:off x="5164931" y="1235869"/>
            <a:ext cx="1328738" cy="1600200"/>
          </a:xfrm>
          <a:custGeom>
            <a:avLst/>
            <a:gdLst>
              <a:gd name="T0" fmla="*/ 745012 w 21600"/>
              <a:gd name="T1" fmla="*/ 0 h 21600"/>
              <a:gd name="T2" fmla="*/ 446988 w 21600"/>
              <a:gd name="T3" fmla="*/ 400929 h 21600"/>
              <a:gd name="T4" fmla="*/ 297976 w 21600"/>
              <a:gd name="T5" fmla="*/ 601426 h 21600"/>
              <a:gd name="T6" fmla="*/ 0 w 21600"/>
              <a:gd name="T7" fmla="*/ 1002421 h 21600"/>
              <a:gd name="T8" fmla="*/ 297976 w 21600"/>
              <a:gd name="T9" fmla="*/ 1403350 h 21600"/>
              <a:gd name="T10" fmla="*/ 596000 w 21600"/>
              <a:gd name="T11" fmla="*/ 1202853 h 21600"/>
              <a:gd name="T12" fmla="*/ 893976 w 21600"/>
              <a:gd name="T13" fmla="*/ 801924 h 21600"/>
              <a:gd name="T14" fmla="*/ 1042988 w 21600"/>
              <a:gd name="T15" fmla="*/ 400929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2000" y="5983069"/>
            <a:ext cx="65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Outside </a:t>
            </a:r>
            <a:r>
              <a:rPr lang="en-US" altLang="zh-CN" sz="4000" b="1" dirty="0" smtClean="0">
                <a:latin typeface="Times New Roman" pitchFamily="18" charset="0"/>
              </a:rPr>
              <a:t>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" y="304800"/>
            <a:ext cx="39624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139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190685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Performer</a:t>
            </a:r>
            <a:r>
              <a:rPr lang="en-US" sz="3200" dirty="0"/>
              <a:t>: Specialized Encryption </a:t>
            </a:r>
            <a:r>
              <a:rPr lang="en-US" sz="3200" dirty="0" smtClean="0"/>
              <a:t>Server</a:t>
            </a:r>
          </a:p>
          <a:p>
            <a:endParaRPr lang="en-US" sz="3200" dirty="0" smtClean="0"/>
          </a:p>
          <a:p>
            <a:r>
              <a:rPr lang="en-US" sz="3200" dirty="0" smtClean="0"/>
              <a:t>Advantages: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Encryption keys </a:t>
            </a:r>
            <a:r>
              <a:rPr lang="en-US" sz="3200" dirty="0" smtClean="0"/>
              <a:t>and data are separated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Options for encryption algorithm are many</a:t>
            </a:r>
          </a:p>
          <a:p>
            <a:endParaRPr lang="en-US" sz="3200" dirty="0" smtClean="0"/>
          </a:p>
          <a:p>
            <a:r>
              <a:rPr lang="en-US" sz="3200" dirty="0" smtClean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Functions </a:t>
            </a:r>
            <a:r>
              <a:rPr lang="en-US" sz="3200" dirty="0"/>
              <a:t>of DBMS will be limited after encryption, such as index.</a:t>
            </a:r>
            <a:endParaRPr lang="en-US" sz="320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8927" y="5943600"/>
            <a:ext cx="65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Outside </a:t>
            </a:r>
            <a:r>
              <a:rPr lang="en-US" altLang="zh-CN" sz="4000" b="1" dirty="0" smtClean="0">
                <a:latin typeface="Times New Roman" pitchFamily="18" charset="0"/>
              </a:rPr>
              <a:t>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5800" y="179388"/>
            <a:ext cx="7162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Factors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457200" y="19050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 Database Encryption: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Granularity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Encryption Algorithm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Encryption Key </a:t>
            </a:r>
          </a:p>
        </p:txBody>
      </p:sp>
    </p:spTree>
    <p:extLst>
      <p:ext uri="{BB962C8B-B14F-4D97-AF65-F5344CB8AC3E}">
        <p14:creationId xmlns:p14="http://schemas.microsoft.com/office/powerpoint/2010/main" val="27435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179388"/>
            <a:ext cx="6629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Encryption granularity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152400" y="9678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 smtClean="0"/>
              <a:t>Page/block granularity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page is encrypted </a:t>
            </a:r>
            <a:r>
              <a:rPr lang="en-US" sz="3200" dirty="0" smtClean="0"/>
              <a:t>separately and </a:t>
            </a:r>
            <a:r>
              <a:rPr lang="en-US" sz="3200" dirty="0"/>
              <a:t>might contain one or multiple records. </a:t>
            </a:r>
          </a:p>
          <a:p>
            <a:r>
              <a:rPr lang="en-US" sz="3200" dirty="0"/>
              <a:t>(2) Attribute/column </a:t>
            </a:r>
            <a:r>
              <a:rPr lang="en-US" sz="3200" dirty="0" smtClean="0"/>
              <a:t>granularity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ncrypt </a:t>
            </a:r>
            <a:r>
              <a:rPr lang="en-US" sz="3200" dirty="0"/>
              <a:t>only certain sensitive attributes in a </a:t>
            </a:r>
            <a:r>
              <a:rPr lang="en-US" sz="3200" dirty="0" smtClean="0"/>
              <a:t>table</a:t>
            </a:r>
            <a:endParaRPr lang="en-US" sz="3200" dirty="0"/>
          </a:p>
          <a:p>
            <a:r>
              <a:rPr lang="en-US" sz="3200" dirty="0"/>
              <a:t>(3) Record/row </a:t>
            </a:r>
            <a:r>
              <a:rPr lang="en-US" sz="3200" dirty="0" smtClean="0"/>
              <a:t>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llows </a:t>
            </a:r>
            <a:r>
              <a:rPr lang="en-US" sz="3200" dirty="0"/>
              <a:t>one to retrieve individual rows without decrypting the whole table.</a:t>
            </a:r>
          </a:p>
          <a:p>
            <a:r>
              <a:rPr lang="en-US" sz="3200" dirty="0"/>
              <a:t> (4) Field granularity. </a:t>
            </a:r>
            <a:r>
              <a:rPr lang="en-US" sz="3200" dirty="0" smtClean="0"/>
              <a:t>(suggest to use)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is the smallest achievable granularity based on the field of a </a:t>
            </a:r>
            <a:r>
              <a:rPr lang="en-US" sz="3200" dirty="0" smtClean="0"/>
              <a:t>record.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1981200" y="5072681"/>
            <a:ext cx="436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Processes</a:t>
            </a:r>
          </a:p>
        </p:txBody>
      </p:sp>
      <p:pic>
        <p:nvPicPr>
          <p:cNvPr id="7" name="Picture 6" descr="C:\Users\Jiang Family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3876"/>
            <a:ext cx="72009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4800" y="1343235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Encryption </a:t>
            </a:r>
            <a:r>
              <a:rPr lang="en-US" sz="3200" b="1" dirty="0" smtClean="0"/>
              <a:t>Algorithm: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          </a:t>
            </a:r>
            <a:r>
              <a:rPr lang="en-US" sz="3200" dirty="0" smtClean="0"/>
              <a:t>a </a:t>
            </a:r>
            <a:r>
              <a:rPr lang="en-US" sz="3200" dirty="0"/>
              <a:t>mathematical </a:t>
            </a:r>
            <a:r>
              <a:rPr lang="en-US" sz="3200" dirty="0" smtClean="0"/>
              <a:t>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93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0125"/>
            <a:ext cx="8429625" cy="43338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66800" y="6044625"/>
            <a:ext cx="7168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Cryptology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5574268"/>
            <a:ext cx="5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61" y="5574268"/>
            <a:ext cx="54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574268"/>
            <a:ext cx="66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1000258" y="5758934"/>
            <a:ext cx="371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67058" y="5758934"/>
            <a:ext cx="4475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8600" y="5502180"/>
            <a:ext cx="3581400" cy="470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1066800" y="5181600"/>
            <a:ext cx="381000" cy="32058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2000" y="4267200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95800" y="4278868"/>
            <a:ext cx="68580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4714703" y="3962400"/>
            <a:ext cx="162097" cy="31646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836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Symmetric Algorithms</a:t>
            </a:r>
          </a:p>
        </p:txBody>
      </p:sp>
      <p:graphicFrame>
        <p:nvGraphicFramePr>
          <p:cNvPr id="28993" name="Group 3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66119686"/>
              </p:ext>
            </p:extLst>
          </p:nvPr>
        </p:nvGraphicFramePr>
        <p:xfrm>
          <a:off x="457200" y="1600200"/>
          <a:ext cx="8001000" cy="4013584"/>
        </p:xfrm>
        <a:graphic>
          <a:graphicData uri="http://schemas.openxmlformats.org/drawingml/2006/table">
            <a:tbl>
              <a:tblPr/>
              <a:tblGrid>
                <a:gridCol w="1600200"/>
                <a:gridCol w="1110929"/>
                <a:gridCol w="897954"/>
                <a:gridCol w="1724917"/>
                <a:gridCol w="2667000"/>
              </a:tblGrid>
              <a:tr h="5460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Algorithm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Type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Strength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DBMS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</a:tr>
              <a:tr h="544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Oracle, MS 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0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3DES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Acceptable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Oracle, MS 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AES-192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 DBMS Crypto, MS SQL, 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AES-256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 DBMS Crypto, MS SQL, 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974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425238"/>
            <a:ext cx="914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Standard (DES)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of size 64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in 1977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American National Standards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block cipher for most of the last 30 years.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insecure due to the small key length of 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3DES yields very secure cipher, still widely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Advanced Encryption Standard (AES) in 2000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83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6858000" cy="53340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Basics: 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Factors for Database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ranularity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Third-Party Vendors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Encryption’s limitations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179388"/>
            <a:ext cx="4800601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What is covered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56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0616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algorithm of 3DES is:</a:t>
            </a:r>
          </a:p>
          <a:p>
            <a:pPr>
              <a:lnSpc>
                <a:spcPct val="150000"/>
              </a:lnSpc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(plaintext)))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is the reverse:</a:t>
            </a:r>
          </a:p>
          <a:p>
            <a:pPr>
              <a:lnSpc>
                <a:spcPct val="150000"/>
              </a:lnSpc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plaintext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the effective key length of DES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has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and 3DES is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273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7391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 (AES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symmetric cipher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with 128-bit block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key lengths: 128, 192 and 256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bits is quite strong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Assuming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break DES in 1 second (trying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second), then, trying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149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Trillion years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and hardware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2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2192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Cryptosystem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 asymmetric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mainly used for two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Transport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(i.e., symmetric) keys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Digital signatures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conceptually simple, due to the use of very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numbers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RSA is orders of magnitude slower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schemes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 DES, AES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173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5072681"/>
            <a:ext cx="416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Basic </a:t>
            </a:r>
            <a:r>
              <a:rPr lang="en-US" sz="2800" b="1" dirty="0"/>
              <a:t>Encryption Processes</a:t>
            </a:r>
          </a:p>
        </p:txBody>
      </p:sp>
      <p:pic>
        <p:nvPicPr>
          <p:cNvPr id="7" name="Picture 6" descr="C:\Users\Jiang Family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723876"/>
            <a:ext cx="71247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38200" y="1343235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79388"/>
            <a:ext cx="4572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Key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347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086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09600" y="6096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Encryption Algorithms: Asymmetric (left) and Symmetric (right)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4572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Key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5148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7085722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Both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Cryptographic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ncrypting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from different security groups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keys ensures that a user who owns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key can decrypt only those objects within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Storage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and data residing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HSM Approach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Security Server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105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Key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10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8200" y="6044625"/>
            <a:ext cx="5466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 Management Approaches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105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Key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810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95400"/>
            <a:ext cx="642769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Encryption within Database (Native Database Encryption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28750" lvl="2" indent="-514350">
              <a:spcAft>
                <a:spcPts val="1200"/>
              </a:spcAft>
              <a:buAutoNum type="arabicParenBoth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1428750" lvl="2" indent="-514350">
              <a:spcAft>
                <a:spcPts val="1200"/>
              </a:spcAft>
              <a:buFontTx/>
              <a:buAutoNum type="arabi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pPr marL="1428750" lvl="2" indent="-514350">
              <a:spcAft>
                <a:spcPts val="1200"/>
              </a:spcAft>
              <a:buAutoNum type="arabicParenBoth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2"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outside Database (Third-Party Vendors’ Encryption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4038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Application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42601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2306" y="2109787"/>
            <a:ext cx="64276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Data Encryption (TDE)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4038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Application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4170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2209800"/>
            <a:ext cx="7086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Oracle 8i </a:t>
            </a:r>
          </a:p>
          <a:p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DES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often uses 3DES to do encryption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79147" y="1629251"/>
            <a:ext cx="436485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>
              <a:lnSpc>
                <a:spcPct val="100000"/>
              </a:lnSpc>
            </a:pPr>
            <a:r>
              <a:rPr lang="en-US" sz="28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2012, Dangdang.com -- one </a:t>
            </a:r>
            <a:r>
              <a:rPr lang="en-US" sz="28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China's biggest e-commerce websites </a:t>
            </a:r>
            <a:r>
              <a:rPr lang="en-US" sz="28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was hacked</a:t>
            </a:r>
            <a:endParaRPr lang="en-US" sz="2800" b="1" spc="-5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  <p:pic>
        <p:nvPicPr>
          <p:cNvPr id="8" name="Picture 2" descr="C:\Users\Student Worker\Desktop\dangdangwang1776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120705" cy="2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tudent Worker\Desktop\00221917e13e10674ab60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84" y="3843369"/>
            <a:ext cx="4376694" cy="236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>
          <a:xfrm>
            <a:off x="414295" y="4041772"/>
            <a:ext cx="3929106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/>
            <a:r>
              <a:rPr lang="en-US" sz="28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than 12 million users’ information was </a:t>
            </a:r>
            <a:r>
              <a:rPr lang="en-US" sz="28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leaked and hackers withdrew their accounts’ e-money</a:t>
            </a:r>
            <a:endParaRPr lang="en-US" sz="2800" b="1" spc="-5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4648199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DBMS_OBFUSCATION_TOOLKIT.DES3Encrypt(   	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input_string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VARCHAR2, 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VARCHAR2, 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which         IN PLS_INTEGER DEFAULT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TwoKeyMode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iv_string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VARCHAR2    DEFAULT NULL)  RETURN VARCHAR2; 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DBMS_OBFUSCATION_TOOLKIT.DES3DECRYPT(         	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input_string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VARCHAR2,  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 VARCHAR2,  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which        IN  PLS_INTEGER DEFAULT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TwoKeyMode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iv_string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VARCHAR2    DEFAULT NULL)   RETURN VARCHAR2;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838200" y="6044625"/>
            <a:ext cx="6003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CA" altLang="en-US" dirty="0" smtClean="0">
                <a:ea typeface="Arial Unicode MS" pitchFamily="34" charset="-128"/>
                <a:cs typeface="Arial Unicode MS" pitchFamily="34" charset="-128"/>
              </a:rPr>
              <a:t>Released </a:t>
            </a:r>
            <a:r>
              <a:rPr lang="en-CA" altLang="en-US" dirty="0">
                <a:ea typeface="Arial Unicode MS" pitchFamily="34" charset="-128"/>
                <a:cs typeface="Arial Unicode MS" pitchFamily="34" charset="-128"/>
              </a:rPr>
              <a:t>in Oracle 10.1</a:t>
            </a:r>
            <a:endParaRPr lang="en-US" alt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Supports AES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Provides automatic padding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Different options for block chaining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 for CLOB and BLOB</a:t>
            </a:r>
          </a:p>
          <a:p>
            <a:r>
              <a:rPr lang="en-US" altLang="en-US" dirty="0">
                <a:cs typeface="Times New Roman" pitchFamily="18" charset="0"/>
              </a:rPr>
              <a:t>Will deprecate </a:t>
            </a:r>
            <a:r>
              <a:rPr lang="en-US" altLang="en-US" dirty="0" err="1">
                <a:cs typeface="Times New Roman" pitchFamily="18" charset="0"/>
              </a:rPr>
              <a:t>dbms_obfuscation_toolkit</a:t>
            </a:r>
            <a:r>
              <a:rPr lang="en-US" altLang="en-US" dirty="0"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91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9383"/>
              </p:ext>
            </p:extLst>
          </p:nvPr>
        </p:nvGraphicFramePr>
        <p:xfrm>
          <a:off x="228600" y="990600"/>
          <a:ext cx="8077200" cy="52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3127"/>
                <a:gridCol w="4674073"/>
              </a:tblGrid>
              <a:tr h="49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b="1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Dbms_Crypto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Supported Functionality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8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algorithms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DES, 3DES, AES, RC4,sDES_2KEY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Padding forms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PKCS5, zeroes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cipher chaining modes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CBC, CFB, ECB, OFB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hash algorithms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SHA-1, SHA-2, MD4, MD5, HASH_SH256, HASH_SH384, HASH_SH512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Keyed hash(MAC) algorithms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HMAC_MD5, HMAC_SH1, HMAC_SH256, HMAC_SH384, HMAC_SH512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pseudo-random number generator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NUMBER, BINARY_INTEGER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types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RAW, CLOB, BLOB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6096000"/>
            <a:ext cx="7013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Dbms_Crypto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Feature 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7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838200" y="6096000"/>
            <a:ext cx="7016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Dbms_Crypto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Rules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8991600" cy="495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VARCHAR2 needs to 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UTL_I18N.STRING_TO_RAW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to RAW type. </a:t>
            </a:r>
          </a:p>
          <a:p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onvert </a:t>
            </a:r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 to 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Convert VARCHAR2 in the current database character set to VARCHAR2 in the AL32UTF8 database character.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Convert VARCHAR2 in the AL32UTF8 database character set to RAW.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UTL_I18N.STRING_TO_RAW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(string, 'AL32UTF8');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 to 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VARCHAR2:</a:t>
            </a:r>
            <a:endParaRPr lang="en-US" sz="220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Convert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 to VARCHAR2 in the AL32UTF8 database character set.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Convert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 in the AL32UTF8 database character set to VARCHAR2 in the database character set you wish to use.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UTL_I18N.RAW_TO_CHAR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(data, 'AL32UTF8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1788"/>
            <a:ext cx="7772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000" b="1" dirty="0" err="1"/>
              <a:t>Dbms_Crypto</a:t>
            </a:r>
            <a:r>
              <a:rPr lang="en-US" sz="4000" b="1" dirty="0"/>
              <a:t> Package Subprograms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028"/>
              </p:ext>
            </p:extLst>
          </p:nvPr>
        </p:nvGraphicFramePr>
        <p:xfrm>
          <a:off x="0" y="947324"/>
          <a:ext cx="8649182" cy="5935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7921"/>
                <a:gridCol w="58712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Subprogram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Decrypts RAW data using a stream or block cipher with a user supplied key and optional IV (initialization vector)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Procedures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Decrypts LOB data using a stream or block cipher with a user supplied key and optional IV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Encrypts RAW data using a stream or block cipher with a user supplied key and optional IV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Procedures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Encrypts LOB data using a stream or block cipher with a user supplied key and optional IV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Applies one of the supported cryptographic hash algorithms (MD4, MD5, or SHA-1) to data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Applies Message Authentication Code algorithms (MD5 or SHA-1) to data to provide keyed message protection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4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RandomBytes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RAW value containing a cryptographically secure pseudo-random sequence of bytes, and can be used to generate random material for encryption keys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RandomInteger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random BINARY_INTEGER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RandomNumber 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random 128-bit integer of the NUMBER datatype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533400" y="6096000"/>
            <a:ext cx="8460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Encryption Function using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Dbms_Crypto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268" y="1001144"/>
            <a:ext cx="5794332" cy="5084675"/>
          </a:xfrm>
          <a:prstGeom prst="rect">
            <a:avLst/>
          </a:prstGeom>
          <a:solidFill>
            <a:srgbClr val="F9F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replace function 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get_enc_val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lvl="0"/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p_in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varchar2,</a:t>
            </a:r>
          </a:p>
          <a:p>
            <a:pPr lvl="0"/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p_key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raw)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is</a:t>
            </a:r>
          </a:p>
          <a:p>
            <a:pPr lvl="0"/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l_enc_val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(2000);</a:t>
            </a:r>
          </a:p>
          <a:p>
            <a:pPr lvl="0"/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l_mod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 dbms_crypto.ENCRYPT_AES128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dbms_crypto.CHAIN_CBC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dbms_crypto.PAD_PKCS5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l_enc_val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dbms_crypto.encrypt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UTL_I18N.STRING_TO_RAW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p_in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'AL32UTF8'),</a:t>
            </a:r>
          </a:p>
          <a:p>
            <a:pPr lvl="0"/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l_mod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p_key</a:t>
            </a:r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en-US" sz="2000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l_enc_val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en-US" sz="2000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533400" y="6096000"/>
            <a:ext cx="8460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Decryption Function using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Dbms_Crypto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468" y="1025970"/>
            <a:ext cx="6022932" cy="5146230"/>
          </a:xfrm>
          <a:prstGeom prst="rect">
            <a:avLst/>
          </a:prstGeom>
          <a:solidFill>
            <a:srgbClr val="F9F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get_dec_val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p_in</a:t>
            </a:r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raw,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p_key</a:t>
            </a:r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raw)</a:t>
            </a:r>
          </a:p>
          <a:p>
            <a:pPr lvl="0"/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varchar2</a:t>
            </a:r>
          </a:p>
          <a:p>
            <a:pPr lvl="0"/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0"/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l_ret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varchar2 (2000);</a:t>
            </a:r>
          </a:p>
          <a:p>
            <a:pPr lvl="0"/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l_dec_val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raw (2000);</a:t>
            </a:r>
          </a:p>
          <a:p>
            <a:pPr lvl="0"/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l_mod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:= dbms_crypto.ENCRYPT_AES128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dbms_crypto.CHAIN_CBC</a:t>
            </a:r>
            <a:endParaRPr lang="en-US" altLang="en-US" i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dbms_crypto.PAD_PKCS5;</a:t>
            </a:r>
          </a:p>
          <a:p>
            <a:pPr lvl="0"/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0"/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l_dec_val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dbms_crypto.decrypt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p_in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l_mod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 dirty="0" err="1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p_key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/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l_ret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 UTL_I18N.RAW_TO_CHAR(</a:t>
            </a:r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l_dec_val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'AL32UTF8');</a:t>
            </a:r>
          </a:p>
          <a:p>
            <a:pPr lvl="0"/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i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l_ret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en-US" i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i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026-DCB4-4998-8D8D-A097C9C20A0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43600"/>
            <a:ext cx="72390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en-US" dirty="0"/>
              <a:t>Transparent Data </a:t>
            </a:r>
            <a:r>
              <a:rPr lang="en-CA" altLang="en-US" dirty="0" smtClean="0"/>
              <a:t>Encryption(TDE</a:t>
            </a:r>
            <a:r>
              <a:rPr lang="en-CA" altLang="en-US" dirty="0"/>
              <a:t>)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543800" cy="3352800"/>
          </a:xfrm>
        </p:spPr>
        <p:txBody>
          <a:bodyPr>
            <a:normAutofit/>
          </a:bodyPr>
          <a:lstStyle/>
          <a:p>
            <a:r>
              <a:rPr lang="en-CA" altLang="en-US" sz="3600" dirty="0"/>
              <a:t>Introduced in Oracle 10.2 </a:t>
            </a:r>
          </a:p>
          <a:p>
            <a:pPr>
              <a:buFont typeface="Wingdings" pitchFamily="2" charset="2"/>
              <a:buNone/>
            </a:pPr>
            <a:r>
              <a:rPr lang="en-CA" altLang="en-US" sz="3600" dirty="0"/>
              <a:t>	– column encryption</a:t>
            </a:r>
          </a:p>
          <a:p>
            <a:pPr>
              <a:buFont typeface="Wingdings" pitchFamily="2" charset="2"/>
              <a:buNone/>
            </a:pPr>
            <a:endParaRPr lang="en-CA" altLang="en-US" sz="3600" dirty="0"/>
          </a:p>
          <a:p>
            <a:r>
              <a:rPr lang="en-CA" altLang="en-US" sz="3600" dirty="0"/>
              <a:t>Enhanced in Oracle 11.1</a:t>
            </a:r>
          </a:p>
          <a:p>
            <a:pPr>
              <a:buFont typeface="Wingdings" pitchFamily="2" charset="2"/>
              <a:buNone/>
            </a:pPr>
            <a:r>
              <a:rPr lang="en-CA" altLang="en-US" sz="3600" dirty="0"/>
              <a:t>	- tablespace encryption</a:t>
            </a:r>
            <a:endParaRPr lang="en-US" alt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13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44625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Encryption Algorithms Used By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27614"/>
              </p:ext>
            </p:extLst>
          </p:nvPr>
        </p:nvGraphicFramePr>
        <p:xfrm>
          <a:off x="685800" y="2237232"/>
          <a:ext cx="7696200" cy="265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9564"/>
                <a:gridCol w="3906636"/>
              </a:tblGrid>
              <a:tr h="5479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algorithms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Hashing Algorithms (optional)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82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length: 128, 192, 256 bits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SHA-1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Digest length:  160 bits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length: 168 bits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D807-9F05-4561-B6A8-7F92B853E35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19800"/>
            <a:ext cx="5638800" cy="609600"/>
          </a:xfrm>
        </p:spPr>
        <p:txBody>
          <a:bodyPr>
            <a:normAutofit/>
          </a:bodyPr>
          <a:lstStyle/>
          <a:p>
            <a:r>
              <a:rPr lang="en-CA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TDE Implemented?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289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Setup Wallet and Master Key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 columns with sensitive data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Review constraints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Encrypt existing and new data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565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81200" y="5175647"/>
            <a:ext cx="4495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lang="en-US" sz="20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Security Mode </a:t>
            </a:r>
            <a:r>
              <a:rPr lang="en-US" sz="20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Database </a:t>
            </a:r>
            <a:r>
              <a:rPr lang="en-US" sz="20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Security: </a:t>
            </a:r>
          </a:p>
          <a:p>
            <a:pPr marR="46990" algn="ctr">
              <a:lnSpc>
                <a:spcPct val="100000"/>
              </a:lnSpc>
            </a:pPr>
            <a:r>
              <a:rPr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sz="20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.I.A. t</a:t>
            </a:r>
            <a:r>
              <a:rPr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riangle</a:t>
            </a:r>
            <a:endParaRPr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147481"/>
            <a:ext cx="5867400" cy="3878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</p:spTree>
    <p:extLst>
      <p:ext uri="{BB962C8B-B14F-4D97-AF65-F5344CB8AC3E}">
        <p14:creationId xmlns:p14="http://schemas.microsoft.com/office/powerpoint/2010/main" val="25572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705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14400" y="5675293"/>
            <a:ext cx="647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rotating TDE master keys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Enterprise Manager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1980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more part must be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encrypted: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Set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TNS Listener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password and encrypt to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prevent unauthorized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administration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By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default, the TNS Listener has no password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 startAt="2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Enable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link login encryption.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SYS.LINK$ table contains credentials for remote database servers.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10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 Server 2000 or older version, there is no encryption package or function.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there are two types: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Column-level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5" name="Rectangle 4"/>
          <p:cNvSpPr/>
          <p:nvPr/>
        </p:nvSpPr>
        <p:spPr>
          <a:xfrm>
            <a:off x="100678" y="6019800"/>
            <a:ext cx="9195722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Server and ANSI X9.17 Encryption Key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Layers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1194"/>
              </p:ext>
            </p:extLst>
          </p:nvPr>
        </p:nvGraphicFramePr>
        <p:xfrm>
          <a:off x="228599" y="1104218"/>
          <a:ext cx="8001001" cy="4915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/>
                <a:gridCol w="2057400"/>
                <a:gridCol w="3886200"/>
              </a:tblGrid>
              <a:tr h="6504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 Layer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ANSI X9.17 Layer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2214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SMK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Master key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SMK is the top-level key used to encrypt the DMK. The SMK is encrypted by the Windows DPAPI.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DMK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Master key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DMK is a symmetric key that’s used to encrypt a symmetric key, asymmetric key, and certificates. Only one DMK can be defined for each database.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4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Symmetric keys, asymmetric keys, and certificates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encrypting key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Symmetric keys, asymmetric keys, and certificates are used to encrypt data.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J\Desktop\farooq sql2381 fig 1-l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382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457200" y="618238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Encryption Key Hierarchy in SQL Server 2008 and Later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838200" y="6044625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Column-level Encryption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15314"/>
            <a:ext cx="7848600" cy="50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EncryptByCert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DecryptByCert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which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public key of a certificate to encrypt  and decrypt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which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 asymmetric key to encrypt and decrypt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use a symmetric key to encrypt and decrypt data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EncryptByPassphrase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DecryptByPassphrase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,which uses a passphrase to generate a symmetric key to encrypt and decrypt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Decryptbykeyautoasymkey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decrypts data by using a symmetric key that's automatically decrypted with an asymmetric key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Decryptbykeyautocert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decrypts data by using a symmetric key that's automatically decrypted with a certificate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4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838200" y="6044625"/>
            <a:ext cx="3008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7467600" cy="479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TDE encrypts the data before it's written to disk and decrypts it before it is retrieved. This process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at the SQL Server Service layer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encrypts a database using its database encryption key. This asymmetric key is stored in the database boot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record. The database encryption key is encrypted using the server certificate, which is encrypted using the Database Master Key of the master database. The master database's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Master Key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encrypted using Server Master Key.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Master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asymmetric key that's encrypted by the Windows DPAPI.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Master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automatically created the first time you encrypt something and is tied to the SQL Server Service account.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pic>
        <p:nvPicPr>
          <p:cNvPr id="6" name="Picture 5" descr="Displays the hierarchy described in the topic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1"/>
            <a:ext cx="5257800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234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838200" y="6044625"/>
            <a:ext cx="3008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using TDE: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master key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obtain a certificate protected by the master key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encryption key and protect it by the certificate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database to use encryption</a:t>
            </a:r>
          </a:p>
        </p:txBody>
      </p:sp>
    </p:spTree>
    <p:extLst>
      <p:ext uri="{BB962C8B-B14F-4D97-AF65-F5344CB8AC3E}">
        <p14:creationId xmlns:p14="http://schemas.microsoft.com/office/powerpoint/2010/main" val="3592692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838200" y="6044625"/>
            <a:ext cx="520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TDE: an 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746760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142286"/>
            <a:ext cx="5791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master;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MASTER KEY ENCRYPTION BY PASSWORD = '&lt;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UseStrongPasswordHere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&gt;';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CERTIFICATE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MyServerCert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WITH SUBJECT = 'My DEK Certificate';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AdventureWorks2012;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DATABASE ENCRYPTION KEY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 ALGORITHM = AES_128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ENCRYPTION BY SERVER CERTIFICATE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MyServerCert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ALTER DATABASE AdventureWorks2012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 ENCRYPTION ON;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1981200"/>
            <a:ext cx="63246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/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Methods To Protect Data:</a:t>
            </a:r>
          </a:p>
          <a:p>
            <a:pPr marR="46990"/>
            <a:endParaRPr lang="en-US" sz="36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469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 Controls </a:t>
            </a:r>
          </a:p>
          <a:p>
            <a:pPr marR="46990">
              <a:lnSpc>
                <a:spcPct val="100000"/>
              </a:lnSpc>
            </a:pPr>
            <a:endParaRPr lang="en-US" sz="3600" b="1" spc="-5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469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 </a:t>
            </a:r>
            <a:endParaRPr lang="en-US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</p:spTree>
    <p:extLst>
      <p:ext uri="{BB962C8B-B14F-4D97-AF65-F5344CB8AC3E}">
        <p14:creationId xmlns:p14="http://schemas.microsoft.com/office/powerpoint/2010/main" val="49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47275"/>
              </p:ext>
            </p:extLst>
          </p:nvPr>
        </p:nvGraphicFramePr>
        <p:xfrm>
          <a:off x="152400" y="856416"/>
          <a:ext cx="8382000" cy="5504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60"/>
                <a:gridCol w="5273040"/>
              </a:tblGrid>
              <a:tr h="35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Aes_Decrypt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using AES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Aes_Encrypt()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using AES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result as a binary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Decodes a string encrypted using ENCODE()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Des_Decrypt()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not available in MySQL 5.7.6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Des_Encrypt()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not available in MySQL 5.7.6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 a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smtClean="0">
                          <a:effectLst/>
                        </a:rPr>
                        <a:t>not available in MySQL 5.7.6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Md5()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MD5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Old_Password()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value of the pre-4.1 implementation of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and return a password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Random_Bytes()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random byte vector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Sha1(), Sha()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 SHA-1 160-bit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Sha2()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 SHA-2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string compressed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Uncompressed_Length()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length of a string before compression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Validate_Password_Strength()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strength of 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6273225"/>
            <a:ext cx="5253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 Encryption Functions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14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MySQL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28600"/>
            <a:ext cx="80772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600" b="1" dirty="0" smtClean="0"/>
              <a:t>Third-Party </a:t>
            </a:r>
            <a:r>
              <a:rPr lang="en-US" sz="4600" b="1" dirty="0"/>
              <a:t>Vendors’ </a:t>
            </a:r>
            <a:r>
              <a:rPr lang="en-US" sz="4600" b="1" dirty="0" smtClean="0"/>
              <a:t>Encryption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5344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across platforms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 data within or outside the database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 between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database and security administrators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functionality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encryption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4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81000" y="228600"/>
            <a:ext cx="8001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800" b="1" dirty="0"/>
              <a:t>Data Encryption’s </a:t>
            </a:r>
            <a:r>
              <a:rPr lang="en-US" b="1" dirty="0"/>
              <a:t>limitations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7924800" cy="416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Does Not Solve Access Control Problems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Does Not Protect Against a Malicious DBA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Everything Does Not Make Data Secure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81000" y="228600"/>
            <a:ext cx="8001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800" b="1" dirty="0" smtClean="0"/>
              <a:t>Conclusion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Encryption is the process of obfuscating data by the use of a key or password. This can make the data useless without the corresponding decryption key or password. It is one basic and important method to secure the data. </a:t>
            </a:r>
            <a:r>
              <a:rPr lang="en-US" sz="2800" dirty="0" smtClean="0"/>
              <a:t>However, there </a:t>
            </a:r>
            <a:r>
              <a:rPr lang="en-US" sz="2800" dirty="0"/>
              <a:t>is no perfect </a:t>
            </a:r>
            <a:r>
              <a:rPr lang="en-US" sz="2800" dirty="0" smtClean="0"/>
              <a:t>application in the world. </a:t>
            </a:r>
            <a:r>
              <a:rPr lang="en-US" sz="2800" dirty="0"/>
              <a:t>Each one has </a:t>
            </a:r>
            <a:r>
              <a:rPr lang="en-US" sz="2800" dirty="0" smtClean="0"/>
              <a:t>its own </a:t>
            </a:r>
            <a:r>
              <a:rPr lang="en-US" sz="2800" dirty="0"/>
              <a:t>advantages and </a:t>
            </a:r>
            <a:r>
              <a:rPr lang="en-US" sz="2800" dirty="0" smtClean="0"/>
              <a:t>disadvantages</a:t>
            </a:r>
            <a:r>
              <a:rPr lang="en-US" sz="2800" dirty="0"/>
              <a:t>. </a:t>
            </a:r>
            <a:r>
              <a:rPr lang="en-US" sz="2800" dirty="0" smtClean="0"/>
              <a:t>When </a:t>
            </a:r>
            <a:r>
              <a:rPr lang="en-US" sz="2800" dirty="0"/>
              <a:t>users think about the secure plan, it should be a combination which includes </a:t>
            </a:r>
            <a:r>
              <a:rPr lang="en-US" sz="2800" smtClean="0"/>
              <a:t>every field.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5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62200" y="5025707"/>
            <a:ext cx="405256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lang="en-US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Security Mode </a:t>
            </a:r>
            <a:r>
              <a:rPr lang="en-US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Database </a:t>
            </a:r>
            <a:r>
              <a:rPr lang="en-US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Security: </a:t>
            </a:r>
          </a:p>
          <a:p>
            <a:pPr marR="46990" algn="ctr">
              <a:lnSpc>
                <a:spcPct val="100000"/>
              </a:lnSpc>
            </a:pPr>
            <a:r>
              <a:rPr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.I.A. t</a:t>
            </a:r>
            <a:r>
              <a:rPr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riangle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5729" y="1147482"/>
            <a:ext cx="57912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276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 Controls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65729" y="2819400"/>
            <a:ext cx="1143000" cy="45720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26340" y="3352800"/>
            <a:ext cx="1521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6990">
              <a:lnSpc>
                <a:spcPct val="100000"/>
              </a:lnSpc>
            </a:pPr>
            <a:r>
              <a:rPr lang="en-US" sz="20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en-US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48400" y="2895600"/>
            <a:ext cx="92783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</p:spTree>
    <p:extLst>
      <p:ext uri="{BB962C8B-B14F-4D97-AF65-F5344CB8AC3E}">
        <p14:creationId xmlns:p14="http://schemas.microsoft.com/office/powerpoint/2010/main" val="22866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data by using sophisticated algorithms in an attempt to make the data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unrecognizable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Definition</a:t>
            </a:r>
            <a:endParaRPr lang="en-US" sz="5400" dirty="0"/>
          </a:p>
        </p:txBody>
      </p:sp>
      <p:pic>
        <p:nvPicPr>
          <p:cNvPr id="5" name="Picture 4" descr="C:\Users\Jiang Family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2975"/>
            <a:ext cx="73914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438400" y="5191780"/>
            <a:ext cx="416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Basic </a:t>
            </a:r>
            <a:r>
              <a:rPr lang="en-US" sz="2800" b="1" dirty="0"/>
              <a:t>Encryption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6328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0574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techniques to transform a plain text database into a whole or partially encrypted database, thus making it unreadable to anyone except those users who hold the encryption keys.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Definition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471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895600" y="14478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Database Encryption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1371600" y="4038600"/>
            <a:ext cx="2324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Within Database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5105400" y="4038600"/>
            <a:ext cx="2324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Outside Database</a:t>
            </a:r>
            <a:endParaRPr lang="en-US" sz="3600" dirty="0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>
            <a:off x="4305300" y="25908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0"/>
          </p:cNvCxnSpPr>
          <p:nvPr/>
        </p:nvCxnSpPr>
        <p:spPr>
          <a:xfrm flipV="1">
            <a:off x="2533650" y="3276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650" y="3276600"/>
            <a:ext cx="3733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2" idx="0"/>
          </p:cNvCxnSpPr>
          <p:nvPr/>
        </p:nvCxnSpPr>
        <p:spPr>
          <a:xfrm flipV="1">
            <a:off x="6267450" y="3276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2075</Words>
  <Application>Microsoft Office PowerPoint</Application>
  <PresentationFormat>On-screen Show (4:3)</PresentationFormat>
  <Paragraphs>486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 Unicode MS</vt:lpstr>
      <vt:lpstr>宋体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Topic: Database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Symmetric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Transparent Data Encryption(TDE)</vt:lpstr>
      <vt:lpstr>PowerPoint Presentation</vt:lpstr>
      <vt:lpstr>How is TDE Implemented?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</dc:creator>
  <cp:lastModifiedBy>Hong Zhang</cp:lastModifiedBy>
  <cp:revision>265</cp:revision>
  <dcterms:created xsi:type="dcterms:W3CDTF">2015-09-08T01:34:21Z</dcterms:created>
  <dcterms:modified xsi:type="dcterms:W3CDTF">2015-10-17T00:57:05Z</dcterms:modified>
</cp:coreProperties>
</file>