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83" r:id="rId8"/>
    <p:sldId id="284" r:id="rId9"/>
    <p:sldId id="281" r:id="rId10"/>
    <p:sldId id="282" r:id="rId11"/>
    <p:sldId id="276" r:id="rId12"/>
    <p:sldId id="280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A1C7-5504-472C-A725-F576E31BD840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1A-D137-4FE7-B753-E672B07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s6.51cto.com/wyfs02/M02/6C/62/wKioL1VIeP6TMKxHAACFDr0EoEM991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 Worker\Desktop\linkedin.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2" y="914400"/>
            <a:ext cx="7899233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48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zhan121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1"/>
            <a:ext cx="5744527" cy="4476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34088"/>
              </p:ext>
            </p:extLst>
          </p:nvPr>
        </p:nvGraphicFramePr>
        <p:xfrm>
          <a:off x="838200" y="990599"/>
          <a:ext cx="7696200" cy="487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6894"/>
                <a:gridCol w="2099424"/>
                <a:gridCol w="2849882"/>
              </a:tblGrid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Encryption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Within Database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Encryption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Outside Database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6539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Performer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DBMS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Specialized Encryption Server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95742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Transparent Data encryption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2985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Effect for Server’s Function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Affect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Encryption Key Management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Stored in database</a:t>
                      </a:r>
                      <a:endParaRPr lang="en-US" sz="1000" dirty="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Big Risk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 protection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Risk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9517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Effect for DBMS Function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 some functions </a:t>
                      </a:r>
                      <a:endParaRPr lang="en-US" sz="1000">
                        <a:effectLst/>
                      </a:endParaRPr>
                    </a:p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(e.g. index)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2985"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Encryption Algorithm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Limit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Many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J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381125"/>
            <a:ext cx="9134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6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 Worker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1066800"/>
            <a:ext cx="9153524" cy="41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如何大幅提高加密数据库的安全性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14985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05000" y="4343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934199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14400" y="47244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encryption and hashing algorithms used by TDE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848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   Managing </a:t>
            </a:r>
            <a:r>
              <a:rPr lang="en-US" dirty="0"/>
              <a:t>and rotating TDE master keys using Oracle Enterprise Manager</a:t>
            </a:r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9282"/>
            <a:ext cx="571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Student Worker\Desktop\Cap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3246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9670" y="3652837"/>
            <a:ext cx="126756" cy="253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1362" y="3652837"/>
            <a:ext cx="126755" cy="253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779521"/>
            <a:ext cx="761998" cy="792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4839" y="4059556"/>
            <a:ext cx="427404" cy="131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0942" y="3424849"/>
            <a:ext cx="1699958" cy="124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7437" y="3449307"/>
            <a:ext cx="1609723" cy="115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7139" y="3804589"/>
            <a:ext cx="12680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Applica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600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7186" y="3911268"/>
            <a:ext cx="408012" cy="581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844631"/>
            <a:ext cx="2123897" cy="2909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605" y="3965080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5">
                <a:moveTo>
                  <a:pt x="0" y="0"/>
                </a:moveTo>
                <a:lnTo>
                  <a:pt x="177839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605" y="3980319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5">
                <a:moveTo>
                  <a:pt x="0" y="0"/>
                </a:moveTo>
                <a:lnTo>
                  <a:pt x="1778393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0" y="391120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6" y="0"/>
                </a:moveTo>
                <a:lnTo>
                  <a:pt x="0" y="58953"/>
                </a:lnTo>
                <a:lnTo>
                  <a:pt x="101066" y="117906"/>
                </a:lnTo>
                <a:lnTo>
                  <a:pt x="108838" y="115862"/>
                </a:lnTo>
                <a:lnTo>
                  <a:pt x="115912" y="103746"/>
                </a:lnTo>
                <a:lnTo>
                  <a:pt x="113855" y="95961"/>
                </a:lnTo>
                <a:lnTo>
                  <a:pt x="50406" y="58953"/>
                </a:lnTo>
                <a:lnTo>
                  <a:pt x="113855" y="21932"/>
                </a:lnTo>
                <a:lnTo>
                  <a:pt x="115912" y="14160"/>
                </a:lnTo>
                <a:lnTo>
                  <a:pt x="108838" y="2044"/>
                </a:lnTo>
                <a:lnTo>
                  <a:pt x="101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5286" y="391120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73" y="2044"/>
                </a:lnTo>
                <a:lnTo>
                  <a:pt x="0" y="14160"/>
                </a:lnTo>
                <a:lnTo>
                  <a:pt x="2044" y="21932"/>
                </a:lnTo>
                <a:lnTo>
                  <a:pt x="65506" y="58953"/>
                </a:lnTo>
                <a:lnTo>
                  <a:pt x="2044" y="95961"/>
                </a:lnTo>
                <a:lnTo>
                  <a:pt x="0" y="103746"/>
                </a:lnTo>
                <a:lnTo>
                  <a:pt x="7073" y="115862"/>
                </a:lnTo>
                <a:lnTo>
                  <a:pt x="14846" y="117906"/>
                </a:lnTo>
                <a:lnTo>
                  <a:pt x="115912" y="58953"/>
                </a:lnTo>
                <a:lnTo>
                  <a:pt x="14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9942" y="3424849"/>
            <a:ext cx="1699958" cy="124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437" y="3449307"/>
            <a:ext cx="1609723" cy="1152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79340" y="3638791"/>
            <a:ext cx="48323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SQ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737" y="3096494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237" y="31194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737" y="3782295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237" y="38052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39" y="3867391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0737" y="4468095"/>
            <a:ext cx="1014152" cy="556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237" y="4491037"/>
            <a:ext cx="923924" cy="46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739" y="4553191"/>
            <a:ext cx="6991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20977" y="3287686"/>
            <a:ext cx="889462" cy="868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9945" y="3316891"/>
            <a:ext cx="668020" cy="650875"/>
          </a:xfrm>
          <a:custGeom>
            <a:avLst/>
            <a:gdLst/>
            <a:ahLst/>
            <a:cxnLst/>
            <a:rect l="l" t="t" r="r" b="b"/>
            <a:pathLst>
              <a:path w="668019" h="650875">
                <a:moveTo>
                  <a:pt x="0" y="0"/>
                </a:moveTo>
                <a:lnTo>
                  <a:pt x="667749" y="65074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69308" y="3327805"/>
            <a:ext cx="668020" cy="650875"/>
          </a:xfrm>
          <a:custGeom>
            <a:avLst/>
            <a:gdLst/>
            <a:ahLst/>
            <a:cxnLst/>
            <a:rect l="l" t="t" r="r" b="b"/>
            <a:pathLst>
              <a:path w="668019" h="650875">
                <a:moveTo>
                  <a:pt x="0" y="0"/>
                </a:moveTo>
                <a:lnTo>
                  <a:pt x="667748" y="650746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44534" y="3872153"/>
            <a:ext cx="118110" cy="116839"/>
          </a:xfrm>
          <a:custGeom>
            <a:avLst/>
            <a:gdLst/>
            <a:ahLst/>
            <a:cxnLst/>
            <a:rect l="l" t="t" r="r" b="b"/>
            <a:pathLst>
              <a:path w="118110" h="116839">
                <a:moveTo>
                  <a:pt x="10286" y="63753"/>
                </a:moveTo>
                <a:lnTo>
                  <a:pt x="3390" y="67894"/>
                </a:lnTo>
                <a:lnTo>
                  <a:pt x="0" y="81508"/>
                </a:lnTo>
                <a:lnTo>
                  <a:pt x="4140" y="88404"/>
                </a:lnTo>
                <a:lnTo>
                  <a:pt x="117665" y="116712"/>
                </a:lnTo>
                <a:lnTo>
                  <a:pt x="107921" y="81533"/>
                </a:lnTo>
                <a:lnTo>
                  <a:pt x="81559" y="81533"/>
                </a:lnTo>
                <a:lnTo>
                  <a:pt x="10286" y="63753"/>
                </a:lnTo>
                <a:close/>
              </a:path>
              <a:path w="118110" h="116839">
                <a:moveTo>
                  <a:pt x="79438" y="0"/>
                </a:moveTo>
                <a:lnTo>
                  <a:pt x="65912" y="3746"/>
                </a:lnTo>
                <a:lnTo>
                  <a:pt x="61950" y="10744"/>
                </a:lnTo>
                <a:lnTo>
                  <a:pt x="81559" y="81533"/>
                </a:lnTo>
                <a:lnTo>
                  <a:pt x="107921" y="81533"/>
                </a:lnTo>
                <a:lnTo>
                  <a:pt x="86436" y="3962"/>
                </a:lnTo>
                <a:lnTo>
                  <a:pt x="79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0977" y="3836323"/>
            <a:ext cx="889462" cy="9642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0175" y="3984533"/>
            <a:ext cx="669290" cy="743585"/>
          </a:xfrm>
          <a:custGeom>
            <a:avLst/>
            <a:gdLst/>
            <a:ahLst/>
            <a:cxnLst/>
            <a:rect l="l" t="t" r="r" b="b"/>
            <a:pathLst>
              <a:path w="669289" h="743585">
                <a:moveTo>
                  <a:pt x="0" y="743264"/>
                </a:moveTo>
                <a:lnTo>
                  <a:pt x="66893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8848" y="3974338"/>
            <a:ext cx="669290" cy="743585"/>
          </a:xfrm>
          <a:custGeom>
            <a:avLst/>
            <a:gdLst/>
            <a:ahLst/>
            <a:cxnLst/>
            <a:rect l="l" t="t" r="r" b="b"/>
            <a:pathLst>
              <a:path w="669289" h="743585">
                <a:moveTo>
                  <a:pt x="0" y="743264"/>
                </a:moveTo>
                <a:lnTo>
                  <a:pt x="66893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47087" y="3962400"/>
            <a:ext cx="115570" cy="119380"/>
          </a:xfrm>
          <a:custGeom>
            <a:avLst/>
            <a:gdLst/>
            <a:ahLst/>
            <a:cxnLst/>
            <a:rect l="l" t="t" r="r" b="b"/>
            <a:pathLst>
              <a:path w="115569" h="119379">
                <a:moveTo>
                  <a:pt x="107333" y="37464"/>
                </a:moveTo>
                <a:lnTo>
                  <a:pt x="81394" y="37464"/>
                </a:lnTo>
                <a:lnTo>
                  <a:pt x="66459" y="109397"/>
                </a:lnTo>
                <a:lnTo>
                  <a:pt x="70865" y="116116"/>
                </a:lnTo>
                <a:lnTo>
                  <a:pt x="84594" y="118973"/>
                </a:lnTo>
                <a:lnTo>
                  <a:pt x="91325" y="114554"/>
                </a:lnTo>
                <a:lnTo>
                  <a:pt x="107333" y="37464"/>
                </a:lnTo>
                <a:close/>
              </a:path>
              <a:path w="115569" h="119379">
                <a:moveTo>
                  <a:pt x="115112" y="0"/>
                </a:moveTo>
                <a:lnTo>
                  <a:pt x="3682" y="35687"/>
                </a:lnTo>
                <a:lnTo>
                  <a:pt x="0" y="42837"/>
                </a:lnTo>
                <a:lnTo>
                  <a:pt x="4279" y="56197"/>
                </a:lnTo>
                <a:lnTo>
                  <a:pt x="11430" y="59867"/>
                </a:lnTo>
                <a:lnTo>
                  <a:pt x="81394" y="37464"/>
                </a:lnTo>
                <a:lnTo>
                  <a:pt x="107333" y="37464"/>
                </a:lnTo>
                <a:lnTo>
                  <a:pt x="11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9295" y="3836322"/>
            <a:ext cx="881148" cy="2951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11" y="3957320"/>
            <a:ext cx="661035" cy="1905"/>
          </a:xfrm>
          <a:custGeom>
            <a:avLst/>
            <a:gdLst/>
            <a:ahLst/>
            <a:cxnLst/>
            <a:rect l="l" t="t" r="r" b="b"/>
            <a:pathLst>
              <a:path w="661035" h="1904">
                <a:moveTo>
                  <a:pt x="0" y="0"/>
                </a:moveTo>
                <a:lnTo>
                  <a:pt x="660594" y="152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376" y="3972559"/>
            <a:ext cx="661035" cy="1905"/>
          </a:xfrm>
          <a:custGeom>
            <a:avLst/>
            <a:gdLst/>
            <a:ahLst/>
            <a:cxnLst/>
            <a:rect l="l" t="t" r="r" b="b"/>
            <a:pathLst>
              <a:path w="661035" h="1904">
                <a:moveTo>
                  <a:pt x="0" y="0"/>
                </a:moveTo>
                <a:lnTo>
                  <a:pt x="660595" y="1529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6185" y="3904805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5" h="118110">
                <a:moveTo>
                  <a:pt x="15087" y="0"/>
                </a:moveTo>
                <a:lnTo>
                  <a:pt x="7302" y="2019"/>
                </a:lnTo>
                <a:lnTo>
                  <a:pt x="215" y="14122"/>
                </a:lnTo>
                <a:lnTo>
                  <a:pt x="2235" y="21907"/>
                </a:lnTo>
                <a:lnTo>
                  <a:pt x="65608" y="59067"/>
                </a:lnTo>
                <a:lnTo>
                  <a:pt x="2070" y="95935"/>
                </a:lnTo>
                <a:lnTo>
                  <a:pt x="0" y="103708"/>
                </a:lnTo>
                <a:lnTo>
                  <a:pt x="7035" y="115836"/>
                </a:lnTo>
                <a:lnTo>
                  <a:pt x="14808" y="117906"/>
                </a:lnTo>
                <a:lnTo>
                  <a:pt x="116014" y="59181"/>
                </a:lnTo>
                <a:lnTo>
                  <a:pt x="15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0720">
              <a:lnSpc>
                <a:spcPct val="100000"/>
              </a:lnSpc>
            </a:pPr>
            <a:r>
              <a:rPr sz="4000" spc="-5" dirty="0"/>
              <a:t>Pro</a:t>
            </a:r>
            <a:r>
              <a:rPr sz="4000" dirty="0"/>
              <a:t>bl</a:t>
            </a:r>
            <a:r>
              <a:rPr sz="4000" spc="-5" dirty="0"/>
              <a:t>em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7424474" y="4592663"/>
            <a:ext cx="149352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10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System admini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or</a:t>
            </a:r>
          </a:p>
        </p:txBody>
      </p:sp>
      <p:sp>
        <p:nvSpPr>
          <p:cNvPr id="42" name="object 42"/>
          <p:cNvSpPr/>
          <p:nvPr/>
        </p:nvSpPr>
        <p:spPr>
          <a:xfrm>
            <a:off x="5490552" y="3150527"/>
            <a:ext cx="2198712" cy="16666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7200" y="3175000"/>
            <a:ext cx="2108198" cy="15747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7540" y="1252220"/>
            <a:ext cx="8074659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50" spc="-700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}	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Con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f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iden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 smtClean="0">
                <a:solidFill>
                  <a:srgbClr val="DA1F28"/>
                </a:solidFill>
                <a:latin typeface="Arial"/>
                <a:cs typeface="Arial"/>
              </a:rPr>
              <a:t>ial</a:t>
            </a:r>
            <a:r>
              <a:rPr sz="2600" spc="-5" dirty="0" smtClean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da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leaks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f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rom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da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abases</a:t>
            </a:r>
            <a:r>
              <a:rPr sz="26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DA1F28"/>
                </a:solidFill>
                <a:latin typeface="Arial"/>
                <a:cs typeface="Arial"/>
              </a:rPr>
              <a:t>(DB)</a:t>
            </a:r>
            <a:endParaRPr sz="2600" dirty="0">
              <a:latin typeface="Arial"/>
              <a:cs typeface="Arial"/>
            </a:endParaRPr>
          </a:p>
          <a:p>
            <a:pPr marL="723900" marR="5080" indent="-254000">
              <a:lnSpc>
                <a:spcPct val="100699"/>
              </a:lnSpc>
              <a:spcBef>
                <a:spcPts val="459"/>
              </a:spcBef>
              <a:tabLst>
                <a:tab pos="725170" algn="l"/>
              </a:tabLst>
            </a:pPr>
            <a:r>
              <a:rPr sz="1600" spc="-635" dirty="0">
                <a:solidFill>
                  <a:srgbClr val="2DA2BF"/>
                </a:solidFill>
                <a:latin typeface="Microsoft Sans Serif"/>
                <a:cs typeface="Microsoft Sans Serif"/>
              </a:rPr>
              <a:t>}		</a:t>
            </a:r>
            <a:r>
              <a:rPr sz="2400" dirty="0">
                <a:latin typeface="Arial"/>
                <a:cs typeface="Arial"/>
              </a:rPr>
              <a:t>2012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hackers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xt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5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million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hashed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passwords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Linked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4991735" marR="1069975" algn="ctr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hrea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t: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passive DB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server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DA1F28"/>
                </a:solidFill>
                <a:latin typeface="Arial"/>
                <a:cs typeface="Arial"/>
              </a:rPr>
              <a:t>tt</a:t>
            </a:r>
            <a:r>
              <a:rPr sz="2000" dirty="0">
                <a:solidFill>
                  <a:srgbClr val="DA1F28"/>
                </a:solidFill>
                <a:latin typeface="Arial"/>
                <a:cs typeface="Arial"/>
              </a:rPr>
              <a:t>acks</a:t>
            </a:r>
            <a:endParaRPr sz="2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</a:p>
          <a:p>
            <a:pPr marR="1497965" algn="r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Arial"/>
                <a:cs typeface="Arial"/>
              </a:rPr>
              <a:t>DB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</a:p>
        </p:txBody>
      </p:sp>
      <p:sp>
        <p:nvSpPr>
          <p:cNvPr id="45" name="object 45"/>
          <p:cNvSpPr/>
          <p:nvPr/>
        </p:nvSpPr>
        <p:spPr>
          <a:xfrm>
            <a:off x="4343400" y="4724400"/>
            <a:ext cx="1117600" cy="838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88940" y="4922520"/>
            <a:ext cx="9575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Hackers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86815" y="5793271"/>
            <a:ext cx="589978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00" spc="-685" dirty="0">
                <a:solidFill>
                  <a:srgbClr val="2DA2BF"/>
                </a:solidFill>
                <a:latin typeface="Microsoft Sans Serif"/>
                <a:cs typeface="Microsoft Sans Serif"/>
              </a:rPr>
              <a:t>}</a:t>
            </a:r>
            <a:r>
              <a:rPr sz="1700" spc="-685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</a:t>
            </a:r>
            <a:r>
              <a:rPr lang="en-US" sz="1700" spc="-685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                   </a:t>
            </a:r>
            <a:r>
              <a:rPr lang="en-US" sz="2500" spc="-5" dirty="0" smtClean="0">
                <a:latin typeface="Arial"/>
                <a:cs typeface="Arial"/>
              </a:rPr>
              <a:t>Process </a:t>
            </a:r>
            <a:r>
              <a:rPr sz="2500" spc="-5" dirty="0" smtClean="0">
                <a:latin typeface="Arial"/>
                <a:cs typeface="Arial"/>
              </a:rPr>
              <a:t>SQ</a:t>
            </a:r>
            <a:r>
              <a:rPr sz="2500" dirty="0" smtClean="0">
                <a:latin typeface="Arial"/>
                <a:cs typeface="Arial"/>
              </a:rPr>
              <a:t>L</a:t>
            </a:r>
            <a:r>
              <a:rPr sz="2500" spc="-95" dirty="0" smtClean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queries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on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encryp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500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48410"/>
            <a:ext cx="5486400" cy="436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udent Worker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47043" cy="31419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05000" y="48006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DBMS_CRYPTO Package Feature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 Worker\Desktop\dangdangwang177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0" y="1252220"/>
            <a:ext cx="7663581" cy="46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udent Worker\Desktop\00221917e13e10674ab6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7" y="1521524"/>
            <a:ext cx="7902591" cy="42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90164" y="5025707"/>
            <a:ext cx="3824604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igure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1-1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.I.A. t</a:t>
            </a:r>
            <a:r>
              <a:rPr sz="1600" dirty="0">
                <a:latin typeface="Arial"/>
                <a:cs typeface="Arial"/>
              </a:rPr>
              <a:t>riangle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400" i="1" dirty="0">
                <a:latin typeface="Arial"/>
                <a:cs typeface="Arial"/>
              </a:rPr>
              <a:t>Cou</a:t>
            </a:r>
            <a:r>
              <a:rPr sz="1400" i="1" spc="-5" dirty="0">
                <a:latin typeface="Arial"/>
                <a:cs typeface="Arial"/>
              </a:rPr>
              <a:t>rt</a:t>
            </a:r>
            <a:r>
              <a:rPr sz="1400" i="1" dirty="0">
                <a:latin typeface="Arial"/>
                <a:cs typeface="Arial"/>
              </a:rPr>
              <a:t>esy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Course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spc="-135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echnolog</a:t>
            </a:r>
            <a:r>
              <a:rPr sz="1400" i="1" spc="-5" dirty="0">
                <a:latin typeface="Arial"/>
                <a:cs typeface="Arial"/>
              </a:rPr>
              <a:t>y/</a:t>
            </a:r>
            <a:r>
              <a:rPr sz="1400" i="1" dirty="0">
                <a:latin typeface="Arial"/>
                <a:cs typeface="Arial"/>
              </a:rPr>
              <a:t>Cengage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1143000"/>
            <a:ext cx="5430837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2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zhan121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62800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8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eb.tongji.edu.cn/~yangdy/computer/DataBase/04063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58674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40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eb.tongji.edu.cn/~yangdy/computer/DataBase/04063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2484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4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637540" y="1252220"/>
            <a:ext cx="807465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970" algn="l"/>
              </a:tabLst>
            </a:pPr>
            <a:r>
              <a:rPr sz="1750" spc="-700" dirty="0">
                <a:solidFill>
                  <a:srgbClr val="2DA2BF"/>
                </a:solidFill>
                <a:latin typeface="Microsoft Sans Serif"/>
                <a:cs typeface="Microsoft Sans Serif"/>
              </a:rPr>
              <a:t>}</a:t>
            </a:r>
            <a:r>
              <a:rPr sz="1750" spc="-700" dirty="0" smtClean="0">
                <a:solidFill>
                  <a:srgbClr val="2DA2BF"/>
                </a:solidFill>
                <a:latin typeface="Microsoft Sans Serif"/>
                <a:cs typeface="Microsoft Sans Serif"/>
              </a:rPr>
              <a:t>	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26" name="Picture 2" descr="C:\Users\Jiang Family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785939"/>
            <a:ext cx="3264937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iang Family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12" y="1785939"/>
            <a:ext cx="2999307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109</Words>
  <Application>Microsoft Office PowerPoint</Application>
  <PresentationFormat>On-screen Show (4:3)</PresentationFormat>
  <Paragraphs>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</dc:creator>
  <cp:lastModifiedBy>Student Worker</cp:lastModifiedBy>
  <cp:revision>27</cp:revision>
  <dcterms:created xsi:type="dcterms:W3CDTF">2015-09-08T01:34:21Z</dcterms:created>
  <dcterms:modified xsi:type="dcterms:W3CDTF">2015-09-23T17:58:38Z</dcterms:modified>
</cp:coreProperties>
</file>