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95" r:id="rId8"/>
    <p:sldId id="296" r:id="rId9"/>
    <p:sldId id="283" r:id="rId10"/>
    <p:sldId id="284" r:id="rId11"/>
    <p:sldId id="281" r:id="rId12"/>
    <p:sldId id="282" r:id="rId13"/>
    <p:sldId id="276" r:id="rId14"/>
    <p:sldId id="280" r:id="rId15"/>
    <p:sldId id="297" r:id="rId16"/>
    <p:sldId id="277" r:id="rId17"/>
    <p:sldId id="264" r:id="rId18"/>
    <p:sldId id="265" r:id="rId19"/>
    <p:sldId id="290" r:id="rId20"/>
    <p:sldId id="289" r:id="rId21"/>
    <p:sldId id="292" r:id="rId22"/>
    <p:sldId id="293" r:id="rId23"/>
    <p:sldId id="294" r:id="rId24"/>
    <p:sldId id="266" r:id="rId25"/>
    <p:sldId id="267" r:id="rId26"/>
    <p:sldId id="268" r:id="rId27"/>
    <p:sldId id="269" r:id="rId28"/>
    <p:sldId id="270" r:id="rId29"/>
    <p:sldId id="273" r:id="rId30"/>
    <p:sldId id="288" r:id="rId31"/>
    <p:sldId id="287" r:id="rId32"/>
    <p:sldId id="274" r:id="rId33"/>
    <p:sldId id="275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6" d="100"/>
          <a:sy n="106" d="100"/>
        </p:scale>
        <p:origin x="-108" y="-2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DA1C7-5504-472C-A725-F576E31BD840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2AD1A-D137-4FE7-B753-E672B0767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920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DA1C7-5504-472C-A725-F576E31BD840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2AD1A-D137-4FE7-B753-E672B0767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276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DA1C7-5504-472C-A725-F576E31BD840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2AD1A-D137-4FE7-B753-E672B0767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1091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609600"/>
            <a:ext cx="6096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819400" y="1981200"/>
            <a:ext cx="2971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5943600" y="1981200"/>
            <a:ext cx="29718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814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104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68CE561C-D582-4B88-B4E9-AA46C1CF90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1039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DA1C7-5504-472C-A725-F576E31BD840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2AD1A-D137-4FE7-B753-E672B0767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998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DA1C7-5504-472C-A725-F576E31BD840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2AD1A-D137-4FE7-B753-E672B0767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236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DA1C7-5504-472C-A725-F576E31BD840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2AD1A-D137-4FE7-B753-E672B0767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565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DA1C7-5504-472C-A725-F576E31BD840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2AD1A-D137-4FE7-B753-E672B0767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330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DA1C7-5504-472C-A725-F576E31BD840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2AD1A-D137-4FE7-B753-E672B0767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096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DA1C7-5504-472C-A725-F576E31BD840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2AD1A-D137-4FE7-B753-E672B0767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975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DA1C7-5504-472C-A725-F576E31BD840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2AD1A-D137-4FE7-B753-E672B0767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95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DA1C7-5504-472C-A725-F576E31BD840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2AD1A-D137-4FE7-B753-E672B0767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443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DA1C7-5504-472C-A725-F576E31BD840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2AD1A-D137-4FE7-B753-E672B0767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290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hyperlink" Target="http://s6.51cto.com/wyfs02/M02/6C/62/wKioL1VIeP6TMKxHAACFDr0EoEM991.jpg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tudent Worker\Desktop\linkedin.to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332" y="914400"/>
            <a:ext cx="7899233" cy="5105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2928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ttp://web.tongji.edu.cn/~yangdy/computer/DataBase/0406301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914400"/>
            <a:ext cx="6248400" cy="48767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58407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bject 44"/>
          <p:cNvSpPr txBox="1"/>
          <p:nvPr/>
        </p:nvSpPr>
        <p:spPr>
          <a:xfrm>
            <a:off x="637540" y="1252220"/>
            <a:ext cx="8074659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67970" algn="l"/>
              </a:tabLst>
            </a:pPr>
            <a:r>
              <a:rPr sz="1750" spc="-700" dirty="0">
                <a:solidFill>
                  <a:srgbClr val="2DA2BF"/>
                </a:solidFill>
                <a:latin typeface="Microsoft Sans Serif"/>
                <a:cs typeface="Microsoft Sans Serif"/>
              </a:rPr>
              <a:t>}</a:t>
            </a:r>
            <a:r>
              <a:rPr sz="1750" spc="-700" dirty="0" smtClean="0">
                <a:solidFill>
                  <a:srgbClr val="2DA2BF"/>
                </a:solidFill>
                <a:latin typeface="Microsoft Sans Serif"/>
                <a:cs typeface="Microsoft Sans Serif"/>
              </a:rPr>
              <a:t>	</a:t>
            </a:r>
            <a:endParaRPr sz="2000" dirty="0">
              <a:latin typeface="Arial"/>
              <a:cs typeface="Arial"/>
            </a:endParaRPr>
          </a:p>
        </p:txBody>
      </p:sp>
      <p:pic>
        <p:nvPicPr>
          <p:cNvPr id="1026" name="Picture 2" descr="C:\Users\Jiang Family\Desktop\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975" y="1785939"/>
            <a:ext cx="3264937" cy="1719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C:\Users\Jiang Family\Desktop\Captu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5912" y="1785939"/>
            <a:ext cx="2999307" cy="1528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3510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990600"/>
            <a:ext cx="7086600" cy="3962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51481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hzhan121\Desktop\Capture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914401"/>
            <a:ext cx="5744527" cy="4476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57962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1534088"/>
              </p:ext>
            </p:extLst>
          </p:nvPr>
        </p:nvGraphicFramePr>
        <p:xfrm>
          <a:off x="838200" y="990599"/>
          <a:ext cx="7696200" cy="48768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46894"/>
                <a:gridCol w="2099424"/>
                <a:gridCol w="2849882"/>
              </a:tblGrid>
              <a:tr h="769517">
                <a:tc>
                  <a:txBody>
                    <a:bodyPr/>
                    <a:lstStyle/>
                    <a:p>
                      <a:pPr marL="889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889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Data Encryption </a:t>
                      </a:r>
                      <a:endParaRPr lang="en-US" sz="1000">
                        <a:effectLst/>
                      </a:endParaRPr>
                    </a:p>
                    <a:p>
                      <a:pPr marL="889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Within Database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889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Data Encryption </a:t>
                      </a:r>
                      <a:endParaRPr lang="en-US" sz="1000">
                        <a:effectLst/>
                      </a:endParaRPr>
                    </a:p>
                    <a:p>
                      <a:pPr marL="889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Outside Database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706539">
                <a:tc>
                  <a:txBody>
                    <a:bodyPr/>
                    <a:lstStyle/>
                    <a:p>
                      <a:pPr marL="889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>
                          <a:effectLst/>
                        </a:rPr>
                        <a:t>Performer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889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>
                          <a:effectLst/>
                        </a:rPr>
                        <a:t>DBMS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889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>
                          <a:effectLst/>
                        </a:rPr>
                        <a:t>Specialized Encryption Server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695742">
                <a:tc>
                  <a:txBody>
                    <a:bodyPr/>
                    <a:lstStyle/>
                    <a:p>
                      <a:pPr marL="889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>
                          <a:effectLst/>
                        </a:rPr>
                        <a:t>Transparent Data encryption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889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>
                          <a:effectLst/>
                        </a:rPr>
                        <a:t>Yes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889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>
                          <a:effectLst/>
                        </a:rPr>
                        <a:t>No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582985">
                <a:tc>
                  <a:txBody>
                    <a:bodyPr/>
                    <a:lstStyle/>
                    <a:p>
                      <a:pPr marL="889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>
                          <a:effectLst/>
                        </a:rPr>
                        <a:t>Effect for Server’s Function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889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>
                          <a:effectLst/>
                        </a:rPr>
                        <a:t>Affect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889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>
                          <a:effectLst/>
                        </a:rPr>
                        <a:t>No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769517">
                <a:tc>
                  <a:txBody>
                    <a:bodyPr/>
                    <a:lstStyle/>
                    <a:p>
                      <a:pPr marL="889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Encryption Key Management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889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Stored in database</a:t>
                      </a:r>
                      <a:endParaRPr lang="en-US" sz="1000" dirty="0">
                        <a:effectLst/>
                      </a:endParaRPr>
                    </a:p>
                    <a:p>
                      <a:pPr marL="889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Big Risk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889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Special protection</a:t>
                      </a:r>
                      <a:endParaRPr lang="en-US" sz="1000">
                        <a:effectLst/>
                      </a:endParaRPr>
                    </a:p>
                    <a:p>
                      <a:pPr marL="889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Small Risk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769517">
                <a:tc>
                  <a:txBody>
                    <a:bodyPr/>
                    <a:lstStyle/>
                    <a:p>
                      <a:pPr marL="889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>
                          <a:effectLst/>
                        </a:rPr>
                        <a:t>Effect for DBMS Function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889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>
                          <a:effectLst/>
                        </a:rPr>
                        <a:t>No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889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Affect some functions </a:t>
                      </a:r>
                      <a:endParaRPr lang="en-US" sz="1000">
                        <a:effectLst/>
                      </a:endParaRPr>
                    </a:p>
                    <a:p>
                      <a:pPr marL="889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(e.g. index)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582985">
                <a:tc>
                  <a:txBody>
                    <a:bodyPr/>
                    <a:lstStyle/>
                    <a:p>
                      <a:pPr marL="889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>
                          <a:effectLst/>
                        </a:rPr>
                        <a:t>Encryption Algorithm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889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>
                          <a:effectLst/>
                        </a:rPr>
                        <a:t>Limit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889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 dirty="0">
                          <a:effectLst/>
                        </a:rPr>
                        <a:t>Many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1084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5288" y="44450"/>
            <a:ext cx="7772400" cy="676275"/>
          </a:xfrm>
        </p:spPr>
        <p:txBody>
          <a:bodyPr/>
          <a:lstStyle/>
          <a:p>
            <a:pPr eaLnBrk="1" hangingPunct="1"/>
            <a:r>
              <a:rPr lang="en-US" altLang="zh-CN" sz="3600" b="1" smtClean="0">
                <a:solidFill>
                  <a:schemeClr val="tx1"/>
                </a:solidFill>
                <a:latin typeface="Times New Roman" pitchFamily="18" charset="0"/>
              </a:rPr>
              <a:t>5.3  </a:t>
            </a:r>
            <a:r>
              <a:rPr lang="en-US" altLang="zh-CN" sz="3600" b="1" smtClean="0">
                <a:solidFill>
                  <a:schemeClr val="tx1"/>
                </a:solidFill>
              </a:rPr>
              <a:t> </a:t>
            </a:r>
            <a:r>
              <a:rPr lang="zh-CN" altLang="en-US" sz="3600" b="1" smtClean="0">
                <a:solidFill>
                  <a:schemeClr val="tx1"/>
                </a:solidFill>
              </a:rPr>
              <a:t>关键影响因素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323850" y="620713"/>
            <a:ext cx="85693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lang="en-US" altLang="zh-CN" sz="3200" b="1">
                <a:latin typeface="Times New Roman" pitchFamily="18" charset="0"/>
              </a:rPr>
              <a:t>1.</a:t>
            </a:r>
            <a:r>
              <a:rPr lang="zh-CN" altLang="en-US" sz="3200" b="1">
                <a:latin typeface="Times New Roman" pitchFamily="18" charset="0"/>
              </a:rPr>
              <a:t>加密粒度的比较</a:t>
            </a:r>
          </a:p>
        </p:txBody>
      </p:sp>
      <p:pic>
        <p:nvPicPr>
          <p:cNvPr id="14340" name="Picture 4" descr="加密粒度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198563"/>
            <a:ext cx="8497887" cy="554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40783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J\Desktop\Captu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1381125"/>
            <a:ext cx="9134475" cy="409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79625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tudent Worker\Desktop\Captu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4" y="1066800"/>
            <a:ext cx="9153524" cy="4179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83412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如何大幅提高加密数据库的安全性">
            <a:hlinkClick r:id="rId2" tgtFrame="&quot;_blank&quot;"/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143000"/>
            <a:ext cx="5149850" cy="28797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1905000" y="4343400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3412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76CF0-E484-4664-B4C6-97E56704DDFF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609600"/>
            <a:ext cx="7467600" cy="1143000"/>
          </a:xfrm>
        </p:spPr>
        <p:txBody>
          <a:bodyPr/>
          <a:lstStyle/>
          <a:p>
            <a:r>
              <a:rPr lang="en-CA" altLang="en-US" sz="4400" dirty="0">
                <a:cs typeface="Times New Roman" pitchFamily="18" charset="0"/>
              </a:rPr>
              <a:t>DBMS_OBFUSCATION_TOOLKIT</a:t>
            </a:r>
            <a:endParaRPr lang="en-US" altLang="en-US" sz="4400" dirty="0">
              <a:cs typeface="Times New Roman" pitchFamily="18" charset="0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19400" y="2438400"/>
            <a:ext cx="6096000" cy="3657600"/>
          </a:xfrm>
        </p:spPr>
        <p:txBody>
          <a:bodyPr/>
          <a:lstStyle/>
          <a:p>
            <a:r>
              <a:rPr lang="en-CA" altLang="en-US" dirty="0">
                <a:cs typeface="Times New Roman" pitchFamily="18" charset="0"/>
              </a:rPr>
              <a:t>Introduced in Oracle 8i </a:t>
            </a:r>
          </a:p>
          <a:p>
            <a:r>
              <a:rPr lang="en-CA" altLang="en-US" dirty="0">
                <a:cs typeface="Times New Roman" pitchFamily="18" charset="0"/>
              </a:rPr>
              <a:t>Uses </a:t>
            </a:r>
            <a:r>
              <a:rPr lang="en-CA" altLang="en-US" dirty="0" smtClean="0">
                <a:cs typeface="Times New Roman" pitchFamily="18" charset="0"/>
              </a:rPr>
              <a:t>DES </a:t>
            </a:r>
            <a:r>
              <a:rPr lang="en-US" altLang="en-US" dirty="0">
                <a:cs typeface="Times New Roman" pitchFamily="18" charset="0"/>
              </a:rPr>
              <a:t>algorithm </a:t>
            </a:r>
          </a:p>
        </p:txBody>
      </p:sp>
    </p:spTree>
    <p:extLst>
      <p:ext uri="{BB962C8B-B14F-4D97-AF65-F5344CB8AC3E}">
        <p14:creationId xmlns:p14="http://schemas.microsoft.com/office/powerpoint/2010/main" val="1559160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89670" y="3652837"/>
            <a:ext cx="126756" cy="2533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541362" y="3652837"/>
            <a:ext cx="126755" cy="2533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077200" y="3779521"/>
            <a:ext cx="761998" cy="7924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224839" y="4059556"/>
            <a:ext cx="427404" cy="1314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10942" y="3424849"/>
            <a:ext cx="1699958" cy="12469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57437" y="3449307"/>
            <a:ext cx="1609723" cy="115252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517139" y="3804589"/>
            <a:ext cx="1268095" cy="314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Applica</a:t>
            </a:r>
            <a:r>
              <a:rPr sz="2000" spc="-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943600" y="3911268"/>
            <a:ext cx="408012" cy="58163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400800" y="3911268"/>
            <a:ext cx="408012" cy="58163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907186" y="3911268"/>
            <a:ext cx="408012" cy="58163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10000" y="3844631"/>
            <a:ext cx="2123897" cy="29094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987605" y="3965080"/>
            <a:ext cx="1778635" cy="0"/>
          </a:xfrm>
          <a:custGeom>
            <a:avLst/>
            <a:gdLst/>
            <a:ahLst/>
            <a:cxnLst/>
            <a:rect l="l" t="t" r="r" b="b"/>
            <a:pathLst>
              <a:path w="1778635">
                <a:moveTo>
                  <a:pt x="0" y="0"/>
                </a:moveTo>
                <a:lnTo>
                  <a:pt x="1778393" y="0"/>
                </a:lnTo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87605" y="3980319"/>
            <a:ext cx="1778635" cy="0"/>
          </a:xfrm>
          <a:custGeom>
            <a:avLst/>
            <a:gdLst/>
            <a:ahLst/>
            <a:cxnLst/>
            <a:rect l="l" t="t" r="r" b="b"/>
            <a:pathLst>
              <a:path w="1778635">
                <a:moveTo>
                  <a:pt x="0" y="0"/>
                </a:moveTo>
                <a:lnTo>
                  <a:pt x="1778393" y="0"/>
                </a:lnTo>
              </a:path>
            </a:pathLst>
          </a:custGeom>
          <a:ln w="50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2400" y="3911206"/>
            <a:ext cx="116205" cy="118110"/>
          </a:xfrm>
          <a:custGeom>
            <a:avLst/>
            <a:gdLst/>
            <a:ahLst/>
            <a:cxnLst/>
            <a:rect l="l" t="t" r="r" b="b"/>
            <a:pathLst>
              <a:path w="116204" h="118110">
                <a:moveTo>
                  <a:pt x="101066" y="0"/>
                </a:moveTo>
                <a:lnTo>
                  <a:pt x="0" y="58953"/>
                </a:lnTo>
                <a:lnTo>
                  <a:pt x="101066" y="117906"/>
                </a:lnTo>
                <a:lnTo>
                  <a:pt x="108838" y="115862"/>
                </a:lnTo>
                <a:lnTo>
                  <a:pt x="115912" y="103746"/>
                </a:lnTo>
                <a:lnTo>
                  <a:pt x="113855" y="95961"/>
                </a:lnTo>
                <a:lnTo>
                  <a:pt x="50406" y="58953"/>
                </a:lnTo>
                <a:lnTo>
                  <a:pt x="113855" y="21932"/>
                </a:lnTo>
                <a:lnTo>
                  <a:pt x="115912" y="14160"/>
                </a:lnTo>
                <a:lnTo>
                  <a:pt x="108838" y="2044"/>
                </a:lnTo>
                <a:lnTo>
                  <a:pt x="1010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675286" y="3911206"/>
            <a:ext cx="116205" cy="118110"/>
          </a:xfrm>
          <a:custGeom>
            <a:avLst/>
            <a:gdLst/>
            <a:ahLst/>
            <a:cxnLst/>
            <a:rect l="l" t="t" r="r" b="b"/>
            <a:pathLst>
              <a:path w="116204" h="118110">
                <a:moveTo>
                  <a:pt x="14846" y="0"/>
                </a:moveTo>
                <a:lnTo>
                  <a:pt x="7073" y="2044"/>
                </a:lnTo>
                <a:lnTo>
                  <a:pt x="0" y="14160"/>
                </a:lnTo>
                <a:lnTo>
                  <a:pt x="2044" y="21932"/>
                </a:lnTo>
                <a:lnTo>
                  <a:pt x="65506" y="58953"/>
                </a:lnTo>
                <a:lnTo>
                  <a:pt x="2044" y="95961"/>
                </a:lnTo>
                <a:lnTo>
                  <a:pt x="0" y="103746"/>
                </a:lnTo>
                <a:lnTo>
                  <a:pt x="7073" y="115862"/>
                </a:lnTo>
                <a:lnTo>
                  <a:pt x="14846" y="117906"/>
                </a:lnTo>
                <a:lnTo>
                  <a:pt x="115912" y="58953"/>
                </a:lnTo>
                <a:lnTo>
                  <a:pt x="148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739942" y="3424849"/>
            <a:ext cx="1699958" cy="12469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786437" y="3449307"/>
            <a:ext cx="1609723" cy="115252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879340" y="3638791"/>
            <a:ext cx="483234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SQ</a:t>
            </a:r>
            <a:r>
              <a:rPr sz="1800" dirty="0">
                <a:latin typeface="Arial"/>
                <a:cs typeface="Arial"/>
              </a:rPr>
              <a:t>L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10737" y="3096494"/>
            <a:ext cx="1014152" cy="55695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57237" y="3119437"/>
            <a:ext cx="923924" cy="46672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10737" y="3782295"/>
            <a:ext cx="1014152" cy="55695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57237" y="3805237"/>
            <a:ext cx="923924" cy="46672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840739" y="3867391"/>
            <a:ext cx="69913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User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710737" y="4468095"/>
            <a:ext cx="1014152" cy="55695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57237" y="4491037"/>
            <a:ext cx="923924" cy="46672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840739" y="4553191"/>
            <a:ext cx="69913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User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620977" y="3287686"/>
            <a:ext cx="889462" cy="86868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679945" y="3316891"/>
            <a:ext cx="668020" cy="650875"/>
          </a:xfrm>
          <a:custGeom>
            <a:avLst/>
            <a:gdLst/>
            <a:ahLst/>
            <a:cxnLst/>
            <a:rect l="l" t="t" r="r" b="b"/>
            <a:pathLst>
              <a:path w="668019" h="650875">
                <a:moveTo>
                  <a:pt x="0" y="0"/>
                </a:moveTo>
                <a:lnTo>
                  <a:pt x="667749" y="650745"/>
                </a:lnTo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669308" y="3327805"/>
            <a:ext cx="668020" cy="650875"/>
          </a:xfrm>
          <a:custGeom>
            <a:avLst/>
            <a:gdLst/>
            <a:ahLst/>
            <a:cxnLst/>
            <a:rect l="l" t="t" r="r" b="b"/>
            <a:pathLst>
              <a:path w="668019" h="650875">
                <a:moveTo>
                  <a:pt x="0" y="0"/>
                </a:moveTo>
                <a:lnTo>
                  <a:pt x="667748" y="650746"/>
                </a:lnTo>
              </a:path>
            </a:pathLst>
          </a:custGeom>
          <a:ln w="50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244534" y="3872153"/>
            <a:ext cx="118110" cy="116839"/>
          </a:xfrm>
          <a:custGeom>
            <a:avLst/>
            <a:gdLst/>
            <a:ahLst/>
            <a:cxnLst/>
            <a:rect l="l" t="t" r="r" b="b"/>
            <a:pathLst>
              <a:path w="118110" h="116839">
                <a:moveTo>
                  <a:pt x="10286" y="63753"/>
                </a:moveTo>
                <a:lnTo>
                  <a:pt x="3390" y="67894"/>
                </a:lnTo>
                <a:lnTo>
                  <a:pt x="0" y="81508"/>
                </a:lnTo>
                <a:lnTo>
                  <a:pt x="4140" y="88404"/>
                </a:lnTo>
                <a:lnTo>
                  <a:pt x="117665" y="116712"/>
                </a:lnTo>
                <a:lnTo>
                  <a:pt x="107921" y="81533"/>
                </a:lnTo>
                <a:lnTo>
                  <a:pt x="81559" y="81533"/>
                </a:lnTo>
                <a:lnTo>
                  <a:pt x="10286" y="63753"/>
                </a:lnTo>
                <a:close/>
              </a:path>
              <a:path w="118110" h="116839">
                <a:moveTo>
                  <a:pt x="79438" y="0"/>
                </a:moveTo>
                <a:lnTo>
                  <a:pt x="65912" y="3746"/>
                </a:lnTo>
                <a:lnTo>
                  <a:pt x="61950" y="10744"/>
                </a:lnTo>
                <a:lnTo>
                  <a:pt x="81559" y="81533"/>
                </a:lnTo>
                <a:lnTo>
                  <a:pt x="107921" y="81533"/>
                </a:lnTo>
                <a:lnTo>
                  <a:pt x="86436" y="3962"/>
                </a:lnTo>
                <a:lnTo>
                  <a:pt x="7943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20977" y="3836323"/>
            <a:ext cx="889462" cy="96427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680175" y="3984533"/>
            <a:ext cx="669290" cy="743585"/>
          </a:xfrm>
          <a:custGeom>
            <a:avLst/>
            <a:gdLst/>
            <a:ahLst/>
            <a:cxnLst/>
            <a:rect l="l" t="t" r="r" b="b"/>
            <a:pathLst>
              <a:path w="669289" h="743585">
                <a:moveTo>
                  <a:pt x="0" y="743264"/>
                </a:moveTo>
                <a:lnTo>
                  <a:pt x="668938" y="0"/>
                </a:lnTo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668848" y="3974338"/>
            <a:ext cx="669290" cy="743585"/>
          </a:xfrm>
          <a:custGeom>
            <a:avLst/>
            <a:gdLst/>
            <a:ahLst/>
            <a:cxnLst/>
            <a:rect l="l" t="t" r="r" b="b"/>
            <a:pathLst>
              <a:path w="669289" h="743585">
                <a:moveTo>
                  <a:pt x="0" y="743264"/>
                </a:moveTo>
                <a:lnTo>
                  <a:pt x="668938" y="0"/>
                </a:lnTo>
              </a:path>
            </a:pathLst>
          </a:custGeom>
          <a:ln w="50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247087" y="3962400"/>
            <a:ext cx="115570" cy="119380"/>
          </a:xfrm>
          <a:custGeom>
            <a:avLst/>
            <a:gdLst/>
            <a:ahLst/>
            <a:cxnLst/>
            <a:rect l="l" t="t" r="r" b="b"/>
            <a:pathLst>
              <a:path w="115569" h="119379">
                <a:moveTo>
                  <a:pt x="107333" y="37464"/>
                </a:moveTo>
                <a:lnTo>
                  <a:pt x="81394" y="37464"/>
                </a:lnTo>
                <a:lnTo>
                  <a:pt x="66459" y="109397"/>
                </a:lnTo>
                <a:lnTo>
                  <a:pt x="70865" y="116116"/>
                </a:lnTo>
                <a:lnTo>
                  <a:pt x="84594" y="118973"/>
                </a:lnTo>
                <a:lnTo>
                  <a:pt x="91325" y="114554"/>
                </a:lnTo>
                <a:lnTo>
                  <a:pt x="107333" y="37464"/>
                </a:lnTo>
                <a:close/>
              </a:path>
              <a:path w="115569" h="119379">
                <a:moveTo>
                  <a:pt x="115112" y="0"/>
                </a:moveTo>
                <a:lnTo>
                  <a:pt x="3682" y="35687"/>
                </a:lnTo>
                <a:lnTo>
                  <a:pt x="0" y="42837"/>
                </a:lnTo>
                <a:lnTo>
                  <a:pt x="4279" y="56197"/>
                </a:lnTo>
                <a:lnTo>
                  <a:pt x="11430" y="59867"/>
                </a:lnTo>
                <a:lnTo>
                  <a:pt x="81394" y="37464"/>
                </a:lnTo>
                <a:lnTo>
                  <a:pt x="107333" y="37464"/>
                </a:lnTo>
                <a:lnTo>
                  <a:pt x="1151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629295" y="3836322"/>
            <a:ext cx="881148" cy="29510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676411" y="3957320"/>
            <a:ext cx="661035" cy="1905"/>
          </a:xfrm>
          <a:custGeom>
            <a:avLst/>
            <a:gdLst/>
            <a:ahLst/>
            <a:cxnLst/>
            <a:rect l="l" t="t" r="r" b="b"/>
            <a:pathLst>
              <a:path w="661035" h="1904">
                <a:moveTo>
                  <a:pt x="0" y="0"/>
                </a:moveTo>
                <a:lnTo>
                  <a:pt x="660594" y="1529"/>
                </a:lnTo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676376" y="3972559"/>
            <a:ext cx="661035" cy="1905"/>
          </a:xfrm>
          <a:custGeom>
            <a:avLst/>
            <a:gdLst/>
            <a:ahLst/>
            <a:cxnLst/>
            <a:rect l="l" t="t" r="r" b="b"/>
            <a:pathLst>
              <a:path w="661035" h="1904">
                <a:moveTo>
                  <a:pt x="0" y="0"/>
                </a:moveTo>
                <a:lnTo>
                  <a:pt x="660595" y="1529"/>
                </a:lnTo>
              </a:path>
            </a:pathLst>
          </a:custGeom>
          <a:ln w="50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246185" y="3904805"/>
            <a:ext cx="116205" cy="118110"/>
          </a:xfrm>
          <a:custGeom>
            <a:avLst/>
            <a:gdLst/>
            <a:ahLst/>
            <a:cxnLst/>
            <a:rect l="l" t="t" r="r" b="b"/>
            <a:pathLst>
              <a:path w="116205" h="118110">
                <a:moveTo>
                  <a:pt x="15087" y="0"/>
                </a:moveTo>
                <a:lnTo>
                  <a:pt x="7302" y="2019"/>
                </a:lnTo>
                <a:lnTo>
                  <a:pt x="215" y="14122"/>
                </a:lnTo>
                <a:lnTo>
                  <a:pt x="2235" y="21907"/>
                </a:lnTo>
                <a:lnTo>
                  <a:pt x="65608" y="59067"/>
                </a:lnTo>
                <a:lnTo>
                  <a:pt x="2070" y="95935"/>
                </a:lnTo>
                <a:lnTo>
                  <a:pt x="0" y="103708"/>
                </a:lnTo>
                <a:lnTo>
                  <a:pt x="7035" y="115836"/>
                </a:lnTo>
                <a:lnTo>
                  <a:pt x="14808" y="117906"/>
                </a:lnTo>
                <a:lnTo>
                  <a:pt x="116014" y="59181"/>
                </a:lnTo>
                <a:lnTo>
                  <a:pt x="150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50720">
              <a:lnSpc>
                <a:spcPct val="100000"/>
              </a:lnSpc>
            </a:pPr>
            <a:r>
              <a:rPr sz="4000" spc="-5" dirty="0"/>
              <a:t>Pro</a:t>
            </a:r>
            <a:r>
              <a:rPr sz="4000" dirty="0"/>
              <a:t>bl</a:t>
            </a:r>
            <a:r>
              <a:rPr sz="4000" spc="-5" dirty="0"/>
              <a:t>em</a:t>
            </a:r>
            <a:endParaRPr sz="4000"/>
          </a:p>
        </p:txBody>
      </p:sp>
      <p:sp>
        <p:nvSpPr>
          <p:cNvPr id="41" name="object 41"/>
          <p:cNvSpPr txBox="1"/>
          <p:nvPr/>
        </p:nvSpPr>
        <p:spPr>
          <a:xfrm>
            <a:off x="7424474" y="4592663"/>
            <a:ext cx="1493520" cy="619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62103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System admini</a:t>
            </a:r>
            <a:r>
              <a:rPr sz="2000" spc="-5" dirty="0">
                <a:latin typeface="Arial"/>
                <a:cs typeface="Arial"/>
              </a:rPr>
              <a:t>st</a:t>
            </a:r>
            <a:r>
              <a:rPr sz="2000" dirty="0">
                <a:latin typeface="Arial"/>
                <a:cs typeface="Arial"/>
              </a:rPr>
              <a:t>ra</a:t>
            </a:r>
            <a:r>
              <a:rPr sz="2000" spc="-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or</a:t>
            </a:r>
          </a:p>
        </p:txBody>
      </p:sp>
      <p:sp>
        <p:nvSpPr>
          <p:cNvPr id="42" name="object 42"/>
          <p:cNvSpPr/>
          <p:nvPr/>
        </p:nvSpPr>
        <p:spPr>
          <a:xfrm>
            <a:off x="5490552" y="3150527"/>
            <a:ext cx="2198712" cy="166669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537200" y="3175000"/>
            <a:ext cx="2108198" cy="157479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637540" y="1252220"/>
            <a:ext cx="8074659" cy="2552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67970" algn="l"/>
              </a:tabLst>
            </a:pPr>
            <a:r>
              <a:rPr sz="1750" spc="-700" dirty="0" smtClean="0">
                <a:solidFill>
                  <a:srgbClr val="2DA2BF"/>
                </a:solidFill>
                <a:latin typeface="Microsoft Sans Serif"/>
                <a:cs typeface="Microsoft Sans Serif"/>
              </a:rPr>
              <a:t>}	</a:t>
            </a:r>
            <a:r>
              <a:rPr sz="2600" dirty="0" smtClean="0">
                <a:solidFill>
                  <a:srgbClr val="DA1F28"/>
                </a:solidFill>
                <a:latin typeface="Arial"/>
                <a:cs typeface="Arial"/>
              </a:rPr>
              <a:t>Con</a:t>
            </a:r>
            <a:r>
              <a:rPr sz="2600" spc="-5" dirty="0" smtClean="0">
                <a:solidFill>
                  <a:srgbClr val="DA1F28"/>
                </a:solidFill>
                <a:latin typeface="Arial"/>
                <a:cs typeface="Arial"/>
              </a:rPr>
              <a:t>f</a:t>
            </a:r>
            <a:r>
              <a:rPr sz="2600" dirty="0" smtClean="0">
                <a:solidFill>
                  <a:srgbClr val="DA1F28"/>
                </a:solidFill>
                <a:latin typeface="Arial"/>
                <a:cs typeface="Arial"/>
              </a:rPr>
              <a:t>iden</a:t>
            </a:r>
            <a:r>
              <a:rPr sz="2600" spc="-5" dirty="0" smtClean="0">
                <a:solidFill>
                  <a:srgbClr val="DA1F28"/>
                </a:solidFill>
                <a:latin typeface="Arial"/>
                <a:cs typeface="Arial"/>
              </a:rPr>
              <a:t>t</a:t>
            </a:r>
            <a:r>
              <a:rPr sz="2600" dirty="0" smtClean="0">
                <a:solidFill>
                  <a:srgbClr val="DA1F28"/>
                </a:solidFill>
                <a:latin typeface="Arial"/>
                <a:cs typeface="Arial"/>
              </a:rPr>
              <a:t>ial</a:t>
            </a:r>
            <a:r>
              <a:rPr sz="2600" spc="-5" dirty="0" smtClean="0">
                <a:solidFill>
                  <a:srgbClr val="DA1F28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DA1F28"/>
                </a:solidFill>
                <a:latin typeface="Arial"/>
                <a:cs typeface="Arial"/>
              </a:rPr>
              <a:t>da</a:t>
            </a:r>
            <a:r>
              <a:rPr sz="2600" spc="-5" dirty="0">
                <a:solidFill>
                  <a:srgbClr val="DA1F28"/>
                </a:solidFill>
                <a:latin typeface="Arial"/>
                <a:cs typeface="Arial"/>
              </a:rPr>
              <a:t>t</a:t>
            </a:r>
            <a:r>
              <a:rPr sz="2600" dirty="0">
                <a:solidFill>
                  <a:srgbClr val="DA1F28"/>
                </a:solidFill>
                <a:latin typeface="Arial"/>
                <a:cs typeface="Arial"/>
              </a:rPr>
              <a:t>a</a:t>
            </a:r>
            <a:r>
              <a:rPr sz="2600" spc="-5" dirty="0">
                <a:solidFill>
                  <a:srgbClr val="DA1F28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DA1F28"/>
                </a:solidFill>
                <a:latin typeface="Arial"/>
                <a:cs typeface="Arial"/>
              </a:rPr>
              <a:t>leaks</a:t>
            </a:r>
            <a:r>
              <a:rPr sz="2600" spc="-5" dirty="0">
                <a:solidFill>
                  <a:srgbClr val="DA1F28"/>
                </a:solidFill>
                <a:latin typeface="Arial"/>
                <a:cs typeface="Arial"/>
              </a:rPr>
              <a:t> f</a:t>
            </a:r>
            <a:r>
              <a:rPr sz="2600" dirty="0">
                <a:solidFill>
                  <a:srgbClr val="DA1F28"/>
                </a:solidFill>
                <a:latin typeface="Arial"/>
                <a:cs typeface="Arial"/>
              </a:rPr>
              <a:t>rom</a:t>
            </a:r>
            <a:r>
              <a:rPr sz="2600" spc="-5" dirty="0">
                <a:solidFill>
                  <a:srgbClr val="DA1F28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DA1F28"/>
                </a:solidFill>
                <a:latin typeface="Arial"/>
                <a:cs typeface="Arial"/>
              </a:rPr>
              <a:t>da</a:t>
            </a:r>
            <a:r>
              <a:rPr sz="2600" spc="-5" dirty="0">
                <a:solidFill>
                  <a:srgbClr val="DA1F28"/>
                </a:solidFill>
                <a:latin typeface="Arial"/>
                <a:cs typeface="Arial"/>
              </a:rPr>
              <a:t>t</a:t>
            </a:r>
            <a:r>
              <a:rPr sz="2600" dirty="0">
                <a:solidFill>
                  <a:srgbClr val="DA1F28"/>
                </a:solidFill>
                <a:latin typeface="Arial"/>
                <a:cs typeface="Arial"/>
              </a:rPr>
              <a:t>abases</a:t>
            </a:r>
            <a:r>
              <a:rPr sz="2600" spc="-5" dirty="0">
                <a:solidFill>
                  <a:srgbClr val="DA1F28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DA1F28"/>
                </a:solidFill>
                <a:latin typeface="Arial"/>
                <a:cs typeface="Arial"/>
              </a:rPr>
              <a:t>(DB)</a:t>
            </a:r>
            <a:endParaRPr sz="2600" dirty="0">
              <a:latin typeface="Arial"/>
              <a:cs typeface="Arial"/>
            </a:endParaRPr>
          </a:p>
          <a:p>
            <a:pPr marL="723900" marR="5080" indent="-254000">
              <a:lnSpc>
                <a:spcPct val="100699"/>
              </a:lnSpc>
              <a:spcBef>
                <a:spcPts val="459"/>
              </a:spcBef>
              <a:tabLst>
                <a:tab pos="725170" algn="l"/>
              </a:tabLst>
            </a:pPr>
            <a:r>
              <a:rPr sz="1600" spc="-635" dirty="0">
                <a:solidFill>
                  <a:srgbClr val="2DA2BF"/>
                </a:solidFill>
                <a:latin typeface="Microsoft Sans Serif"/>
                <a:cs typeface="Microsoft Sans Serif"/>
              </a:rPr>
              <a:t>}		</a:t>
            </a:r>
            <a:r>
              <a:rPr sz="2400" dirty="0">
                <a:latin typeface="Arial"/>
                <a:cs typeface="Arial"/>
              </a:rPr>
              <a:t>2012</a:t>
            </a:r>
            <a:r>
              <a:rPr sz="2400" spc="-5" dirty="0">
                <a:latin typeface="Arial"/>
                <a:cs typeface="Arial"/>
              </a:rPr>
              <a:t>: </a:t>
            </a:r>
            <a:r>
              <a:rPr sz="2400" dirty="0">
                <a:latin typeface="Arial"/>
                <a:cs typeface="Arial"/>
              </a:rPr>
              <a:t>hackers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xt</a:t>
            </a:r>
            <a:r>
              <a:rPr sz="2400" dirty="0">
                <a:latin typeface="Arial"/>
                <a:cs typeface="Arial"/>
              </a:rPr>
              <a:t>ra</a:t>
            </a:r>
            <a:r>
              <a:rPr sz="2400" spc="-5" dirty="0">
                <a:latin typeface="Arial"/>
                <a:cs typeface="Arial"/>
              </a:rPr>
              <a:t>ct</a:t>
            </a:r>
            <a:r>
              <a:rPr sz="2400" dirty="0">
                <a:latin typeface="Arial"/>
                <a:cs typeface="Arial"/>
              </a:rPr>
              <a:t>ed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6</a:t>
            </a:r>
            <a:r>
              <a:rPr sz="2400" spc="-5" dirty="0">
                <a:latin typeface="Arial"/>
                <a:cs typeface="Arial"/>
              </a:rPr>
              <a:t>.</a:t>
            </a:r>
            <a:r>
              <a:rPr sz="2400" dirty="0">
                <a:latin typeface="Arial"/>
                <a:cs typeface="Arial"/>
              </a:rPr>
              <a:t>5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million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hashed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passwords </a:t>
            </a:r>
            <a:r>
              <a:rPr sz="2400" spc="-5" dirty="0">
                <a:latin typeface="Arial"/>
                <a:cs typeface="Arial"/>
              </a:rPr>
              <a:t>f</a:t>
            </a:r>
            <a:r>
              <a:rPr sz="2400" dirty="0">
                <a:latin typeface="Arial"/>
                <a:cs typeface="Arial"/>
              </a:rPr>
              <a:t>rom</a:t>
            </a:r>
            <a:r>
              <a:rPr sz="2400" spc="-5" dirty="0">
                <a:latin typeface="Arial"/>
                <a:cs typeface="Arial"/>
              </a:rPr>
              <a:t> t</a:t>
            </a:r>
            <a:r>
              <a:rPr sz="2400" dirty="0">
                <a:latin typeface="Arial"/>
                <a:cs typeface="Arial"/>
              </a:rPr>
              <a:t>he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DB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-5" dirty="0">
                <a:latin typeface="Arial"/>
                <a:cs typeface="Arial"/>
              </a:rPr>
              <a:t>f </a:t>
            </a:r>
            <a:r>
              <a:rPr sz="2400" dirty="0">
                <a:latin typeface="Arial"/>
                <a:cs typeface="Arial"/>
              </a:rPr>
              <a:t>Linked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n</a:t>
            </a:r>
          </a:p>
          <a:p>
            <a:pPr marL="4991735" marR="1069975" algn="ctr">
              <a:lnSpc>
                <a:spcPct val="100000"/>
              </a:lnSpc>
              <a:spcBef>
                <a:spcPts val="320"/>
              </a:spcBef>
            </a:pPr>
            <a:r>
              <a:rPr sz="2000" spc="-5" dirty="0">
                <a:solidFill>
                  <a:srgbClr val="DA1F28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DA1F28"/>
                </a:solidFill>
                <a:latin typeface="Arial"/>
                <a:cs typeface="Arial"/>
              </a:rPr>
              <a:t>hrea</a:t>
            </a:r>
            <a:r>
              <a:rPr sz="2000" spc="-5" dirty="0">
                <a:solidFill>
                  <a:srgbClr val="DA1F28"/>
                </a:solidFill>
                <a:latin typeface="Arial"/>
                <a:cs typeface="Arial"/>
              </a:rPr>
              <a:t>t: </a:t>
            </a:r>
            <a:r>
              <a:rPr sz="2000" dirty="0">
                <a:solidFill>
                  <a:srgbClr val="DA1F28"/>
                </a:solidFill>
                <a:latin typeface="Arial"/>
                <a:cs typeface="Arial"/>
              </a:rPr>
              <a:t>passive DB</a:t>
            </a:r>
            <a:r>
              <a:rPr sz="2000" spc="-5" dirty="0">
                <a:solidFill>
                  <a:srgbClr val="DA1F2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DA1F28"/>
                </a:solidFill>
                <a:latin typeface="Arial"/>
                <a:cs typeface="Arial"/>
              </a:rPr>
              <a:t>server</a:t>
            </a:r>
            <a:r>
              <a:rPr sz="2000" spc="-5" dirty="0">
                <a:solidFill>
                  <a:srgbClr val="DA1F2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DA1F28"/>
                </a:solidFill>
                <a:latin typeface="Arial"/>
                <a:cs typeface="Arial"/>
              </a:rPr>
              <a:t>a</a:t>
            </a:r>
            <a:r>
              <a:rPr sz="2000" spc="-5" dirty="0">
                <a:solidFill>
                  <a:srgbClr val="DA1F28"/>
                </a:solidFill>
                <a:latin typeface="Arial"/>
                <a:cs typeface="Arial"/>
              </a:rPr>
              <a:t>tt</a:t>
            </a:r>
            <a:r>
              <a:rPr sz="2000" dirty="0">
                <a:solidFill>
                  <a:srgbClr val="DA1F28"/>
                </a:solidFill>
                <a:latin typeface="Arial"/>
                <a:cs typeface="Arial"/>
              </a:rPr>
              <a:t>acks</a:t>
            </a:r>
            <a:endParaRPr sz="2000" dirty="0">
              <a:latin typeface="Arial"/>
              <a:cs typeface="Arial"/>
            </a:endParaRPr>
          </a:p>
          <a:p>
            <a:pPr marL="265430">
              <a:lnSpc>
                <a:spcPct val="100000"/>
              </a:lnSpc>
              <a:spcBef>
                <a:spcPts val="690"/>
              </a:spcBef>
            </a:pPr>
            <a:r>
              <a:rPr sz="1800" dirty="0">
                <a:latin typeface="Arial"/>
                <a:cs typeface="Arial"/>
              </a:rPr>
              <a:t>User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</a:t>
            </a:r>
          </a:p>
          <a:p>
            <a:pPr marR="1497965" algn="r">
              <a:lnSpc>
                <a:spcPct val="100000"/>
              </a:lnSpc>
              <a:spcBef>
                <a:spcPts val="345"/>
              </a:spcBef>
            </a:pPr>
            <a:r>
              <a:rPr sz="2000" dirty="0">
                <a:latin typeface="Arial"/>
                <a:cs typeface="Arial"/>
              </a:rPr>
              <a:t>DB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Server</a:t>
            </a:r>
          </a:p>
        </p:txBody>
      </p:sp>
      <p:sp>
        <p:nvSpPr>
          <p:cNvPr id="45" name="object 45"/>
          <p:cNvSpPr/>
          <p:nvPr/>
        </p:nvSpPr>
        <p:spPr>
          <a:xfrm>
            <a:off x="4343400" y="4724400"/>
            <a:ext cx="1117600" cy="83820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5488940" y="4922520"/>
            <a:ext cx="957580" cy="314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Hackers</a:t>
            </a:r>
            <a:endParaRPr sz="20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186815" y="5793271"/>
            <a:ext cx="5899785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67970" algn="l"/>
              </a:tabLst>
            </a:pPr>
            <a:r>
              <a:rPr sz="1700" spc="-685" dirty="0">
                <a:solidFill>
                  <a:srgbClr val="2DA2BF"/>
                </a:solidFill>
                <a:latin typeface="Microsoft Sans Serif"/>
                <a:cs typeface="Microsoft Sans Serif"/>
              </a:rPr>
              <a:t>}</a:t>
            </a:r>
            <a:r>
              <a:rPr sz="1700" spc="-685" dirty="0" smtClean="0">
                <a:solidFill>
                  <a:srgbClr val="2DA2BF"/>
                </a:solidFill>
                <a:latin typeface="Microsoft Sans Serif"/>
                <a:cs typeface="Microsoft Sans Serif"/>
              </a:rPr>
              <a:t></a:t>
            </a:r>
            <a:r>
              <a:rPr lang="en-US" sz="1700" spc="-685" dirty="0" smtClean="0">
                <a:solidFill>
                  <a:srgbClr val="2DA2BF"/>
                </a:solidFill>
                <a:latin typeface="Microsoft Sans Serif"/>
                <a:cs typeface="Microsoft Sans Serif"/>
              </a:rPr>
              <a:t>                   </a:t>
            </a:r>
            <a:r>
              <a:rPr lang="en-US" sz="2500" spc="-5" dirty="0" smtClean="0">
                <a:latin typeface="Arial"/>
                <a:cs typeface="Arial"/>
              </a:rPr>
              <a:t>Process </a:t>
            </a:r>
            <a:r>
              <a:rPr sz="2500" spc="-5" dirty="0" smtClean="0">
                <a:latin typeface="Arial"/>
                <a:cs typeface="Arial"/>
              </a:rPr>
              <a:t>SQ</a:t>
            </a:r>
            <a:r>
              <a:rPr sz="2500" dirty="0" smtClean="0">
                <a:latin typeface="Arial"/>
                <a:cs typeface="Arial"/>
              </a:rPr>
              <a:t>L</a:t>
            </a:r>
            <a:r>
              <a:rPr sz="2500" spc="-95" dirty="0" smtClean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queries</a:t>
            </a:r>
            <a:r>
              <a:rPr sz="2500" spc="-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on</a:t>
            </a:r>
            <a:r>
              <a:rPr sz="2500" spc="-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encryp</a:t>
            </a:r>
            <a:r>
              <a:rPr sz="2500" spc="-5" dirty="0">
                <a:latin typeface="Arial"/>
                <a:cs typeface="Arial"/>
              </a:rPr>
              <a:t>t</a:t>
            </a:r>
            <a:r>
              <a:rPr sz="2500" dirty="0">
                <a:latin typeface="Arial"/>
                <a:cs typeface="Arial"/>
              </a:rPr>
              <a:t>ed</a:t>
            </a:r>
            <a:r>
              <a:rPr sz="2500" spc="-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da</a:t>
            </a:r>
            <a:r>
              <a:rPr sz="2500" spc="-5" dirty="0">
                <a:latin typeface="Arial"/>
                <a:cs typeface="Arial"/>
              </a:rPr>
              <a:t>t</a:t>
            </a:r>
            <a:r>
              <a:rPr sz="2500" dirty="0">
                <a:latin typeface="Arial"/>
                <a:cs typeface="Arial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1650028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DE449-974A-40B9-A74B-CBF2F1592DE0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/>
              <a:t>Syntax</a:t>
            </a:r>
            <a:endParaRPr lang="en-US" alt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1600" dirty="0">
                <a:latin typeface="Arial Unicode MS" pitchFamily="34" charset="-128"/>
                <a:cs typeface="Courier New" pitchFamily="49" charset="0"/>
              </a:rPr>
              <a:t>DBMS_OBFUSCATION_TOOLKIT.DES3Encrypt(   	</a:t>
            </a:r>
            <a:endParaRPr lang="en-US" altLang="en-US" sz="1600" dirty="0" smtClean="0">
              <a:latin typeface="Arial Unicode MS" pitchFamily="34" charset="-128"/>
              <a:cs typeface="Courier New" pitchFamily="49" charset="0"/>
            </a:endParaRPr>
          </a:p>
          <a:p>
            <a:pPr marL="0" indent="0">
              <a:buNone/>
            </a:pPr>
            <a:r>
              <a:rPr lang="en-US" altLang="en-US" sz="1600" dirty="0">
                <a:latin typeface="Arial Unicode MS" pitchFamily="34" charset="-128"/>
                <a:cs typeface="Courier New" pitchFamily="49" charset="0"/>
              </a:rPr>
              <a:t>	</a:t>
            </a:r>
            <a:r>
              <a:rPr lang="en-US" altLang="en-US" sz="1600" dirty="0" err="1" smtClean="0">
                <a:latin typeface="Arial Unicode MS" pitchFamily="34" charset="-128"/>
                <a:cs typeface="Courier New" pitchFamily="49" charset="0"/>
              </a:rPr>
              <a:t>input_string</a:t>
            </a:r>
            <a:r>
              <a:rPr lang="en-US" altLang="en-US" sz="1600" dirty="0" smtClean="0">
                <a:latin typeface="Arial Unicode MS" pitchFamily="34" charset="-128"/>
                <a:cs typeface="Courier New" pitchFamily="49" charset="0"/>
              </a:rPr>
              <a:t>  </a:t>
            </a:r>
            <a:r>
              <a:rPr lang="en-US" altLang="en-US" sz="1600" dirty="0">
                <a:latin typeface="Arial Unicode MS" pitchFamily="34" charset="-128"/>
                <a:cs typeface="Courier New" pitchFamily="49" charset="0"/>
              </a:rPr>
              <a:t>IN VARCHAR2,   </a:t>
            </a:r>
          </a:p>
          <a:p>
            <a:pPr>
              <a:buFont typeface="Wingdings" pitchFamily="2" charset="2"/>
              <a:buNone/>
            </a:pPr>
            <a:r>
              <a:rPr lang="en-US" altLang="en-US" sz="1600" dirty="0">
                <a:latin typeface="Arial Unicode MS" pitchFamily="34" charset="-128"/>
                <a:cs typeface="Courier New" pitchFamily="49" charset="0"/>
              </a:rPr>
              <a:t>		</a:t>
            </a:r>
            <a:r>
              <a:rPr lang="en-US" altLang="en-US" sz="1600" dirty="0" err="1">
                <a:latin typeface="Arial Unicode MS" pitchFamily="34" charset="-128"/>
                <a:cs typeface="Courier New" pitchFamily="49" charset="0"/>
              </a:rPr>
              <a:t>key_string</a:t>
            </a:r>
            <a:r>
              <a:rPr lang="en-US" altLang="en-US" sz="1600" dirty="0">
                <a:latin typeface="Arial Unicode MS" pitchFamily="34" charset="-128"/>
                <a:cs typeface="Courier New" pitchFamily="49" charset="0"/>
              </a:rPr>
              <a:t>    IN VARCHAR2,   </a:t>
            </a:r>
          </a:p>
          <a:p>
            <a:pPr>
              <a:buFont typeface="Wingdings" pitchFamily="2" charset="2"/>
              <a:buNone/>
            </a:pPr>
            <a:r>
              <a:rPr lang="en-US" altLang="en-US" sz="1600" dirty="0">
                <a:latin typeface="Arial Unicode MS" pitchFamily="34" charset="-128"/>
                <a:cs typeface="Courier New" pitchFamily="49" charset="0"/>
              </a:rPr>
              <a:t>		which         IN PLS_INTEGER DEFAULT </a:t>
            </a:r>
            <a:r>
              <a:rPr lang="en-US" altLang="en-US" sz="1600" dirty="0" err="1">
                <a:latin typeface="Arial Unicode MS" pitchFamily="34" charset="-128"/>
                <a:cs typeface="Courier New" pitchFamily="49" charset="0"/>
              </a:rPr>
              <a:t>TwoKeyMode</a:t>
            </a:r>
            <a:r>
              <a:rPr lang="en-US" altLang="en-US" sz="1600" dirty="0">
                <a:latin typeface="Arial Unicode MS" pitchFamily="34" charset="-128"/>
                <a:cs typeface="Courier New" pitchFamily="49" charset="0"/>
              </a:rPr>
              <a:t>   	</a:t>
            </a:r>
            <a:endParaRPr lang="en-US" altLang="en-US" sz="1600" dirty="0" smtClean="0">
              <a:latin typeface="Arial Unicode MS" pitchFamily="34" charset="-128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en-US" sz="1600" dirty="0">
                <a:latin typeface="Arial Unicode MS" pitchFamily="34" charset="-128"/>
                <a:cs typeface="Courier New" pitchFamily="49" charset="0"/>
              </a:rPr>
              <a:t>	</a:t>
            </a:r>
            <a:r>
              <a:rPr lang="en-US" altLang="en-US" sz="1600" dirty="0" smtClean="0">
                <a:latin typeface="Arial Unicode MS" pitchFamily="34" charset="-128"/>
                <a:cs typeface="Courier New" pitchFamily="49" charset="0"/>
              </a:rPr>
              <a:t>	</a:t>
            </a:r>
            <a:r>
              <a:rPr lang="en-US" altLang="en-US" sz="1600" dirty="0" err="1" smtClean="0">
                <a:latin typeface="Arial Unicode MS" pitchFamily="34" charset="-128"/>
                <a:cs typeface="Courier New" pitchFamily="49" charset="0"/>
              </a:rPr>
              <a:t>iv_string</a:t>
            </a:r>
            <a:r>
              <a:rPr lang="en-US" altLang="en-US" sz="1600" dirty="0" smtClean="0">
                <a:latin typeface="Arial Unicode MS" pitchFamily="34" charset="-128"/>
                <a:cs typeface="Courier New" pitchFamily="49" charset="0"/>
              </a:rPr>
              <a:t>     </a:t>
            </a:r>
            <a:r>
              <a:rPr lang="en-US" altLang="en-US" sz="1600" dirty="0">
                <a:latin typeface="Arial Unicode MS" pitchFamily="34" charset="-128"/>
                <a:cs typeface="Courier New" pitchFamily="49" charset="0"/>
              </a:rPr>
              <a:t>IN VARCHAR2    DEFAULT NULL)  RETURN VARCHAR2;</a:t>
            </a:r>
            <a:r>
              <a:rPr lang="en-US" altLang="en-US" sz="1600" dirty="0"/>
              <a:t> </a:t>
            </a:r>
          </a:p>
          <a:p>
            <a:endParaRPr lang="en-US" altLang="en-US" sz="1600" dirty="0"/>
          </a:p>
          <a:p>
            <a:r>
              <a:rPr lang="en-US" altLang="en-US" sz="1600" dirty="0">
                <a:latin typeface="Arial Unicode MS" pitchFamily="34" charset="-128"/>
                <a:cs typeface="Courier New" pitchFamily="49" charset="0"/>
              </a:rPr>
              <a:t>DBMS_OBFUSCATION_TOOLKIT.DES3DECRYPT(         	</a:t>
            </a:r>
            <a:endParaRPr lang="en-US" altLang="en-US" sz="1600" dirty="0" smtClean="0">
              <a:latin typeface="Arial Unicode MS" pitchFamily="34" charset="-128"/>
              <a:cs typeface="Courier New" pitchFamily="49" charset="0"/>
            </a:endParaRPr>
          </a:p>
          <a:p>
            <a:pPr marL="0" indent="0">
              <a:buNone/>
            </a:pPr>
            <a:r>
              <a:rPr lang="en-US" altLang="en-US" sz="1600" dirty="0">
                <a:latin typeface="Arial Unicode MS" pitchFamily="34" charset="-128"/>
                <a:cs typeface="Courier New" pitchFamily="49" charset="0"/>
              </a:rPr>
              <a:t>	</a:t>
            </a:r>
            <a:r>
              <a:rPr lang="en-US" altLang="en-US" sz="1600" dirty="0" err="1" smtClean="0">
                <a:latin typeface="Arial Unicode MS" pitchFamily="34" charset="-128"/>
                <a:cs typeface="Courier New" pitchFamily="49" charset="0"/>
              </a:rPr>
              <a:t>input_string</a:t>
            </a:r>
            <a:r>
              <a:rPr lang="en-US" altLang="en-US" sz="1600" dirty="0" smtClean="0">
                <a:latin typeface="Arial Unicode MS" pitchFamily="34" charset="-128"/>
                <a:cs typeface="Courier New" pitchFamily="49" charset="0"/>
              </a:rPr>
              <a:t>  </a:t>
            </a:r>
            <a:r>
              <a:rPr lang="en-US" altLang="en-US" sz="1600" dirty="0">
                <a:latin typeface="Arial Unicode MS" pitchFamily="34" charset="-128"/>
                <a:cs typeface="Courier New" pitchFamily="49" charset="0"/>
              </a:rPr>
              <a:t>IN  VARCHAR2,   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1500" dirty="0">
                <a:latin typeface="Arial Unicode MS" pitchFamily="34" charset="-128"/>
                <a:cs typeface="Courier New" pitchFamily="49" charset="0"/>
              </a:rPr>
              <a:t>	   </a:t>
            </a:r>
            <a:r>
              <a:rPr lang="en-US" altLang="en-US" sz="1600" dirty="0" err="1">
                <a:latin typeface="Arial Unicode MS" pitchFamily="34" charset="-128"/>
                <a:cs typeface="Courier New" pitchFamily="49" charset="0"/>
              </a:rPr>
              <a:t>key_string</a:t>
            </a:r>
            <a:r>
              <a:rPr lang="en-US" altLang="en-US" sz="1600" dirty="0">
                <a:latin typeface="Arial Unicode MS" pitchFamily="34" charset="-128"/>
                <a:cs typeface="Courier New" pitchFamily="49" charset="0"/>
              </a:rPr>
              <a:t>    IN  VARCHAR2,   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1600" dirty="0">
                <a:latin typeface="Arial Unicode MS" pitchFamily="34" charset="-128"/>
                <a:cs typeface="Courier New" pitchFamily="49" charset="0"/>
              </a:rPr>
              <a:t>	   which        IN  PLS_INTEGER DEFAULT </a:t>
            </a:r>
            <a:r>
              <a:rPr lang="en-US" altLang="en-US" sz="1600" dirty="0" err="1">
                <a:latin typeface="Arial Unicode MS" pitchFamily="34" charset="-128"/>
                <a:cs typeface="Courier New" pitchFamily="49" charset="0"/>
              </a:rPr>
              <a:t>TwoKeyMode</a:t>
            </a:r>
            <a:r>
              <a:rPr lang="en-US" altLang="en-US" sz="1600" dirty="0">
                <a:latin typeface="Arial Unicode MS" pitchFamily="34" charset="-128"/>
                <a:cs typeface="Courier New" pitchFamily="49" charset="0"/>
              </a:rPr>
              <a:t>   	</a:t>
            </a:r>
            <a:endParaRPr lang="en-US" altLang="en-US" sz="1600" dirty="0" smtClean="0">
              <a:latin typeface="Arial Unicode MS" pitchFamily="34" charset="-128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</a:pPr>
            <a:r>
              <a:rPr lang="en-US" altLang="en-US" sz="1600" dirty="0">
                <a:latin typeface="Arial Unicode MS" pitchFamily="34" charset="-128"/>
                <a:cs typeface="Courier New" pitchFamily="49" charset="0"/>
              </a:rPr>
              <a:t>	</a:t>
            </a:r>
            <a:r>
              <a:rPr lang="en-US" altLang="en-US" sz="1600" dirty="0" smtClean="0">
                <a:latin typeface="Arial Unicode MS" pitchFamily="34" charset="-128"/>
                <a:cs typeface="Courier New" pitchFamily="49" charset="0"/>
              </a:rPr>
              <a:t>	</a:t>
            </a:r>
            <a:r>
              <a:rPr lang="en-US" altLang="en-US" sz="1600" dirty="0" err="1" smtClean="0">
                <a:latin typeface="Arial Unicode MS" pitchFamily="34" charset="-128"/>
                <a:cs typeface="Courier New" pitchFamily="49" charset="0"/>
              </a:rPr>
              <a:t>iv_string</a:t>
            </a:r>
            <a:r>
              <a:rPr lang="en-US" altLang="en-US" sz="1600" dirty="0" smtClean="0">
                <a:latin typeface="Arial Unicode MS" pitchFamily="34" charset="-128"/>
                <a:cs typeface="Courier New" pitchFamily="49" charset="0"/>
              </a:rPr>
              <a:t>     </a:t>
            </a:r>
            <a:r>
              <a:rPr lang="en-US" altLang="en-US" sz="1600" dirty="0">
                <a:latin typeface="Arial Unicode MS" pitchFamily="34" charset="-128"/>
                <a:cs typeface="Courier New" pitchFamily="49" charset="0"/>
              </a:rPr>
              <a:t>IN  VARCHAR2    DEFAULT NULL)   RETURN VARCHAR2;</a:t>
            </a:r>
            <a:r>
              <a:rPr lang="en-US" altLang="en-US" sz="15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329047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CBE0C-AF26-4822-8CEC-F7BC6AE7A3E3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>
                <a:cs typeface="Times New Roman" pitchFamily="18" charset="0"/>
              </a:rPr>
              <a:t>DBMS_CRYPTO </a:t>
            </a:r>
            <a:endParaRPr lang="en-US" altLang="en-US">
              <a:cs typeface="Times New Roman" pitchFamily="18" charset="0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altLang="en-US" dirty="0">
                <a:ea typeface="Arial Unicode MS" pitchFamily="34" charset="-128"/>
                <a:cs typeface="Arial Unicode MS" pitchFamily="34" charset="-128"/>
              </a:rPr>
              <a:t>Released in Oracle 10.1</a:t>
            </a:r>
            <a:endParaRPr lang="en-US" altLang="en-US" dirty="0">
              <a:ea typeface="Arial Unicode MS" pitchFamily="34" charset="-128"/>
              <a:cs typeface="Arial Unicode MS" pitchFamily="34" charset="-128"/>
            </a:endParaRPr>
          </a:p>
          <a:p>
            <a:r>
              <a:rPr lang="en-US" altLang="en-US" dirty="0">
                <a:ea typeface="Arial Unicode MS" pitchFamily="34" charset="-128"/>
                <a:cs typeface="Arial Unicode MS" pitchFamily="34" charset="-128"/>
              </a:rPr>
              <a:t>Supports AES</a:t>
            </a:r>
          </a:p>
          <a:p>
            <a:r>
              <a:rPr lang="en-US" altLang="en-US" dirty="0">
                <a:ea typeface="Arial Unicode MS" pitchFamily="34" charset="-128"/>
                <a:cs typeface="Arial Unicode MS" pitchFamily="34" charset="-128"/>
              </a:rPr>
              <a:t>Provides automatic padding</a:t>
            </a:r>
          </a:p>
          <a:p>
            <a:r>
              <a:rPr lang="en-US" altLang="en-US" dirty="0">
                <a:ea typeface="Arial Unicode MS" pitchFamily="34" charset="-128"/>
                <a:cs typeface="Arial Unicode MS" pitchFamily="34" charset="-128"/>
              </a:rPr>
              <a:t>Different options for block chaining</a:t>
            </a:r>
          </a:p>
          <a:p>
            <a:r>
              <a:rPr lang="en-US" altLang="en-US" dirty="0">
                <a:ea typeface="Arial Unicode MS" pitchFamily="34" charset="-128"/>
                <a:cs typeface="Arial Unicode MS" pitchFamily="34" charset="-128"/>
              </a:rPr>
              <a:t>Support for CLOB and BLOB</a:t>
            </a:r>
          </a:p>
          <a:p>
            <a:r>
              <a:rPr lang="en-US" altLang="en-US" dirty="0">
                <a:cs typeface="Times New Roman" pitchFamily="18" charset="0"/>
              </a:rPr>
              <a:t>Will deprecate </a:t>
            </a:r>
            <a:r>
              <a:rPr lang="en-US" altLang="en-US" dirty="0" err="1">
                <a:cs typeface="Times New Roman" pitchFamily="18" charset="0"/>
              </a:rPr>
              <a:t>dbms_obfuscation_toolkit</a:t>
            </a:r>
            <a:r>
              <a:rPr lang="en-US" altLang="en-US" dirty="0">
                <a:latin typeface="Arial Unicode MS" pitchFamily="34" charset="-128"/>
                <a:cs typeface="Times New Roman" pitchFamily="18" charset="0"/>
              </a:rPr>
              <a:t>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914945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D026-DCB4-4998-8D8D-A097C9C20A06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304800"/>
            <a:ext cx="7239000" cy="1219200"/>
          </a:xfrm>
        </p:spPr>
        <p:txBody>
          <a:bodyPr>
            <a:normAutofit fontScale="90000"/>
          </a:bodyPr>
          <a:lstStyle/>
          <a:p>
            <a:pPr algn="ctr"/>
            <a:r>
              <a:rPr lang="en-CA" altLang="en-US"/>
              <a:t>Transparent Data Encryption</a:t>
            </a:r>
            <a:br>
              <a:rPr lang="en-CA" altLang="en-US"/>
            </a:br>
            <a:r>
              <a:rPr lang="en-CA" altLang="en-US"/>
              <a:t>(TDE)</a:t>
            </a:r>
            <a:endParaRPr lang="en-US" alt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19400" y="2057400"/>
            <a:ext cx="6096000" cy="4038600"/>
          </a:xfrm>
        </p:spPr>
        <p:txBody>
          <a:bodyPr/>
          <a:lstStyle/>
          <a:p>
            <a:r>
              <a:rPr lang="en-CA" altLang="en-US" dirty="0"/>
              <a:t>Introduced in Oracle 10.2 </a:t>
            </a:r>
          </a:p>
          <a:p>
            <a:pPr>
              <a:buFont typeface="Wingdings" pitchFamily="2" charset="2"/>
              <a:buNone/>
            </a:pPr>
            <a:r>
              <a:rPr lang="en-CA" altLang="en-US" dirty="0"/>
              <a:t>	– column encryption</a:t>
            </a:r>
          </a:p>
          <a:p>
            <a:pPr>
              <a:buFont typeface="Wingdings" pitchFamily="2" charset="2"/>
              <a:buNone/>
            </a:pPr>
            <a:endParaRPr lang="en-CA" altLang="en-US" dirty="0"/>
          </a:p>
          <a:p>
            <a:r>
              <a:rPr lang="en-CA" altLang="en-US" dirty="0"/>
              <a:t>Enhanced in Oracle 11.1</a:t>
            </a:r>
          </a:p>
          <a:p>
            <a:pPr>
              <a:buFont typeface="Wingdings" pitchFamily="2" charset="2"/>
              <a:buNone/>
            </a:pPr>
            <a:r>
              <a:rPr lang="en-CA" altLang="en-US" dirty="0"/>
              <a:t>	- tablespace encryption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13999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5D807-9F05-4561-B6A8-7F92B853E358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609600"/>
            <a:ext cx="7239000" cy="1143000"/>
          </a:xfrm>
        </p:spPr>
        <p:txBody>
          <a:bodyPr/>
          <a:lstStyle/>
          <a:p>
            <a:r>
              <a:rPr lang="en-CA" altLang="en-US" dirty="0"/>
              <a:t>How is TDE Implemented?</a:t>
            </a:r>
            <a:endParaRPr lang="en-US" altLang="en-US" dirty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00400" y="2514600"/>
            <a:ext cx="5638800" cy="2209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CA" altLang="en-US" sz="2400">
                <a:solidFill>
                  <a:srgbClr val="009999"/>
                </a:solidFill>
              </a:rPr>
              <a:t>1</a:t>
            </a:r>
            <a:r>
              <a:rPr lang="en-CA" altLang="en-US" sz="2400"/>
              <a:t>  Setup Wallet and Master Key</a:t>
            </a:r>
          </a:p>
          <a:p>
            <a:pPr>
              <a:buFont typeface="Wingdings" pitchFamily="2" charset="2"/>
              <a:buNone/>
            </a:pPr>
            <a:r>
              <a:rPr lang="en-CA" altLang="en-US" sz="2400">
                <a:solidFill>
                  <a:srgbClr val="009999"/>
                </a:solidFill>
              </a:rPr>
              <a:t>2</a:t>
            </a:r>
            <a:r>
              <a:rPr lang="en-CA" altLang="en-US" sz="2400"/>
              <a:t>	Identify columns with sensitive data</a:t>
            </a:r>
          </a:p>
          <a:p>
            <a:pPr>
              <a:buFont typeface="Wingdings" pitchFamily="2" charset="2"/>
              <a:buNone/>
            </a:pPr>
            <a:r>
              <a:rPr lang="en-CA" altLang="en-US" sz="2400">
                <a:solidFill>
                  <a:srgbClr val="009999"/>
                </a:solidFill>
              </a:rPr>
              <a:t>3</a:t>
            </a:r>
            <a:r>
              <a:rPr lang="en-CA" altLang="en-US" sz="2400"/>
              <a:t>	Review constraints</a:t>
            </a:r>
          </a:p>
          <a:p>
            <a:pPr>
              <a:buFont typeface="Wingdings" pitchFamily="2" charset="2"/>
              <a:buNone/>
            </a:pPr>
            <a:r>
              <a:rPr lang="en-CA" altLang="en-US" sz="2400">
                <a:solidFill>
                  <a:srgbClr val="009999"/>
                </a:solidFill>
              </a:rPr>
              <a:t>4</a:t>
            </a:r>
            <a:r>
              <a:rPr lang="en-CA" altLang="en-US" sz="2400"/>
              <a:t>	Encrypt existing and new data</a:t>
            </a: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40565971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447800"/>
            <a:ext cx="6934199" cy="30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914400" y="4724400"/>
            <a:ext cx="670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Standard </a:t>
            </a:r>
            <a:r>
              <a:rPr lang="en-US" dirty="0"/>
              <a:t>encryption and hashing algorithms used by TDE</a:t>
            </a:r>
          </a:p>
        </p:txBody>
      </p:sp>
    </p:spTree>
    <p:extLst>
      <p:ext uri="{BB962C8B-B14F-4D97-AF65-F5344CB8AC3E}">
        <p14:creationId xmlns:p14="http://schemas.microsoft.com/office/powerpoint/2010/main" val="10883412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57200"/>
            <a:ext cx="7848600" cy="51816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609600" y="5791200"/>
            <a:ext cx="8001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/>
              <a:t>    Managing </a:t>
            </a:r>
            <a:r>
              <a:rPr lang="en-US" dirty="0"/>
              <a:t>and rotating TDE master keys using Oracle Enterprise Manager</a:t>
            </a:r>
          </a:p>
        </p:txBody>
      </p:sp>
    </p:spTree>
    <p:extLst>
      <p:ext uri="{BB962C8B-B14F-4D97-AF65-F5344CB8AC3E}">
        <p14:creationId xmlns:p14="http://schemas.microsoft.com/office/powerpoint/2010/main" val="10883412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\Users\Student Worker\Desktop\Capture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524000"/>
            <a:ext cx="7086600" cy="3352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883412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\Users\Student Worker\Desktop\Capture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119282"/>
            <a:ext cx="5715000" cy="15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C:\Users\Student Worker\Desktop\Capture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533400"/>
            <a:ext cx="6324600" cy="2895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883412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\Users\Student Worker\Desktop\Capture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248410"/>
            <a:ext cx="5486400" cy="43611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883412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\Users\Student Worker\Desktop\Capture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371600"/>
            <a:ext cx="7047043" cy="314198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1905000" y="4800600"/>
            <a:ext cx="5105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Table DBMS_CRYPTO Package Feature Summary</a:t>
            </a:r>
          </a:p>
        </p:txBody>
      </p:sp>
    </p:spTree>
    <p:extLst>
      <p:ext uri="{BB962C8B-B14F-4D97-AF65-F5344CB8AC3E}">
        <p14:creationId xmlns:p14="http://schemas.microsoft.com/office/powerpoint/2010/main" val="1088341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Student Worker\Desktop\dangdangwang17765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420" y="1252220"/>
            <a:ext cx="7663581" cy="4615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95314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229752"/>
              </p:ext>
            </p:extLst>
          </p:nvPr>
        </p:nvGraphicFramePr>
        <p:xfrm>
          <a:off x="1873250" y="2539460"/>
          <a:ext cx="5397500" cy="29443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74750"/>
                <a:gridCol w="1750060"/>
                <a:gridCol w="2472690"/>
              </a:tblGrid>
              <a:tr h="3340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SQL Server Layer</a:t>
                      </a:r>
                      <a:endParaRPr lang="en-US" sz="10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ANSI X9.17 Layer</a:t>
                      </a:r>
                      <a:endParaRPr lang="en-US" sz="10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Description</a:t>
                      </a:r>
                      <a:endParaRPr lang="en-US" sz="10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SMK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Server Master </a:t>
                      </a:r>
                      <a:r>
                        <a:rPr lang="en-US" sz="1200" dirty="0">
                          <a:effectLst/>
                        </a:rPr>
                        <a:t>key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The SMK is the top-level key used to encrypt the DMK. The SMK is encrypted by the Windows DPAPI.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DMK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Database </a:t>
                      </a:r>
                      <a:r>
                        <a:rPr lang="en-US" sz="1200" dirty="0">
                          <a:effectLst/>
                        </a:rPr>
                        <a:t>encrypting key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The DMK is a symmetric key that’s used to encrypt a symmetric key, asymmetric key, and certificates. Only one DMK can be defined for each database.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Symmetric keys, asymmetric keys, and certificates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Data key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Symmetric keys, asymmetric keys, and certificates are used to encrypt data.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-228600" y="5486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Table SQL Server and ANSI X9.17 Encryption Key Layers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57410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J\Desktop\farooq sql2381 fig 1-l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95400"/>
            <a:ext cx="8133372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72345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6206133"/>
              </p:ext>
            </p:extLst>
          </p:nvPr>
        </p:nvGraphicFramePr>
        <p:xfrm>
          <a:off x="1757362" y="1688464"/>
          <a:ext cx="6548438" cy="38427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28875"/>
                <a:gridCol w="4119563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Name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8575" marR="28575" marT="28575" marB="28575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Description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8575" marR="28575" marT="28575" marB="28575" anchor="b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Aes_Decrypt</a:t>
                      </a:r>
                      <a:r>
                        <a:rPr lang="en-US" sz="1200" dirty="0">
                          <a:effectLst/>
                        </a:rPr>
                        <a:t>()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7625" marR="4762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Decrypt using AES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7625" marR="47625" marT="0" marB="0" anchor="b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Aes_Encrypt()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7625" marR="4762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Encrypt using AES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7625" marR="47625" marT="0" marB="0" anchor="b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Compress()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7625" marR="4762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Return result as a binary string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7625" marR="47625" marT="0" marB="0" anchor="b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Decode()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7625" marR="4762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Decodes a string encrypted using ENCODE()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7625" marR="47625" marT="0" marB="0" anchor="b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Des_Decrypt() 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7625" marR="4762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Decrypt a string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7625" marR="47625" marT="0" marB="0" anchor="b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Des_Encrypt() 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7625" marR="4762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Encrypt a string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7625" marR="47625" marT="0" marB="0" anchor="b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Encode()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7625" marR="4762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Encode a string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7625" marR="47625" marT="0" marB="0" anchor="b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Encrypt() 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7625" marR="4762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Encrypt a string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7625" marR="47625" marT="0" marB="0" anchor="b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Md5()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7625" marR="4762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Calculate MD5 checksum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7625" marR="47625" marT="0" marB="0" anchor="b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Old_Password()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7625" marR="4762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Return the value of the pre-4.1 implementation of </a:t>
                      </a:r>
                      <a:r>
                        <a:rPr lang="en-US" sz="1200" dirty="0" smtClean="0">
                          <a:effectLst/>
                        </a:rPr>
                        <a:t>PASSWORD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7625" marR="47625" marT="0" marB="0" anchor="b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Password() 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7625" marR="4762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Calculate and return a password string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7625" marR="47625" marT="0" marB="0" anchor="b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Random_Bytes()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7625" marR="4762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Return a random byte vector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7625" marR="47625" marT="0" marB="0" anchor="b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Sha1(), Sha()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7625" marR="4762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Calculate an SHA-1 160-bit checksum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7625" marR="47625" marT="0" marB="0" anchor="b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Sha2()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7625" marR="4762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Calculate an SHA-2 checksum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7625" marR="47625" marT="0" marB="0" anchor="b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Uncompress()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7625" marR="4762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Uncompress a string compressed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7625" marR="47625" marT="0" marB="0" anchor="b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Uncompressed_Length()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7625" marR="4762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Return the length of a string before compression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7625" marR="47625" marT="0" marB="0" anchor="b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Validate_Password_Strength()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7625" marR="4762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Determine strength of password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7625" marR="47625" marT="0" marB="0" anchor="b"/>
                </a:tc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290763" y="5971401"/>
            <a:ext cx="289083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Table: MySQL Encryption Functions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3412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8341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Student Worker\Desktop\00221917e13e10674ab60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727" y="1521524"/>
            <a:ext cx="7902591" cy="426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8401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2590164" y="5025707"/>
            <a:ext cx="3824604" cy="543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46990" algn="ctr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F</a:t>
            </a:r>
            <a:r>
              <a:rPr sz="1600" dirty="0">
                <a:latin typeface="Arial"/>
                <a:cs typeface="Arial"/>
              </a:rPr>
              <a:t>igure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1-1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</a:t>
            </a:r>
            <a:r>
              <a:rPr sz="1600" spc="-5" dirty="0">
                <a:latin typeface="Arial"/>
                <a:cs typeface="Arial"/>
              </a:rPr>
              <a:t>.I.A. t</a:t>
            </a:r>
            <a:r>
              <a:rPr sz="1600" dirty="0">
                <a:latin typeface="Arial"/>
                <a:cs typeface="Arial"/>
              </a:rPr>
              <a:t>riangle</a:t>
            </a:r>
            <a:endParaRPr sz="1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90"/>
              </a:spcBef>
            </a:pPr>
            <a:r>
              <a:rPr sz="1400" i="1" dirty="0">
                <a:latin typeface="Arial"/>
                <a:cs typeface="Arial"/>
              </a:rPr>
              <a:t>Cou</a:t>
            </a:r>
            <a:r>
              <a:rPr sz="1400" i="1" spc="-5" dirty="0">
                <a:latin typeface="Arial"/>
                <a:cs typeface="Arial"/>
              </a:rPr>
              <a:t>rt</a:t>
            </a:r>
            <a:r>
              <a:rPr sz="1400" i="1" dirty="0">
                <a:latin typeface="Arial"/>
                <a:cs typeface="Arial"/>
              </a:rPr>
              <a:t>esy</a:t>
            </a:r>
            <a:r>
              <a:rPr sz="1400" i="1" spc="-5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Course</a:t>
            </a:r>
            <a:r>
              <a:rPr sz="1400" i="1" spc="-5" dirty="0">
                <a:latin typeface="Arial"/>
                <a:cs typeface="Arial"/>
              </a:rPr>
              <a:t> </a:t>
            </a:r>
            <a:r>
              <a:rPr sz="1400" i="1" spc="-135" dirty="0">
                <a:latin typeface="Arial"/>
                <a:cs typeface="Arial"/>
              </a:rPr>
              <a:t>T</a:t>
            </a:r>
            <a:r>
              <a:rPr sz="1400" i="1" dirty="0">
                <a:latin typeface="Arial"/>
                <a:cs typeface="Arial"/>
              </a:rPr>
              <a:t>echnolog</a:t>
            </a:r>
            <a:r>
              <a:rPr sz="1400" i="1" spc="-5" dirty="0">
                <a:latin typeface="Arial"/>
                <a:cs typeface="Arial"/>
              </a:rPr>
              <a:t>y/</a:t>
            </a:r>
            <a:r>
              <a:rPr sz="1400" i="1" dirty="0">
                <a:latin typeface="Arial"/>
                <a:cs typeface="Arial"/>
              </a:rPr>
              <a:t>Cengage</a:t>
            </a:r>
            <a:r>
              <a:rPr sz="1400" i="1" spc="-5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Learning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905000" y="1143000"/>
            <a:ext cx="5430837" cy="3505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57217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hzhan121\Desktop\Capture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066800"/>
            <a:ext cx="7162800" cy="43433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32830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5288" y="115888"/>
            <a:ext cx="7772400" cy="792162"/>
          </a:xfrm>
        </p:spPr>
        <p:txBody>
          <a:bodyPr/>
          <a:lstStyle/>
          <a:p>
            <a:pPr eaLnBrk="1" hangingPunct="1"/>
            <a:r>
              <a:rPr lang="en-US" altLang="zh-CN" sz="4000" b="1" smtClean="0">
                <a:solidFill>
                  <a:schemeClr val="tx1"/>
                </a:solidFill>
                <a:latin typeface="Times New Roman" pitchFamily="18" charset="0"/>
              </a:rPr>
              <a:t>5.2   </a:t>
            </a:r>
            <a:r>
              <a:rPr lang="zh-CN" altLang="en-US" sz="4000" b="1" smtClean="0">
                <a:solidFill>
                  <a:schemeClr val="tx1"/>
                </a:solidFill>
                <a:latin typeface="Times New Roman" pitchFamily="18" charset="0"/>
              </a:rPr>
              <a:t>数据库加密的实现机制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323850" y="1052513"/>
            <a:ext cx="85693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lang="en-US" altLang="zh-CN" sz="3200" b="1">
                <a:latin typeface="Times New Roman" pitchFamily="18" charset="0"/>
              </a:rPr>
              <a:t>1. DBMS</a:t>
            </a:r>
            <a:r>
              <a:rPr lang="zh-CN" altLang="en-US" sz="3200" b="1">
                <a:latin typeface="Times New Roman" pitchFamily="18" charset="0"/>
              </a:rPr>
              <a:t>提供加密功能</a:t>
            </a:r>
            <a:endParaRPr lang="zh-CN" altLang="en-US" sz="2800" b="1">
              <a:latin typeface="Times New Roman" pitchFamily="18" charset="0"/>
            </a:endParaRPr>
          </a:p>
        </p:txBody>
      </p:sp>
      <p:grpSp>
        <p:nvGrpSpPr>
          <p:cNvPr id="8196" name="Group 19"/>
          <p:cNvGrpSpPr>
            <a:grpSpLocks/>
          </p:cNvGrpSpPr>
          <p:nvPr/>
        </p:nvGrpSpPr>
        <p:grpSpPr bwMode="auto">
          <a:xfrm>
            <a:off x="1908175" y="1844675"/>
            <a:ext cx="5759450" cy="4537075"/>
            <a:chOff x="1202" y="1162"/>
            <a:chExt cx="3628" cy="2858"/>
          </a:xfrm>
        </p:grpSpPr>
        <p:sp>
          <p:nvSpPr>
            <p:cNvPr id="8197" name="AutoShape 5"/>
            <p:cNvSpPr>
              <a:spLocks noChangeArrowheads="1"/>
            </p:cNvSpPr>
            <p:nvPr/>
          </p:nvSpPr>
          <p:spPr bwMode="auto">
            <a:xfrm>
              <a:off x="1701" y="1162"/>
              <a:ext cx="1769" cy="363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800" b="1"/>
                <a:t>数据库应用</a:t>
              </a:r>
            </a:p>
          </p:txBody>
        </p:sp>
        <p:sp>
          <p:nvSpPr>
            <p:cNvPr id="8198" name="AutoShape 6"/>
            <p:cNvSpPr>
              <a:spLocks noChangeArrowheads="1"/>
            </p:cNvSpPr>
            <p:nvPr/>
          </p:nvSpPr>
          <p:spPr bwMode="auto">
            <a:xfrm>
              <a:off x="1746" y="1797"/>
              <a:ext cx="2041" cy="771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800" b="1"/>
                <a:t>数据库管理系统</a:t>
              </a:r>
            </a:p>
            <a:p>
              <a:pPr algn="ctr" eaLnBrk="1" hangingPunct="1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1817"/>
                  </a:solidFill>
                </a:rPr>
                <a:t>                </a:t>
              </a:r>
              <a:r>
                <a:rPr lang="zh-CN" altLang="en-US" sz="2800" b="1"/>
                <a:t>加密组件</a:t>
              </a:r>
            </a:p>
          </p:txBody>
        </p:sp>
        <p:sp>
          <p:nvSpPr>
            <p:cNvPr id="8199" name="Line 7"/>
            <p:cNvSpPr>
              <a:spLocks noChangeShapeType="1"/>
            </p:cNvSpPr>
            <p:nvPr/>
          </p:nvSpPr>
          <p:spPr bwMode="auto">
            <a:xfrm flipV="1">
              <a:off x="2744" y="2251"/>
              <a:ext cx="0" cy="31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00" name="Line 8"/>
            <p:cNvSpPr>
              <a:spLocks noChangeShapeType="1"/>
            </p:cNvSpPr>
            <p:nvPr/>
          </p:nvSpPr>
          <p:spPr bwMode="auto">
            <a:xfrm>
              <a:off x="2744" y="2251"/>
              <a:ext cx="104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01" name="AutoShape 9"/>
            <p:cNvSpPr>
              <a:spLocks noChangeArrowheads="1"/>
            </p:cNvSpPr>
            <p:nvPr/>
          </p:nvSpPr>
          <p:spPr bwMode="auto">
            <a:xfrm>
              <a:off x="1202" y="2931"/>
              <a:ext cx="3628" cy="1089"/>
            </a:xfrm>
            <a:prstGeom prst="can">
              <a:avLst>
                <a:gd name="adj" fmla="val 25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zh-CN"/>
            </a:p>
          </p:txBody>
        </p:sp>
        <p:sp>
          <p:nvSpPr>
            <p:cNvPr id="8202" name="Rectangle 10"/>
            <p:cNvSpPr>
              <a:spLocks noChangeArrowheads="1"/>
            </p:cNvSpPr>
            <p:nvPr/>
          </p:nvSpPr>
          <p:spPr bwMode="auto">
            <a:xfrm>
              <a:off x="1429" y="3294"/>
              <a:ext cx="997" cy="45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400" b="1"/>
                <a:t>未加密数据</a:t>
              </a:r>
            </a:p>
          </p:txBody>
        </p:sp>
        <p:sp>
          <p:nvSpPr>
            <p:cNvPr id="8203" name="Rectangle 11"/>
            <p:cNvSpPr>
              <a:spLocks noChangeArrowheads="1"/>
            </p:cNvSpPr>
            <p:nvPr/>
          </p:nvSpPr>
          <p:spPr bwMode="auto">
            <a:xfrm>
              <a:off x="2518" y="3294"/>
              <a:ext cx="906" cy="45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400" b="1"/>
                <a:t>加密数据</a:t>
              </a:r>
            </a:p>
          </p:txBody>
        </p:sp>
        <p:sp>
          <p:nvSpPr>
            <p:cNvPr id="8204" name="Rectangle 12"/>
            <p:cNvSpPr>
              <a:spLocks noChangeArrowheads="1"/>
            </p:cNvSpPr>
            <p:nvPr/>
          </p:nvSpPr>
          <p:spPr bwMode="auto">
            <a:xfrm>
              <a:off x="3697" y="3294"/>
              <a:ext cx="997" cy="45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400" b="1"/>
                <a:t>密钥信息</a:t>
              </a:r>
            </a:p>
          </p:txBody>
        </p:sp>
        <p:sp>
          <p:nvSpPr>
            <p:cNvPr id="8205" name="Text Box 13"/>
            <p:cNvSpPr txBox="1">
              <a:spLocks noChangeArrowheads="1"/>
            </p:cNvSpPr>
            <p:nvPr/>
          </p:nvSpPr>
          <p:spPr bwMode="auto">
            <a:xfrm>
              <a:off x="2245" y="2886"/>
              <a:ext cx="108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/>
                <a:t>数据库</a:t>
              </a:r>
            </a:p>
          </p:txBody>
        </p:sp>
        <p:sp>
          <p:nvSpPr>
            <p:cNvPr id="8206" name="Line 14"/>
            <p:cNvSpPr>
              <a:spLocks noChangeShapeType="1"/>
            </p:cNvSpPr>
            <p:nvPr/>
          </p:nvSpPr>
          <p:spPr bwMode="auto">
            <a:xfrm flipH="1">
              <a:off x="1837" y="2568"/>
              <a:ext cx="272" cy="72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07" name="Line 15"/>
            <p:cNvSpPr>
              <a:spLocks noChangeShapeType="1"/>
            </p:cNvSpPr>
            <p:nvPr/>
          </p:nvSpPr>
          <p:spPr bwMode="auto">
            <a:xfrm flipH="1">
              <a:off x="2880" y="2568"/>
              <a:ext cx="363" cy="72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08" name="Line 16"/>
            <p:cNvSpPr>
              <a:spLocks noChangeShapeType="1"/>
            </p:cNvSpPr>
            <p:nvPr/>
          </p:nvSpPr>
          <p:spPr bwMode="auto">
            <a:xfrm>
              <a:off x="3243" y="2568"/>
              <a:ext cx="544" cy="72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09" name="AutoShape 17"/>
            <p:cNvSpPr>
              <a:spLocks noChangeArrowheads="1"/>
            </p:cNvSpPr>
            <p:nvPr/>
          </p:nvSpPr>
          <p:spPr bwMode="auto">
            <a:xfrm>
              <a:off x="2472" y="1525"/>
              <a:ext cx="272" cy="272"/>
            </a:xfrm>
            <a:prstGeom prst="upDownArrow">
              <a:avLst>
                <a:gd name="adj1" fmla="val 50000"/>
                <a:gd name="adj2" fmla="val 20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554313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5288" y="260350"/>
            <a:ext cx="7772400" cy="6477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sz="4000" b="1" smtClean="0">
                <a:solidFill>
                  <a:schemeClr val="tx1"/>
                </a:solidFill>
                <a:latin typeface="Times New Roman" pitchFamily="18" charset="0"/>
              </a:rPr>
              <a:t>5.2   </a:t>
            </a:r>
            <a:r>
              <a:rPr lang="zh-CN" altLang="en-US" sz="4000" b="1" smtClean="0">
                <a:solidFill>
                  <a:schemeClr val="tx1"/>
                </a:solidFill>
                <a:latin typeface="Times New Roman" pitchFamily="18" charset="0"/>
              </a:rPr>
              <a:t>数据库</a:t>
            </a:r>
            <a:r>
              <a:rPr lang="zh-CN" altLang="en-US" sz="4000" b="1" smtClean="0">
                <a:solidFill>
                  <a:schemeClr val="tx1"/>
                </a:solidFill>
              </a:rPr>
              <a:t>加密的实现机制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323850" y="1201738"/>
            <a:ext cx="85693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lang="en-US" altLang="zh-CN" sz="3200" b="1">
                <a:latin typeface="Times New Roman" pitchFamily="18" charset="0"/>
              </a:rPr>
              <a:t>2.</a:t>
            </a:r>
            <a:r>
              <a:rPr lang="en-US" altLang="zh-CN" sz="3200" b="1"/>
              <a:t> </a:t>
            </a:r>
            <a:r>
              <a:rPr lang="zh-CN" altLang="en-US" sz="3200" b="1"/>
              <a:t>库外加密</a:t>
            </a:r>
          </a:p>
        </p:txBody>
      </p:sp>
      <p:sp>
        <p:nvSpPr>
          <p:cNvPr id="10244" name="AutoShape 5"/>
          <p:cNvSpPr>
            <a:spLocks noChangeArrowheads="1"/>
          </p:cNvSpPr>
          <p:nvPr/>
        </p:nvSpPr>
        <p:spPr bwMode="auto">
          <a:xfrm>
            <a:off x="2700338" y="1844675"/>
            <a:ext cx="2808287" cy="576263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800" b="1"/>
              <a:t>数据库应用</a:t>
            </a:r>
          </a:p>
        </p:txBody>
      </p:sp>
      <p:sp>
        <p:nvSpPr>
          <p:cNvPr id="10245" name="AutoShape 6"/>
          <p:cNvSpPr>
            <a:spLocks noChangeArrowheads="1"/>
          </p:cNvSpPr>
          <p:nvPr/>
        </p:nvSpPr>
        <p:spPr bwMode="auto">
          <a:xfrm>
            <a:off x="1763713" y="2852738"/>
            <a:ext cx="3240087" cy="6477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/>
              <a:t>数据库管理系统</a:t>
            </a:r>
          </a:p>
        </p:txBody>
      </p:sp>
      <p:sp>
        <p:nvSpPr>
          <p:cNvPr id="10246" name="AutoShape 9"/>
          <p:cNvSpPr>
            <a:spLocks noChangeArrowheads="1"/>
          </p:cNvSpPr>
          <p:nvPr/>
        </p:nvSpPr>
        <p:spPr bwMode="auto">
          <a:xfrm>
            <a:off x="1908175" y="4149725"/>
            <a:ext cx="3887788" cy="1728788"/>
          </a:xfrm>
          <a:prstGeom prst="can">
            <a:avLst>
              <a:gd name="adj" fmla="val 25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zh-CN"/>
          </a:p>
        </p:txBody>
      </p:sp>
      <p:sp>
        <p:nvSpPr>
          <p:cNvPr id="10247" name="Rectangle 10"/>
          <p:cNvSpPr>
            <a:spLocks noChangeArrowheads="1"/>
          </p:cNvSpPr>
          <p:nvPr/>
        </p:nvSpPr>
        <p:spPr bwMode="auto">
          <a:xfrm>
            <a:off x="2268538" y="4725988"/>
            <a:ext cx="1582737" cy="7207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400" b="1"/>
              <a:t>未加密数据</a:t>
            </a:r>
          </a:p>
        </p:txBody>
      </p:sp>
      <p:sp>
        <p:nvSpPr>
          <p:cNvPr id="10248" name="Rectangle 11"/>
          <p:cNvSpPr>
            <a:spLocks noChangeArrowheads="1"/>
          </p:cNvSpPr>
          <p:nvPr/>
        </p:nvSpPr>
        <p:spPr bwMode="auto">
          <a:xfrm>
            <a:off x="3997325" y="4725988"/>
            <a:ext cx="1438275" cy="7207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400" b="1"/>
              <a:t>加密数据</a:t>
            </a:r>
          </a:p>
        </p:txBody>
      </p:sp>
      <p:sp>
        <p:nvSpPr>
          <p:cNvPr id="10249" name="Text Box 13"/>
          <p:cNvSpPr txBox="1">
            <a:spLocks noChangeArrowheads="1"/>
          </p:cNvSpPr>
          <p:nvPr/>
        </p:nvSpPr>
        <p:spPr bwMode="auto">
          <a:xfrm>
            <a:off x="3563938" y="4078288"/>
            <a:ext cx="17287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数据库</a:t>
            </a:r>
          </a:p>
        </p:txBody>
      </p:sp>
      <p:sp>
        <p:nvSpPr>
          <p:cNvPr id="10250" name="Line 14"/>
          <p:cNvSpPr>
            <a:spLocks noChangeShapeType="1"/>
          </p:cNvSpPr>
          <p:nvPr/>
        </p:nvSpPr>
        <p:spPr bwMode="auto">
          <a:xfrm flipH="1">
            <a:off x="3203575" y="3500438"/>
            <a:ext cx="0" cy="12255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1" name="Line 15"/>
          <p:cNvSpPr>
            <a:spLocks noChangeShapeType="1"/>
          </p:cNvSpPr>
          <p:nvPr/>
        </p:nvSpPr>
        <p:spPr bwMode="auto">
          <a:xfrm flipH="1">
            <a:off x="4787900" y="3500438"/>
            <a:ext cx="0" cy="12255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2" name="AutoShape 17"/>
          <p:cNvSpPr>
            <a:spLocks noChangeArrowheads="1"/>
          </p:cNvSpPr>
          <p:nvPr/>
        </p:nvSpPr>
        <p:spPr bwMode="auto">
          <a:xfrm>
            <a:off x="3203575" y="2420938"/>
            <a:ext cx="431800" cy="431800"/>
          </a:xfrm>
          <a:prstGeom prst="upDownArrow">
            <a:avLst>
              <a:gd name="adj1" fmla="val 50000"/>
              <a:gd name="adj2" fmla="val 20000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53" name="Rectangle 18"/>
          <p:cNvSpPr>
            <a:spLocks noChangeArrowheads="1"/>
          </p:cNvSpPr>
          <p:nvPr/>
        </p:nvSpPr>
        <p:spPr bwMode="auto">
          <a:xfrm>
            <a:off x="6372225" y="3141663"/>
            <a:ext cx="2376488" cy="24479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800" b="1">
                <a:latin typeface="Times New Roman" pitchFamily="18" charset="0"/>
              </a:rPr>
              <a:t>密码服务器</a:t>
            </a:r>
          </a:p>
          <a:p>
            <a:pPr algn="ctr" eaLnBrk="1" hangingPunct="1"/>
            <a:r>
              <a:rPr lang="en-US" altLang="zh-CN" sz="2800" b="1">
                <a:latin typeface="Times New Roman" pitchFamily="18" charset="0"/>
              </a:rPr>
              <a:t>(</a:t>
            </a:r>
            <a:r>
              <a:rPr lang="zh-CN" altLang="en-US" sz="2800" b="1">
                <a:latin typeface="Times New Roman" pitchFamily="18" charset="0"/>
              </a:rPr>
              <a:t>密钥管理</a:t>
            </a:r>
            <a:r>
              <a:rPr lang="en-US" altLang="zh-CN" sz="2800" b="1">
                <a:latin typeface="Times New Roman" pitchFamily="18" charset="0"/>
              </a:rPr>
              <a:t>)</a:t>
            </a:r>
          </a:p>
        </p:txBody>
      </p:sp>
      <p:sp>
        <p:nvSpPr>
          <p:cNvPr id="10254" name="AutoShape 22"/>
          <p:cNvSpPr>
            <a:spLocks noChangeArrowheads="1"/>
          </p:cNvSpPr>
          <p:nvPr/>
        </p:nvSpPr>
        <p:spPr bwMode="auto">
          <a:xfrm rot="-5400000">
            <a:off x="5653881" y="1845469"/>
            <a:ext cx="1042988" cy="1403350"/>
          </a:xfrm>
          <a:custGeom>
            <a:avLst/>
            <a:gdLst>
              <a:gd name="T0" fmla="*/ 745012 w 21600"/>
              <a:gd name="T1" fmla="*/ 0 h 21600"/>
              <a:gd name="T2" fmla="*/ 446988 w 21600"/>
              <a:gd name="T3" fmla="*/ 400929 h 21600"/>
              <a:gd name="T4" fmla="*/ 297976 w 21600"/>
              <a:gd name="T5" fmla="*/ 601426 h 21600"/>
              <a:gd name="T6" fmla="*/ 0 w 21600"/>
              <a:gd name="T7" fmla="*/ 1002421 h 21600"/>
              <a:gd name="T8" fmla="*/ 297976 w 21600"/>
              <a:gd name="T9" fmla="*/ 1403350 h 21600"/>
              <a:gd name="T10" fmla="*/ 596000 w 21600"/>
              <a:gd name="T11" fmla="*/ 1202853 h 21600"/>
              <a:gd name="T12" fmla="*/ 893976 w 21600"/>
              <a:gd name="T13" fmla="*/ 801924 h 21600"/>
              <a:gd name="T14" fmla="*/ 1042988 w 21600"/>
              <a:gd name="T15" fmla="*/ 400929 h 21600"/>
              <a:gd name="T16" fmla="*/ 17694720 60000 65536"/>
              <a:gd name="T17" fmla="*/ 11796480 60000 65536"/>
              <a:gd name="T18" fmla="*/ 17694720 60000 65536"/>
              <a:gd name="T19" fmla="*/ 11796480 60000 65536"/>
              <a:gd name="T20" fmla="*/ 5898240 60000 65536"/>
              <a:gd name="T21" fmla="*/ 5898240 60000 65536"/>
              <a:gd name="T22" fmla="*/ 0 60000 65536"/>
              <a:gd name="T23" fmla="*/ 0 60000 65536"/>
              <a:gd name="T24" fmla="*/ 3085 w 21600"/>
              <a:gd name="T25" fmla="*/ 12343 h 21600"/>
              <a:gd name="T26" fmla="*/ 18514 w 21600"/>
              <a:gd name="T27" fmla="*/ 18514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15429" y="0"/>
                </a:moveTo>
                <a:lnTo>
                  <a:pt x="9257" y="6171"/>
                </a:lnTo>
                <a:lnTo>
                  <a:pt x="12343" y="6171"/>
                </a:lnTo>
                <a:lnTo>
                  <a:pt x="12343" y="12343"/>
                </a:lnTo>
                <a:lnTo>
                  <a:pt x="6171" y="12343"/>
                </a:lnTo>
                <a:lnTo>
                  <a:pt x="6171" y="9257"/>
                </a:lnTo>
                <a:lnTo>
                  <a:pt x="0" y="15429"/>
                </a:lnTo>
                <a:lnTo>
                  <a:pt x="6171" y="21600"/>
                </a:lnTo>
                <a:lnTo>
                  <a:pt x="6171" y="18514"/>
                </a:lnTo>
                <a:lnTo>
                  <a:pt x="18514" y="18514"/>
                </a:lnTo>
                <a:lnTo>
                  <a:pt x="18514" y="6171"/>
                </a:lnTo>
                <a:lnTo>
                  <a:pt x="21600" y="6171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9869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ttp://web.tongji.edu.cn/~yangdy/computer/DataBase/0406300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143000"/>
            <a:ext cx="5867400" cy="4419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58407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596</TotalTime>
  <Words>505</Words>
  <Application>Microsoft Office PowerPoint</Application>
  <PresentationFormat>On-screen Show (4:3)</PresentationFormat>
  <Paragraphs>154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PowerPoint Presentation</vt:lpstr>
      <vt:lpstr>Problem</vt:lpstr>
      <vt:lpstr>PowerPoint Presentation</vt:lpstr>
      <vt:lpstr>PowerPoint Presentation</vt:lpstr>
      <vt:lpstr>PowerPoint Presentation</vt:lpstr>
      <vt:lpstr>PowerPoint Presentation</vt:lpstr>
      <vt:lpstr>5.2   数据库加密的实现机制</vt:lpstr>
      <vt:lpstr>5.2   数据库加密的实现机制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5.3   关键影响因素</vt:lpstr>
      <vt:lpstr>PowerPoint Presentation</vt:lpstr>
      <vt:lpstr>PowerPoint Presentation</vt:lpstr>
      <vt:lpstr>PowerPoint Presentation</vt:lpstr>
      <vt:lpstr>DBMS_OBFUSCATION_TOOLKIT</vt:lpstr>
      <vt:lpstr>Syntax</vt:lpstr>
      <vt:lpstr>DBMS_CRYPTO </vt:lpstr>
      <vt:lpstr>Transparent Data Encryption (TDE)</vt:lpstr>
      <vt:lpstr>How is TDE Implemented?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JJ</dc:creator>
  <cp:lastModifiedBy>JJ</cp:lastModifiedBy>
  <cp:revision>51</cp:revision>
  <dcterms:created xsi:type="dcterms:W3CDTF">2015-09-08T01:34:21Z</dcterms:created>
  <dcterms:modified xsi:type="dcterms:W3CDTF">2015-09-25T22:20:32Z</dcterms:modified>
</cp:coreProperties>
</file>