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82" r:id="rId12"/>
    <p:sldId id="281" r:id="rId13"/>
    <p:sldId id="275" r:id="rId14"/>
    <p:sldId id="286" r:id="rId15"/>
    <p:sldId id="285" r:id="rId16"/>
    <p:sldId id="277" r:id="rId17"/>
    <p:sldId id="284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3" autoAdjust="0"/>
    <p:restoredTop sz="94660"/>
  </p:normalViewPr>
  <p:slideViewPr>
    <p:cSldViewPr snapToGrid="0">
      <p:cViewPr varScale="1">
        <p:scale>
          <a:sx n="68" d="100"/>
          <a:sy n="68" d="100"/>
        </p:scale>
        <p:origin x="3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2F22F-82D6-471F-893D-BDB8AE438DA4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984CB-6266-4B82-8915-7C49A587C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smtClean="0"/>
              <a:t>양자 암호화 미래의 </a:t>
            </a:r>
            <a:endParaRPr lang="en-US" alt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679B71-4C8F-405F-A121-56D0834B9CE2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820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smtClean="0"/>
              <a:t>방해 받더라도 의도된 수신자에게 정보를 전송하는것</a:t>
            </a:r>
            <a:r>
              <a:rPr lang="en-US" altLang="ko-KR" smtClean="0"/>
              <a:t>! </a:t>
            </a:r>
          </a:p>
          <a:p>
            <a:pPr>
              <a:spcBef>
                <a:spcPct val="0"/>
              </a:spcBef>
            </a:pPr>
            <a:r>
              <a:rPr lang="ko-KR" altLang="en-US" smtClean="0"/>
              <a:t>암호학더 중요해 지고 있다 민감한 정보가 있고 여러분야에 연관되어 있음</a:t>
            </a:r>
            <a:endParaRPr lang="en-US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9D8CB4-242A-4797-967A-20D98E34485E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4869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smtClean="0"/>
              <a:t>절차는  오른쪽 키는 보안화 시킴 </a:t>
            </a:r>
            <a:r>
              <a:rPr lang="en-US" altLang="ko-KR" smtClean="0"/>
              <a:t>. </a:t>
            </a:r>
            <a:r>
              <a:rPr lang="ko-KR" altLang="en-US" smtClean="0"/>
              <a:t>사용준비완료</a:t>
            </a:r>
            <a:endParaRPr lang="en-US" altLang="ko-KR" smtClean="0"/>
          </a:p>
          <a:p>
            <a:pPr>
              <a:spcBef>
                <a:spcPct val="0"/>
              </a:spcBef>
            </a:pPr>
            <a:r>
              <a:rPr lang="ko-KR" altLang="en-US" smtClean="0"/>
              <a:t>이것은 전통적인 암호화이다</a:t>
            </a:r>
            <a:r>
              <a:rPr lang="en-US" altLang="ko-KR" smtClean="0"/>
              <a:t>!</a:t>
            </a:r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CF01D6-C839-4257-A45A-A26DC24A40F1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731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smtClean="0"/>
              <a:t>고전암호화 에 대해 키에 관련되어 있다</a:t>
            </a:r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C4990F-A7A0-450F-B750-75E45A2C5455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830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45177C-C884-465A-ADBD-781C36500100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883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smtClean="0"/>
              <a:t>양자의 분극화</a:t>
            </a:r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62E50A-FE7E-4B89-902E-09B248C9897F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899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smtClean="0"/>
              <a:t>Conjugate </a:t>
            </a:r>
            <a:r>
              <a:rPr lang="ko-KR" altLang="en-US" smtClean="0"/>
              <a:t>활용하다</a:t>
            </a:r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152E14-5FAD-4BB7-8060-DAD5E867BF27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920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AA06-7935-4F4D-87D6-81B1E28C2BAE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CF53-5BFA-4F65-9622-208AB6BC6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8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AA06-7935-4F4D-87D6-81B1E28C2BAE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CF53-5BFA-4F65-9622-208AB6BC6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8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AA06-7935-4F4D-87D6-81B1E28C2BAE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CF53-5BFA-4F65-9622-208AB6BC6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26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05288-1B9B-48E8-81F5-536E42204E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8332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952E9-2411-4EF8-B05B-8CD3B58A2A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404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AA06-7935-4F4D-87D6-81B1E28C2BAE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CF53-5BFA-4F65-9622-208AB6BC6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4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AA06-7935-4F4D-87D6-81B1E28C2BAE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CF53-5BFA-4F65-9622-208AB6BC6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AA06-7935-4F4D-87D6-81B1E28C2BAE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CF53-5BFA-4F65-9622-208AB6BC6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1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AA06-7935-4F4D-87D6-81B1E28C2BAE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CF53-5BFA-4F65-9622-208AB6BC6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3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AA06-7935-4F4D-87D6-81B1E28C2BAE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CF53-5BFA-4F65-9622-208AB6BC6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4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AA06-7935-4F4D-87D6-81B1E28C2BAE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CF53-5BFA-4F65-9622-208AB6BC6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5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AA06-7935-4F4D-87D6-81B1E28C2BAE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CF53-5BFA-4F65-9622-208AB6BC6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AA06-7935-4F4D-87D6-81B1E28C2BAE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CF53-5BFA-4F65-9622-208AB6BC6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6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6AA06-7935-4F4D-87D6-81B1E28C2BAE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FCF53-5BFA-4F65-9622-208AB6BC6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1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81000"/>
            <a:ext cx="7772400" cy="1219200"/>
          </a:xfrm>
        </p:spPr>
        <p:txBody>
          <a:bodyPr anchor="ctr"/>
          <a:lstStyle/>
          <a:p>
            <a:pPr eaLnBrk="1" hangingPunct="1"/>
            <a:r>
              <a:rPr lang="en-US" altLang="en-US" sz="4000" b="1"/>
              <a:t>Encryption of Future</a:t>
            </a:r>
            <a:br>
              <a:rPr lang="en-US" altLang="en-US" sz="4000" b="1"/>
            </a:br>
            <a:r>
              <a:rPr lang="en-US" altLang="en-US" sz="4000" b="1"/>
              <a:t>(Quantum Cryptography)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886200"/>
            <a:ext cx="5715000" cy="1752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 b="1"/>
              <a:t>Heekwan Yang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/>
              <a:t>Encryption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/>
              <a:t>ITMS 528,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/>
              <a:t>October 21,2015</a:t>
            </a:r>
          </a:p>
        </p:txBody>
      </p:sp>
    </p:spTree>
    <p:extLst>
      <p:ext uri="{BB962C8B-B14F-4D97-AF65-F5344CB8AC3E}">
        <p14:creationId xmlns:p14="http://schemas.microsoft.com/office/powerpoint/2010/main" val="116397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Polarization by a filter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A pair of filters such as vertical/horizontal is called a basis.</a:t>
            </a:r>
          </a:p>
          <a:p>
            <a:pPr marL="0" indent="0" eaLnBrk="1" hangingPunct="1">
              <a:buNone/>
            </a:pPr>
            <a:endParaRPr lang="en-US" altLang="en-US" b="1" dirty="0" smtClean="0"/>
          </a:p>
          <a:p>
            <a:pPr eaLnBrk="1" hangingPunct="1"/>
            <a:r>
              <a:rPr lang="en-US" altLang="en-US" b="1" dirty="0" smtClean="0"/>
              <a:t>the measurement in  the first basis completely randomizes the measurements in the second basis.</a:t>
            </a:r>
          </a:p>
        </p:txBody>
      </p:sp>
    </p:spTree>
    <p:extLst>
      <p:ext uri="{BB962C8B-B14F-4D97-AF65-F5344CB8AC3E}">
        <p14:creationId xmlns:p14="http://schemas.microsoft.com/office/powerpoint/2010/main" val="269694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Binary information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 eaLnBrk="1" hangingPunct="1"/>
            <a:r>
              <a:rPr lang="en-US" altLang="en-US" dirty="0"/>
              <a:t>Each photon carries one </a:t>
            </a:r>
            <a:r>
              <a:rPr lang="en-US" altLang="en-US" b="1" dirty="0"/>
              <a:t>qubit </a:t>
            </a:r>
            <a:r>
              <a:rPr lang="en-US" altLang="en-US" dirty="0"/>
              <a:t>of information</a:t>
            </a:r>
          </a:p>
          <a:p>
            <a:pPr eaLnBrk="1" hangingPunct="1"/>
            <a:r>
              <a:rPr lang="en-US" altLang="en-US" dirty="0"/>
              <a:t>Polarization can be used to represent a 0 or 1.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 smtClean="0"/>
              <a:t>To determine photon’s polarization, the recipient must measure the polarization by ,for example, passing it through a filter.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  <a:p>
            <a:pPr eaLnBrk="1" hangingPunct="1">
              <a:buFontTx/>
              <a:buNone/>
            </a:pPr>
            <a:endParaRPr lang="en-US" altLang="en-US" dirty="0" smtClean="0"/>
          </a:p>
          <a:p>
            <a:pPr eaLnBrk="1" hangingPunct="1">
              <a:buFontTx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491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 of key distribution</a:t>
            </a:r>
          </a:p>
        </p:txBody>
      </p:sp>
      <p:pic>
        <p:nvPicPr>
          <p:cNvPr id="33795" name="Picture 4" descr="scan00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199" y="1283735"/>
            <a:ext cx="10289345" cy="53029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230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Quantum key distribution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b="1" dirty="0"/>
              <a:t>Both Alice and Bob have two polarizers  each.</a:t>
            </a:r>
          </a:p>
          <a:p>
            <a:pPr eaLnBrk="1" hangingPunct="1"/>
            <a:r>
              <a:rPr lang="en-US" altLang="en-US" b="1" dirty="0"/>
              <a:t>One with the 0-90 degree basis </a:t>
            </a:r>
            <a:r>
              <a:rPr lang="en-US" altLang="en-US" sz="3600" b="1" dirty="0"/>
              <a:t>(</a:t>
            </a:r>
            <a:r>
              <a:rPr lang="en-US" altLang="en-US" sz="4800" b="1" dirty="0"/>
              <a:t>+</a:t>
            </a:r>
            <a:r>
              <a:rPr lang="en-US" altLang="en-US" sz="3600" b="1" dirty="0"/>
              <a:t>) </a:t>
            </a:r>
            <a:r>
              <a:rPr lang="en-US" altLang="en-US" b="1" dirty="0"/>
              <a:t>and one with 45-135 degree basis  (     </a:t>
            </a:r>
            <a:r>
              <a:rPr lang="en-US" altLang="en-US" b="1" dirty="0" smtClean="0"/>
              <a:t>)</a:t>
            </a:r>
            <a:endParaRPr lang="en-US" altLang="en-US" b="1" dirty="0"/>
          </a:p>
          <a:p>
            <a:r>
              <a:rPr lang="en-US" altLang="en-US" dirty="0" smtClean="0"/>
              <a:t> </a:t>
            </a:r>
            <a:r>
              <a:rPr lang="en-US" altLang="en-US" b="1" dirty="0"/>
              <a:t>Bob uses his polarizers to measure each</a:t>
            </a:r>
          </a:p>
          <a:p>
            <a:pPr marL="0" indent="0">
              <a:buNone/>
            </a:pPr>
            <a:r>
              <a:rPr lang="en-US" altLang="en-US" b="1" dirty="0" smtClean="0"/>
              <a:t>    polarization  </a:t>
            </a:r>
            <a:r>
              <a:rPr lang="en-US" altLang="en-US" b="1" dirty="0"/>
              <a:t>of photons he receives</a:t>
            </a:r>
            <a:r>
              <a:rPr lang="en-US" altLang="en-US" sz="2400" b="1" dirty="0"/>
              <a:t>.</a:t>
            </a:r>
          </a:p>
          <a:p>
            <a:pPr eaLnBrk="1" hangingPunct="1"/>
            <a:endParaRPr lang="en-US" altLang="en-US" dirty="0"/>
          </a:p>
        </p:txBody>
      </p:sp>
      <p:graphicFrame>
        <p:nvGraphicFramePr>
          <p:cNvPr id="32772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099286327"/>
              </p:ext>
            </p:extLst>
          </p:nvPr>
        </p:nvGraphicFramePr>
        <p:xfrm>
          <a:off x="5443537" y="2613819"/>
          <a:ext cx="5953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3" imgW="114102" imgH="126780" progId="Equation.3">
                  <p:embed/>
                </p:oleObj>
              </mc:Choice>
              <mc:Fallback>
                <p:oleObj name="Equation" r:id="rId3" imgW="114102" imgH="126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537" y="2613819"/>
                        <a:ext cx="59531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00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 of key distribution</a:t>
            </a:r>
          </a:p>
        </p:txBody>
      </p:sp>
      <p:pic>
        <p:nvPicPr>
          <p:cNvPr id="33795" name="Picture 4" descr="scan00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199" y="1283735"/>
            <a:ext cx="10289345" cy="53029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889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 dirty="0"/>
              <a:t>Noise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914401"/>
            <a:ext cx="8534400" cy="5211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 b="1" dirty="0"/>
              <a:t>The presence of noise can impact detecting attacks.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 b="1" dirty="0"/>
              <a:t>Eavesdropper and noise on the quantum channel are indistinguishable.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 b="1" dirty="0" smtClean="0"/>
              <a:t>Detecting </a:t>
            </a:r>
            <a:r>
              <a:rPr lang="en-US" altLang="en-US" sz="3600" b="1" dirty="0"/>
              <a:t>eavesdropper in the presence of noise is hard.</a:t>
            </a:r>
          </a:p>
          <a:p>
            <a:pPr eaLnBrk="1" hangingPunct="1">
              <a:lnSpc>
                <a:spcPct val="90000"/>
              </a:lnSpc>
            </a:pPr>
            <a:endParaRPr lang="en-US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9309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/>
              <a:t>Security of quantum key distribution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Quantum  cryptography obtains its fundamental security from the fact that each qubit is carried by a single photon, and each photon will be altered  as soon as  it is read.</a:t>
            </a:r>
          </a:p>
          <a:p>
            <a:pPr eaLnBrk="1" hangingPunct="1"/>
            <a:endParaRPr lang="en-US" altLang="en-US" b="1" dirty="0" smtClean="0"/>
          </a:p>
          <a:p>
            <a:pPr eaLnBrk="1" hangingPunct="1"/>
            <a:r>
              <a:rPr lang="en-US" altLang="en-US" b="1" dirty="0" smtClean="0"/>
              <a:t>This makes </a:t>
            </a:r>
            <a:r>
              <a:rPr lang="en-US" altLang="en-US" sz="3600" b="1" dirty="0"/>
              <a:t>impossible</a:t>
            </a:r>
            <a:r>
              <a:rPr lang="en-US" altLang="en-US" b="1" dirty="0" smtClean="0"/>
              <a:t> to intercept message without being detected</a:t>
            </a:r>
            <a:r>
              <a:rPr lang="en-US" altLang="en-US" dirty="0" smtClean="0"/>
              <a:t>.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9656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The Main contribution of Quantum Cryptography.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600201"/>
            <a:ext cx="8686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It solved the</a:t>
            </a:r>
            <a:r>
              <a:rPr lang="en-US" altLang="en-US" dirty="0"/>
              <a:t> </a:t>
            </a:r>
            <a:r>
              <a:rPr lang="en-US" altLang="en-US" b="1" u="sng" dirty="0" smtClean="0"/>
              <a:t>key distribution </a:t>
            </a:r>
            <a:r>
              <a:rPr lang="en-US" altLang="en-US" b="1" dirty="0"/>
              <a:t>problem</a:t>
            </a:r>
            <a:r>
              <a:rPr lang="en-US" altLang="en-US" b="1" u="sng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u="sng" dirty="0" smtClean="0"/>
              <a:t>Unconditionally secure key distribution method proposed  by: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u="sng" dirty="0" smtClean="0"/>
              <a:t>Charles Bennett and Gilles Brassard in 1984.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u="sng" dirty="0" smtClean="0"/>
              <a:t>The method is called BB84.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u="sng" dirty="0" smtClean="0"/>
              <a:t>Once  key is securely received, it can be used to encrypt messages.</a:t>
            </a:r>
          </a:p>
        </p:txBody>
      </p:sp>
    </p:spTree>
    <p:extLst>
      <p:ext uri="{BB962C8B-B14F-4D97-AF65-F5344CB8AC3E}">
        <p14:creationId xmlns:p14="http://schemas.microsoft.com/office/powerpoint/2010/main" val="287625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/>
              <a:t>State of the Quantum Cryptography technology.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 b="1" dirty="0" smtClean="0"/>
              <a:t>Experimental implementations have existed since 1990.</a:t>
            </a:r>
          </a:p>
          <a:p>
            <a:pPr marL="609600" indent="-609600"/>
            <a:r>
              <a:rPr lang="en-US" altLang="en-US" b="1" dirty="0" smtClean="0"/>
              <a:t>Current QC is performed over distances of 148.7 kilometers  using optical fiber.</a:t>
            </a:r>
          </a:p>
          <a:p>
            <a:pPr marL="609600" indent="-609600">
              <a:buNone/>
            </a:pPr>
            <a:r>
              <a:rPr lang="en-US" altLang="en-US" b="1" dirty="0" smtClean="0"/>
              <a:t>   In general we need two capabilities.</a:t>
            </a:r>
          </a:p>
          <a:p>
            <a:pPr marL="609600" indent="-609600">
              <a:buFontTx/>
              <a:buAutoNum type="arabicParenBoth"/>
            </a:pPr>
            <a:r>
              <a:rPr lang="en-US" altLang="en-US" b="1" dirty="0" smtClean="0"/>
              <a:t>Single </a:t>
            </a:r>
            <a:r>
              <a:rPr lang="en-US" altLang="en-US" b="1" u="sng" dirty="0" smtClean="0"/>
              <a:t>photon gun</a:t>
            </a:r>
            <a:r>
              <a:rPr lang="en-US" altLang="en-US" b="1" dirty="0" smtClean="0"/>
              <a:t>.</a:t>
            </a:r>
          </a:p>
          <a:p>
            <a:pPr marL="609600" indent="-609600">
              <a:buNone/>
            </a:pPr>
            <a:r>
              <a:rPr lang="en-US" altLang="en-US" b="1" dirty="0" smtClean="0"/>
              <a:t>(2)   Being able to </a:t>
            </a:r>
            <a:r>
              <a:rPr lang="en-US" altLang="en-US" b="1" u="sng" dirty="0" smtClean="0"/>
              <a:t>measure single photons.</a:t>
            </a:r>
          </a:p>
          <a:p>
            <a:pPr marL="609600" indent="-609600"/>
            <a:endParaRPr lang="en-US" altLang="en-US" b="1" dirty="0" smtClean="0"/>
          </a:p>
          <a:p>
            <a:pPr marL="609600" indent="-609600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897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b="1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2528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 dirty="0"/>
              <a:t>Cryptography.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838201"/>
            <a:ext cx="8229600" cy="5287963"/>
          </a:xfrm>
        </p:spPr>
        <p:txBody>
          <a:bodyPr/>
          <a:lstStyle/>
          <a:p>
            <a:pPr eaLnBrk="1" hangingPunct="1"/>
            <a:r>
              <a:rPr lang="en-US" altLang="en-US" b="1" dirty="0"/>
              <a:t>Transmitting information with  access restricted to the intended </a:t>
            </a:r>
            <a:r>
              <a:rPr lang="en-US" altLang="en-US" b="1" dirty="0" smtClean="0"/>
              <a:t>recipient.</a:t>
            </a:r>
            <a:endParaRPr lang="en-US" altLang="en-US" b="1" dirty="0"/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b="1" dirty="0"/>
              <a:t>Cryptography is </a:t>
            </a:r>
            <a:r>
              <a:rPr lang="en-US" altLang="en-US" b="1" dirty="0" smtClean="0"/>
              <a:t>increasing </a:t>
            </a:r>
            <a:r>
              <a:rPr lang="en-US" altLang="en-US" b="1" dirty="0"/>
              <a:t>importance </a:t>
            </a:r>
          </a:p>
          <a:p>
            <a:pPr eaLnBrk="1" hangingPunct="1">
              <a:buFontTx/>
              <a:buNone/>
            </a:pPr>
            <a:r>
              <a:rPr lang="en-US" altLang="en-US" b="1" dirty="0"/>
              <a:t>   in our technological  age </a:t>
            </a:r>
            <a:r>
              <a:rPr lang="en-US" altLang="en-US" b="1" dirty="0" smtClean="0"/>
              <a:t>transmitting </a:t>
            </a:r>
            <a:r>
              <a:rPr lang="en-US" altLang="en-US" b="1" dirty="0"/>
              <a:t>sensitive </a:t>
            </a:r>
            <a:r>
              <a:rPr lang="en-US" altLang="en-US" b="1" dirty="0" smtClean="0"/>
              <a:t>information.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148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229600" cy="381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 dirty="0"/>
              <a:t>The process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eaLnBrk="1" hangingPunct="1"/>
            <a:r>
              <a:rPr lang="en-US" altLang="en-US" smtClean="0"/>
              <a:t>Sender 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114800" y="838200"/>
            <a:ext cx="1600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/>
              <a:t>Plaintext</a:t>
            </a:r>
          </a:p>
        </p:txBody>
      </p:sp>
      <p:sp>
        <p:nvSpPr>
          <p:cNvPr id="7173" name="Line 6"/>
          <p:cNvSpPr>
            <a:spLocks noChangeShapeType="1"/>
          </p:cNvSpPr>
          <p:nvPr/>
        </p:nvSpPr>
        <p:spPr bwMode="auto">
          <a:xfrm>
            <a:off x="4800600" y="16002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3048000" y="16764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 b="1"/>
          </a:p>
        </p:txBody>
      </p:sp>
      <p:sp>
        <p:nvSpPr>
          <p:cNvPr id="7175" name="Rectangle 8"/>
          <p:cNvSpPr>
            <a:spLocks noChangeArrowheads="1"/>
          </p:cNvSpPr>
          <p:nvPr/>
        </p:nvSpPr>
        <p:spPr bwMode="auto">
          <a:xfrm>
            <a:off x="4191000" y="2286000"/>
            <a:ext cx="1676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/>
              <a:t>Cryptotext</a:t>
            </a:r>
          </a:p>
        </p:txBody>
      </p:sp>
      <p:sp>
        <p:nvSpPr>
          <p:cNvPr id="7176" name="Line 10"/>
          <p:cNvSpPr>
            <a:spLocks noChangeShapeType="1"/>
          </p:cNvSpPr>
          <p:nvPr/>
        </p:nvSpPr>
        <p:spPr bwMode="auto">
          <a:xfrm>
            <a:off x="4953000" y="30480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Text Box 11"/>
          <p:cNvSpPr txBox="1">
            <a:spLocks noChangeArrowheads="1"/>
          </p:cNvSpPr>
          <p:nvPr/>
        </p:nvSpPr>
        <p:spPr bwMode="auto">
          <a:xfrm>
            <a:off x="2286001" y="3124200"/>
            <a:ext cx="177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Decryption</a:t>
            </a:r>
          </a:p>
        </p:txBody>
      </p:sp>
      <p:sp>
        <p:nvSpPr>
          <p:cNvPr id="7178" name="Rectangle 12"/>
          <p:cNvSpPr>
            <a:spLocks noChangeArrowheads="1"/>
          </p:cNvSpPr>
          <p:nvPr/>
        </p:nvSpPr>
        <p:spPr bwMode="auto">
          <a:xfrm>
            <a:off x="4267200" y="3733800"/>
            <a:ext cx="1600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/>
              <a:t>Plaintext</a:t>
            </a:r>
          </a:p>
        </p:txBody>
      </p:sp>
      <p:sp>
        <p:nvSpPr>
          <p:cNvPr id="7179" name="Text Box 14"/>
          <p:cNvSpPr txBox="1">
            <a:spLocks noChangeArrowheads="1"/>
          </p:cNvSpPr>
          <p:nvPr/>
        </p:nvSpPr>
        <p:spPr bwMode="auto">
          <a:xfrm>
            <a:off x="1981200" y="3722689"/>
            <a:ext cx="2152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/>
              <a:t>Recipient</a:t>
            </a:r>
          </a:p>
        </p:txBody>
      </p:sp>
      <p:sp>
        <p:nvSpPr>
          <p:cNvPr id="7180" name="Text Box 15"/>
          <p:cNvSpPr txBox="1">
            <a:spLocks noChangeArrowheads="1"/>
          </p:cNvSpPr>
          <p:nvPr/>
        </p:nvSpPr>
        <p:spPr bwMode="auto">
          <a:xfrm>
            <a:off x="3429001" y="4648200"/>
            <a:ext cx="311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Message encryption</a:t>
            </a:r>
          </a:p>
        </p:txBody>
      </p:sp>
      <p:sp>
        <p:nvSpPr>
          <p:cNvPr id="7181" name="Oval 23"/>
          <p:cNvSpPr>
            <a:spLocks noChangeArrowheads="1"/>
          </p:cNvSpPr>
          <p:nvPr/>
        </p:nvSpPr>
        <p:spPr bwMode="auto">
          <a:xfrm>
            <a:off x="7239000" y="838200"/>
            <a:ext cx="22860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/>
              <a:t>Key</a:t>
            </a:r>
          </a:p>
        </p:txBody>
      </p:sp>
      <p:sp>
        <p:nvSpPr>
          <p:cNvPr id="7182" name="Line 26"/>
          <p:cNvSpPr>
            <a:spLocks noChangeShapeType="1"/>
          </p:cNvSpPr>
          <p:nvPr/>
        </p:nvSpPr>
        <p:spPr bwMode="auto">
          <a:xfrm>
            <a:off x="8305800" y="16002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Oval 27"/>
          <p:cNvSpPr>
            <a:spLocks noChangeArrowheads="1"/>
          </p:cNvSpPr>
          <p:nvPr/>
        </p:nvSpPr>
        <p:spPr bwMode="auto">
          <a:xfrm>
            <a:off x="7086600" y="2209800"/>
            <a:ext cx="2133600" cy="1066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/>
              <a:t> </a:t>
            </a:r>
          </a:p>
        </p:txBody>
      </p:sp>
      <p:sp>
        <p:nvSpPr>
          <p:cNvPr id="7184" name="Line 29"/>
          <p:cNvSpPr>
            <a:spLocks noChangeShapeType="1"/>
          </p:cNvSpPr>
          <p:nvPr/>
        </p:nvSpPr>
        <p:spPr bwMode="auto">
          <a:xfrm>
            <a:off x="8305800" y="32766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Oval 30"/>
          <p:cNvSpPr>
            <a:spLocks noChangeArrowheads="1"/>
          </p:cNvSpPr>
          <p:nvPr/>
        </p:nvSpPr>
        <p:spPr bwMode="auto">
          <a:xfrm>
            <a:off x="7239000" y="3962400"/>
            <a:ext cx="22098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Key ready for use</a:t>
            </a:r>
          </a:p>
        </p:txBody>
      </p:sp>
      <p:sp>
        <p:nvSpPr>
          <p:cNvPr id="7186" name="Text Box 32"/>
          <p:cNvSpPr txBox="1">
            <a:spLocks noChangeArrowheads="1"/>
          </p:cNvSpPr>
          <p:nvPr/>
        </p:nvSpPr>
        <p:spPr bwMode="auto">
          <a:xfrm>
            <a:off x="6918326" y="5221288"/>
            <a:ext cx="355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Secure key distribution</a:t>
            </a:r>
          </a:p>
        </p:txBody>
      </p:sp>
      <p:sp>
        <p:nvSpPr>
          <p:cNvPr id="7187" name="Line 33"/>
          <p:cNvSpPr>
            <a:spLocks noChangeShapeType="1"/>
          </p:cNvSpPr>
          <p:nvPr/>
        </p:nvSpPr>
        <p:spPr bwMode="auto">
          <a:xfrm flipH="1" flipV="1">
            <a:off x="5715000" y="1295400"/>
            <a:ext cx="1981200" cy="2743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8" name="Text Box 34"/>
          <p:cNvSpPr txBox="1">
            <a:spLocks noChangeArrowheads="1"/>
          </p:cNvSpPr>
          <p:nvPr/>
        </p:nvSpPr>
        <p:spPr bwMode="auto">
          <a:xfrm>
            <a:off x="2133601" y="1589088"/>
            <a:ext cx="2308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Encryption</a:t>
            </a:r>
          </a:p>
        </p:txBody>
      </p:sp>
      <p:sp>
        <p:nvSpPr>
          <p:cNvPr id="7189" name="Text Box 35"/>
          <p:cNvSpPr txBox="1">
            <a:spLocks noChangeArrowheads="1"/>
          </p:cNvSpPr>
          <p:nvPr/>
        </p:nvSpPr>
        <p:spPr bwMode="auto">
          <a:xfrm>
            <a:off x="7467600" y="2362200"/>
            <a:ext cx="190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Secure</a:t>
            </a:r>
          </a:p>
          <a:p>
            <a:pPr eaLnBrk="1" hangingPunct="1"/>
            <a:r>
              <a:rPr lang="en-US" altLang="en-US" b="1"/>
              <a:t>transmission</a:t>
            </a:r>
          </a:p>
        </p:txBody>
      </p:sp>
      <p:sp>
        <p:nvSpPr>
          <p:cNvPr id="7190" name="Text Box 36"/>
          <p:cNvSpPr txBox="1">
            <a:spLocks noChangeArrowheads="1"/>
          </p:cNvSpPr>
          <p:nvPr/>
        </p:nvSpPr>
        <p:spPr bwMode="auto">
          <a:xfrm>
            <a:off x="6613525" y="5802314"/>
            <a:ext cx="38941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Hard Problem for conventional</a:t>
            </a:r>
          </a:p>
          <a:p>
            <a:pPr eaLnBrk="1" hangingPunct="1"/>
            <a:r>
              <a:rPr lang="en-US" altLang="en-US" sz="2000" b="1"/>
              <a:t>encryption</a:t>
            </a:r>
          </a:p>
        </p:txBody>
      </p:sp>
    </p:spTree>
    <p:extLst>
      <p:ext uri="{BB962C8B-B14F-4D97-AF65-F5344CB8AC3E}">
        <p14:creationId xmlns:p14="http://schemas.microsoft.com/office/powerpoint/2010/main" val="335518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classic cryptography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305800" cy="4525963"/>
          </a:xfrm>
        </p:spPr>
        <p:txBody>
          <a:bodyPr/>
          <a:lstStyle/>
          <a:p>
            <a:pPr eaLnBrk="1" hangingPunct="1"/>
            <a:r>
              <a:rPr lang="en-US" altLang="en-US" b="1" dirty="0"/>
              <a:t>Encryption algorithm and related key are kept secret.</a:t>
            </a:r>
          </a:p>
          <a:p>
            <a:pPr eaLnBrk="1" hangingPunct="1"/>
            <a:r>
              <a:rPr lang="en-US" altLang="en-US" b="1" dirty="0"/>
              <a:t>Breaking the system is hard due to large numbers of possible keys.</a:t>
            </a:r>
          </a:p>
          <a:p>
            <a:pPr eaLnBrk="1" hangingPunct="1"/>
            <a:r>
              <a:rPr lang="en-US" altLang="en-US" b="1" dirty="0" smtClean="0"/>
              <a:t>there </a:t>
            </a:r>
            <a:r>
              <a:rPr lang="en-US" altLang="en-US" b="1" dirty="0"/>
              <a:t>are</a:t>
            </a:r>
            <a:r>
              <a:rPr lang="en-US" altLang="en-US" dirty="0"/>
              <a:t> </a:t>
            </a:r>
          </a:p>
        </p:txBody>
      </p:sp>
      <p:graphicFrame>
        <p:nvGraphicFramePr>
          <p:cNvPr id="922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114800" y="3810000"/>
          <a:ext cx="2971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647419" imgH="203112" progId="Equation.3">
                  <p:embed/>
                </p:oleObj>
              </mc:Choice>
              <mc:Fallback>
                <p:oleObj name="Equation" r:id="rId4" imgW="64741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810000"/>
                        <a:ext cx="2971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8"/>
          <p:cNvSpPr txBox="1">
            <a:spLocks noChangeArrowheads="1"/>
          </p:cNvSpPr>
          <p:nvPr/>
        </p:nvSpPr>
        <p:spPr bwMode="auto">
          <a:xfrm>
            <a:off x="2438401" y="3914775"/>
            <a:ext cx="82200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800" b="1" dirty="0"/>
          </a:p>
          <a:p>
            <a:pPr eaLnBrk="1" hangingPunct="1"/>
            <a:endParaRPr lang="en-US" altLang="en-US" sz="2800" b="1" dirty="0"/>
          </a:p>
          <a:p>
            <a:pPr eaLnBrk="1" hangingPunct="1"/>
            <a:r>
              <a:rPr lang="en-US" altLang="en-US" sz="2800" b="1" dirty="0"/>
              <a:t>keys to check    using brute force.</a:t>
            </a:r>
          </a:p>
        </p:txBody>
      </p:sp>
      <p:sp>
        <p:nvSpPr>
          <p:cNvPr id="9222" name="Text Box 9"/>
          <p:cNvSpPr txBox="1">
            <a:spLocks noChangeArrowheads="1"/>
          </p:cNvSpPr>
          <p:nvPr/>
        </p:nvSpPr>
        <p:spPr bwMode="auto">
          <a:xfrm>
            <a:off x="2346326" y="5128673"/>
            <a:ext cx="817723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400" b="1" dirty="0"/>
              <a:t>The fundamental difficulty is </a:t>
            </a:r>
            <a:r>
              <a:rPr lang="en-US" altLang="en-US" sz="2400" b="1" u="sng" dirty="0"/>
              <a:t>key distribution</a:t>
            </a:r>
            <a:r>
              <a:rPr lang="en-US" altLang="en-US" sz="2400" b="1" dirty="0"/>
              <a:t> to </a:t>
            </a:r>
            <a:r>
              <a:rPr lang="en-US" altLang="en-US" sz="2400" b="1" dirty="0" smtClean="0"/>
              <a:t>people</a:t>
            </a:r>
            <a:endParaRPr lang="en-US" altLang="en-US" sz="2400" b="1" dirty="0"/>
          </a:p>
          <a:p>
            <a:pPr eaLnBrk="1" hangingPunct="1"/>
            <a:r>
              <a:rPr lang="en-US" altLang="en-US" sz="2400" b="1" dirty="0"/>
              <a:t> who want to exchange messages.</a:t>
            </a:r>
          </a:p>
          <a:p>
            <a:pPr eaLnBrk="1" hangingPunct="1"/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810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PKC :the modern cryptography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1"/>
            <a:ext cx="8229600" cy="4983163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In 1970s the Public Key Cryptography emerged.</a:t>
            </a:r>
          </a:p>
          <a:p>
            <a:pPr eaLnBrk="1" hangingPunct="1"/>
            <a:r>
              <a:rPr lang="en-US" altLang="en-US" b="1" dirty="0" smtClean="0"/>
              <a:t>Each user has two mutually inverse keys,</a:t>
            </a:r>
          </a:p>
          <a:p>
            <a:pPr eaLnBrk="1" hangingPunct="1"/>
            <a:r>
              <a:rPr lang="en-US" altLang="en-US" b="1" dirty="0" smtClean="0"/>
              <a:t>The encryption key is published;</a:t>
            </a:r>
          </a:p>
          <a:p>
            <a:pPr eaLnBrk="1" hangingPunct="1"/>
            <a:r>
              <a:rPr lang="en-US" altLang="en-US" b="1" dirty="0" smtClean="0"/>
              <a:t>The decryption key is kept secret.</a:t>
            </a:r>
          </a:p>
          <a:p>
            <a:pPr eaLnBrk="1" hangingPunct="1"/>
            <a:r>
              <a:rPr lang="en-US" altLang="en-US" b="1" dirty="0" smtClean="0"/>
              <a:t>Anybody can send a message to Bob</a:t>
            </a:r>
          </a:p>
          <a:p>
            <a:pPr eaLnBrk="1" hangingPunct="1">
              <a:buFontTx/>
              <a:buNone/>
            </a:pPr>
            <a:r>
              <a:rPr lang="en-US" altLang="en-US" b="1" dirty="0" smtClean="0"/>
              <a:t>    but only Bob can read it.</a:t>
            </a:r>
          </a:p>
        </p:txBody>
      </p:sp>
    </p:spTree>
    <p:extLst>
      <p:ext uri="{BB962C8B-B14F-4D97-AF65-F5344CB8AC3E}">
        <p14:creationId xmlns:p14="http://schemas.microsoft.com/office/powerpoint/2010/main" val="355697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RSA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143001"/>
            <a:ext cx="8305800" cy="4983163"/>
          </a:xfrm>
        </p:spPr>
        <p:txBody>
          <a:bodyPr/>
          <a:lstStyle/>
          <a:p>
            <a:pPr eaLnBrk="1" hangingPunct="1"/>
            <a:r>
              <a:rPr lang="en-US" altLang="en-US" b="1" dirty="0"/>
              <a:t>The most widely used PKC is the RSA </a:t>
            </a:r>
            <a:r>
              <a:rPr lang="en-US" altLang="en-US" b="1" dirty="0" smtClean="0"/>
              <a:t>algorithm</a:t>
            </a:r>
          </a:p>
          <a:p>
            <a:pPr eaLnBrk="1" hangingPunct="1"/>
            <a:endParaRPr lang="en-US" altLang="en-US" b="1" dirty="0" smtClean="0">
              <a:solidFill>
                <a:schemeClr val="folHlink"/>
              </a:solidFill>
            </a:endParaRPr>
          </a:p>
          <a:p>
            <a:pPr marL="0" indent="0" eaLnBrk="1" hangingPunct="1">
              <a:buNone/>
            </a:pPr>
            <a:endParaRPr lang="en-US" altLang="en-US" b="1" dirty="0" smtClean="0">
              <a:solidFill>
                <a:schemeClr val="folHlink"/>
              </a:solidFill>
            </a:endParaRPr>
          </a:p>
          <a:p>
            <a:pPr eaLnBrk="1" hangingPunct="1"/>
            <a:r>
              <a:rPr lang="en-US" altLang="en-US" b="1" dirty="0" smtClean="0">
                <a:solidFill>
                  <a:schemeClr val="folHlink"/>
                </a:solidFill>
              </a:rPr>
              <a:t>Easy Problem</a:t>
            </a:r>
            <a:r>
              <a:rPr lang="en-US" altLang="en-US" dirty="0" smtClean="0"/>
              <a:t>                 </a:t>
            </a:r>
            <a:r>
              <a:rPr lang="en-US" altLang="en-US" b="1" dirty="0" smtClean="0">
                <a:solidFill>
                  <a:srgbClr val="FF0066"/>
                </a:solidFill>
              </a:rPr>
              <a:t>Hard Problem</a:t>
            </a:r>
            <a:endParaRPr lang="en-US" altLang="en-US" b="1" dirty="0">
              <a:solidFill>
                <a:srgbClr val="FF0066"/>
              </a:solidFill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346326" y="3113089"/>
            <a:ext cx="29114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/>
              <a:t>Given two large</a:t>
            </a:r>
          </a:p>
          <a:p>
            <a:pPr eaLnBrk="1" hangingPunct="1"/>
            <a:r>
              <a:rPr lang="en-US" altLang="en-US" sz="2800" b="1" dirty="0"/>
              <a:t> primes p and q </a:t>
            </a:r>
          </a:p>
          <a:p>
            <a:pPr eaLnBrk="1" hangingPunct="1"/>
            <a:r>
              <a:rPr lang="en-US" altLang="en-US" sz="2800" b="1" dirty="0"/>
              <a:t>compute </a:t>
            </a:r>
          </a:p>
          <a:p>
            <a:pPr eaLnBrk="1" hangingPunct="1"/>
            <a:endParaRPr lang="en-US" altLang="en-US" sz="2800" b="1" dirty="0"/>
          </a:p>
        </p:txBody>
      </p:sp>
      <p:graphicFrame>
        <p:nvGraphicFramePr>
          <p:cNvPr id="12293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048000" y="4572001"/>
          <a:ext cx="22352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4" imgW="583693" imgH="164957" progId="Equation.3">
                  <p:embed/>
                </p:oleObj>
              </mc:Choice>
              <mc:Fallback>
                <p:oleObj name="Equation" r:id="rId4" imgW="583693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572001"/>
                        <a:ext cx="22352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9"/>
          <p:cNvSpPr txBox="1">
            <a:spLocks noChangeArrowheads="1"/>
          </p:cNvSpPr>
          <p:nvPr/>
        </p:nvSpPr>
        <p:spPr bwMode="auto">
          <a:xfrm>
            <a:off x="6384925" y="3036888"/>
            <a:ext cx="31305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/>
              <a:t>Given n </a:t>
            </a:r>
          </a:p>
          <a:p>
            <a:pPr eaLnBrk="1" hangingPunct="1"/>
            <a:r>
              <a:rPr lang="en-US" altLang="en-US" sz="2800" b="1" dirty="0"/>
              <a:t>compute p and q.</a:t>
            </a:r>
          </a:p>
        </p:txBody>
      </p:sp>
    </p:spTree>
    <p:extLst>
      <p:ext uri="{BB962C8B-B14F-4D97-AF65-F5344CB8AC3E}">
        <p14:creationId xmlns:p14="http://schemas.microsoft.com/office/powerpoint/2010/main" val="117858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Factoring a product of two large primes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077200" cy="4525963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14341" name="Text Box 9"/>
          <p:cNvSpPr txBox="1">
            <a:spLocks noChangeArrowheads="1"/>
          </p:cNvSpPr>
          <p:nvPr/>
        </p:nvSpPr>
        <p:spPr bwMode="auto">
          <a:xfrm>
            <a:off x="2041526" y="1919070"/>
            <a:ext cx="79152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/>
              <a:t>For p &amp; q 65 digits long T(n) is approximately </a:t>
            </a:r>
          </a:p>
          <a:p>
            <a:pPr eaLnBrk="1" hangingPunct="1"/>
            <a:r>
              <a:rPr lang="en-US" altLang="en-US" sz="2800" b="1" dirty="0"/>
              <a:t>one month using  cluster of workstations.</a:t>
            </a:r>
          </a:p>
          <a:p>
            <a:pPr eaLnBrk="1" hangingPunct="1"/>
            <a:endParaRPr lang="en-US" altLang="en-US" sz="2800" b="1" dirty="0"/>
          </a:p>
          <a:p>
            <a:pPr eaLnBrk="1" hangingPunct="1"/>
            <a:r>
              <a:rPr lang="en-US" altLang="en-US" sz="2800" b="1" dirty="0"/>
              <a:t>For </a:t>
            </a:r>
            <a:r>
              <a:rPr lang="en-US" altLang="en-US" sz="2800" b="1" dirty="0" err="1"/>
              <a:t>p&amp;q</a:t>
            </a:r>
            <a:r>
              <a:rPr lang="en-US" altLang="en-US" sz="2800" b="1" dirty="0"/>
              <a:t> 200 digits long T(n) is astronomical.</a:t>
            </a:r>
          </a:p>
        </p:txBody>
      </p:sp>
    </p:spTree>
    <p:extLst>
      <p:ext uri="{BB962C8B-B14F-4D97-AF65-F5344CB8AC3E}">
        <p14:creationId xmlns:p14="http://schemas.microsoft.com/office/powerpoint/2010/main" val="354483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Elements of the Quantum Theory</a:t>
            </a:r>
            <a:endParaRPr lang="en-US" altLang="en-US" dirty="0" smtClean="0"/>
          </a:p>
        </p:txBody>
      </p:sp>
      <p:pic>
        <p:nvPicPr>
          <p:cNvPr id="18435" name="Picture 4" descr="sca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62443" y="1239276"/>
            <a:ext cx="7086600" cy="4437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17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type="title" sz="quarter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Photon Polarization</a:t>
            </a:r>
          </a:p>
        </p:txBody>
      </p:sp>
      <p:pic>
        <p:nvPicPr>
          <p:cNvPr id="21507" name="Picture 4" descr="scan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199" y="914400"/>
            <a:ext cx="8485163" cy="220424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4175126" y="3200401"/>
            <a:ext cx="1717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/>
              <a:t>Vertical filter</a:t>
            </a:r>
          </a:p>
        </p:txBody>
      </p:sp>
      <p:sp>
        <p:nvSpPr>
          <p:cNvPr id="21510" name="Text Box 8"/>
          <p:cNvSpPr txBox="1">
            <a:spLocks noChangeArrowheads="1"/>
          </p:cNvSpPr>
          <p:nvPr/>
        </p:nvSpPr>
        <p:spPr bwMode="auto">
          <a:xfrm>
            <a:off x="6737789" y="3118645"/>
            <a:ext cx="23685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/>
              <a:t>Tilted filter at</a:t>
            </a:r>
          </a:p>
          <a:p>
            <a:pPr eaLnBrk="1" hangingPunct="1"/>
            <a:r>
              <a:rPr lang="en-US" altLang="en-US" sz="2000" b="1" dirty="0"/>
              <a:t>    the angle</a:t>
            </a:r>
          </a:p>
          <a:p>
            <a:pPr eaLnBrk="1" hangingPunct="1"/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3059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589</Words>
  <Application>Microsoft Office PowerPoint</Application>
  <PresentationFormat>Widescreen</PresentationFormat>
  <Paragraphs>118</Paragraphs>
  <Slides>19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Office Theme</vt:lpstr>
      <vt:lpstr>Equation</vt:lpstr>
      <vt:lpstr>Encryption of Future (Quantum Cryptography)</vt:lpstr>
      <vt:lpstr>Cryptography.</vt:lpstr>
      <vt:lpstr>The process</vt:lpstr>
      <vt:lpstr>The classic cryptography</vt:lpstr>
      <vt:lpstr>PKC :the modern cryptography</vt:lpstr>
      <vt:lpstr>RSA</vt:lpstr>
      <vt:lpstr>Factoring a product of two large primes</vt:lpstr>
      <vt:lpstr>Elements of the Quantum Theory</vt:lpstr>
      <vt:lpstr>Photon Polarization</vt:lpstr>
      <vt:lpstr>Polarization by a filter</vt:lpstr>
      <vt:lpstr>Binary information</vt:lpstr>
      <vt:lpstr>Example of key distribution</vt:lpstr>
      <vt:lpstr>Quantum key distribution</vt:lpstr>
      <vt:lpstr>Example of key distribution</vt:lpstr>
      <vt:lpstr>Noise</vt:lpstr>
      <vt:lpstr>Security of quantum key distribution</vt:lpstr>
      <vt:lpstr>The Main contribution of Quantum Cryptography.</vt:lpstr>
      <vt:lpstr>State of the Quantum Cryptography technology.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Encryption of Future (Quantum Cryptography)</dc:title>
  <dc:creator>yang</dc:creator>
  <cp:lastModifiedBy>yang</cp:lastModifiedBy>
  <cp:revision>12</cp:revision>
  <dcterms:created xsi:type="dcterms:W3CDTF">2015-10-19T21:55:31Z</dcterms:created>
  <dcterms:modified xsi:type="dcterms:W3CDTF">2015-10-21T19:26:40Z</dcterms:modified>
</cp:coreProperties>
</file>