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9"/>
  </p:notesMasterIdLst>
  <p:handoutMasterIdLst>
    <p:handoutMasterId r:id="rId20"/>
  </p:handoutMasterIdLst>
  <p:sldIdLst>
    <p:sldId id="390" r:id="rId3"/>
    <p:sldId id="446" r:id="rId4"/>
    <p:sldId id="447" r:id="rId5"/>
    <p:sldId id="449" r:id="rId6"/>
    <p:sldId id="450" r:id="rId7"/>
    <p:sldId id="451" r:id="rId8"/>
    <p:sldId id="452" r:id="rId9"/>
    <p:sldId id="454" r:id="rId10"/>
    <p:sldId id="455" r:id="rId11"/>
    <p:sldId id="456" r:id="rId12"/>
    <p:sldId id="457" r:id="rId13"/>
    <p:sldId id="458" r:id="rId14"/>
    <p:sldId id="459" r:id="rId15"/>
    <p:sldId id="461" r:id="rId16"/>
    <p:sldId id="462" r:id="rId17"/>
    <p:sldId id="463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969696"/>
    <a:srgbClr val="222222"/>
    <a:srgbClr val="18B2B6"/>
    <a:srgbClr val="0033CC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 autoAdjust="0"/>
    <p:restoredTop sz="99466" autoAdjust="0"/>
  </p:normalViewPr>
  <p:slideViewPr>
    <p:cSldViewPr>
      <p:cViewPr>
        <p:scale>
          <a:sx n="90" d="100"/>
          <a:sy n="90" d="100"/>
        </p:scale>
        <p:origin x="-570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528 Database Security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October 28, </a:t>
            </a:r>
            <a:r>
              <a:rPr lang="en-US" dirty="0" smtClean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"/>
    </mc:Choice>
    <mc:Fallback xmlns="">
      <p:transition spd="slow" advTm="98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Databases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4</a:t>
            </a:r>
            <a:r>
              <a:rPr lang="en-US" sz="1200" b="1" dirty="0" smtClean="0"/>
              <a:t>. </a:t>
            </a:r>
            <a:r>
              <a:rPr lang="en-US" sz="1200" b="1" dirty="0"/>
              <a:t>Graph Databases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Builds relations between the data sets at first and then stores the data</a:t>
            </a:r>
            <a:r>
              <a:rPr lang="en-US" sz="1200" b="1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Uses various objects of a graph – nodes, edges and </a:t>
            </a:r>
            <a:r>
              <a:rPr lang="en-US" sz="1200" b="1" dirty="0" smtClean="0"/>
              <a:t>properties.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Start from a node and go along the edge to reach another node</a:t>
            </a:r>
            <a:r>
              <a:rPr lang="en-US" sz="1200" b="1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Nodes contain information you want to keep track of, and the properties are pertinent information that relates to the node. </a:t>
            </a: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Edges are lines that connect nodes to nodes or nodes to properties, and they represent the relationship between the two. </a:t>
            </a: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Gaining popularity in Big Data because they can be used to gain more information (insight) into the data because of the edges. </a:t>
            </a: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Examples of graph databases are:</a:t>
            </a:r>
          </a:p>
          <a:p>
            <a:pPr lvl="1"/>
            <a:r>
              <a:rPr lang="en-US" sz="1200" b="1" dirty="0" err="1">
                <a:ea typeface="+mn-ea"/>
                <a:cs typeface="+mn-cs"/>
              </a:rPr>
              <a:t>InfoGrid</a:t>
            </a:r>
            <a:endParaRPr lang="en-US" sz="1200" b="1" dirty="0">
              <a:ea typeface="+mn-ea"/>
              <a:cs typeface="+mn-cs"/>
            </a:endParaRPr>
          </a:p>
          <a:p>
            <a:pPr lvl="1"/>
            <a:r>
              <a:rPr lang="en-US" sz="1200" b="1" dirty="0" err="1">
                <a:ea typeface="+mn-ea"/>
                <a:cs typeface="+mn-cs"/>
              </a:rPr>
              <a:t>HyperGraphDB</a:t>
            </a:r>
            <a:r>
              <a:rPr lang="en-US" sz="1200" b="1" dirty="0">
                <a:ea typeface="+mn-ea"/>
                <a:cs typeface="+mn-cs"/>
              </a:rPr>
              <a:t> (Uses Berkeley DB for data storage)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Allegro Graph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Hadoop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Databases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0" lvl="0" indent="0">
              <a:buNone/>
            </a:pPr>
            <a:r>
              <a:rPr lang="en-US" sz="1200" b="1" dirty="0" smtClean="0"/>
              <a:t>5. </a:t>
            </a:r>
            <a:r>
              <a:rPr lang="en-US" sz="1200" b="1" dirty="0"/>
              <a:t>Multi model </a:t>
            </a:r>
            <a:r>
              <a:rPr lang="en-US" sz="1200" b="1" dirty="0" smtClean="0"/>
              <a:t>databases</a:t>
            </a:r>
          </a:p>
          <a:p>
            <a:pPr marL="0" lvl="0" indent="0">
              <a:buNone/>
            </a:pP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This class of database can provide multiple techniques. Example a database could be a document store and a graph database both. </a:t>
            </a:r>
            <a:endParaRPr lang="en-US" sz="1200" b="1" dirty="0" smtClean="0"/>
          </a:p>
          <a:p>
            <a:pPr marL="0" indent="0">
              <a:buNone/>
            </a:pP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Examples of these databases are:</a:t>
            </a:r>
          </a:p>
          <a:p>
            <a:pPr lvl="1"/>
            <a:r>
              <a:rPr lang="en-US" sz="1200" b="1" dirty="0" err="1">
                <a:ea typeface="+mn-ea"/>
                <a:cs typeface="+mn-cs"/>
              </a:rPr>
              <a:t>AllegroGraph</a:t>
            </a:r>
            <a:endParaRPr lang="en-US" sz="1200" b="1" dirty="0">
              <a:ea typeface="+mn-ea"/>
              <a:cs typeface="+mn-cs"/>
            </a:endParaRPr>
          </a:p>
          <a:p>
            <a:pPr lvl="1"/>
            <a:r>
              <a:rPr lang="en-US" sz="1200" b="1" dirty="0">
                <a:ea typeface="+mn-ea"/>
                <a:cs typeface="+mn-cs"/>
              </a:rPr>
              <a:t>Hadoop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Virtuoso</a:t>
            </a:r>
          </a:p>
          <a:p>
            <a:pPr marL="0" lvl="0" indent="0">
              <a:buNone/>
            </a:pPr>
            <a:endParaRPr lang="en-US" sz="1200" b="1" dirty="0" smtClean="0"/>
          </a:p>
          <a:p>
            <a:pPr marL="0" lvl="0" indent="0">
              <a:buNone/>
            </a:pPr>
            <a:r>
              <a:rPr lang="en-US" sz="1200" b="1" dirty="0" smtClean="0"/>
              <a:t>6. </a:t>
            </a:r>
            <a:r>
              <a:rPr lang="en-US" sz="1200" b="1" dirty="0"/>
              <a:t>Object </a:t>
            </a:r>
            <a:r>
              <a:rPr lang="en-US" sz="1200" b="1" dirty="0" smtClean="0"/>
              <a:t>Databases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Implements the object oriented concepts to store the </a:t>
            </a:r>
            <a:r>
              <a:rPr lang="en-US" sz="1200" b="1" dirty="0" smtClean="0"/>
              <a:t>data.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It is combination of database with objects where objects are used in object oriented programming.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Therefore the database here appears tightly coupled. </a:t>
            </a:r>
            <a:endParaRPr lang="en-US" sz="12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Examples of Object databases for Big Data are the following: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Versant</a:t>
            </a:r>
          </a:p>
          <a:p>
            <a:pPr lvl="1"/>
            <a:r>
              <a:rPr lang="en-US" sz="1200" b="1" dirty="0" smtClean="0">
                <a:ea typeface="+mn-ea"/>
                <a:cs typeface="+mn-cs"/>
              </a:rPr>
              <a:t>DB40</a:t>
            </a:r>
            <a:endParaRPr lang="en-US" sz="1200" b="1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Cloud Environment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8077200" cy="429736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Constant </a:t>
            </a:r>
            <a:r>
              <a:rPr lang="en-US" sz="1200" b="1" dirty="0"/>
              <a:t>inflow of data puts a burden on the data centers which are mostly cloud based.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Data </a:t>
            </a:r>
            <a:r>
              <a:rPr lang="en-US" sz="1200" b="1" dirty="0"/>
              <a:t>contains varying categories of information such as patient history, social information, dietary history, genetic transitions etc.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Each </a:t>
            </a:r>
            <a:r>
              <a:rPr lang="en-US" sz="1200" b="1" dirty="0"/>
              <a:t>of this data might be in different database depending on its structure. The aforementioned databases can be some of the candidates</a:t>
            </a:r>
            <a:r>
              <a:rPr lang="en-US" sz="1200" b="1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This </a:t>
            </a:r>
            <a:r>
              <a:rPr lang="en-US" sz="1200" b="1" dirty="0"/>
              <a:t>makes the massive distributed cloud highly complex, and this complexity is directly proportional to time.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The </a:t>
            </a:r>
            <a:r>
              <a:rPr lang="en-US" sz="1200" b="1" dirty="0"/>
              <a:t>whole architecture </a:t>
            </a:r>
            <a:r>
              <a:rPr lang="en-US" sz="1200" b="1" dirty="0" smtClean="0"/>
              <a:t>with its varying set of technologies acts </a:t>
            </a:r>
            <a:r>
              <a:rPr lang="en-US" sz="1200" b="1" dirty="0"/>
              <a:t>as SaaS (software as a service).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Hadoop</a:t>
            </a:r>
            <a:r>
              <a:rPr lang="en-US" sz="3200" dirty="0" smtClean="0"/>
              <a:t> -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8077200" cy="4297363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Hadoop is a free, Java-based programming framework that supports the processing of large data sets in a distributed computing environment.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A number of tools mentioned in the second section have connections to use Hadoop as a storage platform.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There are two important components of Hadoop : 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>
                <a:ea typeface="+mn-ea"/>
                <a:cs typeface="+mn-cs"/>
              </a:rPr>
              <a:t>HDFS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 smtClean="0">
                <a:ea typeface="+mn-ea"/>
                <a:cs typeface="+mn-cs"/>
              </a:rPr>
              <a:t>MapReduce</a:t>
            </a:r>
            <a:endParaRPr lang="en-US" sz="1200" b="1" dirty="0">
              <a:ea typeface="+mn-ea"/>
              <a:cs typeface="+mn-cs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err="1" smtClean="0"/>
              <a:t>Hadoop</a:t>
            </a:r>
            <a:r>
              <a:rPr lang="en-US" sz="1200" b="1" dirty="0" smtClean="0"/>
              <a:t> has its own file transfer protocol which transfers in blocks. Not Ethernet or TCP/IP which transfer in packets.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This </a:t>
            </a:r>
            <a:r>
              <a:rPr lang="en-US" sz="1200" b="1" dirty="0"/>
              <a:t>makes the massive distributed cloud highly complex, and this complexity is directly proportional to time.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026" name="Picture 2" descr="E:\IIT_study_related\semester3\528\paper\Hadoop-Cluster-Architecture-and-Components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6934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9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Hadoop – Architecture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8077200" cy="4297363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1200" b="1" dirty="0"/>
              <a:t>A node - is a computer, non enterprise commodity hardware - contains </a:t>
            </a:r>
            <a:r>
              <a:rPr lang="en-US" sz="1200" b="1" dirty="0" smtClean="0"/>
              <a:t>data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/>
              <a:t>A rack - a collection of 30-40 nodes - connected to same switch </a:t>
            </a:r>
            <a:endParaRPr lang="en-US" sz="1200" b="1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b="1" dirty="0"/>
              <a:t>N/w </a:t>
            </a:r>
            <a:r>
              <a:rPr lang="en-US" sz="1200" b="1" dirty="0" err="1"/>
              <a:t>bandwith</a:t>
            </a:r>
            <a:r>
              <a:rPr lang="en-US" sz="1200" b="1" dirty="0"/>
              <a:t> between two nodes on same rack &gt; n/w bandwidth between </a:t>
            </a:r>
            <a:r>
              <a:rPr lang="en-US" sz="1200" b="1" dirty="0" smtClean="0"/>
              <a:t>nodes </a:t>
            </a:r>
            <a:r>
              <a:rPr lang="en-US" sz="1200" b="1" dirty="0"/>
              <a:t>on diff </a:t>
            </a:r>
            <a:r>
              <a:rPr lang="en-US" sz="1200" b="1" dirty="0" smtClean="0"/>
              <a:t>racks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/>
              <a:t>Works best </a:t>
            </a:r>
            <a:r>
              <a:rPr lang="en-US" sz="1200" b="1" dirty="0" smtClean="0"/>
              <a:t>with large </a:t>
            </a:r>
            <a:r>
              <a:rPr lang="en-US" sz="1200" b="1" dirty="0"/>
              <a:t>file - streaming data access patterns - Minimizes seeks due to large files - </a:t>
            </a:r>
            <a:r>
              <a:rPr lang="en-US" sz="1200" b="1" dirty="0" err="1"/>
              <a:t>BEginning</a:t>
            </a:r>
            <a:r>
              <a:rPr lang="en-US" sz="1200" b="1" dirty="0"/>
              <a:t> of block and read sequentially from there</a:t>
            </a:r>
            <a:r>
              <a:rPr lang="en-US" sz="1200" b="1" dirty="0" smtClean="0"/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/>
              <a:t>Blocks of data - 64(default)/</a:t>
            </a:r>
            <a:r>
              <a:rPr lang="en-US" sz="1200" b="1" dirty="0" smtClean="0"/>
              <a:t>128mb. </a:t>
            </a:r>
            <a:r>
              <a:rPr lang="en-US" sz="1200" b="1" dirty="0"/>
              <a:t>Blocks are replicated across multiple nodes.</a:t>
            </a:r>
          </a:p>
          <a:p>
            <a:pPr lvl="0">
              <a:buFont typeface="Arial" pitchFamily="34" charset="0"/>
              <a:buChar char="•"/>
            </a:pP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06054" y="4385044"/>
            <a:ext cx="1676400" cy="22098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54642" y="4893636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Node 1 +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Task tracker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54642" y="5482857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</a:t>
            </a:r>
            <a:r>
              <a:rPr lang="en-US" sz="1200" dirty="0" smtClean="0"/>
              <a:t>2 </a:t>
            </a:r>
            <a:r>
              <a:rPr lang="en-US" sz="1200" dirty="0"/>
              <a:t>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254642" y="6096000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</a:t>
            </a:r>
            <a:r>
              <a:rPr lang="en-US" sz="1200" dirty="0" smtClean="0"/>
              <a:t>n </a:t>
            </a:r>
            <a:r>
              <a:rPr lang="en-US" sz="1200" dirty="0"/>
              <a:t>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0972" y="390356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Rack 1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306726" y="4377957"/>
            <a:ext cx="1676400" cy="22098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59126" y="6096000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n</a:t>
            </a:r>
            <a:r>
              <a:rPr lang="en-US" sz="1200" dirty="0" smtClean="0"/>
              <a:t> </a:t>
            </a:r>
            <a:r>
              <a:rPr lang="en-US" sz="1200" dirty="0"/>
              <a:t>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59126" y="5482857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</a:t>
            </a:r>
            <a:r>
              <a:rPr lang="en-US" sz="1200" dirty="0" smtClean="0"/>
              <a:t>2 </a:t>
            </a:r>
            <a:r>
              <a:rPr lang="en-US" sz="1200" dirty="0"/>
              <a:t>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459126" y="4876800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1 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6351" y="407017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Rack 2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6721549" y="4385044"/>
            <a:ext cx="1676400" cy="22098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73949" y="6089798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</a:t>
            </a:r>
            <a:r>
              <a:rPr lang="en-US" sz="1200" dirty="0" smtClean="0"/>
              <a:t>n </a:t>
            </a:r>
            <a:r>
              <a:rPr lang="en-US" sz="1200" dirty="0"/>
              <a:t>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875721" y="5489944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</a:t>
            </a:r>
            <a:r>
              <a:rPr lang="en-US" sz="1200" dirty="0" smtClean="0"/>
              <a:t>2 </a:t>
            </a:r>
            <a:r>
              <a:rPr lang="en-US" sz="1200" dirty="0"/>
              <a:t>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73949" y="4876800"/>
            <a:ext cx="1371600" cy="381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/>
              <a:t>Data Node 1 + </a:t>
            </a:r>
          </a:p>
          <a:p>
            <a:pPr algn="l"/>
            <a:r>
              <a:rPr lang="en-US" sz="1200" dirty="0"/>
              <a:t>Task tracker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29625" y="407017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Rack n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3352800"/>
            <a:ext cx="7772400" cy="342900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6054" y="33528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Cluster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0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Hadoop – Architecture Diagram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8077200" cy="4297363"/>
          </a:xfrm>
        </p:spPr>
        <p:txBody>
          <a:bodyPr/>
          <a:lstStyle/>
          <a:p>
            <a:pPr marL="0" lvl="0" indent="0">
              <a:buNone/>
            </a:pPr>
            <a:r>
              <a:rPr lang="en-US" sz="1200" b="1" dirty="0" err="1" smtClean="0"/>
              <a:t>NameNode</a:t>
            </a:r>
            <a:endParaRPr lang="en-US" sz="1200" b="1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/>
              <a:t>One per cluster. It manager the </a:t>
            </a:r>
            <a:r>
              <a:rPr lang="en-US" sz="1200" b="1" dirty="0" err="1" smtClean="0"/>
              <a:t>filesystem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metaspace</a:t>
            </a:r>
            <a:r>
              <a:rPr lang="en-US" sz="1200" b="1" dirty="0" smtClean="0"/>
              <a:t> and metadata.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/>
              <a:t>Large memory requirements as it stores the whole file system metadata.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/>
              <a:t>Maintain copies of </a:t>
            </a:r>
            <a:r>
              <a:rPr lang="en-US" sz="1200" b="1" dirty="0" err="1" smtClean="0"/>
              <a:t>NameNode</a:t>
            </a:r>
            <a:r>
              <a:rPr lang="en-US" sz="1200" b="1" dirty="0" smtClean="0"/>
              <a:t>.</a:t>
            </a:r>
          </a:p>
          <a:p>
            <a:pPr marL="0" lvl="0" indent="0">
              <a:buNone/>
            </a:pPr>
            <a:r>
              <a:rPr lang="en-US" sz="1200" b="1" dirty="0" err="1" smtClean="0"/>
              <a:t>DataNode</a:t>
            </a:r>
            <a:endParaRPr lang="en-US" sz="1200" b="1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/>
              <a:t>Contains blocks of data. Periodically reports to name node what it contains (metadata).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err="1" smtClean="0"/>
              <a:t>PCIe</a:t>
            </a:r>
            <a:r>
              <a:rPr lang="en-US" sz="1200" b="1" dirty="0" smtClean="0"/>
              <a:t> SSD can be used for storage. These provide fast transfers with 10 channels.</a:t>
            </a:r>
          </a:p>
          <a:p>
            <a:pPr marL="0" lvl="0" indent="0">
              <a:buNone/>
            </a:pPr>
            <a:r>
              <a:rPr lang="en-US" sz="1200" b="1" dirty="0" smtClean="0"/>
              <a:t>Job Tracker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/>
              <a:t>Manages Map/Reduce tasks on the task tracker. Monitors these tasks. </a:t>
            </a:r>
          </a:p>
          <a:p>
            <a:pPr marL="0" lvl="0" indent="0">
              <a:buNone/>
            </a:pPr>
            <a:r>
              <a:rPr lang="en-US" sz="1200" b="1" dirty="0" smtClean="0"/>
              <a:t>Task Tracker</a:t>
            </a:r>
          </a:p>
          <a:p>
            <a:pPr lvl="0">
              <a:buFont typeface="Arial" pitchFamily="34" charset="0"/>
              <a:buChar char="•"/>
            </a:pPr>
            <a:r>
              <a:rPr lang="en-US" sz="1200" b="1" dirty="0" smtClean="0"/>
              <a:t>To achieve parallelism. Each Task tracker is a JVM running a Map/Reduce task. </a:t>
            </a:r>
            <a:endParaRPr lang="en-US" sz="1200" b="1" dirty="0"/>
          </a:p>
          <a:p>
            <a:pPr lvl="0">
              <a:buFont typeface="Arial" pitchFamily="34" charset="0"/>
              <a:buChar char="•"/>
            </a:pP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6245225"/>
            <a:ext cx="2133600" cy="476250"/>
          </a:xfrm>
        </p:spPr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5418174"/>
            <a:ext cx="685800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986516" y="4457700"/>
            <a:ext cx="6705600" cy="23241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667000" y="5418174"/>
            <a:ext cx="960474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Job </a:t>
            </a:r>
            <a:r>
              <a:rPr lang="en-US" sz="1400" dirty="0" smtClean="0"/>
              <a:t>Tracker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343400" y="5943600"/>
            <a:ext cx="1066800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/>
              <a:t>Task </a:t>
            </a:r>
            <a:r>
              <a:rPr lang="en-US" sz="1400" dirty="0" smtClean="0"/>
              <a:t>Tracker</a:t>
            </a:r>
            <a:endParaRPr 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343400" y="4717755"/>
            <a:ext cx="1066800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Task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lang="en-US" sz="1400" dirty="0" smtClean="0"/>
              <a:t>Tracker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019800" y="5418174"/>
            <a:ext cx="953386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NameNode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467600" y="6248400"/>
            <a:ext cx="990600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 err="1"/>
              <a:t>DataNode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467600" y="5715000"/>
            <a:ext cx="990600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 err="1"/>
              <a:t>DataNode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467600" y="5162550"/>
            <a:ext cx="972879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 err="1"/>
              <a:t>DataNode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4572000"/>
            <a:ext cx="990600" cy="457200"/>
          </a:xfrm>
          <a:prstGeom prst="rect">
            <a:avLst/>
          </a:prstGeom>
          <a:solidFill>
            <a:schemeClr val="tx2">
              <a:lumMod val="6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DataNode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1" idx="3"/>
            <a:endCxn id="25" idx="1"/>
          </p:cNvCxnSpPr>
          <p:nvPr/>
        </p:nvCxnSpPr>
        <p:spPr bwMode="auto">
          <a:xfrm>
            <a:off x="1600200" y="5646774"/>
            <a:ext cx="106680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endCxn id="27" idx="1"/>
          </p:cNvCxnSpPr>
          <p:nvPr/>
        </p:nvCxnSpPr>
        <p:spPr bwMode="auto">
          <a:xfrm flipV="1">
            <a:off x="3429000" y="4946355"/>
            <a:ext cx="914400" cy="47181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3429000" y="5715000"/>
            <a:ext cx="914400" cy="4572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2" name="Straight Arrow Connector 41"/>
          <p:cNvCxnSpPr>
            <a:stCxn id="26" idx="3"/>
          </p:cNvCxnSpPr>
          <p:nvPr/>
        </p:nvCxnSpPr>
        <p:spPr bwMode="auto">
          <a:xfrm flipV="1">
            <a:off x="5410200" y="5715000"/>
            <a:ext cx="609600" cy="4572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5" name="Straight Arrow Connector 44"/>
          <p:cNvCxnSpPr>
            <a:endCxn id="30" idx="1"/>
          </p:cNvCxnSpPr>
          <p:nvPr/>
        </p:nvCxnSpPr>
        <p:spPr bwMode="auto">
          <a:xfrm flipV="1">
            <a:off x="5410200" y="5943600"/>
            <a:ext cx="2057400" cy="2286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7" name="Straight Arrow Connector 46"/>
          <p:cNvCxnSpPr>
            <a:endCxn id="29" idx="1"/>
          </p:cNvCxnSpPr>
          <p:nvPr/>
        </p:nvCxnSpPr>
        <p:spPr bwMode="auto">
          <a:xfrm>
            <a:off x="5410200" y="6172200"/>
            <a:ext cx="205740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9" name="Straight Arrow Connector 48"/>
          <p:cNvCxnSpPr>
            <a:stCxn id="27" idx="3"/>
            <a:endCxn id="28" idx="1"/>
          </p:cNvCxnSpPr>
          <p:nvPr/>
        </p:nvCxnSpPr>
        <p:spPr bwMode="auto">
          <a:xfrm>
            <a:off x="5410200" y="4946355"/>
            <a:ext cx="609600" cy="70041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1" name="Straight Arrow Connector 50"/>
          <p:cNvCxnSpPr>
            <a:stCxn id="27" idx="3"/>
            <a:endCxn id="32" idx="1"/>
          </p:cNvCxnSpPr>
          <p:nvPr/>
        </p:nvCxnSpPr>
        <p:spPr bwMode="auto">
          <a:xfrm flipV="1">
            <a:off x="5410200" y="4800600"/>
            <a:ext cx="2057400" cy="14575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>
            <a:stCxn id="27" idx="3"/>
            <a:endCxn id="31" idx="1"/>
          </p:cNvCxnSpPr>
          <p:nvPr/>
        </p:nvCxnSpPr>
        <p:spPr bwMode="auto">
          <a:xfrm>
            <a:off x="5410200" y="4946355"/>
            <a:ext cx="2057400" cy="444795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83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8077200" cy="4297363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1200" dirty="0"/>
              <a:t>From the case studies </a:t>
            </a:r>
            <a:r>
              <a:rPr lang="en-US" sz="1200" dirty="0" smtClean="0"/>
              <a:t>discussed earlier it </a:t>
            </a:r>
            <a:r>
              <a:rPr lang="en-US" sz="1200" dirty="0"/>
              <a:t>is clear that hacks have occurred at various levels of information such as files or records in </a:t>
            </a:r>
            <a:r>
              <a:rPr lang="en-US" sz="1200" dirty="0" smtClean="0"/>
              <a:t>database.</a:t>
            </a:r>
          </a:p>
          <a:p>
            <a:pPr lvl="0">
              <a:buFont typeface="Arial" pitchFamily="34" charset="0"/>
              <a:buChar char="•"/>
            </a:pPr>
            <a:endParaRPr lang="en-US" sz="1200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dirty="0"/>
              <a:t> Therefore </a:t>
            </a:r>
            <a:r>
              <a:rPr lang="en-US" sz="1200" dirty="0" smtClean="0"/>
              <a:t>we </a:t>
            </a:r>
            <a:r>
              <a:rPr lang="en-US" sz="1200" dirty="0"/>
              <a:t>need strategies to secure data at both coarse grained </a:t>
            </a:r>
            <a:r>
              <a:rPr lang="en-US" sz="1200" dirty="0" smtClean="0"/>
              <a:t>(volume/file) and </a:t>
            </a:r>
            <a:r>
              <a:rPr lang="en-US" sz="1200" dirty="0"/>
              <a:t>fine </a:t>
            </a:r>
            <a:r>
              <a:rPr lang="en-US" sz="1200" dirty="0" smtClean="0"/>
              <a:t>grained (field/column) </a:t>
            </a:r>
            <a:r>
              <a:rPr lang="en-US" sz="1200" dirty="0"/>
              <a:t>level</a:t>
            </a:r>
            <a:r>
              <a:rPr lang="en-US" sz="12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1200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dirty="0"/>
              <a:t>Techniques for database security such as tokenization, masking, encryption, monitoring should be applied simultaneously on both these levels. </a:t>
            </a:r>
            <a:endParaRPr lang="en-US" sz="1200" dirty="0" smtClean="0"/>
          </a:p>
          <a:p>
            <a:pPr lvl="0">
              <a:buFont typeface="Arial" pitchFamily="34" charset="0"/>
              <a:buChar char="•"/>
            </a:pPr>
            <a:endParaRPr lang="en-US" sz="1200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dirty="0" smtClean="0"/>
              <a:t>High </a:t>
            </a:r>
            <a:r>
              <a:rPr lang="en-US" sz="1200" dirty="0"/>
              <a:t>degree of parallelism </a:t>
            </a:r>
            <a:r>
              <a:rPr lang="en-US" sz="1200" dirty="0" smtClean="0"/>
              <a:t>in modern databases can </a:t>
            </a:r>
            <a:r>
              <a:rPr lang="en-US" sz="1200" dirty="0"/>
              <a:t>be leveraged to achieve faster encryption and decryption while transferring data between </a:t>
            </a:r>
            <a:r>
              <a:rPr lang="en-US" sz="1200" dirty="0" smtClean="0"/>
              <a:t>nodes.</a:t>
            </a:r>
          </a:p>
          <a:p>
            <a:pPr lvl="0">
              <a:buFont typeface="Arial" pitchFamily="34" charset="0"/>
              <a:buChar char="•"/>
            </a:pPr>
            <a:endParaRPr lang="en-US" sz="1200" dirty="0" smtClean="0"/>
          </a:p>
          <a:p>
            <a:pPr lvl="0">
              <a:buFont typeface="Arial" pitchFamily="34" charset="0"/>
              <a:buChar char="•"/>
            </a:pPr>
            <a:r>
              <a:rPr lang="en-US" sz="1200" dirty="0"/>
              <a:t>The kind of protection should be in compliance with the HIPAA and HITECH policies. </a:t>
            </a:r>
            <a:endParaRPr lang="en-US" sz="1200" dirty="0" smtClean="0"/>
          </a:p>
          <a:p>
            <a:pPr lvl="0"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If the </a:t>
            </a:r>
            <a:r>
              <a:rPr lang="en-US" sz="1200" dirty="0"/>
              <a:t>architecture is such that each of its node is completely secure then the whole system would eventually prove to be secure. 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/>
          </a:p>
          <a:p>
            <a:pPr>
              <a:buFont typeface="Arial" pitchFamily="34" charset="0"/>
              <a:buChar char="•"/>
            </a:pPr>
            <a:r>
              <a:rPr lang="en-US" sz="1200" b="1" dirty="0" smtClean="0"/>
              <a:t>QUESTIONS ???</a:t>
            </a:r>
            <a:endParaRPr lang="en-US" sz="1200" b="1" dirty="0"/>
          </a:p>
          <a:p>
            <a:pPr lvl="0">
              <a:buFont typeface="Arial" pitchFamily="34" charset="0"/>
              <a:buChar char="•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4762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Big Data Security – HealthCare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57150" indent="0">
              <a:buNone/>
            </a:pPr>
            <a:r>
              <a:rPr lang="en-US" sz="1400" b="1" dirty="0" smtClean="0"/>
              <a:t>Presentation (PPT):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Introduction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Rise of Big Data in Health Care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Case studies (Anthem, </a:t>
            </a:r>
            <a:r>
              <a:rPr lang="en-US" sz="1400" dirty="0" err="1" smtClean="0"/>
              <a:t>Cignet</a:t>
            </a:r>
            <a:r>
              <a:rPr lang="en-US" sz="1400" dirty="0" smtClean="0"/>
              <a:t>, </a:t>
            </a:r>
            <a:r>
              <a:rPr lang="en-US" sz="1400" dirty="0" err="1" smtClean="0"/>
              <a:t>Premera</a:t>
            </a:r>
            <a:r>
              <a:rPr lang="en-US" sz="1400" dirty="0" smtClean="0"/>
              <a:t> Blue Cross, PMI)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Products for various kind of database in market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Intro to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and it’s architecture</a:t>
            </a:r>
          </a:p>
          <a:p>
            <a:pPr marL="400050" indent="-342900">
              <a:buFont typeface="+mj-lt"/>
              <a:buAutoNum type="arabicParenR"/>
            </a:pPr>
            <a:r>
              <a:rPr lang="en-US" sz="1400" dirty="0" smtClean="0"/>
              <a:t>Securing data in </a:t>
            </a:r>
            <a:r>
              <a:rPr lang="en-US" sz="1400" dirty="0" err="1" smtClean="0"/>
              <a:t>Hadoop</a:t>
            </a:r>
            <a:r>
              <a:rPr lang="en-US" sz="1400" dirty="0" smtClean="0"/>
              <a:t> – very brief</a:t>
            </a:r>
          </a:p>
          <a:p>
            <a:pPr marL="400050" indent="-342900">
              <a:buFont typeface="+mj-lt"/>
              <a:buAutoNum type="arabicParenR"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93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7"/>
    </mc:Choice>
    <mc:Fallback xmlns="">
      <p:transition spd="slow" advTm="936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Impact of government policies on technology and vice versa. </a:t>
            </a:r>
          </a:p>
          <a:p>
            <a:pPr marL="57150" indent="0">
              <a:buNone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HITECH </a:t>
            </a:r>
            <a:r>
              <a:rPr lang="en-US" sz="1400" b="1" dirty="0"/>
              <a:t>- The Health Information Technology for Economic and Clinical Health of 2009</a:t>
            </a:r>
            <a:r>
              <a:rPr lang="en-US" sz="1400" b="1" dirty="0" smtClean="0"/>
              <a:t>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Big Data – Lots of unstructured information. 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Business Intelligence – Storing historical data from disparate sources into a data warehouse. Reporting on the data warehouse to answer business queries.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A revolutionary movement as large amount of data in last decade to answer your queries.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Health care expenses represent 17.6% of GDP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Doctors will use this in future for evidence based decision making process.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Rise of “Internet of things” means more data in future – 26million devices in 2020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endParaRPr lang="en-US" sz="1000" b="1" dirty="0"/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44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Case study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600" b="1" u="sng" dirty="0" smtClean="0"/>
              <a:t>Anthem </a:t>
            </a:r>
            <a:r>
              <a:rPr lang="en-US" sz="1600" b="1" u="sng" dirty="0" err="1" smtClean="0"/>
              <a:t>Inc</a:t>
            </a:r>
            <a:endParaRPr lang="en-US" sz="1600" b="1" u="sng" dirty="0" smtClean="0"/>
          </a:p>
          <a:p>
            <a:pPr marL="457200" lvl="1" indent="0">
              <a:buNone/>
            </a:pPr>
            <a:endParaRPr lang="en-US" sz="1600" b="1" u="sng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Hack continued for over a month.</a:t>
            </a:r>
          </a:p>
          <a:p>
            <a:pPr marL="57150" indent="0">
              <a:buNone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Hackers </a:t>
            </a:r>
            <a:r>
              <a:rPr lang="en-US" sz="1400" b="1" dirty="0"/>
              <a:t>had access to Anthems database for more than </a:t>
            </a:r>
            <a:r>
              <a:rPr lang="en-US" sz="1400" b="1" dirty="0" smtClean="0"/>
              <a:t>month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DBA discovered this suspicious activity – A query running for a long time.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Data such as SSN was unencrypted.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Breach affected more than 80 million customers.</a:t>
            </a: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During this situation Anthem put up posts to hire Cloud security professionals.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Anthem was fined $1.7 million for breach. </a:t>
            </a:r>
          </a:p>
          <a:p>
            <a:pPr marL="57150" indent="0">
              <a:buNone/>
            </a:pPr>
            <a:endParaRPr lang="en-US" sz="1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Case study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57150" lvl="1" indent="0">
              <a:buNone/>
            </a:pPr>
            <a:r>
              <a:rPr lang="en-US" sz="1600" b="1" dirty="0"/>
              <a:t>	</a:t>
            </a:r>
            <a:r>
              <a:rPr lang="en-US" sz="1600" b="1" u="sng" dirty="0" err="1" smtClean="0"/>
              <a:t>Premera</a:t>
            </a:r>
            <a:r>
              <a:rPr lang="en-US" sz="1600" b="1" u="sng" dirty="0" smtClean="0"/>
              <a:t> Blue Cross</a:t>
            </a:r>
            <a:endParaRPr lang="en-US" sz="1600" b="1" u="sng" dirty="0"/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err="1" smtClean="0"/>
              <a:t>Premera</a:t>
            </a:r>
            <a:r>
              <a:rPr lang="en-US" sz="1400" b="1" dirty="0" smtClean="0"/>
              <a:t> Blue Cross in Washington state and Alaska – Victim of “sophisticated cyber attack”.</a:t>
            </a:r>
          </a:p>
          <a:p>
            <a:pPr marL="57150" indent="0">
              <a:buNone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Stolen information included data on members from other plans who received care in Washington and Alaska. 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Suspected that personal information from as early as 2002 must have been stolen.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 smtClean="0"/>
          </a:p>
          <a:p>
            <a:pPr marL="457200" lvl="1" indent="0">
              <a:buNone/>
            </a:pPr>
            <a:r>
              <a:rPr lang="en-US" sz="1000" b="1" dirty="0"/>
              <a:t>	</a:t>
            </a:r>
            <a:r>
              <a:rPr lang="en-US" sz="1600" b="1" u="sng" dirty="0" err="1" smtClean="0"/>
              <a:t>Cignet</a:t>
            </a:r>
            <a:r>
              <a:rPr lang="en-US" sz="1600" b="1" u="sng" dirty="0" smtClean="0"/>
              <a:t> Health Center</a:t>
            </a:r>
            <a:endParaRPr lang="en-US" sz="1600" b="1" u="sng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Non compliance with HIPAA policies are also causes of penalties.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/>
              <a:t>A case of non-compliance occurred at </a:t>
            </a:r>
            <a:r>
              <a:rPr lang="en-US" sz="1400" b="1" dirty="0" err="1"/>
              <a:t>Cignet</a:t>
            </a:r>
            <a:r>
              <a:rPr lang="en-US" sz="1400" b="1" dirty="0"/>
              <a:t> Health Center, which is essentially a group of clinics that denied turning in the medical records requested by the </a:t>
            </a:r>
            <a:r>
              <a:rPr lang="en-US" sz="1400" b="1" dirty="0" smtClean="0"/>
              <a:t>patients.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Fine of $4.3 million 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Future – Precision Medicine Initiative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A </a:t>
            </a:r>
            <a:r>
              <a:rPr lang="en-US" sz="1400" b="1" dirty="0"/>
              <a:t>bold new research effort to revolutionize how we improve health and treat </a:t>
            </a:r>
            <a:r>
              <a:rPr lang="en-US" sz="1400" b="1" dirty="0" smtClean="0"/>
              <a:t>disease.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/>
              <a:t>An innovative approach that takes into account individual differences in people’s genes, environments, and lifestyles. </a:t>
            </a:r>
          </a:p>
          <a:p>
            <a:pPr>
              <a:buFont typeface="Arial" pitchFamily="34" charset="0"/>
              <a:buChar char="•"/>
            </a:pPr>
            <a:endParaRPr lang="en-US" sz="1400" b="1" dirty="0" smtClean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A </a:t>
            </a:r>
            <a:r>
              <a:rPr lang="en-US" sz="1400" b="1" dirty="0"/>
              <a:t>database of genetic, dietary, health history, lifestyle and other such data from over a million Americans</a:t>
            </a:r>
            <a:r>
              <a:rPr lang="en-US" sz="1400" b="1" dirty="0" smtClean="0"/>
              <a:t>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This </a:t>
            </a:r>
            <a:r>
              <a:rPr lang="en-US" sz="1400" b="1" dirty="0"/>
              <a:t>warehouse will be more than any other health care </a:t>
            </a:r>
            <a:r>
              <a:rPr lang="en-US" sz="1400" b="1" dirty="0" smtClean="0"/>
              <a:t>setting.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To secure this data experts from domains such as Health IT, ethics, data science, security have come together and are brainstorming.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The implementation will be put to penetration testing and auditing at regular intervals. </a:t>
            </a:r>
          </a:p>
          <a:p>
            <a:pPr marL="342900" indent="-285750">
              <a:buFont typeface="Arial" pitchFamily="34" charset="0"/>
              <a:buChar char="•"/>
            </a:pPr>
            <a:endParaRPr lang="en-US" sz="1400" b="1" dirty="0"/>
          </a:p>
          <a:p>
            <a:pPr marL="342900" indent="-285750">
              <a:buFont typeface="Arial" pitchFamily="34" charset="0"/>
              <a:buChar char="•"/>
            </a:pPr>
            <a:r>
              <a:rPr lang="en-US" sz="1400" b="1" dirty="0" smtClean="0"/>
              <a:t>One of the challenge is that design should be easily implemented and secure both at same time.</a:t>
            </a:r>
            <a:endParaRPr lang="en-US" sz="1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Some types of databases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Architects want </a:t>
            </a:r>
            <a:r>
              <a:rPr lang="en-US" sz="1400" b="1" dirty="0"/>
              <a:t>to secure the network layer, end point layer, the interfaces to the system which act as port of entry and </a:t>
            </a:r>
            <a:r>
              <a:rPr lang="en-US" sz="1400" b="1" dirty="0" smtClean="0"/>
              <a:t>exits.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At the heart of all this lays the database. An architect wants to chose a secure database without compromising it’s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Based on the kind of </a:t>
            </a:r>
            <a:r>
              <a:rPr lang="en-US" sz="1400" b="1" dirty="0" smtClean="0"/>
              <a:t>data advanced databases are available.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A major challenge – None of them have inherent features to completely secure the database.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Neither are there vendors who guarantee a completely secure system. They might only offer maximum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 of vendor products :-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Imprivata</a:t>
            </a:r>
            <a:r>
              <a:rPr lang="en-US" sz="1000" b="1" dirty="0" smtClean="0"/>
              <a:t> single sign on (Access and privileges)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 smtClean="0"/>
              <a:t>Identity Finder (Monitoring PHI footprint – Risk arises from authorized users..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 err="1" smtClean="0"/>
              <a:t>BrightPoint</a:t>
            </a:r>
            <a:r>
              <a:rPr lang="en-US" sz="1000" b="1" dirty="0" smtClean="0"/>
              <a:t> security (Threat Intelligence)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 smtClean="0"/>
              <a:t>VASCO (Authentication – EPCS compliance)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000" b="1" dirty="0" smtClean="0"/>
              <a:t>Many more products.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Databases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sz="1200" b="1" dirty="0" smtClean="0"/>
              <a:t>Wide </a:t>
            </a:r>
            <a:r>
              <a:rPr lang="en-US" sz="1200" b="1" dirty="0"/>
              <a:t>Column Store/Column Families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Considered </a:t>
            </a:r>
            <a:r>
              <a:rPr lang="en-US" sz="1200" b="1" dirty="0"/>
              <a:t>as a clone of the Google’s “Big Table</a:t>
            </a:r>
            <a:r>
              <a:rPr lang="en-US" sz="1200" b="1" dirty="0" smtClean="0"/>
              <a:t>” - </a:t>
            </a:r>
            <a:r>
              <a:rPr lang="en-US" sz="1200" b="1" dirty="0"/>
              <a:t>proprietary technology by Google on top of its other technologies such as Map-Reduce, GFS (Google file system), Chubby file locking, </a:t>
            </a:r>
            <a:r>
              <a:rPr lang="en-US" sz="1200" b="1" dirty="0" err="1"/>
              <a:t>SSTable</a:t>
            </a:r>
            <a:r>
              <a:rPr lang="en-US" sz="1200" b="1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S</a:t>
            </a:r>
            <a:r>
              <a:rPr lang="en-US" sz="1200" b="1" dirty="0" smtClean="0"/>
              <a:t>ingle </a:t>
            </a:r>
            <a:r>
              <a:rPr lang="en-US" sz="1200" b="1" dirty="0"/>
              <a:t>associative array – Horizontal </a:t>
            </a:r>
            <a:r>
              <a:rPr lang="en-US" sz="1200" b="1" dirty="0" smtClean="0"/>
              <a:t>scaling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M</a:t>
            </a:r>
            <a:r>
              <a:rPr lang="en-US" sz="1200" b="1" dirty="0" smtClean="0"/>
              <a:t>aps </a:t>
            </a:r>
            <a:r>
              <a:rPr lang="en-US" sz="1200" b="1" dirty="0"/>
              <a:t>a row value to its corresponding key value and then attaches the timestamp to it and stores this in the associative array</a:t>
            </a:r>
            <a:r>
              <a:rPr lang="en-US" sz="1200" b="1" dirty="0" smtClean="0"/>
              <a:t>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C</a:t>
            </a:r>
            <a:r>
              <a:rPr lang="en-US" sz="1200" b="1" dirty="0" smtClean="0"/>
              <a:t>ompute </a:t>
            </a:r>
            <a:r>
              <a:rPr lang="en-US" sz="1200" b="1" dirty="0"/>
              <a:t>and </a:t>
            </a:r>
            <a:r>
              <a:rPr lang="en-US" sz="1200" b="1" dirty="0" smtClean="0"/>
              <a:t>storage - scales </a:t>
            </a:r>
            <a:r>
              <a:rPr lang="en-US" sz="1200" b="1" dirty="0"/>
              <a:t>into the Petabyte range across hundreds or thousands of servers with the ability to easily add servers to scale resources</a:t>
            </a:r>
            <a:r>
              <a:rPr lang="en-US" sz="1200" b="1" dirty="0" smtClean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Data is stored column wise rather than row wise.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There are several products providing column-oriented databases or data stores:</a:t>
            </a:r>
          </a:p>
          <a:p>
            <a:pPr lvl="1"/>
            <a:r>
              <a:rPr lang="en-US" sz="1200" b="1" dirty="0" err="1">
                <a:ea typeface="+mn-ea"/>
                <a:cs typeface="+mn-cs"/>
              </a:rPr>
              <a:t>BigTable</a:t>
            </a:r>
            <a:endParaRPr lang="en-US" sz="1200" b="1" dirty="0">
              <a:ea typeface="+mn-ea"/>
              <a:cs typeface="+mn-cs"/>
            </a:endParaRPr>
          </a:p>
          <a:p>
            <a:pPr lvl="1"/>
            <a:r>
              <a:rPr lang="en-US" sz="1200" b="1" dirty="0">
                <a:ea typeface="+mn-ea"/>
                <a:cs typeface="+mn-cs"/>
              </a:rPr>
              <a:t>Aster Data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SAP HANA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Cassandra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Hyper Table 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Databases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0" lvl="0" indent="0">
              <a:buNone/>
            </a:pPr>
            <a:r>
              <a:rPr lang="en-US" sz="1200" b="1" dirty="0" smtClean="0"/>
              <a:t>2.</a:t>
            </a:r>
            <a:r>
              <a:rPr lang="en-US" sz="1200" b="1" dirty="0"/>
              <a:t> Document </a:t>
            </a:r>
            <a:r>
              <a:rPr lang="en-US" sz="1200" b="1" dirty="0" smtClean="0"/>
              <a:t>Store</a:t>
            </a:r>
            <a:endParaRPr lang="en-US" sz="1200" b="1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Doesn’t mean that it stores documents like pdf.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Contains data with some metadata.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D</a:t>
            </a:r>
            <a:r>
              <a:rPr lang="en-US" sz="1200" b="1" dirty="0" smtClean="0"/>
              <a:t>ata </a:t>
            </a:r>
            <a:r>
              <a:rPr lang="en-US" sz="1200" b="1" dirty="0"/>
              <a:t>is stored in an xml format wherein each tag of the xml document tells us about the data within the tags.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Supports both large/small reads – Stream or block transfers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Examples of Document Stores for Big Data include: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MongoDB</a:t>
            </a:r>
          </a:p>
          <a:p>
            <a:pPr lvl="1"/>
            <a:r>
              <a:rPr lang="en-US" sz="1200" b="1" dirty="0" err="1">
                <a:ea typeface="+mn-ea"/>
                <a:cs typeface="+mn-cs"/>
              </a:rPr>
              <a:t>CouchDB</a:t>
            </a:r>
            <a:endParaRPr lang="en-US" sz="1200" b="1" dirty="0">
              <a:ea typeface="+mn-ea"/>
              <a:cs typeface="+mn-cs"/>
            </a:endParaRPr>
          </a:p>
          <a:p>
            <a:pPr lvl="1"/>
            <a:r>
              <a:rPr lang="en-US" sz="1200" b="1" dirty="0" err="1" smtClean="0">
                <a:ea typeface="+mn-ea"/>
                <a:cs typeface="+mn-cs"/>
              </a:rPr>
              <a:t>TerraStore</a:t>
            </a:r>
            <a:endParaRPr lang="en-US" sz="1200" b="1" dirty="0" smtClean="0">
              <a:ea typeface="+mn-ea"/>
              <a:cs typeface="+mn-cs"/>
            </a:endParaRPr>
          </a:p>
          <a:p>
            <a:pPr marL="579438" lvl="1" indent="0">
              <a:buNone/>
            </a:pPr>
            <a:endParaRPr lang="en-US" sz="1200" b="1" dirty="0"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sz="1200" b="1" dirty="0"/>
              <a:t>3</a:t>
            </a:r>
            <a:r>
              <a:rPr lang="en-US" sz="1200" b="1" dirty="0" smtClean="0"/>
              <a:t>. </a:t>
            </a:r>
            <a:r>
              <a:rPr lang="en-US" sz="1200" b="1" dirty="0"/>
              <a:t>Key-Value / Tuple </a:t>
            </a:r>
            <a:r>
              <a:rPr lang="en-US" sz="1200" b="1" dirty="0" smtClean="0"/>
              <a:t>storage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Idea </a:t>
            </a:r>
            <a:r>
              <a:rPr lang="en-US" sz="1200" b="1" dirty="0"/>
              <a:t>here is to avoid duplicates in the database so as to achieve higher </a:t>
            </a:r>
            <a:r>
              <a:rPr lang="en-US" sz="1200" b="1" dirty="0" smtClean="0"/>
              <a:t>performance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Analogous to hash table.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 smtClean="0"/>
              <a:t>Also known as tuple stores and are very popular in </a:t>
            </a:r>
            <a:r>
              <a:rPr lang="en-US" sz="1200" b="1" dirty="0" err="1" smtClean="0"/>
              <a:t>BigData</a:t>
            </a:r>
            <a:r>
              <a:rPr lang="en-US" sz="1200" b="1" dirty="0" smtClean="0"/>
              <a:t> world.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Binary objects such as BLOB can also be stored against a key. </a:t>
            </a:r>
            <a:endParaRPr lang="en-US" sz="1200" b="1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Drawback - user needs to write a code defining the data being </a:t>
            </a:r>
            <a:r>
              <a:rPr lang="en-US" sz="1200" b="1" dirty="0" smtClean="0"/>
              <a:t>stored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200" b="1" dirty="0"/>
              <a:t>Examples of key-value databases that are used in Big Data are:</a:t>
            </a:r>
          </a:p>
          <a:p>
            <a:pPr lvl="1"/>
            <a:r>
              <a:rPr lang="en-US" sz="1200" b="1" dirty="0" err="1">
                <a:ea typeface="+mn-ea"/>
                <a:cs typeface="+mn-cs"/>
              </a:rPr>
              <a:t>BigTable</a:t>
            </a:r>
            <a:endParaRPr lang="en-US" sz="1200" b="1" dirty="0">
              <a:ea typeface="+mn-ea"/>
              <a:cs typeface="+mn-cs"/>
            </a:endParaRPr>
          </a:p>
          <a:p>
            <a:pPr lvl="1"/>
            <a:r>
              <a:rPr lang="en-US" sz="1200" b="1" dirty="0" err="1">
                <a:ea typeface="+mn-ea"/>
                <a:cs typeface="+mn-cs"/>
              </a:rPr>
              <a:t>Couchbase</a:t>
            </a:r>
            <a:r>
              <a:rPr lang="en-US" sz="1200" b="1" dirty="0">
                <a:ea typeface="+mn-ea"/>
                <a:cs typeface="+mn-cs"/>
              </a:rPr>
              <a:t> Server</a:t>
            </a:r>
          </a:p>
          <a:p>
            <a:pPr lvl="1"/>
            <a:r>
              <a:rPr lang="en-US" sz="1200" b="1" dirty="0">
                <a:ea typeface="+mn-ea"/>
                <a:cs typeface="+mn-cs"/>
              </a:rPr>
              <a:t>Berkeley DB</a:t>
            </a:r>
          </a:p>
          <a:p>
            <a:pPr lvl="1"/>
            <a:r>
              <a:rPr lang="en-US" sz="1200" b="1" dirty="0" smtClean="0">
                <a:ea typeface="+mn-ea"/>
                <a:cs typeface="+mn-cs"/>
              </a:rPr>
              <a:t>Amazon </a:t>
            </a:r>
            <a:r>
              <a:rPr lang="en-US" sz="1200" b="1" dirty="0">
                <a:ea typeface="+mn-ea"/>
                <a:cs typeface="+mn-cs"/>
              </a:rPr>
              <a:t>Dynamo DB </a:t>
            </a:r>
          </a:p>
          <a:p>
            <a:pPr lvl="1"/>
            <a:r>
              <a:rPr lang="en-US" sz="1200" b="1" dirty="0" err="1">
                <a:ea typeface="+mn-ea"/>
                <a:cs typeface="+mn-cs"/>
              </a:rPr>
              <a:t>Dynomite</a:t>
            </a:r>
            <a:r>
              <a:rPr lang="en-US" sz="1200" b="1" dirty="0">
                <a:ea typeface="+mn-ea"/>
                <a:cs typeface="+mn-cs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.3|1|0.9|0.7|0.7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|0.4"/>
</p:tagLst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30766</TotalTime>
  <Words>1485</Words>
  <Application>Microsoft Office PowerPoint</Application>
  <PresentationFormat>On-screen Show (4:3)</PresentationFormat>
  <Paragraphs>261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ITMtemplate</vt:lpstr>
      <vt:lpstr>1_ITM478_08_1</vt:lpstr>
      <vt:lpstr>528 Database Security</vt:lpstr>
      <vt:lpstr>Big Data Security – HealthCare</vt:lpstr>
      <vt:lpstr>Introduction</vt:lpstr>
      <vt:lpstr>Case study</vt:lpstr>
      <vt:lpstr>Case study</vt:lpstr>
      <vt:lpstr>Future – Precision Medicine Initiative</vt:lpstr>
      <vt:lpstr>Some types of databases</vt:lpstr>
      <vt:lpstr>Advanced Databases </vt:lpstr>
      <vt:lpstr>Advanced Databases </vt:lpstr>
      <vt:lpstr>Advanced Databases </vt:lpstr>
      <vt:lpstr>Advanced Databases </vt:lpstr>
      <vt:lpstr>Cloud Environment</vt:lpstr>
      <vt:lpstr>Hadoop - Overview</vt:lpstr>
      <vt:lpstr>Hadoop – Architecture Diagram</vt:lpstr>
      <vt:lpstr>Hadoop – Architecture Diagram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Rahul Chaturvedi</cp:lastModifiedBy>
  <cp:revision>374</cp:revision>
  <dcterms:created xsi:type="dcterms:W3CDTF">2015-08-06T17:32:52Z</dcterms:created>
  <dcterms:modified xsi:type="dcterms:W3CDTF">2015-10-28T23:29:39Z</dcterms:modified>
</cp:coreProperties>
</file>