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5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D5D8B2-FA6E-415D-A683-EB7FE0D7A77A}" type="datetimeFigureOut">
              <a:rPr lang="en-US" smtClean="0"/>
              <a:pPr/>
              <a:t>11/04/15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B6EE67F-1EC3-44DA-8E65-CA3C425A8C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5D8B2-FA6E-415D-A683-EB7FE0D7A77A}" type="datetimeFigureOut">
              <a:rPr lang="en-US" smtClean="0"/>
              <a:pPr/>
              <a:t>11/04/15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5D8B2-FA6E-415D-A683-EB7FE0D7A77A}" type="datetimeFigureOut">
              <a:rPr lang="en-US" smtClean="0"/>
              <a:pPr/>
              <a:t>11/04/15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5D8B2-FA6E-415D-A683-EB7FE0D7A77A}" type="datetimeFigureOut">
              <a:rPr lang="en-US" smtClean="0"/>
              <a:pPr/>
              <a:t>11/04/15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D5D8B2-FA6E-415D-A683-EB7FE0D7A77A}" type="datetimeFigureOut">
              <a:rPr lang="en-US" smtClean="0"/>
              <a:pPr/>
              <a:t>11/04/15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EE67F-1EC3-44DA-8E65-CA3C425A8C2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D5D8B2-FA6E-415D-A683-EB7FE0D7A77A}" type="datetimeFigureOut">
              <a:rPr lang="en-US" smtClean="0"/>
              <a:pPr/>
              <a:t>11/04/15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D5D8B2-FA6E-415D-A683-EB7FE0D7A77A}" type="datetimeFigureOut">
              <a:rPr lang="en-US" smtClean="0"/>
              <a:pPr/>
              <a:t>11/04/15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D5D8B2-FA6E-415D-A683-EB7FE0D7A77A}" type="datetimeFigureOut">
              <a:rPr lang="en-US" smtClean="0"/>
              <a:pPr/>
              <a:t>11/04/15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5D8B2-FA6E-415D-A683-EB7FE0D7A77A}" type="datetimeFigureOut">
              <a:rPr lang="en-US" smtClean="0"/>
              <a:pPr/>
              <a:t>11/04/15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D5D8B2-FA6E-415D-A683-EB7FE0D7A77A}" type="datetimeFigureOut">
              <a:rPr lang="en-US" smtClean="0"/>
              <a:pPr/>
              <a:t>11/04/15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EE67F-1EC3-44DA-8E65-CA3C425A8C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D5D8B2-FA6E-415D-A683-EB7FE0D7A77A}" type="datetimeFigureOut">
              <a:rPr lang="en-US" smtClean="0"/>
              <a:pPr/>
              <a:t>11/04/15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B6EE67F-1EC3-44DA-8E65-CA3C425A8C26}"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D5D8B2-FA6E-415D-A683-EB7FE0D7A77A}" type="datetimeFigureOut">
              <a:rPr lang="en-US" smtClean="0"/>
              <a:pPr/>
              <a:t>11/04/15</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6EE67F-1EC3-44DA-8E65-CA3C425A8C26}"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based Security</a:t>
            </a:r>
            <a:endParaRPr lang="en-US" dirty="0"/>
          </a:p>
        </p:txBody>
      </p:sp>
      <p:sp>
        <p:nvSpPr>
          <p:cNvPr id="3" name="Subtitle 2"/>
          <p:cNvSpPr>
            <a:spLocks noGrp="1"/>
          </p:cNvSpPr>
          <p:nvPr>
            <p:ph type="subTitle" idx="1"/>
          </p:nvPr>
        </p:nvSpPr>
        <p:spPr/>
        <p:txBody>
          <a:bodyPr/>
          <a:lstStyle/>
          <a:p>
            <a:endParaRPr lang="en-US" dirty="0" smtClean="0"/>
          </a:p>
          <a:p>
            <a:r>
              <a:rPr lang="en-US" dirty="0" smtClean="0"/>
              <a:t>Presenter : </a:t>
            </a:r>
            <a:r>
              <a:rPr lang="en-US" dirty="0" err="1" smtClean="0"/>
              <a:t>Sarbani</a:t>
            </a:r>
            <a:r>
              <a:rPr lang="en-US" dirty="0" smtClean="0"/>
              <a:t> Paul</a:t>
            </a:r>
            <a:endParaRPr lang="en-US" dirty="0"/>
          </a:p>
        </p:txBody>
      </p:sp>
    </p:spTree>
    <p:extLst>
      <p:ext uri="{BB962C8B-B14F-4D97-AF65-F5344CB8AC3E}">
        <p14:creationId xmlns:p14="http://schemas.microsoft.com/office/powerpoint/2010/main" val="292056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19763"/>
          </a:xfrm>
        </p:spPr>
        <p:txBody>
          <a:bodyPr>
            <a:normAutofit fontScale="90000"/>
          </a:bodyPr>
          <a:lstStyle/>
          <a:p>
            <a:r>
              <a:rPr lang="en-US" dirty="0"/>
              <a:t/>
            </a:r>
            <a:br>
              <a:rPr lang="en-US" dirty="0"/>
            </a:br>
            <a:r>
              <a:rPr lang="en-US" dirty="0" smtClean="0"/>
              <a:t> Cloud computing infrastructure</a:t>
            </a:r>
            <a:endParaRPr lang="en-US" dirty="0"/>
          </a:p>
        </p:txBody>
      </p:sp>
      <p:sp>
        <p:nvSpPr>
          <p:cNvPr id="3" name="Content Placeholder 2"/>
          <p:cNvSpPr>
            <a:spLocks noGrp="1"/>
          </p:cNvSpPr>
          <p:nvPr>
            <p:ph idx="1"/>
          </p:nvPr>
        </p:nvSpPr>
        <p:spPr/>
        <p:txBody>
          <a:bodyPr/>
          <a:lstStyle/>
          <a:p>
            <a:pPr marL="0" indent="0">
              <a:buNone/>
            </a:pPr>
            <a:r>
              <a:rPr lang="en-US" dirty="0"/>
              <a:t>Cloud computing is a model for enabling convenient and on-demand network access to a shared pool of configurable computing resources. These resources includes networks, servers, storage, applications and services. It can be rapidly configured and released with minimum effort or interaction to service provider.</a:t>
            </a:r>
          </a:p>
        </p:txBody>
      </p:sp>
    </p:spTree>
    <p:extLst>
      <p:ext uri="{BB962C8B-B14F-4D97-AF65-F5344CB8AC3E}">
        <p14:creationId xmlns:p14="http://schemas.microsoft.com/office/powerpoint/2010/main" val="270953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32826"/>
          </a:xfrm>
        </p:spPr>
        <p:txBody>
          <a:bodyPr>
            <a:normAutofit fontScale="90000"/>
          </a:bodyPr>
          <a:lstStyle/>
          <a:p>
            <a:r>
              <a:rPr lang="en-US" dirty="0" smtClean="0"/>
              <a:t>Cloud computing infrastructure</a:t>
            </a:r>
            <a:endParaRPr lang="en-US" dirty="0"/>
          </a:p>
        </p:txBody>
      </p:sp>
      <p:pic>
        <p:nvPicPr>
          <p:cNvPr id="4" name="Content Placeholder 3"/>
          <p:cNvPicPr>
            <a:picLocks noGrp="1"/>
          </p:cNvPicPr>
          <p:nvPr>
            <p:ph idx="1"/>
          </p:nvPr>
        </p:nvPicPr>
        <p:blipFill>
          <a:blip r:embed="rId2"/>
          <a:stretch>
            <a:fillRect/>
          </a:stretch>
        </p:blipFill>
        <p:spPr bwMode="auto">
          <a:xfrm>
            <a:off x="2534195" y="1397727"/>
            <a:ext cx="6323838" cy="4926874"/>
          </a:xfrm>
          <a:prstGeom prst="rect">
            <a:avLst/>
          </a:prstGeom>
          <a:noFill/>
          <a:ln w="9525">
            <a:noFill/>
            <a:miter lim="800000"/>
            <a:headEnd/>
            <a:tailEnd/>
          </a:ln>
        </p:spPr>
      </p:pic>
    </p:spTree>
    <p:extLst>
      <p:ext uri="{BB962C8B-B14F-4D97-AF65-F5344CB8AC3E}">
        <p14:creationId xmlns:p14="http://schemas.microsoft.com/office/powerpoint/2010/main" val="117463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850392"/>
          </a:xfrm>
        </p:spPr>
        <p:txBody>
          <a:bodyPr/>
          <a:lstStyle/>
          <a:p>
            <a:r>
              <a:rPr lang="en-US" dirty="0" smtClean="0"/>
              <a:t>Conclusion</a:t>
            </a:r>
            <a:endParaRPr lang="en-US" dirty="0"/>
          </a:p>
        </p:txBody>
      </p:sp>
      <p:sp>
        <p:nvSpPr>
          <p:cNvPr id="3" name="Content Placeholder 2"/>
          <p:cNvSpPr>
            <a:spLocks noGrp="1"/>
          </p:cNvSpPr>
          <p:nvPr>
            <p:ph idx="1"/>
          </p:nvPr>
        </p:nvSpPr>
        <p:spPr>
          <a:xfrm>
            <a:off x="609600" y="1737360"/>
            <a:ext cx="10972800" cy="4587240"/>
          </a:xfrm>
        </p:spPr>
        <p:txBody>
          <a:bodyPr>
            <a:normAutofit fontScale="92500" lnSpcReduction="10000"/>
          </a:bodyPr>
          <a:lstStyle/>
          <a:p>
            <a:pPr marL="0" indent="0">
              <a:buNone/>
            </a:pPr>
            <a:r>
              <a:rPr lang="en-US" dirty="0" smtClean="0"/>
              <a:t>	By </a:t>
            </a:r>
            <a:r>
              <a:rPr lang="en-US" dirty="0"/>
              <a:t>knowing what can be leveraged from the cloud platform or service provider, we can develop security in our application without reinventing the capability within our application boundary thus avoiding costly “bolt-on” safeguards. </a:t>
            </a:r>
            <a:endParaRPr lang="en-US" dirty="0" smtClean="0"/>
          </a:p>
          <a:p>
            <a:pPr marL="0" indent="0">
              <a:buNone/>
            </a:pPr>
            <a:r>
              <a:rPr lang="en-US" dirty="0" smtClean="0"/>
              <a:t>	A </a:t>
            </a:r>
            <a:r>
              <a:rPr lang="en-US" dirty="0"/>
              <a:t>good practice is to create security principles and architectural patterns that can be leveraged in the design phase. Architectural patterns can help articulate where controls are enforced (Cloud versus third party versus enterprise) during the design phase so appropriate security controls are baked into the application design. </a:t>
            </a:r>
            <a:endParaRPr lang="en-US" dirty="0" smtClean="0"/>
          </a:p>
          <a:p>
            <a:pPr marL="0" indent="0">
              <a:buNone/>
            </a:pPr>
            <a:r>
              <a:rPr lang="en-US" dirty="0" smtClean="0"/>
              <a:t>	Keep </a:t>
            </a:r>
            <a:r>
              <a:rPr lang="en-US" dirty="0"/>
              <a:t>in mind the relevant threats and the principle of “risk appropriate” when creating cloud security patterns. Ultimately a cloud security architecture should support the developer’s needs to protect the confidentiality, integrity and availability of data processed and stored in the cloud.</a:t>
            </a:r>
          </a:p>
        </p:txBody>
      </p:sp>
    </p:spTree>
    <p:extLst>
      <p:ext uri="{BB962C8B-B14F-4D97-AF65-F5344CB8AC3E}">
        <p14:creationId xmlns:p14="http://schemas.microsoft.com/office/powerpoint/2010/main" val="189700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223375"/>
          </a:xfrm>
        </p:spPr>
        <p:txBody>
          <a:bodyPr>
            <a:normAutofit fontScale="90000"/>
          </a:bodyPr>
          <a:lstStyle/>
          <a:p>
            <a:endParaRPr lang="en-US" dirty="0"/>
          </a:p>
        </p:txBody>
      </p:sp>
      <p:sp>
        <p:nvSpPr>
          <p:cNvPr id="3" name="Content Placeholder 2"/>
          <p:cNvSpPr>
            <a:spLocks noGrp="1"/>
          </p:cNvSpPr>
          <p:nvPr>
            <p:ph idx="1"/>
          </p:nvPr>
        </p:nvSpPr>
        <p:spPr>
          <a:xfrm>
            <a:off x="609600" y="1345474"/>
            <a:ext cx="10972800" cy="4979126"/>
          </a:xfrm>
        </p:spPr>
        <p:style>
          <a:lnRef idx="1">
            <a:schemeClr val="accent3"/>
          </a:lnRef>
          <a:fillRef idx="2">
            <a:schemeClr val="accent3"/>
          </a:fillRef>
          <a:effectRef idx="1">
            <a:schemeClr val="accent3"/>
          </a:effectRef>
          <a:fontRef idx="minor">
            <a:schemeClr val="dk1"/>
          </a:fontRef>
        </p:style>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sz="4000" dirty="0" smtClean="0">
              <a:latin typeface="Brush Script MT" pitchFamily="66" charset="0"/>
            </a:endParaRPr>
          </a:p>
          <a:p>
            <a:pPr marL="0" indent="0" algn="ctr">
              <a:buNone/>
            </a:pPr>
            <a:r>
              <a:rPr lang="en-US" sz="4000" dirty="0" smtClean="0">
                <a:latin typeface="Brush Script MT" pitchFamily="66" charset="0"/>
              </a:rPr>
              <a:t>THANK YOU</a:t>
            </a:r>
            <a:endParaRPr lang="en-US" sz="4000" dirty="0">
              <a:latin typeface="Brush Script MT" pitchFamily="66" charset="0"/>
            </a:endParaRPr>
          </a:p>
        </p:txBody>
      </p:sp>
    </p:spTree>
    <p:extLst>
      <p:ext uri="{BB962C8B-B14F-4D97-AF65-F5344CB8AC3E}">
        <p14:creationId xmlns:p14="http://schemas.microsoft.com/office/powerpoint/2010/main" val="140715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9"/>
            <a:ext cx="10972800" cy="850392"/>
          </a:xfrm>
        </p:spPr>
        <p:txBody>
          <a:bodyPr/>
          <a:lstStyle/>
          <a:p>
            <a:r>
              <a:rPr lang="en-US" dirty="0" smtClean="0"/>
              <a:t>What is cloud security</a:t>
            </a:r>
            <a:endParaRPr lang="en-US" dirty="0"/>
          </a:p>
        </p:txBody>
      </p:sp>
      <p:sp>
        <p:nvSpPr>
          <p:cNvPr id="3" name="Content Placeholder 2"/>
          <p:cNvSpPr>
            <a:spLocks noGrp="1"/>
          </p:cNvSpPr>
          <p:nvPr>
            <p:ph idx="1"/>
          </p:nvPr>
        </p:nvSpPr>
        <p:spPr/>
        <p:txBody>
          <a:bodyPr>
            <a:normAutofit/>
          </a:bodyPr>
          <a:lstStyle/>
          <a:p>
            <a:pPr marL="0" indent="0">
              <a:buNone/>
            </a:pPr>
            <a:r>
              <a:rPr lang="en-US" dirty="0"/>
              <a:t>Cloud computing security or, more simply, cloud security is an evolving sub-domain of </a:t>
            </a:r>
            <a:r>
              <a:rPr lang="en-US" u="sng" dirty="0" smtClean="0">
                <a:solidFill>
                  <a:srgbClr val="7030A0"/>
                </a:solidFill>
              </a:rPr>
              <a:t>computer security</a:t>
            </a:r>
            <a:r>
              <a:rPr lang="en-US" dirty="0" smtClean="0"/>
              <a:t>,</a:t>
            </a:r>
            <a:r>
              <a:rPr lang="en-US" dirty="0"/>
              <a:t> </a:t>
            </a:r>
            <a:r>
              <a:rPr lang="en-US" u="sng" dirty="0" smtClean="0">
                <a:solidFill>
                  <a:srgbClr val="7030A0"/>
                </a:solidFill>
              </a:rPr>
              <a:t>network security</a:t>
            </a:r>
            <a:r>
              <a:rPr lang="en-US" dirty="0" smtClean="0"/>
              <a:t>, </a:t>
            </a:r>
            <a:r>
              <a:rPr lang="en-US" dirty="0"/>
              <a:t>and, </a:t>
            </a:r>
            <a:r>
              <a:rPr lang="en-US" dirty="0" smtClean="0"/>
              <a:t>more broadly</a:t>
            </a:r>
            <a:r>
              <a:rPr lang="en-US" dirty="0"/>
              <a:t> </a:t>
            </a:r>
            <a:r>
              <a:rPr lang="en-US" u="sng" dirty="0" smtClean="0">
                <a:solidFill>
                  <a:srgbClr val="7030A0"/>
                </a:solidFill>
              </a:rPr>
              <a:t>information security</a:t>
            </a:r>
            <a:r>
              <a:rPr lang="en-US" dirty="0" smtClean="0"/>
              <a:t>. </a:t>
            </a:r>
            <a:r>
              <a:rPr lang="en-US" dirty="0"/>
              <a:t>It refers to a broad set of policies, technologies, and controls deployed to protect data, applications, and the associated infrastructure of </a:t>
            </a:r>
            <a:r>
              <a:rPr lang="en-US" u="sng" dirty="0" smtClean="0">
                <a:solidFill>
                  <a:srgbClr val="7030A0"/>
                </a:solidFill>
              </a:rPr>
              <a:t>cloud computing</a:t>
            </a:r>
            <a:r>
              <a:rPr lang="en-US" dirty="0" smtClean="0"/>
              <a:t>.</a:t>
            </a:r>
            <a:endParaRPr lang="en-US" dirty="0"/>
          </a:p>
        </p:txBody>
      </p:sp>
    </p:spTree>
    <p:extLst>
      <p:ext uri="{BB962C8B-B14F-4D97-AF65-F5344CB8AC3E}">
        <p14:creationId xmlns:p14="http://schemas.microsoft.com/office/powerpoint/2010/main" val="297301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954895"/>
          </a:xfrm>
        </p:spPr>
        <p:txBody>
          <a:bodyPr/>
          <a:lstStyle/>
          <a:p>
            <a:r>
              <a:rPr lang="en-US" dirty="0" smtClean="0"/>
              <a:t>Why cloud security is required?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Increasing </a:t>
            </a:r>
            <a:r>
              <a:rPr lang="en-US" dirty="0"/>
              <a:t>demands of internet user for cloud computing environment has created database security as critical issue. Along with other issues, main critical issue is security. It is because of variety of IT services, who is providing services through a cloud environment. </a:t>
            </a:r>
            <a:endParaRPr lang="en-US" dirty="0" smtClean="0"/>
          </a:p>
          <a:p>
            <a:pPr marL="0" indent="0">
              <a:buNone/>
            </a:pPr>
            <a:r>
              <a:rPr lang="en-US" dirty="0" smtClean="0"/>
              <a:t>	When </a:t>
            </a:r>
            <a:r>
              <a:rPr lang="en-US" dirty="0"/>
              <a:t>a company choose cloud computing, and expose their database in virtual environment, they risk to expose their highly sensitive data for internal and external attacks. Cloud-based security uses a cloud computing platform as the means for delivering security to protect endpoints without the usual large client footprint that is typical of traditional software based endpoint security solutions. Instead, a small client is installed on an endpoint.</a:t>
            </a:r>
          </a:p>
          <a:p>
            <a:pPr marL="0" indent="0">
              <a:buNone/>
            </a:pPr>
            <a:endParaRPr lang="en-US" dirty="0"/>
          </a:p>
        </p:txBody>
      </p:sp>
    </p:spTree>
    <p:extLst>
      <p:ext uri="{BB962C8B-B14F-4D97-AF65-F5344CB8AC3E}">
        <p14:creationId xmlns:p14="http://schemas.microsoft.com/office/powerpoint/2010/main" val="83559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811203"/>
          </a:xfrm>
        </p:spPr>
        <p:txBody>
          <a:bodyPr/>
          <a:lstStyle/>
          <a:p>
            <a:r>
              <a:rPr lang="en-US" dirty="0" smtClean="0"/>
              <a:t>Computer Security</a:t>
            </a:r>
            <a:endParaRPr lang="en-US" dirty="0"/>
          </a:p>
        </p:txBody>
      </p:sp>
      <p:sp>
        <p:nvSpPr>
          <p:cNvPr id="3" name="Content Placeholder 2"/>
          <p:cNvSpPr>
            <a:spLocks noGrp="1"/>
          </p:cNvSpPr>
          <p:nvPr>
            <p:ph idx="1"/>
          </p:nvPr>
        </p:nvSpPr>
        <p:spPr/>
        <p:txBody>
          <a:bodyPr/>
          <a:lstStyle/>
          <a:p>
            <a:pPr marL="0" indent="0">
              <a:buNone/>
            </a:pPr>
            <a:r>
              <a:rPr lang="en-US" dirty="0"/>
              <a:t>The process of detecting and preventing unauthorized use of computer is called computer security. It involves process of safeguarding the computer from any kind of attack. It maybe for hacker's own benefit or leaving  malicious content in your system.</a:t>
            </a:r>
          </a:p>
          <a:p>
            <a:pPr marL="0" indent="0">
              <a:buNone/>
            </a:pPr>
            <a:endParaRPr lang="en-US" dirty="0"/>
          </a:p>
        </p:txBody>
      </p:sp>
    </p:spTree>
    <p:extLst>
      <p:ext uri="{BB962C8B-B14F-4D97-AF65-F5344CB8AC3E}">
        <p14:creationId xmlns:p14="http://schemas.microsoft.com/office/powerpoint/2010/main" val="32299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928769"/>
          </a:xfrm>
        </p:spPr>
        <p:txBody>
          <a:bodyPr/>
          <a:lstStyle/>
          <a:p>
            <a:r>
              <a:rPr lang="en-US" dirty="0" smtClean="0"/>
              <a:t>Areas </a:t>
            </a:r>
            <a:r>
              <a:rPr lang="en-US" dirty="0"/>
              <a:t>of concern for computer security</a:t>
            </a:r>
          </a:p>
        </p:txBody>
      </p:sp>
      <p:sp>
        <p:nvSpPr>
          <p:cNvPr id="3" name="Content Placeholder 2"/>
          <p:cNvSpPr>
            <a:spLocks noGrp="1"/>
          </p:cNvSpPr>
          <p:nvPr>
            <p:ph idx="1"/>
          </p:nvPr>
        </p:nvSpPr>
        <p:spPr/>
        <p:txBody>
          <a:bodyPr/>
          <a:lstStyle/>
          <a:p>
            <a:r>
              <a:rPr lang="en-US" u="sng" dirty="0" smtClean="0">
                <a:solidFill>
                  <a:srgbClr val="7030A0"/>
                </a:solidFill>
              </a:rPr>
              <a:t>Confidentiality</a:t>
            </a:r>
            <a:r>
              <a:rPr lang="en-US" dirty="0" smtClean="0"/>
              <a:t> - </a:t>
            </a:r>
            <a:r>
              <a:rPr lang="en-US" dirty="0"/>
              <a:t>Confidentiality states about access of data and information should be only for authorized user.</a:t>
            </a:r>
          </a:p>
          <a:p>
            <a:r>
              <a:rPr lang="en-US" u="sng" dirty="0" smtClean="0">
                <a:solidFill>
                  <a:srgbClr val="7030A0"/>
                </a:solidFill>
              </a:rPr>
              <a:t>Integrity</a:t>
            </a:r>
            <a:r>
              <a:rPr lang="en-US" dirty="0" smtClean="0"/>
              <a:t> - </a:t>
            </a:r>
            <a:r>
              <a:rPr lang="en-US" dirty="0"/>
              <a:t>Integrity states about modification of data can be done only by authorized </a:t>
            </a:r>
            <a:r>
              <a:rPr lang="en-US" dirty="0" smtClean="0"/>
              <a:t>user.</a:t>
            </a:r>
          </a:p>
          <a:p>
            <a:r>
              <a:rPr lang="en-US" dirty="0"/>
              <a:t> </a:t>
            </a:r>
            <a:r>
              <a:rPr lang="en-US" u="sng" dirty="0" smtClean="0">
                <a:solidFill>
                  <a:srgbClr val="7030A0"/>
                </a:solidFill>
              </a:rPr>
              <a:t>Availability</a:t>
            </a:r>
            <a:r>
              <a:rPr lang="en-US" dirty="0" smtClean="0"/>
              <a:t> - </a:t>
            </a:r>
            <a:r>
              <a:rPr lang="en-US" dirty="0"/>
              <a:t>Availability states about ability to reach to data by authorized user, when </a:t>
            </a:r>
            <a:r>
              <a:rPr lang="en-US" dirty="0" smtClean="0"/>
              <a:t>needed.</a:t>
            </a:r>
          </a:p>
          <a:p>
            <a:r>
              <a:rPr lang="en-US" u="sng" dirty="0" smtClean="0">
                <a:solidFill>
                  <a:srgbClr val="7030A0"/>
                </a:solidFill>
              </a:rPr>
              <a:t>Authentication</a:t>
            </a:r>
            <a:r>
              <a:rPr lang="en-US" dirty="0" smtClean="0"/>
              <a:t> - </a:t>
            </a:r>
            <a:r>
              <a:rPr lang="en-US" dirty="0"/>
              <a:t>Authentication states about the source of communication. Communication should really happen between them, among which it is intended.</a:t>
            </a:r>
          </a:p>
          <a:p>
            <a:endParaRPr lang="en-US" dirty="0"/>
          </a:p>
        </p:txBody>
      </p:sp>
    </p:spTree>
    <p:extLst>
      <p:ext uri="{BB962C8B-B14F-4D97-AF65-F5344CB8AC3E}">
        <p14:creationId xmlns:p14="http://schemas.microsoft.com/office/powerpoint/2010/main" val="87118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7"/>
            <a:ext cx="10972800" cy="863455"/>
          </a:xfrm>
        </p:spPr>
        <p:txBody>
          <a:bodyPr>
            <a:normAutofit fontScale="90000"/>
          </a:bodyPr>
          <a:lstStyle/>
          <a:p>
            <a:r>
              <a:rPr lang="en-US" dirty="0"/>
              <a:t/>
            </a:r>
            <a:br>
              <a:rPr lang="en-US" dirty="0"/>
            </a:br>
            <a:r>
              <a:rPr lang="en-US" dirty="0" smtClean="0"/>
              <a:t> Different approach of safety</a:t>
            </a:r>
            <a:endParaRPr lang="en-US" dirty="0"/>
          </a:p>
        </p:txBody>
      </p:sp>
      <p:sp>
        <p:nvSpPr>
          <p:cNvPr id="3" name="Content Placeholder 2"/>
          <p:cNvSpPr>
            <a:spLocks noGrp="1"/>
          </p:cNvSpPr>
          <p:nvPr>
            <p:ph idx="1"/>
          </p:nvPr>
        </p:nvSpPr>
        <p:spPr>
          <a:xfrm>
            <a:off x="609600" y="1789611"/>
            <a:ext cx="10972800" cy="4534989"/>
          </a:xfrm>
        </p:spPr>
        <p:txBody>
          <a:bodyPr>
            <a:normAutofit lnSpcReduction="10000"/>
          </a:bodyPr>
          <a:lstStyle/>
          <a:p>
            <a:pPr marL="0" indent="0">
              <a:buNone/>
            </a:pPr>
            <a:r>
              <a:rPr lang="en-US" u="sng" dirty="0" smtClean="0">
                <a:solidFill>
                  <a:srgbClr val="7030A0"/>
                </a:solidFill>
              </a:rPr>
              <a:t>Software solutions: </a:t>
            </a:r>
          </a:p>
          <a:p>
            <a:pPr marL="0" indent="0">
              <a:buNone/>
            </a:pPr>
            <a:r>
              <a:rPr lang="en-US" dirty="0" smtClean="0">
                <a:solidFill>
                  <a:srgbClr val="7030A0"/>
                </a:solidFill>
              </a:rPr>
              <a:t>	</a:t>
            </a:r>
            <a:r>
              <a:rPr lang="en-US" dirty="0" smtClean="0"/>
              <a:t>Anti-virus, firewalls or other security software has been installed between the network boundary and servers. It leaves few ports open to communicate for email, Instant messaging and web. Specific configuration for hardware and software used to be needed for these software solutions. After installing these software. These should be kept as updated always to work efficiently. These updates generally have latest files to combat with any known - unknown viruses. </a:t>
            </a:r>
          </a:p>
          <a:p>
            <a:pPr marL="0" indent="0">
              <a:buNone/>
            </a:pPr>
            <a:r>
              <a:rPr lang="en-US" dirty="0"/>
              <a:t>	These software checks all incoming mails and communication for any threat as per the definition available with that. Updating security software is equal to updating their definitions. It generally checks for any web content we are trying to access, and notify us in case of any threat.</a:t>
            </a:r>
          </a:p>
          <a:p>
            <a:endParaRPr lang="en-US" dirty="0"/>
          </a:p>
        </p:txBody>
      </p:sp>
    </p:spTree>
    <p:extLst>
      <p:ext uri="{BB962C8B-B14F-4D97-AF65-F5344CB8AC3E}">
        <p14:creationId xmlns:p14="http://schemas.microsoft.com/office/powerpoint/2010/main" val="200608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432381"/>
          </a:xfrm>
        </p:spPr>
        <p:txBody>
          <a:bodyPr>
            <a:normAutofit fontScale="90000"/>
          </a:bodyPr>
          <a:lstStyle/>
          <a:p>
            <a:endParaRPr lang="en-US" dirty="0"/>
          </a:p>
        </p:txBody>
      </p:sp>
      <p:sp>
        <p:nvSpPr>
          <p:cNvPr id="3" name="Content Placeholder 2"/>
          <p:cNvSpPr>
            <a:spLocks noGrp="1"/>
          </p:cNvSpPr>
          <p:nvPr>
            <p:ph idx="1"/>
          </p:nvPr>
        </p:nvSpPr>
        <p:spPr>
          <a:xfrm>
            <a:off x="609600" y="1188720"/>
            <a:ext cx="10972800" cy="5135880"/>
          </a:xfrm>
        </p:spPr>
        <p:txBody>
          <a:bodyPr/>
          <a:lstStyle/>
          <a:p>
            <a:pPr marL="0" indent="0">
              <a:buNone/>
            </a:pPr>
            <a:r>
              <a:rPr lang="en-US" sz="2400" u="sng" dirty="0" smtClean="0">
                <a:solidFill>
                  <a:srgbClr val="7030A0"/>
                </a:solidFill>
              </a:rPr>
              <a:t>Appliance solutions:</a:t>
            </a:r>
          </a:p>
          <a:p>
            <a:pPr marL="0" indent="0">
              <a:buNone/>
            </a:pPr>
            <a:r>
              <a:rPr lang="en-US" sz="2400" dirty="0" smtClean="0"/>
              <a:t>	Appliances are hardened servers. In case of appliance solutions, one or more of these hardened servers has to be installed between network boundary and internal resources. Here internal resource can be email server or any endpoint client server. </a:t>
            </a:r>
          </a:p>
          <a:p>
            <a:pPr marL="0" indent="0">
              <a:buNone/>
            </a:pPr>
            <a:r>
              <a:rPr lang="en-US" sz="2400" dirty="0" smtClean="0"/>
              <a:t>	The hardware and time to configure these servers varies based on the size of company and resources. If company usage of mail and internet grows, then security needs will also grow likewise. So, time to time monitoring for additional resources is needed. </a:t>
            </a:r>
          </a:p>
          <a:p>
            <a:pPr marL="0" indent="0">
              <a:buNone/>
            </a:pPr>
            <a:r>
              <a:rPr lang="en-US" sz="2400" dirty="0" smtClean="0"/>
              <a:t>	Apart from this one person should be dedicated to monitor the threat. Configuration should be regularly adjusted as per latest malware trends. Technical support also requires for internal users.</a:t>
            </a:r>
            <a:endParaRPr lang="en-US" sz="2400" dirty="0"/>
          </a:p>
        </p:txBody>
      </p:sp>
    </p:spTree>
    <p:extLst>
      <p:ext uri="{BB962C8B-B14F-4D97-AF65-F5344CB8AC3E}">
        <p14:creationId xmlns:p14="http://schemas.microsoft.com/office/powerpoint/2010/main" val="256673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471569"/>
          </a:xfrm>
        </p:spPr>
        <p:txBody>
          <a:bodyPr>
            <a:normAutofit fontScale="90000"/>
          </a:bodyPr>
          <a:lstStyle/>
          <a:p>
            <a:endParaRPr lang="en-US" dirty="0"/>
          </a:p>
        </p:txBody>
      </p:sp>
      <p:sp>
        <p:nvSpPr>
          <p:cNvPr id="3" name="Content Placeholder 2"/>
          <p:cNvSpPr>
            <a:spLocks noGrp="1"/>
          </p:cNvSpPr>
          <p:nvPr>
            <p:ph idx="1"/>
          </p:nvPr>
        </p:nvSpPr>
        <p:spPr>
          <a:xfrm>
            <a:off x="609600" y="1175657"/>
            <a:ext cx="10972800" cy="5148943"/>
          </a:xfrm>
        </p:spPr>
        <p:txBody>
          <a:bodyPr>
            <a:normAutofit fontScale="92500" lnSpcReduction="10000"/>
          </a:bodyPr>
          <a:lstStyle/>
          <a:p>
            <a:pPr>
              <a:buNone/>
            </a:pPr>
            <a:r>
              <a:rPr lang="en-US" u="sng" dirty="0" smtClean="0">
                <a:solidFill>
                  <a:srgbClr val="7030A0"/>
                </a:solidFill>
              </a:rPr>
              <a:t>Cloud </a:t>
            </a:r>
            <a:r>
              <a:rPr lang="en-US" u="sng" dirty="0">
                <a:solidFill>
                  <a:srgbClr val="7030A0"/>
                </a:solidFill>
              </a:rPr>
              <a:t>service providers:  </a:t>
            </a:r>
            <a:endParaRPr lang="en-US" u="sng" dirty="0" smtClean="0">
              <a:solidFill>
                <a:srgbClr val="7030A0"/>
              </a:solidFill>
            </a:endParaRPr>
          </a:p>
          <a:p>
            <a:pPr marL="0" indent="0">
              <a:buNone/>
            </a:pPr>
            <a:r>
              <a:rPr lang="en-US" dirty="0" smtClean="0"/>
              <a:t>	A </a:t>
            </a:r>
            <a:r>
              <a:rPr lang="en-US" dirty="0"/>
              <a:t>cloud service provider uses a remote server over network of data centers to provide service for their client. These data centers used to be located at major internet hubs. At these data centers, they process email and internet traffic for their client.  </a:t>
            </a:r>
            <a:endParaRPr lang="en-US" dirty="0" smtClean="0"/>
          </a:p>
          <a:p>
            <a:pPr marL="0" indent="0">
              <a:buNone/>
            </a:pPr>
            <a:r>
              <a:rPr lang="en-US" dirty="0" smtClean="0"/>
              <a:t>	As </a:t>
            </a:r>
            <a:r>
              <a:rPr lang="en-US" dirty="0"/>
              <a:t>per the customer requirement,  cloud service has been provided to them after making a quick modification of the client's setting. These client setting includes, DNS and mail server setting. There is no need to configure any hardware and software in this case. It is administrated through a web base portal that provides management information, statistics and report in real time. </a:t>
            </a:r>
            <a:endParaRPr lang="en-US" dirty="0" smtClean="0"/>
          </a:p>
          <a:p>
            <a:pPr marL="0" indent="0">
              <a:buNone/>
            </a:pPr>
            <a:r>
              <a:rPr lang="en-US" dirty="0" smtClean="0"/>
              <a:t>	It </a:t>
            </a:r>
            <a:r>
              <a:rPr lang="en-US" dirty="0"/>
              <a:t>is too much easier for an administrator to monitor the service. Performance report and service statistics can be gathered very easily. Any updates or upgrades can be implemented in real time. It used to made by cloud service provider only , so </a:t>
            </a:r>
            <a:r>
              <a:rPr lang="en-US" dirty="0" smtClean="0"/>
              <a:t>client </a:t>
            </a:r>
            <a:r>
              <a:rPr lang="en-US" dirty="0"/>
              <a:t>should not be worried about any additional efforts.</a:t>
            </a:r>
          </a:p>
        </p:txBody>
      </p:sp>
    </p:spTree>
    <p:extLst>
      <p:ext uri="{BB962C8B-B14F-4D97-AF65-F5344CB8AC3E}">
        <p14:creationId xmlns:p14="http://schemas.microsoft.com/office/powerpoint/2010/main" val="49893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0710"/>
            <a:ext cx="10972800" cy="796833"/>
          </a:xfrm>
        </p:spPr>
        <p:txBody>
          <a:bodyPr>
            <a:normAutofit fontScale="90000"/>
          </a:bodyPr>
          <a:lstStyle/>
          <a:p>
            <a:r>
              <a:rPr lang="en-US" dirty="0" smtClean="0"/>
              <a:t/>
            </a:r>
            <a:br>
              <a:rPr lang="en-US" dirty="0" smtClean="0"/>
            </a:br>
            <a:r>
              <a:rPr lang="en-US" dirty="0" smtClean="0"/>
              <a:t> </a:t>
            </a:r>
            <a:br>
              <a:rPr lang="en-US" dirty="0" smtClean="0"/>
            </a:br>
            <a:r>
              <a:rPr lang="en-US" dirty="0"/>
              <a:t/>
            </a:r>
            <a:br>
              <a:rPr lang="en-US" dirty="0"/>
            </a:br>
            <a:r>
              <a:rPr lang="en-US" dirty="0" smtClean="0"/>
              <a:t> Advantages of cloud based security</a:t>
            </a:r>
            <a:endParaRPr lang="en-US" dirty="0"/>
          </a:p>
        </p:txBody>
      </p:sp>
      <p:sp>
        <p:nvSpPr>
          <p:cNvPr id="3" name="Content Placeholder 2"/>
          <p:cNvSpPr>
            <a:spLocks noGrp="1"/>
          </p:cNvSpPr>
          <p:nvPr>
            <p:ph idx="1"/>
          </p:nvPr>
        </p:nvSpPr>
        <p:spPr/>
        <p:txBody>
          <a:bodyPr/>
          <a:lstStyle/>
          <a:p>
            <a:r>
              <a:rPr lang="en-US" dirty="0" smtClean="0"/>
              <a:t>Implementation </a:t>
            </a:r>
            <a:r>
              <a:rPr lang="en-US" dirty="0"/>
              <a:t>and maintenance</a:t>
            </a:r>
          </a:p>
          <a:p>
            <a:r>
              <a:rPr lang="en-US" dirty="0"/>
              <a:t>Reliability and </a:t>
            </a:r>
            <a:r>
              <a:rPr lang="en-US" dirty="0" smtClean="0"/>
              <a:t>scalability</a:t>
            </a:r>
          </a:p>
          <a:p>
            <a:r>
              <a:rPr lang="en-US" dirty="0"/>
              <a:t>Guaranteed levels of </a:t>
            </a:r>
            <a:r>
              <a:rPr lang="en-US" dirty="0" smtClean="0"/>
              <a:t>service</a:t>
            </a:r>
          </a:p>
          <a:p>
            <a:r>
              <a:rPr lang="en-US" dirty="0"/>
              <a:t>Total cost of ownership</a:t>
            </a:r>
          </a:p>
          <a:p>
            <a:endParaRPr lang="en-US" dirty="0" smtClean="0"/>
          </a:p>
          <a:p>
            <a:endParaRPr lang="en-US" dirty="0"/>
          </a:p>
        </p:txBody>
      </p:sp>
    </p:spTree>
    <p:extLst>
      <p:ext uri="{BB962C8B-B14F-4D97-AF65-F5344CB8AC3E}">
        <p14:creationId xmlns:p14="http://schemas.microsoft.com/office/powerpoint/2010/main" val="722113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224</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Brush Script MT</vt:lpstr>
      <vt:lpstr>Calibri</vt:lpstr>
      <vt:lpstr>Constantia</vt:lpstr>
      <vt:lpstr>Wingdings 2</vt:lpstr>
      <vt:lpstr>Flow</vt:lpstr>
      <vt:lpstr>Cloud based Security</vt:lpstr>
      <vt:lpstr>What is cloud security</vt:lpstr>
      <vt:lpstr>Why cloud security is required?</vt:lpstr>
      <vt:lpstr>Computer Security</vt:lpstr>
      <vt:lpstr>Areas of concern for computer security</vt:lpstr>
      <vt:lpstr>  Different approach of safety</vt:lpstr>
      <vt:lpstr>PowerPoint Presentation</vt:lpstr>
      <vt:lpstr>PowerPoint Presentation</vt:lpstr>
      <vt:lpstr>     Advantages of cloud based security</vt:lpstr>
      <vt:lpstr>  Cloud computing infrastructure</vt:lpstr>
      <vt:lpstr>Cloud computing infrastructure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Security</dc:title>
  <dc:creator>Sarbani Paul</dc:creator>
  <cp:lastModifiedBy>Sarbani Paul</cp:lastModifiedBy>
  <cp:revision>13</cp:revision>
  <dcterms:created xsi:type="dcterms:W3CDTF">2015-11-04T16:09:59Z</dcterms:created>
  <dcterms:modified xsi:type="dcterms:W3CDTF">2015-11-04T18:06:37Z</dcterms:modified>
</cp:coreProperties>
</file>