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Why SOX Compliance Strengthens Database Security Environment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Ivaness </a:t>
            </a:r>
            <a:r>
              <a:rPr lang="en-US" dirty="0" err="1" smtClean="0"/>
              <a:t>Christle</a:t>
            </a:r>
            <a:r>
              <a:rPr lang="en-US" dirty="0" smtClean="0"/>
              <a:t> Chiong</a:t>
            </a:r>
          </a:p>
          <a:p>
            <a:r>
              <a:rPr lang="en-US" dirty="0" smtClean="0"/>
              <a:t>ITMS 428 – Database Security </a:t>
            </a:r>
          </a:p>
          <a:p>
            <a:r>
              <a:rPr lang="en-US" dirty="0" smtClean="0"/>
              <a:t>Undergraduate Research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2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1431"/>
            <a:ext cx="7543800" cy="3886200"/>
          </a:xfrm>
        </p:spPr>
        <p:txBody>
          <a:bodyPr/>
          <a:lstStyle/>
          <a:p>
            <a:r>
              <a:rPr lang="en-US" dirty="0" smtClean="0"/>
              <a:t>SOX Compliance Section 802 – Criminal penalties for altering documents</a:t>
            </a:r>
          </a:p>
          <a:p>
            <a:r>
              <a:rPr lang="en-US" dirty="0" smtClean="0"/>
              <a:t>SOX Compliance Section 1102 – Tampering with a record or otherwise impeding and official proceeding</a:t>
            </a:r>
          </a:p>
          <a:p>
            <a:r>
              <a:rPr lang="en-US" dirty="0" err="1" smtClean="0"/>
              <a:t>IPLocks</a:t>
            </a:r>
            <a:r>
              <a:rPr lang="en-US" dirty="0" smtClean="0"/>
              <a:t> Database Security and Compliance Solution – captures data logs and copies events to secure repository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Generate report for successful and failed login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Column level monitoring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Content monitoring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3512"/>
            <a:ext cx="9144000" cy="9747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Enforces Data </a:t>
            </a:r>
            <a:r>
              <a:rPr lang="en-US" sz="4000" dirty="0" err="1" smtClean="0"/>
              <a:t>Integry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815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21 at 2.49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588"/>
            <a:ext cx="9144000" cy="39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21 at 2.50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92"/>
            <a:ext cx="9144000" cy="43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6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Alternative Solutions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63016"/>
            <a:ext cx="7543800" cy="3886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Separate table for recently deleted records and record the person who committed it</a:t>
            </a:r>
          </a:p>
          <a:p>
            <a:r>
              <a:rPr lang="en-US" sz="2800" dirty="0" smtClean="0"/>
              <a:t>Any requests to update records considered critical to the organization in the database should follow change control policies</a:t>
            </a:r>
          </a:p>
          <a:p>
            <a:r>
              <a:rPr lang="en-US" sz="2800" dirty="0" smtClean="0"/>
              <a:t>Triggers that will alert admin when an event occurs such as potential fraud activities</a:t>
            </a:r>
          </a:p>
          <a:p>
            <a:r>
              <a:rPr lang="en-US" sz="2800" dirty="0" smtClean="0"/>
              <a:t>Potentially consider locking columns or rows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700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</a:t>
            </a:r>
            <a:r>
              <a:rPr lang="en-US" sz="2800" dirty="0" smtClean="0"/>
              <a:t>hoever </a:t>
            </a:r>
            <a:r>
              <a:rPr lang="en-US" sz="2800" dirty="0"/>
              <a:t>attempts to violate these policies could </a:t>
            </a:r>
            <a:r>
              <a:rPr lang="en-US" sz="2800" dirty="0" smtClean="0"/>
              <a:t>face a </a:t>
            </a:r>
            <a:r>
              <a:rPr lang="en-US" sz="2800" dirty="0"/>
              <a:t>huge </a:t>
            </a:r>
            <a:r>
              <a:rPr lang="en-US" sz="2800" dirty="0" smtClean="0"/>
              <a:t>amount of fine </a:t>
            </a:r>
            <a:r>
              <a:rPr lang="en-US" sz="2800" dirty="0"/>
              <a:t>and imprisonment for not more than 20 </a:t>
            </a:r>
            <a:r>
              <a:rPr lang="en-US" sz="2800" dirty="0" smtClean="0"/>
              <a:t>years.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901502" y="6354847"/>
            <a:ext cx="3061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(Sarbanes</a:t>
            </a:r>
            <a:r>
              <a:rPr lang="en-US" sz="1400" dirty="0"/>
              <a:t>-Oxley 101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598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0996"/>
            <a:ext cx="7543800" cy="4483392"/>
          </a:xfrm>
        </p:spPr>
        <p:txBody>
          <a:bodyPr/>
          <a:lstStyle/>
          <a:p>
            <a:r>
              <a:rPr lang="en-US" dirty="0" smtClean="0"/>
              <a:t>SOX Compliance Section 404 – Management assessment of internal controls</a:t>
            </a:r>
          </a:p>
          <a:p>
            <a:r>
              <a:rPr lang="en-US" dirty="0" smtClean="0"/>
              <a:t>Requires documentation and register outside auditors to certify effective internal accounting controls</a:t>
            </a:r>
          </a:p>
          <a:p>
            <a:r>
              <a:rPr lang="en-US" dirty="0" smtClean="0"/>
              <a:t>Mandatory to monitor all users of the database system including DBAs</a:t>
            </a:r>
          </a:p>
          <a:p>
            <a:r>
              <a:rPr lang="en-US" dirty="0" smtClean="0"/>
              <a:t>Malicious DBAs could cover their own tracks!</a:t>
            </a:r>
          </a:p>
          <a:p>
            <a:r>
              <a:rPr lang="en-US" dirty="0" smtClean="0"/>
              <a:t>Solution: Monitoring Privileged User Actions for Security and Compliance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3512"/>
            <a:ext cx="9144000" cy="9747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Urges Control Access within Organization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41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3123"/>
            <a:ext cx="9144000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/>
                <a:cs typeface="Cambria"/>
              </a:rPr>
              <a:t>User Based Report using </a:t>
            </a:r>
            <a:r>
              <a:rPr lang="en-US" sz="1400" b="1" dirty="0" err="1">
                <a:latin typeface="Cambria"/>
                <a:cs typeface="Cambria"/>
              </a:rPr>
              <a:t>EventLog</a:t>
            </a:r>
            <a:r>
              <a:rPr lang="en-US" sz="1400" b="1" dirty="0">
                <a:latin typeface="Cambria"/>
                <a:cs typeface="Cambria"/>
              </a:rPr>
              <a:t> Analyzer</a:t>
            </a:r>
          </a:p>
        </p:txBody>
      </p:sp>
    </p:spTree>
    <p:extLst>
      <p:ext uri="{BB962C8B-B14F-4D97-AF65-F5344CB8AC3E}">
        <p14:creationId xmlns:p14="http://schemas.microsoft.com/office/powerpoint/2010/main" val="3868832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6722"/>
          <a:stretch/>
        </p:blipFill>
        <p:spPr>
          <a:xfrm>
            <a:off x="18041" y="992854"/>
            <a:ext cx="4308470" cy="49567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890" y="992857"/>
            <a:ext cx="4958179" cy="49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2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278"/>
            <a:ext cx="9144000" cy="58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Failure to comply with this policy could result to numerous of lawsuits, bad reputation for the company, and a fine up to 1 million dollars and 10 years in prison even if </a:t>
            </a:r>
            <a:r>
              <a:rPr lang="en-US" sz="2800" dirty="0" smtClean="0"/>
              <a:t>it was just a small thing that was done mistakenly.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901502" y="6354847"/>
            <a:ext cx="3061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(Sarbanes</a:t>
            </a:r>
            <a:r>
              <a:rPr lang="en-US" sz="1400" dirty="0"/>
              <a:t>-Oxley 101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9976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4830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Current security mechanisms enough?</a:t>
            </a:r>
          </a:p>
          <a:p>
            <a:r>
              <a:rPr lang="en-US" sz="2800" dirty="0" smtClean="0"/>
              <a:t>Strong cryptographic algorithms enough?</a:t>
            </a:r>
          </a:p>
          <a:p>
            <a:r>
              <a:rPr lang="en-US" sz="2800" dirty="0" smtClean="0"/>
              <a:t>Enforcing strong passwords enough?</a:t>
            </a:r>
          </a:p>
          <a:p>
            <a:r>
              <a:rPr lang="en-US" sz="2800" dirty="0" smtClean="0"/>
              <a:t>Just trust Intrusion Prevention/Detection Systems?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WE STILL NEED </a:t>
            </a:r>
            <a:r>
              <a:rPr lang="en-US" sz="3600" b="1" dirty="0" smtClean="0"/>
              <a:t>POLICIES </a:t>
            </a:r>
            <a:r>
              <a:rPr lang="en-US" sz="2800" dirty="0" smtClean="0"/>
              <a:t>IN PLACE!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995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11959"/>
            <a:ext cx="7543800" cy="458646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Compliance is heavily used </a:t>
            </a:r>
            <a:r>
              <a:rPr lang="en-US" sz="2800" dirty="0" smtClean="0">
                <a:sym typeface="Wingdings"/>
              </a:rPr>
              <a:t> implementing secure database system</a:t>
            </a:r>
          </a:p>
          <a:p>
            <a:r>
              <a:rPr lang="en-US" sz="2800" dirty="0" smtClean="0">
                <a:sym typeface="Wingdings"/>
              </a:rPr>
              <a:t>Emphasize protection of organization’s assets</a:t>
            </a:r>
          </a:p>
          <a:p>
            <a:r>
              <a:rPr lang="en-US" sz="2800" dirty="0" smtClean="0">
                <a:sym typeface="Wingdings"/>
              </a:rPr>
              <a:t>Enforce monitoring of database transactions and its behavior</a:t>
            </a:r>
          </a:p>
          <a:p>
            <a:r>
              <a:rPr lang="en-US" sz="2800" dirty="0" smtClean="0">
                <a:sym typeface="Wingdings"/>
              </a:rPr>
              <a:t>Minimize inside abuse and outside attacks</a:t>
            </a:r>
          </a:p>
          <a:p>
            <a:r>
              <a:rPr lang="en-US" sz="2800" dirty="0" smtClean="0">
                <a:sym typeface="Wingdings"/>
              </a:rPr>
              <a:t>People need to be aware of the consequences to obey the policy</a:t>
            </a:r>
          </a:p>
          <a:p>
            <a:r>
              <a:rPr lang="en-US" sz="2800" dirty="0" smtClean="0">
                <a:sym typeface="Wingdings"/>
              </a:rPr>
              <a:t>Job especially by IT Security Professionals</a:t>
            </a:r>
          </a:p>
        </p:txBody>
      </p:sp>
    </p:spTree>
    <p:extLst>
      <p:ext uri="{BB962C8B-B14F-4D97-AF65-F5344CB8AC3E}">
        <p14:creationId xmlns:p14="http://schemas.microsoft.com/office/powerpoint/2010/main" val="86092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Thesis Statement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SOX Compliance of 2002 strengthens the Database Security Environment because it allows </a:t>
            </a:r>
            <a:r>
              <a:rPr lang="en-US" sz="3200" b="1" dirty="0"/>
              <a:t>protection of sensitive information</a:t>
            </a:r>
            <a:r>
              <a:rPr lang="en-US" sz="3200" dirty="0"/>
              <a:t>, </a:t>
            </a:r>
            <a:r>
              <a:rPr lang="en-US" sz="3200" b="1" dirty="0"/>
              <a:t>enforces data integrity in databases</a:t>
            </a:r>
            <a:r>
              <a:rPr lang="en-US" sz="3200" dirty="0"/>
              <a:t>, and </a:t>
            </a:r>
            <a:r>
              <a:rPr lang="en-US" sz="3200" b="1" dirty="0"/>
              <a:t>urges control access within the organization</a:t>
            </a:r>
            <a:r>
              <a:rPr lang="en-US" sz="3200" dirty="0"/>
              <a:t>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372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7590"/>
            <a:ext cx="7543800" cy="3886200"/>
          </a:xfrm>
        </p:spPr>
        <p:txBody>
          <a:bodyPr/>
          <a:lstStyle/>
          <a:p>
            <a:r>
              <a:rPr lang="en-US" dirty="0" smtClean="0"/>
              <a:t>SOX Compliance Section 302 – Corporate Responsibility for Financial Reports</a:t>
            </a:r>
          </a:p>
          <a:p>
            <a:r>
              <a:rPr lang="en-US" dirty="0" smtClean="0"/>
              <a:t>Chief Executive Officer and Chief Financial Officer</a:t>
            </a:r>
          </a:p>
          <a:p>
            <a:r>
              <a:rPr lang="en-US" dirty="0" smtClean="0"/>
              <a:t>Certify effective internal accounting controls</a:t>
            </a:r>
          </a:p>
          <a:p>
            <a:r>
              <a:rPr lang="en-US" dirty="0" smtClean="0"/>
              <a:t>Quarterly self-assertion under personal liability by CEO and CFO </a:t>
            </a:r>
          </a:p>
          <a:p>
            <a:r>
              <a:rPr lang="en-US" dirty="0" smtClean="0"/>
              <a:t>Disclosure of significant financial information</a:t>
            </a:r>
          </a:p>
          <a:p>
            <a:r>
              <a:rPr lang="en-US" dirty="0" smtClean="0"/>
              <a:t>No supporting documentations or individual assessments needed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413512"/>
            <a:ext cx="9144000" cy="9747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Protection of Sensitive Information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3753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10-21 at 2.26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0" y="413512"/>
            <a:ext cx="9144000" cy="9747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Protection of Sensitive Information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5676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0-21 at 2.27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9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1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0-21 at 2.27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9282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130" y="1107618"/>
            <a:ext cx="2805587" cy="457816"/>
          </a:xfrm>
          <a:prstGeom prst="rect">
            <a:avLst/>
          </a:prstGeom>
          <a:noFill/>
          <a:ln w="57150" cmpd="sng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3364" y="3209426"/>
            <a:ext cx="2805587" cy="1280118"/>
          </a:xfrm>
          <a:prstGeom prst="rect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3364" y="5222624"/>
            <a:ext cx="2805587" cy="1024340"/>
          </a:xfrm>
          <a:prstGeom prst="rect">
            <a:avLst/>
          </a:prstGeom>
          <a:noFill/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662" y="1629225"/>
            <a:ext cx="2776055" cy="600778"/>
          </a:xfrm>
          <a:prstGeom prst="rect">
            <a:avLst/>
          </a:prstGeom>
          <a:noFill/>
          <a:ln w="57150" cmpd="sng">
            <a:solidFill>
              <a:srgbClr val="CC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0-21 at 2.32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645974"/>
            <a:ext cx="8115300" cy="269240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527590"/>
            <a:ext cx="7543800" cy="3886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8000" y="1563794"/>
            <a:ext cx="8115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following is an example of an </a:t>
            </a:r>
            <a:r>
              <a:rPr lang="en-US" sz="2400" dirty="0" smtClean="0"/>
              <a:t>effective</a:t>
            </a:r>
            <a:r>
              <a:rPr lang="en-US" sz="2400" dirty="0"/>
              <a:t> </a:t>
            </a:r>
            <a:r>
              <a:rPr lang="en-US" sz="2400" dirty="0" smtClean="0"/>
              <a:t>Section </a:t>
            </a:r>
            <a:r>
              <a:rPr lang="en-US" sz="2400" dirty="0"/>
              <a:t>302 report </a:t>
            </a:r>
            <a:r>
              <a:rPr lang="en-US" sz="2400" dirty="0" smtClean="0"/>
              <a:t>issued by </a:t>
            </a:r>
            <a:r>
              <a:rPr lang="en-US" sz="2400" dirty="0"/>
              <a:t>General </a:t>
            </a:r>
            <a:r>
              <a:rPr lang="en-US" sz="2400" dirty="0" smtClean="0"/>
              <a:t>Electric</a:t>
            </a:r>
            <a:r>
              <a:rPr lang="en-US" sz="2400" dirty="0"/>
              <a:t>: </a:t>
            </a:r>
          </a:p>
          <a:p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13512"/>
            <a:ext cx="9144000" cy="9747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Protection of Sensitive Information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3728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Penalty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Failure </a:t>
            </a:r>
            <a:r>
              <a:rPr lang="en-US" sz="2800" dirty="0"/>
              <a:t>to comply with this policy could result to possible lawsuits, loss of investments, negative publicity, and a fine up to 5 million dollars and 20 years imprisonment </a:t>
            </a:r>
            <a:r>
              <a:rPr lang="en-US" sz="2800" dirty="0" smtClean="0"/>
              <a:t>if a certification was </a:t>
            </a:r>
            <a:r>
              <a:rPr lang="en-US" sz="2800" dirty="0"/>
              <a:t>submitted </a:t>
            </a:r>
            <a:r>
              <a:rPr lang="en-US" sz="2800" dirty="0" smtClean="0"/>
              <a:t>incorrectly.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901502" y="6354847"/>
            <a:ext cx="3061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(Sarbanes</a:t>
            </a:r>
            <a:r>
              <a:rPr lang="en-US" sz="1400" dirty="0"/>
              <a:t>-Oxley 101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251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995</TotalTime>
  <Words>500</Words>
  <Application>Microsoft Macintosh PowerPoint</Application>
  <PresentationFormat>On-screen Show (4:3)</PresentationFormat>
  <Paragraphs>58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Newsprint</vt:lpstr>
      <vt:lpstr>Why SOX Compliance Strengthens Database Security Environment</vt:lpstr>
      <vt:lpstr>Introduction</vt:lpstr>
      <vt:lpstr>Thesis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Penalty</vt:lpstr>
      <vt:lpstr>PowerPoint Presentation</vt:lpstr>
      <vt:lpstr>PowerPoint Presentation</vt:lpstr>
      <vt:lpstr>PowerPoint Presentation</vt:lpstr>
      <vt:lpstr>Alternative Solutions</vt:lpstr>
      <vt:lpstr>Penalty</vt:lpstr>
      <vt:lpstr>PowerPoint Presentation</vt:lpstr>
      <vt:lpstr>PowerPoint Presentation</vt:lpstr>
      <vt:lpstr>PowerPoint Presentation</vt:lpstr>
      <vt:lpstr>PowerPoint Presentation</vt:lpstr>
      <vt:lpstr>Penalty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SOX Compliance Strengthens Database Security Environment</dc:title>
  <dc:creator>Ivaness Chiong</dc:creator>
  <cp:lastModifiedBy>Ivaness Chiong</cp:lastModifiedBy>
  <cp:revision>22</cp:revision>
  <dcterms:created xsi:type="dcterms:W3CDTF">2015-10-21T06:25:44Z</dcterms:created>
  <dcterms:modified xsi:type="dcterms:W3CDTF">2015-10-21T23:01:19Z</dcterms:modified>
</cp:coreProperties>
</file>