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2" r:id="rId2"/>
    <p:sldId id="256" r:id="rId3"/>
    <p:sldId id="351" r:id="rId4"/>
    <p:sldId id="337" r:id="rId5"/>
    <p:sldId id="353" r:id="rId6"/>
    <p:sldId id="355" r:id="rId7"/>
    <p:sldId id="356" r:id="rId8"/>
    <p:sldId id="357" r:id="rId9"/>
    <p:sldId id="352" r:id="rId10"/>
    <p:sldId id="358" r:id="rId11"/>
    <p:sldId id="359" r:id="rId12"/>
    <p:sldId id="360" r:id="rId13"/>
    <p:sldId id="260" r:id="rId14"/>
    <p:sldId id="361" r:id="rId15"/>
    <p:sldId id="362" r:id="rId16"/>
    <p:sldId id="363" r:id="rId17"/>
    <p:sldId id="364" r:id="rId18"/>
    <p:sldId id="365" r:id="rId19"/>
    <p:sldId id="368" r:id="rId20"/>
    <p:sldId id="367" r:id="rId21"/>
  </p:sldIdLst>
  <p:sldSz cx="9144000" cy="6858000" type="screen4x3"/>
  <p:notesSz cx="7004050" cy="92233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DDDDDD"/>
    <a:srgbClr val="FFCCFF"/>
    <a:srgbClr val="FF99CC"/>
    <a:srgbClr val="CCFFFF"/>
    <a:srgbClr val="33CC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768"/>
  </p:normalViewPr>
  <p:slideViewPr>
    <p:cSldViewPr snapToGrid="0" snapToObjects="1"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-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-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-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E8E06E44-00FE-0F4C-B66A-8FE1F463DB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41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-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-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3275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71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-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D71BEA42-87B3-194F-9398-65DA483A98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739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B1A73D-C60F-DA41-AE67-5C7BE273BBAD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64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CC1816-9A24-914C-BE2B-E904BE25FA8C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2" tIns="46151" rIns="92302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0CBE75-C7B3-E64F-ADE7-52103A1F0432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0100" cy="3457575"/>
          </a:xfrm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1500"/>
            <a:ext cx="5137150" cy="4148138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302" tIns="46151" rIns="92302" bIns="46151"/>
          <a:lstStyle/>
          <a:p>
            <a:pPr>
              <a:lnSpc>
                <a:spcPct val="90000"/>
              </a:lnSpc>
            </a:pPr>
            <a:r>
              <a:rPr lang="en-US" sz="1400" dirty="0" smtClean="0"/>
              <a:t>The architecture holds the data on </a:t>
            </a:r>
            <a:r>
              <a:rPr lang="en-US" sz="1400" dirty="0" smtClean="0">
                <a:solidFill>
                  <a:schemeClr val="accent6"/>
                </a:solidFill>
              </a:rPr>
              <a:t>multiple data centers </a:t>
            </a:r>
            <a:r>
              <a:rPr lang="en-US" sz="1400" dirty="0" smtClean="0"/>
              <a:t>that are normally located </a:t>
            </a:r>
            <a:r>
              <a:rPr lang="en-US" sz="1400" dirty="0" smtClean="0">
                <a:solidFill>
                  <a:schemeClr val="accent6"/>
                </a:solidFill>
              </a:rPr>
              <a:t>at different geographical location 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- provides </a:t>
            </a:r>
            <a:r>
              <a:rPr lang="en-US" sz="1200" dirty="0" smtClean="0">
                <a:solidFill>
                  <a:srgbClr val="FF0000"/>
                </a:solidFill>
              </a:rPr>
              <a:t>more protection </a:t>
            </a:r>
            <a:r>
              <a:rPr lang="en-US" sz="1200" dirty="0" smtClean="0"/>
              <a:t>against catastrophic events 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- self-service restore </a:t>
            </a:r>
            <a:r>
              <a:rPr lang="en-US" sz="1200" dirty="0" smtClean="0"/>
              <a:t>that gives customer more control over data restoration from available data backups. 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Also </a:t>
            </a:r>
            <a:r>
              <a:rPr lang="en-US" sz="1400" dirty="0" err="1" smtClean="0"/>
              <a:t>refered</a:t>
            </a:r>
            <a:r>
              <a:rPr lang="en-US" sz="1400" dirty="0" smtClean="0"/>
              <a:t> as </a:t>
            </a:r>
            <a:r>
              <a:rPr lang="en-US" sz="1400" dirty="0" smtClean="0">
                <a:solidFill>
                  <a:schemeClr val="accent6"/>
                </a:solidFill>
              </a:rPr>
              <a:t>cloud database management system (CDBMS) </a:t>
            </a:r>
            <a:r>
              <a:rPr lang="en-US" sz="1400" dirty="0" smtClean="0"/>
              <a:t>that provides </a:t>
            </a:r>
            <a:r>
              <a:rPr lang="en-US" sz="1400" dirty="0" smtClean="0">
                <a:solidFill>
                  <a:schemeClr val="accent6"/>
                </a:solidFill>
              </a:rPr>
              <a:t>query services</a:t>
            </a:r>
            <a:r>
              <a:rPr lang="en-US" sz="1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1400" dirty="0" smtClean="0"/>
              <a:t>Interconnected database </a:t>
            </a:r>
            <a:r>
              <a:rPr lang="en-US" altLang="en-US" sz="1400" dirty="0" err="1" smtClean="0"/>
              <a:t>netowork</a:t>
            </a:r>
            <a:r>
              <a:rPr lang="en-US" altLang="en-US" sz="1400" dirty="0" smtClean="0"/>
              <a:t> enables </a:t>
            </a:r>
            <a:r>
              <a:rPr lang="en-US" altLang="en-US" sz="1400" dirty="0" smtClean="0">
                <a:solidFill>
                  <a:srgbClr val="FF0000"/>
                </a:solidFill>
              </a:rPr>
              <a:t>on-demand and anywhere </a:t>
            </a:r>
            <a:r>
              <a:rPr lang="en-US" altLang="en-US" sz="1400" dirty="0" smtClean="0"/>
              <a:t>access via internet.</a:t>
            </a:r>
          </a:p>
          <a:p>
            <a:pPr>
              <a:lnSpc>
                <a:spcPct val="90000"/>
              </a:lnSpc>
            </a:pPr>
            <a:r>
              <a:rPr lang="en-US" altLang="en-US" sz="1400" dirty="0" smtClean="0"/>
              <a:t>Allows connectivity to computing devices: </a:t>
            </a:r>
            <a:r>
              <a:rPr lang="en-US" altLang="en-US" sz="1400" i="1" dirty="0" smtClean="0">
                <a:solidFill>
                  <a:srgbClr val="FF0000"/>
                </a:solidFill>
              </a:rPr>
              <a:t>hosts, end-systems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PCs, workstations, servers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PDAs, laptops, tablets, smartphones</a:t>
            </a:r>
          </a:p>
          <a:p>
            <a:pPr lvl="1">
              <a:lnSpc>
                <a:spcPct val="90000"/>
              </a:lnSpc>
              <a:buFont typeface="ZapfDingbats" charset="0"/>
              <a:buNone/>
            </a:pPr>
            <a:r>
              <a:rPr lang="en-US" altLang="en-US" sz="1400" dirty="0" smtClean="0"/>
              <a:t>using </a:t>
            </a:r>
            <a:r>
              <a:rPr lang="en-US" altLang="en-US" sz="1400" i="1" dirty="0" smtClean="0">
                <a:solidFill>
                  <a:srgbClr val="FF0000"/>
                </a:solidFill>
              </a:rPr>
              <a:t>wired</a:t>
            </a:r>
            <a:r>
              <a:rPr lang="en-US" altLang="en-US" sz="1400" dirty="0" smtClean="0"/>
              <a:t> or </a:t>
            </a:r>
            <a:r>
              <a:rPr lang="en-US" altLang="en-US" sz="1400" i="1" dirty="0" smtClean="0">
                <a:solidFill>
                  <a:srgbClr val="FF0000"/>
                </a:solidFill>
              </a:rPr>
              <a:t>wireless networks.</a:t>
            </a:r>
            <a:endParaRPr lang="en-US" altLang="en-US" sz="1400" dirty="0" smtClean="0"/>
          </a:p>
          <a:p>
            <a:pPr>
              <a:lnSpc>
                <a:spcPct val="90000"/>
              </a:lnSpc>
            </a:pPr>
            <a:r>
              <a:rPr lang="en-US" altLang="en-US" sz="1400" dirty="0" smtClean="0"/>
              <a:t>Communication links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fiber, copper, radio, satellite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>
                <a:solidFill>
                  <a:srgbClr val="FF0000"/>
                </a:solidFill>
              </a:rPr>
              <a:t>point-to-point (p2p)</a:t>
            </a:r>
            <a:r>
              <a:rPr lang="en-US" altLang="en-US" sz="1200" dirty="0" smtClean="0"/>
              <a:t> links within organizations</a:t>
            </a:r>
          </a:p>
          <a:p>
            <a:pPr lvl="1">
              <a:lnSpc>
                <a:spcPct val="90000"/>
              </a:lnSpc>
            </a:pPr>
            <a:r>
              <a:rPr lang="en-US" altLang="en-US" sz="1200" i="1" dirty="0" smtClean="0">
                <a:solidFill>
                  <a:srgbClr val="FF0000"/>
                </a:solidFill>
              </a:rPr>
              <a:t>peer-to-peer </a:t>
            </a:r>
            <a:r>
              <a:rPr lang="en-US" altLang="en-US" sz="1200" i="1" dirty="0" smtClean="0"/>
              <a:t>connections across geo locations.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561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72BF93-B747-274B-A940-1E29181FCB9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2" tIns="46151" rIns="92302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2DD30BC-8409-8D4A-81D0-AE3220DDAC1E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0100" cy="3457575"/>
          </a:xfrm>
          <a:solidFill>
            <a:srgbClr val="FFFFFF"/>
          </a:solidFill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1500"/>
            <a:ext cx="5137150" cy="4148138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302" tIns="46151" rIns="92302" bIns="4615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569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BEA42-87B3-194F-9398-65DA483A98A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50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CC1816-9A24-914C-BE2B-E904BE25FA8C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2" tIns="46151" rIns="92302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0CBE75-C7B3-E64F-ADE7-52103A1F0432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0100" cy="3457575"/>
          </a:xfrm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1500"/>
            <a:ext cx="5137150" cy="4148138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302" tIns="46151" rIns="92302" bIns="4615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41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CC1816-9A24-914C-BE2B-E904BE25FA8C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2" tIns="46151" rIns="92302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0CBE75-C7B3-E64F-ADE7-52103A1F0432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0100" cy="3457575"/>
          </a:xfrm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1500"/>
            <a:ext cx="5137150" cy="4148138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302" tIns="46151" rIns="92302" bIns="46151"/>
          <a:lstStyle/>
          <a:p>
            <a:pPr>
              <a:lnSpc>
                <a:spcPct val="90000"/>
              </a:lnSpc>
            </a:pPr>
            <a:r>
              <a:rPr lang="en-US" sz="1400" dirty="0" smtClean="0"/>
              <a:t>The architecture holds the data on </a:t>
            </a:r>
            <a:r>
              <a:rPr lang="en-US" sz="1400" dirty="0" smtClean="0">
                <a:solidFill>
                  <a:schemeClr val="accent6"/>
                </a:solidFill>
              </a:rPr>
              <a:t>multiple data centers </a:t>
            </a:r>
            <a:r>
              <a:rPr lang="en-US" sz="1400" dirty="0" smtClean="0"/>
              <a:t>that are normally located </a:t>
            </a:r>
            <a:r>
              <a:rPr lang="en-US" sz="1400" dirty="0" smtClean="0">
                <a:solidFill>
                  <a:schemeClr val="accent6"/>
                </a:solidFill>
              </a:rPr>
              <a:t>at different geographical location 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- provides </a:t>
            </a:r>
            <a:r>
              <a:rPr lang="en-US" sz="1200" dirty="0" smtClean="0">
                <a:solidFill>
                  <a:srgbClr val="FF0000"/>
                </a:solidFill>
              </a:rPr>
              <a:t>more protection </a:t>
            </a:r>
            <a:r>
              <a:rPr lang="en-US" sz="1200" dirty="0" smtClean="0"/>
              <a:t>against catastrophic events 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- self-service restore </a:t>
            </a:r>
            <a:r>
              <a:rPr lang="en-US" sz="1200" dirty="0" smtClean="0"/>
              <a:t>that gives customer more control over data restoration from available data backups. 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Also </a:t>
            </a:r>
            <a:r>
              <a:rPr lang="en-US" sz="1400" dirty="0" err="1" smtClean="0"/>
              <a:t>refered</a:t>
            </a:r>
            <a:r>
              <a:rPr lang="en-US" sz="1400" dirty="0" smtClean="0"/>
              <a:t> as </a:t>
            </a:r>
            <a:r>
              <a:rPr lang="en-US" sz="1400" dirty="0" smtClean="0">
                <a:solidFill>
                  <a:schemeClr val="accent6"/>
                </a:solidFill>
              </a:rPr>
              <a:t>cloud database management system (CDBMS) </a:t>
            </a:r>
            <a:r>
              <a:rPr lang="en-US" sz="1400" dirty="0" smtClean="0"/>
              <a:t>that provides </a:t>
            </a:r>
            <a:r>
              <a:rPr lang="en-US" sz="1400" dirty="0" smtClean="0">
                <a:solidFill>
                  <a:schemeClr val="accent6"/>
                </a:solidFill>
              </a:rPr>
              <a:t>query services</a:t>
            </a:r>
            <a:r>
              <a:rPr lang="en-US" sz="1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1400" dirty="0" smtClean="0"/>
              <a:t>Interconnected database </a:t>
            </a:r>
            <a:r>
              <a:rPr lang="en-US" altLang="en-US" sz="1400" dirty="0" err="1" smtClean="0"/>
              <a:t>netowork</a:t>
            </a:r>
            <a:r>
              <a:rPr lang="en-US" altLang="en-US" sz="1400" dirty="0" smtClean="0"/>
              <a:t> enables </a:t>
            </a:r>
            <a:r>
              <a:rPr lang="en-US" altLang="en-US" sz="1400" dirty="0" smtClean="0">
                <a:solidFill>
                  <a:srgbClr val="FF0000"/>
                </a:solidFill>
              </a:rPr>
              <a:t>on-demand and anywhere </a:t>
            </a:r>
            <a:r>
              <a:rPr lang="en-US" altLang="en-US" sz="1400" dirty="0" smtClean="0"/>
              <a:t>access via internet.</a:t>
            </a:r>
          </a:p>
          <a:p>
            <a:pPr>
              <a:lnSpc>
                <a:spcPct val="90000"/>
              </a:lnSpc>
            </a:pPr>
            <a:r>
              <a:rPr lang="en-US" altLang="en-US" sz="1400" dirty="0" smtClean="0"/>
              <a:t>Allows connectivity to computing devices: </a:t>
            </a:r>
            <a:r>
              <a:rPr lang="en-US" altLang="en-US" sz="1400" i="1" dirty="0" smtClean="0">
                <a:solidFill>
                  <a:srgbClr val="FF0000"/>
                </a:solidFill>
              </a:rPr>
              <a:t>hosts, end-systems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PCs, workstations, servers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PDAs, laptops, tablets, smartphones</a:t>
            </a:r>
          </a:p>
          <a:p>
            <a:pPr lvl="1">
              <a:lnSpc>
                <a:spcPct val="90000"/>
              </a:lnSpc>
              <a:buFont typeface="ZapfDingbats" charset="0"/>
              <a:buNone/>
            </a:pPr>
            <a:r>
              <a:rPr lang="en-US" altLang="en-US" sz="1400" dirty="0" smtClean="0"/>
              <a:t>using </a:t>
            </a:r>
            <a:r>
              <a:rPr lang="en-US" altLang="en-US" sz="1400" i="1" dirty="0" smtClean="0">
                <a:solidFill>
                  <a:srgbClr val="FF0000"/>
                </a:solidFill>
              </a:rPr>
              <a:t>wired</a:t>
            </a:r>
            <a:r>
              <a:rPr lang="en-US" altLang="en-US" sz="1400" dirty="0" smtClean="0"/>
              <a:t> or </a:t>
            </a:r>
            <a:r>
              <a:rPr lang="en-US" altLang="en-US" sz="1400" i="1" dirty="0" smtClean="0">
                <a:solidFill>
                  <a:srgbClr val="FF0000"/>
                </a:solidFill>
              </a:rPr>
              <a:t>wireless networks.</a:t>
            </a:r>
            <a:endParaRPr lang="en-US" altLang="en-US" sz="1400" dirty="0" smtClean="0"/>
          </a:p>
          <a:p>
            <a:pPr>
              <a:lnSpc>
                <a:spcPct val="90000"/>
              </a:lnSpc>
            </a:pPr>
            <a:r>
              <a:rPr lang="en-US" altLang="en-US" sz="1400" dirty="0" smtClean="0"/>
              <a:t>Communication links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fiber, copper, radio, satellite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>
                <a:solidFill>
                  <a:srgbClr val="FF0000"/>
                </a:solidFill>
              </a:rPr>
              <a:t>point-to-point (p2p)</a:t>
            </a:r>
            <a:r>
              <a:rPr lang="en-US" altLang="en-US" sz="1200" dirty="0" smtClean="0"/>
              <a:t> links within organizations</a:t>
            </a:r>
          </a:p>
          <a:p>
            <a:pPr lvl="1">
              <a:lnSpc>
                <a:spcPct val="90000"/>
              </a:lnSpc>
            </a:pPr>
            <a:r>
              <a:rPr lang="en-US" altLang="en-US" sz="1200" i="1" dirty="0" smtClean="0">
                <a:solidFill>
                  <a:srgbClr val="FF0000"/>
                </a:solidFill>
              </a:rPr>
              <a:t>peer-to-peer </a:t>
            </a:r>
            <a:r>
              <a:rPr lang="en-US" altLang="en-US" sz="1200" i="1" dirty="0" smtClean="0"/>
              <a:t>connections across geo locations.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794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CC1816-9A24-914C-BE2B-E904BE25FA8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2" tIns="46151" rIns="92302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0CBE75-C7B3-E64F-ADE7-52103A1F0432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0100" cy="3457575"/>
          </a:xfrm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1500"/>
            <a:ext cx="5137150" cy="4148138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302" tIns="46151" rIns="92302" bIns="4615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3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CC1816-9A24-914C-BE2B-E904BE25FA8C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2" tIns="46151" rIns="92302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0CBE75-C7B3-E64F-ADE7-52103A1F0432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0100" cy="3457575"/>
          </a:xfrm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1500"/>
            <a:ext cx="5137150" cy="4148138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302" tIns="46151" rIns="92302" bIns="4615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604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CC1816-9A24-914C-BE2B-E904BE25FA8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2" tIns="46151" rIns="92302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0CBE75-C7B3-E64F-ADE7-52103A1F0432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0100" cy="3457575"/>
          </a:xfrm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1500"/>
            <a:ext cx="5137150" cy="4148138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302" tIns="46151" rIns="92302" bIns="4615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751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CC1816-9A24-914C-BE2B-E904BE25FA8C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2" tIns="46151" rIns="92302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0CBE75-C7B3-E64F-ADE7-52103A1F0432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0100" cy="3457575"/>
          </a:xfrm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1500"/>
            <a:ext cx="5137150" cy="4148138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302" tIns="46151" rIns="92302" bIns="4615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26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EF5C26-D06B-EA45-A0B6-405750B84823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2" tIns="46151" rIns="92302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14B48B8-8DF2-8A41-826D-F739DAE810D7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0100" cy="3457575"/>
          </a:xfrm>
          <a:solidFill>
            <a:srgbClr val="FFFFFF"/>
          </a:solidFill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1500"/>
            <a:ext cx="5137150" cy="4148138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302" tIns="46151" rIns="92302" bIns="4615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69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71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CC1816-9A24-914C-BE2B-E904BE25FA8C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2" tIns="46151" rIns="92302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0CBE75-C7B3-E64F-ADE7-52103A1F0432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0100" cy="3457575"/>
          </a:xfrm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1500"/>
            <a:ext cx="5137150" cy="4148138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302" tIns="46151" rIns="92302" bIns="46151"/>
          <a:lstStyle/>
          <a:p>
            <a:pPr>
              <a:lnSpc>
                <a:spcPct val="90000"/>
              </a:lnSpc>
            </a:pPr>
            <a:r>
              <a:rPr lang="en-US" sz="1400" dirty="0" smtClean="0"/>
              <a:t>The architecture holds the data on </a:t>
            </a:r>
            <a:r>
              <a:rPr lang="en-US" sz="1400" dirty="0" smtClean="0">
                <a:solidFill>
                  <a:schemeClr val="accent6"/>
                </a:solidFill>
              </a:rPr>
              <a:t>multiple data centers </a:t>
            </a:r>
            <a:r>
              <a:rPr lang="en-US" sz="1400" dirty="0" smtClean="0"/>
              <a:t>that are normally located </a:t>
            </a:r>
            <a:r>
              <a:rPr lang="en-US" sz="1400" dirty="0" smtClean="0">
                <a:solidFill>
                  <a:schemeClr val="accent6"/>
                </a:solidFill>
              </a:rPr>
              <a:t>at different geographical location 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- provides </a:t>
            </a:r>
            <a:r>
              <a:rPr lang="en-US" sz="1200" dirty="0" smtClean="0">
                <a:solidFill>
                  <a:srgbClr val="FF0000"/>
                </a:solidFill>
              </a:rPr>
              <a:t>more protection </a:t>
            </a:r>
            <a:r>
              <a:rPr lang="en-US" sz="1200" dirty="0" smtClean="0"/>
              <a:t>against catastrophic events 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- self-service restore </a:t>
            </a:r>
            <a:r>
              <a:rPr lang="en-US" sz="1200" dirty="0" smtClean="0"/>
              <a:t>that gives customer more control over data restoration from available data backups. 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Also </a:t>
            </a:r>
            <a:r>
              <a:rPr lang="en-US" sz="1400" dirty="0" err="1" smtClean="0"/>
              <a:t>refered</a:t>
            </a:r>
            <a:r>
              <a:rPr lang="en-US" sz="1400" dirty="0" smtClean="0"/>
              <a:t> as </a:t>
            </a:r>
            <a:r>
              <a:rPr lang="en-US" sz="1400" dirty="0" smtClean="0">
                <a:solidFill>
                  <a:schemeClr val="accent6"/>
                </a:solidFill>
              </a:rPr>
              <a:t>cloud database management system (CDBMS) </a:t>
            </a:r>
            <a:r>
              <a:rPr lang="en-US" sz="1400" dirty="0" smtClean="0"/>
              <a:t>that provides </a:t>
            </a:r>
            <a:r>
              <a:rPr lang="en-US" sz="1400" dirty="0" smtClean="0">
                <a:solidFill>
                  <a:schemeClr val="accent6"/>
                </a:solidFill>
              </a:rPr>
              <a:t>query services</a:t>
            </a:r>
            <a:r>
              <a:rPr lang="en-US" sz="1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1400" dirty="0" smtClean="0"/>
              <a:t>Interconnected database </a:t>
            </a:r>
            <a:r>
              <a:rPr lang="en-US" altLang="en-US" sz="1400" dirty="0" err="1" smtClean="0"/>
              <a:t>netowork</a:t>
            </a:r>
            <a:r>
              <a:rPr lang="en-US" altLang="en-US" sz="1400" dirty="0" smtClean="0"/>
              <a:t> enables </a:t>
            </a:r>
            <a:r>
              <a:rPr lang="en-US" altLang="en-US" sz="1400" dirty="0" smtClean="0">
                <a:solidFill>
                  <a:srgbClr val="FF0000"/>
                </a:solidFill>
              </a:rPr>
              <a:t>on-demand and anywhere </a:t>
            </a:r>
            <a:r>
              <a:rPr lang="en-US" altLang="en-US" sz="1400" dirty="0" smtClean="0"/>
              <a:t>access via internet.</a:t>
            </a:r>
          </a:p>
          <a:p>
            <a:pPr>
              <a:lnSpc>
                <a:spcPct val="90000"/>
              </a:lnSpc>
            </a:pPr>
            <a:r>
              <a:rPr lang="en-US" altLang="en-US" sz="1400" dirty="0" smtClean="0"/>
              <a:t>Allows connectivity to computing devices: </a:t>
            </a:r>
            <a:r>
              <a:rPr lang="en-US" altLang="en-US" sz="1400" i="1" dirty="0" smtClean="0">
                <a:solidFill>
                  <a:srgbClr val="FF0000"/>
                </a:solidFill>
              </a:rPr>
              <a:t>hosts, end-systems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PCs, workstations, servers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PDAs, laptops, tablets, smartphones</a:t>
            </a:r>
          </a:p>
          <a:p>
            <a:pPr lvl="1">
              <a:lnSpc>
                <a:spcPct val="90000"/>
              </a:lnSpc>
              <a:buFont typeface="ZapfDingbats" charset="0"/>
              <a:buNone/>
            </a:pPr>
            <a:r>
              <a:rPr lang="en-US" altLang="en-US" sz="1400" dirty="0" smtClean="0"/>
              <a:t>using </a:t>
            </a:r>
            <a:r>
              <a:rPr lang="en-US" altLang="en-US" sz="1400" i="1" dirty="0" smtClean="0">
                <a:solidFill>
                  <a:srgbClr val="FF0000"/>
                </a:solidFill>
              </a:rPr>
              <a:t>wired</a:t>
            </a:r>
            <a:r>
              <a:rPr lang="en-US" altLang="en-US" sz="1400" dirty="0" smtClean="0"/>
              <a:t> or </a:t>
            </a:r>
            <a:r>
              <a:rPr lang="en-US" altLang="en-US" sz="1400" i="1" dirty="0" smtClean="0">
                <a:solidFill>
                  <a:srgbClr val="FF0000"/>
                </a:solidFill>
              </a:rPr>
              <a:t>wireless networks.</a:t>
            </a:r>
            <a:endParaRPr lang="en-US" altLang="en-US" sz="1400" dirty="0" smtClean="0"/>
          </a:p>
          <a:p>
            <a:pPr>
              <a:lnSpc>
                <a:spcPct val="90000"/>
              </a:lnSpc>
            </a:pPr>
            <a:r>
              <a:rPr lang="en-US" altLang="en-US" sz="1400" dirty="0" smtClean="0"/>
              <a:t>Communication links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fiber, copper, radio, satellite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>
                <a:solidFill>
                  <a:srgbClr val="FF0000"/>
                </a:solidFill>
              </a:rPr>
              <a:t>point-to-point (p2p)</a:t>
            </a:r>
            <a:r>
              <a:rPr lang="en-US" altLang="en-US" sz="1200" dirty="0" smtClean="0"/>
              <a:t> links within organizations</a:t>
            </a:r>
          </a:p>
          <a:p>
            <a:pPr lvl="1">
              <a:lnSpc>
                <a:spcPct val="90000"/>
              </a:lnSpc>
            </a:pPr>
            <a:r>
              <a:rPr lang="en-US" altLang="en-US" sz="1200" i="1" dirty="0" smtClean="0">
                <a:solidFill>
                  <a:srgbClr val="FF0000"/>
                </a:solidFill>
              </a:rPr>
              <a:t>peer-to-peer </a:t>
            </a:r>
            <a:r>
              <a:rPr lang="en-US" altLang="en-US" sz="1200" i="1" dirty="0" smtClean="0"/>
              <a:t>connections across geo locations.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321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z="1200">
                <a:latin typeface="Times New Roman" pitchFamily="-1" charset="0"/>
              </a:rPr>
              <a:t>CS542: Computer Networks and the Internet: Foundations 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74FD451-46F9-0840-9182-83894068C3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0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z="1200">
                <a:latin typeface="Times New Roman" pitchFamily="-1" charset="0"/>
              </a:rPr>
              <a:t>CS542: Computer Networks and the Internet: Foundations 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A6E8D7A-7A8C-A146-A122-449502921F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23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50" y="228600"/>
            <a:ext cx="21939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325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z="1200">
                <a:latin typeface="Times New Roman" pitchFamily="-1" charset="0"/>
              </a:rPr>
              <a:t>CS542: Computer Networks and the Internet: Foundations 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AC8863E-51E5-0446-BAC3-B4F35731D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91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z="1200">
                <a:latin typeface="Times New Roman" pitchFamily="-1" charset="0"/>
              </a:rPr>
              <a:t>CS542: Computer Networks and the Internet: Foundations 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F195FCB-F6E8-B84F-BE88-C5041EEB25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51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z="1200">
                <a:latin typeface="Times New Roman" pitchFamily="-1" charset="0"/>
              </a:rPr>
              <a:t>CS542: Computer Networks and the Internet: Foundations 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8D3E059-243C-9542-95C6-CAD48CA3A4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18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85863"/>
            <a:ext cx="4313238" cy="5062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8038" y="1185863"/>
            <a:ext cx="4313237" cy="5062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z="1200">
                <a:latin typeface="Times New Roman" pitchFamily="-1" charset="0"/>
              </a:rPr>
              <a:t>CS542: Computer Networks and the Internet: Foundations  (1)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33D7C36-63F7-744D-993B-189DA6B02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8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z="1200">
                <a:latin typeface="Times New Roman" pitchFamily="-1" charset="0"/>
              </a:rPr>
              <a:t>CS542: Computer Networks and the Internet: Foundations  (1)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0E8180A-66FE-2B46-ABA7-0E6DA06472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67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z="1200">
                <a:latin typeface="Times New Roman" pitchFamily="-1" charset="0"/>
              </a:rPr>
              <a:t>CS542: Computer Networks and the Internet: Foundations  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195AEBB-5612-2647-AF6D-1F1151DEAF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7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z="1200">
                <a:latin typeface="Times New Roman" pitchFamily="-1" charset="0"/>
              </a:rPr>
              <a:t>CS542: Computer Networks and the Internet: Foundations 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E927A0E-3801-B546-AAB2-0E40E64718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01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z="1200">
                <a:latin typeface="Times New Roman" pitchFamily="-1" charset="0"/>
              </a:rPr>
              <a:t>CS542: Computer Networks and the Internet: Foundations  (1)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3E977BE-A443-BC4F-9D9A-2488C23310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04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z="1200">
                <a:latin typeface="Times New Roman" pitchFamily="-1" charset="0"/>
              </a:rPr>
              <a:t>CS542: Computer Networks and the Internet: Foundations  (1)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472AA6A-E588-EB4B-B35A-5AB8E9BA92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6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85863"/>
            <a:ext cx="8778875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-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6775" y="6400800"/>
            <a:ext cx="7034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-1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z="1200"/>
              <a:t>CS542: Computer Networks and the Internet: Foundations  (1)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en-US"/>
              <a:t>1-</a:t>
            </a:r>
            <a:fld id="{DDE4DCC3-6E7E-7D4E-948E-C6FCE38CB9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q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ntssl.com/ssl-certificate.html" TargetMode="External"/><Relationship Id="rId4" Type="http://schemas.openxmlformats.org/officeDocument/2006/relationships/hyperlink" Target="http://airccse.org/journal/ijdms/papers/5213ijdms01" TargetMode="External"/><Relationship Id="rId5" Type="http://schemas.openxmlformats.org/officeDocument/2006/relationships/hyperlink" Target="http://csrc.nist.gov/publications/nistpubs/800-145/SP800-145.pdf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https://aws.amazon.com/compliance/data-privacy-faq/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itworld.com/article/2764788/security/database-security-in-a-cloud-computing-environmen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png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1.png"/><Relationship Id="rId7" Type="http://schemas.openxmlformats.org/officeDocument/2006/relationships/oleObject" Target="../embeddings/oleObject5.bin"/><Relationship Id="rId8" Type="http://schemas.openxmlformats.org/officeDocument/2006/relationships/image" Target="../media/image2.png"/><Relationship Id="rId9" Type="http://schemas.openxmlformats.org/officeDocument/2006/relationships/oleObject" Target="../embeddings/oleObject6.bin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 Database in Cloud: Security risks and commonly accepted practices</a:t>
            </a:r>
            <a:endParaRPr lang="en-US" altLang="en-US" sz="1200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524EEA86-E472-2A46-9722-9B09A0B4F3F2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2588" y="851611"/>
            <a:ext cx="8310562" cy="314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 dirty="0">
                <a:solidFill>
                  <a:srgbClr val="FF0000"/>
                </a:solidFill>
              </a:rPr>
              <a:t/>
            </a:r>
            <a:br>
              <a:rPr lang="en-US" altLang="en-US" sz="3200" dirty="0">
                <a:solidFill>
                  <a:srgbClr val="FF0000"/>
                </a:solidFill>
              </a:rPr>
            </a:br>
            <a:r>
              <a:rPr lang="en-US" altLang="en-US" sz="3200" dirty="0">
                <a:solidFill>
                  <a:srgbClr val="FF0000"/>
                </a:solidFill>
              </a:rPr>
              <a:t/>
            </a:r>
            <a:br>
              <a:rPr lang="en-US" altLang="en-US" sz="3200" dirty="0">
                <a:solidFill>
                  <a:srgbClr val="FF0000"/>
                </a:solidFill>
              </a:rPr>
            </a:br>
            <a:r>
              <a:rPr lang="en-US" altLang="en-US" sz="3200" dirty="0">
                <a:solidFill>
                  <a:srgbClr val="FF0000"/>
                </a:solidFill>
              </a:rPr>
              <a:t/>
            </a:r>
            <a:br>
              <a:rPr lang="en-US" altLang="en-US" sz="3200" dirty="0">
                <a:solidFill>
                  <a:srgbClr val="FF0000"/>
                </a:solidFill>
              </a:rPr>
            </a:br>
            <a:r>
              <a:rPr lang="en-US" altLang="en-US" sz="2800" dirty="0" smtClean="0">
                <a:solidFill>
                  <a:srgbClr val="FF0000"/>
                </a:solidFill>
              </a:rPr>
              <a:t>ITMS528 Database Security</a:t>
            </a:r>
          </a:p>
          <a:p>
            <a:pPr algn="ctr"/>
            <a:r>
              <a:rPr lang="en-US" altLang="en-US" sz="2800" dirty="0" smtClean="0"/>
              <a:t>Jimit Shah</a:t>
            </a:r>
            <a:endParaRPr lang="en-US" altLang="en-US" sz="2800" dirty="0"/>
          </a:p>
          <a:p>
            <a:pPr algn="ctr"/>
            <a:endParaRPr lang="en-US" altLang="en-US" sz="3200" dirty="0">
              <a:solidFill>
                <a:srgbClr val="FF0000"/>
              </a:solidFill>
            </a:endParaRPr>
          </a:p>
          <a:p>
            <a:pPr algn="ctr"/>
            <a:endParaRPr lang="en-US" altLang="en-US" sz="3200" dirty="0">
              <a:solidFill>
                <a:srgbClr val="FF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Database </a:t>
            </a:r>
            <a:r>
              <a:rPr lang="en-US" sz="3200" dirty="0">
                <a:solidFill>
                  <a:srgbClr val="FF0000"/>
                </a:solidFill>
              </a:rPr>
              <a:t>in </a:t>
            </a:r>
            <a:r>
              <a:rPr lang="en-US" sz="3200" dirty="0" smtClean="0">
                <a:solidFill>
                  <a:srgbClr val="FF0000"/>
                </a:solidFill>
              </a:rPr>
              <a:t>Cloud </a:t>
            </a:r>
          </a:p>
          <a:p>
            <a:pPr algn="ctr"/>
            <a:r>
              <a:rPr lang="en-US" altLang="en-US" sz="3200" dirty="0" smtClean="0">
                <a:solidFill>
                  <a:schemeClr val="accent2"/>
                </a:solidFill>
              </a:rPr>
              <a:t/>
            </a:r>
            <a:br>
              <a:rPr lang="en-US" altLang="en-US" sz="3200" dirty="0" smtClean="0">
                <a:solidFill>
                  <a:schemeClr val="accent2"/>
                </a:solidFill>
              </a:rPr>
            </a:br>
            <a:r>
              <a:rPr lang="en-US" altLang="en-US" sz="3200" dirty="0" smtClean="0">
                <a:solidFill>
                  <a:schemeClr val="accent2"/>
                </a:solidFill>
              </a:rPr>
              <a:t/>
            </a:r>
            <a:br>
              <a:rPr lang="en-US" altLang="en-US" sz="3200" dirty="0" smtClean="0">
                <a:solidFill>
                  <a:schemeClr val="accent2"/>
                </a:solidFill>
              </a:rPr>
            </a:br>
            <a:r>
              <a:rPr lang="en-US" altLang="en-US" sz="3200" dirty="0" smtClean="0">
                <a:solidFill>
                  <a:schemeClr val="accent2"/>
                </a:solidFill>
              </a:rPr>
              <a:t/>
            </a:r>
            <a:br>
              <a:rPr lang="en-US" altLang="en-US" sz="3200" dirty="0" smtClean="0">
                <a:solidFill>
                  <a:schemeClr val="accent2"/>
                </a:solidFill>
              </a:rPr>
            </a:b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6"/>
                </a:solidFill>
              </a:rPr>
              <a:t>Security risks and commonly accepted practices </a:t>
            </a:r>
            <a:r>
              <a:rPr lang="en-US" altLang="en-US" sz="2800" dirty="0" smtClean="0">
                <a:solidFill>
                  <a:schemeClr val="accent2"/>
                </a:solidFill>
              </a:rPr>
              <a:t/>
            </a:r>
            <a:br>
              <a:rPr lang="en-US" altLang="en-US" sz="2800" dirty="0" smtClean="0">
                <a:solidFill>
                  <a:schemeClr val="accent2"/>
                </a:solidFill>
              </a:rPr>
            </a:b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229350" y="3486150"/>
            <a:ext cx="27305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20663" y="5331438"/>
            <a:ext cx="87391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sz="1200" dirty="0"/>
              <a:t>School of Applied Technology </a:t>
            </a:r>
            <a:endParaRPr lang="en-US" sz="1200" dirty="0" smtClean="0"/>
          </a:p>
          <a:p>
            <a:pPr algn="ctr"/>
            <a:r>
              <a:rPr lang="en-US" sz="1200" dirty="0" smtClean="0"/>
              <a:t>Information </a:t>
            </a:r>
            <a:r>
              <a:rPr lang="en-US" sz="1200" dirty="0"/>
              <a:t>Technology and </a:t>
            </a:r>
            <a:r>
              <a:rPr lang="en-US" sz="1200" dirty="0" smtClean="0"/>
              <a:t>Management</a:t>
            </a:r>
            <a:endParaRPr lang="en-US" sz="12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en-US" sz="1200" i="1" dirty="0" smtClean="0">
                <a:solidFill>
                  <a:schemeClr val="accent2"/>
                </a:solidFill>
              </a:rPr>
              <a:t>Illinois </a:t>
            </a:r>
            <a:r>
              <a:rPr lang="en-US" altLang="en-US" sz="1200" i="1" dirty="0" err="1" smtClean="0">
                <a:solidFill>
                  <a:schemeClr val="accent2"/>
                </a:solidFill>
              </a:rPr>
              <a:t>Intstitute</a:t>
            </a:r>
            <a:r>
              <a:rPr lang="en-US" altLang="en-US" sz="1200" i="1" dirty="0" smtClean="0">
                <a:solidFill>
                  <a:schemeClr val="accent2"/>
                </a:solidFill>
              </a:rPr>
              <a:t> of Technology, Chicago</a:t>
            </a:r>
            <a:r>
              <a:rPr lang="en-US" altLang="en-US" sz="1200" dirty="0" smtClean="0">
                <a:solidFill>
                  <a:schemeClr val="accent2"/>
                </a:solidFill>
              </a:rPr>
              <a:t>.</a:t>
            </a:r>
            <a:r>
              <a:rPr lang="en-US" altLang="en-US" sz="1400" dirty="0" smtClean="0">
                <a:solidFill>
                  <a:schemeClr val="accent2"/>
                </a:solidFill>
              </a:rPr>
              <a:t> 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  <p:sp>
        <p:nvSpPr>
          <p:cNvPr id="19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51BCBC78-91FA-4A48-BFE3-05E16F22C6A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9476" name="Footer Placeholder 5"/>
          <p:cNvSpPr txBox="1">
            <a:spLocks noGrp="1"/>
          </p:cNvSpPr>
          <p:nvPr/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1400">
                <a:latin typeface="Comic Sans MS" charset="0"/>
              </a:rPr>
              <a:t> </a:t>
            </a:r>
            <a:endParaRPr lang="en-US" altLang="en-US" sz="1400"/>
          </a:p>
        </p:txBody>
      </p:sp>
      <p:sp>
        <p:nvSpPr>
          <p:cNvPr id="19477" name="Slide Number Placeholder 6"/>
          <p:cNvSpPr txBox="1">
            <a:spLocks noGrp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endParaRPr lang="en-US" altLang="en-US" sz="1400"/>
          </a:p>
        </p:txBody>
      </p:sp>
      <p:sp>
        <p:nvSpPr>
          <p:cNvPr id="194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25" y="95250"/>
            <a:ext cx="8382000" cy="1143000"/>
          </a:xfrm>
        </p:spPr>
        <p:txBody>
          <a:bodyPr/>
          <a:lstStyle/>
          <a:p>
            <a:r>
              <a:rPr lang="en-US" altLang="en-US" dirty="0" smtClean="0"/>
              <a:t>Security trade-offs between service models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81125" y="1300163"/>
            <a:ext cx="5921549" cy="5100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All Service Models provide different features and security requirements.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SaaS</a:t>
            </a:r>
            <a:r>
              <a:rPr lang="en-US" sz="16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High level of Security 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Built in functionality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</a:t>
            </a:r>
            <a:r>
              <a:rPr lang="en-US" sz="1400" dirty="0" smtClean="0"/>
              <a:t>east </a:t>
            </a:r>
            <a:r>
              <a:rPr lang="en-US" sz="1400" dirty="0"/>
              <a:t>amount of extensibility to its consumers </a:t>
            </a: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1800" dirty="0" err="1" smtClean="0">
                <a:solidFill>
                  <a:srgbClr val="FF0000"/>
                </a:solidFill>
              </a:rPr>
              <a:t>PaaS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Great amount of extensibility to developers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Some integrated security 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Some built in functionality.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Consumers have option to add on additional security as needed.</a:t>
            </a:r>
          </a:p>
          <a:p>
            <a:pPr>
              <a:lnSpc>
                <a:spcPct val="90000"/>
              </a:lnSpc>
            </a:pPr>
            <a:r>
              <a:rPr lang="en-US" sz="1800" dirty="0" err="1" smtClean="0">
                <a:solidFill>
                  <a:srgbClr val="FF0000"/>
                </a:solidFill>
              </a:rPr>
              <a:t>IaaS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Most extensibility to consumers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Least integrated security features.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Almost none built-in functionalities. 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Provider mostly responsible to protects only infrastructure itself.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OS, </a:t>
            </a:r>
            <a:r>
              <a:rPr lang="en-US" sz="1400" dirty="0"/>
              <a:t>applications and content of the </a:t>
            </a:r>
            <a:r>
              <a:rPr lang="en-US" sz="1400" dirty="0" smtClean="0"/>
              <a:t>servers </a:t>
            </a:r>
            <a:r>
              <a:rPr lang="en-US" sz="1400" dirty="0"/>
              <a:t>usually requires to managed and secured by the </a:t>
            </a:r>
            <a:r>
              <a:rPr lang="en-US" sz="1400" dirty="0" smtClean="0"/>
              <a:t>cloud </a:t>
            </a:r>
            <a:r>
              <a:rPr lang="en-US" sz="1400" dirty="0"/>
              <a:t>consumer. </a:t>
            </a: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Shown the comparison in next slide.</a:t>
            </a:r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381125" y="3289300"/>
            <a:ext cx="3368675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439863" y="5307013"/>
            <a:ext cx="3779837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  <p:sp>
        <p:nvSpPr>
          <p:cNvPr id="19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51BCBC78-91FA-4A48-BFE3-05E16F22C6A3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9476" name="Footer Placeholder 5"/>
          <p:cNvSpPr txBox="1">
            <a:spLocks noGrp="1"/>
          </p:cNvSpPr>
          <p:nvPr/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1400">
                <a:latin typeface="Comic Sans MS" charset="0"/>
              </a:rPr>
              <a:t> </a:t>
            </a:r>
            <a:endParaRPr lang="en-US" altLang="en-US" sz="1400"/>
          </a:p>
        </p:txBody>
      </p:sp>
      <p:sp>
        <p:nvSpPr>
          <p:cNvPr id="19477" name="Slide Number Placeholder 6"/>
          <p:cNvSpPr txBox="1">
            <a:spLocks noGrp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endParaRPr lang="en-US" altLang="en-US" sz="1400"/>
          </a:p>
        </p:txBody>
      </p:sp>
      <p:sp>
        <p:nvSpPr>
          <p:cNvPr id="194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25" y="95250"/>
            <a:ext cx="8382000" cy="1143000"/>
          </a:xfrm>
        </p:spPr>
        <p:txBody>
          <a:bodyPr/>
          <a:lstStyle/>
          <a:p>
            <a:r>
              <a:rPr lang="en-US" altLang="en-US" dirty="0" smtClean="0"/>
              <a:t>Security trade-offs between service models</a:t>
            </a:r>
            <a:endParaRPr lang="en-US" altLang="en-US" dirty="0"/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381125" y="3289300"/>
            <a:ext cx="3368675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439863" y="5307013"/>
            <a:ext cx="3779837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8" y="1053234"/>
            <a:ext cx="8305800" cy="51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  <p:sp>
        <p:nvSpPr>
          <p:cNvPr id="235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CB7D8074-EDDF-0346-87C7-6573B988838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3569" name="Footer Placeholder 5"/>
          <p:cNvSpPr txBox="1">
            <a:spLocks noGrp="1"/>
          </p:cNvSpPr>
          <p:nvPr/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endParaRPr lang="en-US" altLang="en-US" sz="1400"/>
          </a:p>
        </p:txBody>
      </p:sp>
      <p:sp>
        <p:nvSpPr>
          <p:cNvPr id="23570" name="Slide Number Placeholder 6"/>
          <p:cNvSpPr txBox="1">
            <a:spLocks noGrp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endParaRPr lang="en-US" altLang="en-US" sz="1400"/>
          </a:p>
        </p:txBody>
      </p:sp>
      <p:sp>
        <p:nvSpPr>
          <p:cNvPr id="23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382000" cy="833438"/>
          </a:xfrm>
        </p:spPr>
        <p:txBody>
          <a:bodyPr/>
          <a:lstStyle/>
          <a:p>
            <a:r>
              <a:rPr lang="en-US" altLang="en-US" dirty="0" smtClean="0"/>
              <a:t>Deploying database in cloud environment</a:t>
            </a:r>
            <a:endParaRPr lang="en-US" altLang="en-US" dirty="0"/>
          </a:p>
        </p:txBody>
      </p:sp>
      <p:sp>
        <p:nvSpPr>
          <p:cNvPr id="235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5783" y="1233488"/>
            <a:ext cx="6361526" cy="51450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Two main approach: </a:t>
            </a:r>
          </a:p>
          <a:p>
            <a:r>
              <a:rPr lang="en-US" altLang="en-US" sz="1800" dirty="0" smtClean="0">
                <a:solidFill>
                  <a:srgbClr val="FF0000"/>
                </a:solidFill>
              </a:rPr>
              <a:t>Do-it-yourself:</a:t>
            </a:r>
            <a:endParaRPr lang="en-US" altLang="en-US" dirty="0" smtClean="0"/>
          </a:p>
          <a:p>
            <a:pPr lvl="1"/>
            <a:r>
              <a:rPr lang="en-US" altLang="en-US" sz="1600" dirty="0" smtClean="0"/>
              <a:t>consumer can purchase </a:t>
            </a:r>
            <a:r>
              <a:rPr lang="en-US" altLang="en-US" sz="1600" dirty="0" err="1" smtClean="0"/>
              <a:t>IaaS</a:t>
            </a:r>
            <a:r>
              <a:rPr lang="en-US" altLang="en-US" sz="1600" dirty="0" smtClean="0"/>
              <a:t> service from a cloud service provider and then install database server on the platform. </a:t>
            </a:r>
          </a:p>
          <a:p>
            <a:pPr lvl="1"/>
            <a:r>
              <a:rPr lang="en-US" altLang="en-US" sz="1600" dirty="0"/>
              <a:t>c</a:t>
            </a:r>
            <a:r>
              <a:rPr lang="en-US" altLang="en-US" sz="1600" dirty="0" smtClean="0"/>
              <a:t>onsumer is responsible for </a:t>
            </a:r>
            <a:r>
              <a:rPr lang="en-US" sz="1600" dirty="0"/>
              <a:t>maintenance, management and updating versions of the database instances </a:t>
            </a:r>
            <a:endParaRPr lang="en-US" sz="1600" dirty="0" smtClean="0"/>
          </a:p>
          <a:p>
            <a:pPr lvl="1"/>
            <a:r>
              <a:rPr lang="en-US" sz="1600" dirty="0"/>
              <a:t>c</a:t>
            </a:r>
            <a:r>
              <a:rPr lang="en-US" sz="1600" dirty="0" smtClean="0"/>
              <a:t>onsumer can </a:t>
            </a:r>
            <a:r>
              <a:rPr lang="en-US" sz="1600" dirty="0"/>
              <a:t>install any additional monitoring and auditing tools on </a:t>
            </a:r>
            <a:r>
              <a:rPr lang="en-US" sz="1600" dirty="0" smtClean="0"/>
              <a:t>the </a:t>
            </a:r>
            <a:r>
              <a:rPr lang="en-US" sz="1600" dirty="0"/>
              <a:t>platform to serve their custom needs. </a:t>
            </a:r>
            <a:endParaRPr lang="en-US" altLang="en-US" sz="1600" dirty="0" smtClean="0"/>
          </a:p>
          <a:p>
            <a:r>
              <a:rPr lang="en-US" altLang="en-US" sz="1800" dirty="0" smtClean="0">
                <a:solidFill>
                  <a:srgbClr val="FF0000"/>
                </a:solidFill>
              </a:rPr>
              <a:t>Subscribe to full-featured Database-as-a-Service (DBaaS):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endParaRPr lang="en-US" alt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sz="1400" dirty="0" smtClean="0"/>
              <a:t>Offers on-demand </a:t>
            </a:r>
            <a:r>
              <a:rPr lang="en-US" sz="1400" dirty="0"/>
              <a:t>database </a:t>
            </a:r>
            <a:r>
              <a:rPr lang="en-US" sz="1400" dirty="0" smtClean="0"/>
              <a:t>services, ready to use. </a:t>
            </a:r>
            <a:endParaRPr lang="en-US" sz="1400" dirty="0"/>
          </a:p>
          <a:p>
            <a:pPr lvl="1"/>
            <a:r>
              <a:rPr lang="en-US" sz="1400" dirty="0"/>
              <a:t>all the management, maintenance, and update responsibilities will be of provider </a:t>
            </a:r>
          </a:p>
          <a:p>
            <a:pPr lvl="1"/>
            <a:r>
              <a:rPr lang="en-US" sz="1400" dirty="0"/>
              <a:t>billed only pay per use basis </a:t>
            </a:r>
            <a:endParaRPr lang="en-US" sz="1400" dirty="0" smtClean="0"/>
          </a:p>
          <a:p>
            <a:pPr lvl="1"/>
            <a:r>
              <a:rPr lang="en-US" sz="1400" dirty="0" smtClean="0"/>
              <a:t>consumers </a:t>
            </a:r>
            <a:r>
              <a:rPr lang="en-US" sz="1400" dirty="0"/>
              <a:t>do not have control </a:t>
            </a:r>
            <a:r>
              <a:rPr lang="en-US" sz="1400" dirty="0" smtClean="0"/>
              <a:t>over </a:t>
            </a:r>
            <a:r>
              <a:rPr lang="en-US" sz="1400" dirty="0"/>
              <a:t>installing any additional tools on their database platforms </a:t>
            </a:r>
          </a:p>
          <a:p>
            <a:pPr lvl="1"/>
            <a:r>
              <a:rPr lang="en-US" sz="1400" dirty="0" smtClean="0"/>
              <a:t>mostly </a:t>
            </a:r>
            <a:r>
              <a:rPr lang="en-US" sz="1400" dirty="0"/>
              <a:t>forced to use provider’s monitoring and security tools. </a:t>
            </a:r>
          </a:p>
          <a:p>
            <a:pPr lvl="1"/>
            <a:endParaRPr lang="en-US" altLang="en-US" sz="1400" dirty="0" smtClean="0">
              <a:solidFill>
                <a:srgbClr val="FF0000"/>
              </a:solidFill>
            </a:endParaRPr>
          </a:p>
          <a:p>
            <a:pPr lvl="2"/>
            <a:endParaRPr lang="en-US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51" y="1615139"/>
            <a:ext cx="5198519" cy="2538610"/>
          </a:xfrm>
          <a:prstGeom prst="rect">
            <a:avLst/>
          </a:prstGeom>
        </p:spPr>
      </p:pic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F8867151-569F-3E41-8821-1BEDBD630AC0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747713"/>
          </a:xfrm>
        </p:spPr>
        <p:txBody>
          <a:bodyPr/>
          <a:lstStyle/>
          <a:p>
            <a:r>
              <a:rPr lang="en-US" altLang="en-US" dirty="0" smtClean="0"/>
              <a:t>Advantages of deploying database in cloud</a:t>
            </a:r>
            <a:endParaRPr lang="en-US" altLang="en-US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3000" y="1246340"/>
            <a:ext cx="4419208" cy="515446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000" u="sng" dirty="0" smtClean="0">
                <a:solidFill>
                  <a:srgbClr val="FF0000"/>
                </a:solidFill>
              </a:rPr>
              <a:t>Main advantages:</a:t>
            </a:r>
            <a:endParaRPr lang="en-US" altLang="en-US" sz="2000" dirty="0"/>
          </a:p>
          <a:p>
            <a:r>
              <a:rPr lang="en-US" altLang="en-US" sz="2000" i="1" dirty="0" smtClean="0">
                <a:solidFill>
                  <a:srgbClr val="FF0000"/>
                </a:solidFill>
              </a:rPr>
              <a:t>Affordability</a:t>
            </a:r>
          </a:p>
          <a:p>
            <a:pPr lvl="1"/>
            <a:r>
              <a:rPr lang="en-US" altLang="en-US" sz="1600" dirty="0" smtClean="0"/>
              <a:t>Reduce operational and maintenance costs</a:t>
            </a:r>
          </a:p>
          <a:p>
            <a:pPr lvl="1"/>
            <a:r>
              <a:rPr lang="en-US" altLang="en-US" sz="1600" dirty="0" smtClean="0"/>
              <a:t>Pay per use only</a:t>
            </a:r>
            <a:endParaRPr lang="en-US" altLang="en-US" sz="1600" dirty="0"/>
          </a:p>
          <a:p>
            <a:r>
              <a:rPr lang="en-US" altLang="en-US" sz="2000" i="1" dirty="0" smtClean="0">
                <a:solidFill>
                  <a:srgbClr val="FF0000"/>
                </a:solidFill>
              </a:rPr>
              <a:t>Flexibility and scalability</a:t>
            </a:r>
          </a:p>
          <a:p>
            <a:pPr lvl="1"/>
            <a:r>
              <a:rPr lang="en-US" altLang="en-US" sz="1600" dirty="0" smtClean="0"/>
              <a:t>We live in digital time and so need more storage</a:t>
            </a:r>
          </a:p>
          <a:p>
            <a:pPr lvl="1"/>
            <a:r>
              <a:rPr lang="en-US" altLang="en-US" sz="1600" dirty="0" smtClean="0"/>
              <a:t>Easy to scale up or down as needs changes</a:t>
            </a:r>
            <a:endParaRPr lang="en-US" altLang="en-US" sz="1600" dirty="0"/>
          </a:p>
          <a:p>
            <a:r>
              <a:rPr lang="en-US" altLang="en-US" sz="2000" i="1" dirty="0" smtClean="0">
                <a:solidFill>
                  <a:srgbClr val="FF0000"/>
                </a:solidFill>
              </a:rPr>
              <a:t>Increased Efficiency</a:t>
            </a:r>
          </a:p>
          <a:p>
            <a:pPr lvl="1"/>
            <a:r>
              <a:rPr lang="en-US" altLang="en-US" sz="1600" dirty="0" smtClean="0"/>
              <a:t>Accessible and available anywhere and anytime</a:t>
            </a:r>
          </a:p>
          <a:p>
            <a:pPr lvl="1"/>
            <a:r>
              <a:rPr lang="en-US" altLang="en-US" sz="1600" dirty="0" smtClean="0"/>
              <a:t>DBAs can manage database virtually from anywhere around the world</a:t>
            </a:r>
          </a:p>
          <a:p>
            <a:pPr lvl="1"/>
            <a:r>
              <a:rPr lang="en-US" altLang="en-US" sz="1600" dirty="0" smtClean="0"/>
              <a:t>Disaster assistant and platform independent</a:t>
            </a:r>
            <a:endParaRPr lang="en-US" altLang="en-US" sz="1600" dirty="0"/>
          </a:p>
          <a:p>
            <a:pPr marL="457200" lvl="1" indent="0"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F8867151-569F-3E41-8821-1BEDBD630AC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747713"/>
          </a:xfrm>
        </p:spPr>
        <p:txBody>
          <a:bodyPr/>
          <a:lstStyle/>
          <a:p>
            <a:r>
              <a:rPr lang="en-US" altLang="en-US" dirty="0" smtClean="0"/>
              <a:t>Security </a:t>
            </a:r>
            <a:r>
              <a:rPr lang="en-US" altLang="en-US" dirty="0" err="1" smtClean="0"/>
              <a:t>challanges</a:t>
            </a:r>
            <a:r>
              <a:rPr lang="en-US" altLang="en-US" dirty="0" smtClean="0"/>
              <a:t> of database in cloud</a:t>
            </a:r>
            <a:endParaRPr lang="en-US" altLang="en-US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360" y="1096028"/>
            <a:ext cx="8425840" cy="5304772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Some </a:t>
            </a:r>
            <a:r>
              <a:rPr lang="en-US" sz="1800" dirty="0"/>
              <a:t>security concerns that any organization should take into </a:t>
            </a:r>
            <a:r>
              <a:rPr lang="en-US" sz="1800" dirty="0" smtClean="0"/>
              <a:t>consideration:</a:t>
            </a:r>
            <a:endParaRPr lang="en-US" altLang="en-US" sz="1800" dirty="0"/>
          </a:p>
          <a:p>
            <a:r>
              <a:rPr lang="en-US" altLang="en-US" sz="1800" i="1" dirty="0" smtClean="0"/>
              <a:t>Availability</a:t>
            </a:r>
          </a:p>
          <a:p>
            <a:pPr lvl="1"/>
            <a:r>
              <a:rPr lang="en-US" altLang="en-US" sz="1400" dirty="0" smtClean="0">
                <a:solidFill>
                  <a:srgbClr val="FF0000"/>
                </a:solidFill>
              </a:rPr>
              <a:t>Business Continuity </a:t>
            </a:r>
            <a:r>
              <a:rPr lang="en-US" altLang="en-US" sz="1400" dirty="0" smtClean="0"/>
              <a:t>Perspective</a:t>
            </a:r>
          </a:p>
          <a:p>
            <a:pPr lvl="1"/>
            <a:r>
              <a:rPr lang="en-US" altLang="en-US" sz="1400" dirty="0" smtClean="0">
                <a:solidFill>
                  <a:srgbClr val="FF0000"/>
                </a:solidFill>
              </a:rPr>
              <a:t>Protection</a:t>
            </a:r>
            <a:r>
              <a:rPr lang="en-US" altLang="en-US" sz="1400" dirty="0" smtClean="0"/>
              <a:t> against disasters, hardware failure, Denial of Service (DOS) attacks, etc.</a:t>
            </a:r>
          </a:p>
          <a:p>
            <a:pPr lvl="1"/>
            <a:r>
              <a:rPr lang="en-US" altLang="en-US" sz="1400" dirty="0" smtClean="0">
                <a:solidFill>
                  <a:srgbClr val="FF0000"/>
                </a:solidFill>
              </a:rPr>
              <a:t>Temporary or long term outages </a:t>
            </a:r>
            <a:r>
              <a:rPr lang="en-US" altLang="en-US" sz="1400" dirty="0" smtClean="0"/>
              <a:t>(expected interruption of service)</a:t>
            </a:r>
          </a:p>
          <a:p>
            <a:pPr lvl="1"/>
            <a:r>
              <a:rPr lang="en-US" altLang="en-US" sz="1400" dirty="0" smtClean="0"/>
              <a:t>I.e. Amazon EC2 and S3 suffered three hour of outage</a:t>
            </a:r>
          </a:p>
          <a:p>
            <a:r>
              <a:rPr lang="en-US" sz="1800" i="1" dirty="0" smtClean="0"/>
              <a:t>Loss of Access control</a:t>
            </a:r>
            <a:endParaRPr lang="en-US" sz="1800" b="1" i="1" dirty="0" smtClean="0"/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Major threat </a:t>
            </a:r>
            <a:r>
              <a:rPr lang="en-US" sz="1400" dirty="0" smtClean="0"/>
              <a:t>related to public cloud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No physical, logical and personnel control </a:t>
            </a:r>
            <a:r>
              <a:rPr lang="en-US" sz="1400" dirty="0" smtClean="0"/>
              <a:t>over provider’s environment</a:t>
            </a:r>
          </a:p>
          <a:p>
            <a:pPr lvl="1"/>
            <a:r>
              <a:rPr lang="en-US" sz="1400" dirty="0" smtClean="0"/>
              <a:t>Exposed to </a:t>
            </a:r>
            <a:r>
              <a:rPr lang="en-US" sz="1400" dirty="0" smtClean="0">
                <a:solidFill>
                  <a:srgbClr val="FF0000"/>
                </a:solidFill>
              </a:rPr>
              <a:t>provider’s</a:t>
            </a:r>
            <a:r>
              <a:rPr lang="en-US" sz="1400" dirty="0" smtClean="0"/>
              <a:t> internal and external </a:t>
            </a:r>
            <a:r>
              <a:rPr lang="en-US" sz="1400" dirty="0" smtClean="0">
                <a:solidFill>
                  <a:srgbClr val="FF0000"/>
                </a:solidFill>
              </a:rPr>
              <a:t>threats</a:t>
            </a:r>
          </a:p>
          <a:p>
            <a:pPr lvl="1"/>
            <a:r>
              <a:rPr lang="en-US" sz="1400" dirty="0" smtClean="0"/>
              <a:t>Use of proper encryption, auditing and monitoring database services can minimize this challenge.</a:t>
            </a:r>
            <a:endParaRPr lang="en-US" sz="1400" dirty="0"/>
          </a:p>
          <a:p>
            <a:r>
              <a:rPr lang="en-US" altLang="en-US" sz="1800" i="1" dirty="0" smtClean="0"/>
              <a:t>Auditing and monitoring issues</a:t>
            </a:r>
          </a:p>
          <a:p>
            <a:pPr lvl="1"/>
            <a:r>
              <a:rPr lang="en-US" altLang="en-US" sz="1400" dirty="0" smtClean="0"/>
              <a:t>To support benefits of elasticity and flexibility, host servers often </a:t>
            </a:r>
            <a:r>
              <a:rPr lang="en-US" altLang="en-US" sz="1400" dirty="0" smtClean="0">
                <a:solidFill>
                  <a:srgbClr val="FF0000"/>
                </a:solidFill>
              </a:rPr>
              <a:t>get provisioned and de-provisioned automatically</a:t>
            </a:r>
            <a:r>
              <a:rPr lang="en-US" altLang="en-US" sz="1400" dirty="0" smtClean="0"/>
              <a:t>.</a:t>
            </a:r>
          </a:p>
          <a:p>
            <a:pPr lvl="1"/>
            <a:r>
              <a:rPr lang="en-US" altLang="en-US" sz="1400" dirty="0" smtClean="0"/>
              <a:t>Consumers </a:t>
            </a:r>
            <a:r>
              <a:rPr lang="en-US" altLang="en-US" sz="1400" dirty="0" smtClean="0">
                <a:solidFill>
                  <a:srgbClr val="FF0000"/>
                </a:solidFill>
              </a:rPr>
              <a:t>data is usually spread across multiple geo-locations </a:t>
            </a:r>
            <a:r>
              <a:rPr lang="en-US" altLang="en-US" sz="1400" dirty="0" smtClean="0"/>
              <a:t>to support high availability and redundancy which makes the </a:t>
            </a:r>
            <a:r>
              <a:rPr lang="en-US" altLang="en-US" sz="1400" dirty="0" smtClean="0">
                <a:solidFill>
                  <a:srgbClr val="FF0000"/>
                </a:solidFill>
              </a:rPr>
              <a:t>underlying infrastructure invisible</a:t>
            </a:r>
            <a:r>
              <a:rPr lang="en-US" altLang="en-US" sz="1400" dirty="0" smtClean="0"/>
              <a:t>. </a:t>
            </a:r>
          </a:p>
          <a:p>
            <a:pPr lvl="1"/>
            <a:r>
              <a:rPr lang="en-US" altLang="en-US" sz="1400" dirty="0" smtClean="0"/>
              <a:t>Dynamic or non-static nature of cloud can cause </a:t>
            </a:r>
            <a:r>
              <a:rPr lang="en-US" altLang="en-US" sz="1400" dirty="0" smtClean="0">
                <a:solidFill>
                  <a:srgbClr val="FF0000"/>
                </a:solidFill>
              </a:rPr>
              <a:t>constant configuration changes </a:t>
            </a:r>
            <a:r>
              <a:rPr lang="en-US" altLang="en-US" sz="1400" dirty="0" smtClean="0"/>
              <a:t>and </a:t>
            </a:r>
            <a:r>
              <a:rPr lang="en-US" altLang="en-US" sz="1400" dirty="0" smtClean="0">
                <a:solidFill>
                  <a:srgbClr val="FF0000"/>
                </a:solidFill>
              </a:rPr>
              <a:t>may require installations</a:t>
            </a:r>
            <a:r>
              <a:rPr lang="en-US" altLang="en-US" sz="1400" dirty="0" smtClean="0"/>
              <a:t> of authenticating tools for users.</a:t>
            </a:r>
          </a:p>
          <a:p>
            <a:pPr lvl="1"/>
            <a:r>
              <a:rPr lang="en-US" altLang="en-US" sz="1400" dirty="0" smtClean="0"/>
              <a:t>A distributed cloud approach can help over come these challenges.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950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F8867151-569F-3E41-8821-1BEDBD630AC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747713"/>
          </a:xfrm>
        </p:spPr>
        <p:txBody>
          <a:bodyPr/>
          <a:lstStyle/>
          <a:p>
            <a:r>
              <a:rPr lang="en-US" altLang="en-US" dirty="0" smtClean="0"/>
              <a:t>Security </a:t>
            </a:r>
            <a:r>
              <a:rPr lang="en-US" altLang="en-US" dirty="0" err="1" smtClean="0"/>
              <a:t>challanges</a:t>
            </a:r>
            <a:r>
              <a:rPr lang="en-US" altLang="en-US" dirty="0" smtClean="0"/>
              <a:t> of database in cloud</a:t>
            </a:r>
            <a:endParaRPr lang="en-US" altLang="en-US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1770" y="1196236"/>
            <a:ext cx="7487628" cy="5304772"/>
          </a:xfrm>
        </p:spPr>
        <p:txBody>
          <a:bodyPr/>
          <a:lstStyle/>
          <a:p>
            <a:r>
              <a:rPr lang="en-US" altLang="en-US" sz="1800" i="1" dirty="0" smtClean="0"/>
              <a:t>Data Sanitization</a:t>
            </a:r>
          </a:p>
          <a:p>
            <a:pPr lvl="1"/>
            <a:r>
              <a:rPr lang="en-US" sz="1400" dirty="0"/>
              <a:t>I</a:t>
            </a:r>
            <a:r>
              <a:rPr lang="en-US" sz="1400" dirty="0" smtClean="0"/>
              <a:t>nvolves </a:t>
            </a:r>
            <a:r>
              <a:rPr lang="en-US" sz="1400" dirty="0"/>
              <a:t>the </a:t>
            </a:r>
            <a:r>
              <a:rPr lang="en-US" sz="1400" dirty="0">
                <a:solidFill>
                  <a:srgbClr val="FF0000"/>
                </a:solidFill>
              </a:rPr>
              <a:t>deleting</a:t>
            </a:r>
            <a:r>
              <a:rPr lang="en-US" sz="1400" dirty="0"/>
              <a:t> of data from storage media by overwriting, </a:t>
            </a:r>
            <a:r>
              <a:rPr lang="en-US" sz="1400" dirty="0" smtClean="0">
                <a:solidFill>
                  <a:srgbClr val="FF0000"/>
                </a:solidFill>
              </a:rPr>
              <a:t>de-magnetizing</a:t>
            </a:r>
            <a:r>
              <a:rPr lang="en-US" sz="1400" dirty="0" smtClean="0"/>
              <a:t> </a:t>
            </a:r>
            <a:r>
              <a:rPr lang="en-US" sz="1400" dirty="0"/>
              <a:t>or </a:t>
            </a:r>
            <a:r>
              <a:rPr lang="en-US" sz="1400" dirty="0">
                <a:solidFill>
                  <a:srgbClr val="FF0000"/>
                </a:solidFill>
              </a:rPr>
              <a:t>destroying media</a:t>
            </a:r>
            <a:r>
              <a:rPr lang="en-US" sz="1400" dirty="0"/>
              <a:t> itself to prevent unauthorized disclosure of information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data from different customers may physically co-located together </a:t>
            </a:r>
          </a:p>
          <a:p>
            <a:pPr lvl="1"/>
            <a:r>
              <a:rPr lang="en-US" sz="1400" dirty="0" smtClean="0"/>
              <a:t>If not </a:t>
            </a:r>
            <a:r>
              <a:rPr lang="en-US" sz="1400" dirty="0"/>
              <a:t>erased or destroyed properly, </a:t>
            </a:r>
            <a:r>
              <a:rPr lang="en-US" sz="1400" dirty="0" smtClean="0"/>
              <a:t>it is possible that someone </a:t>
            </a:r>
            <a:r>
              <a:rPr lang="en-US" sz="1400" dirty="0"/>
              <a:t>can recover confidential data 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Service Level Agreements (SLAs) </a:t>
            </a:r>
            <a:r>
              <a:rPr lang="en-US" sz="1400" dirty="0" smtClean="0"/>
              <a:t>should specify all the measures and procedures in place </a:t>
            </a:r>
            <a:endParaRPr lang="en-US" sz="1400" dirty="0"/>
          </a:p>
          <a:p>
            <a:r>
              <a:rPr lang="en-US" sz="1800" i="1" dirty="0" smtClean="0"/>
              <a:t>Data Privacy</a:t>
            </a:r>
          </a:p>
          <a:p>
            <a:pPr lvl="1"/>
            <a:r>
              <a:rPr lang="en-US" sz="1400" dirty="0" smtClean="0"/>
              <a:t>The privacy is </a:t>
            </a:r>
            <a:r>
              <a:rPr lang="en-US" sz="1400" dirty="0" smtClean="0">
                <a:solidFill>
                  <a:srgbClr val="FF0000"/>
                </a:solidFill>
              </a:rPr>
              <a:t>the most important concern</a:t>
            </a:r>
            <a:r>
              <a:rPr lang="en-US" sz="1400" dirty="0" smtClean="0"/>
              <a:t> of having database in cloud.</a:t>
            </a:r>
          </a:p>
          <a:p>
            <a:pPr lvl="1"/>
            <a:r>
              <a:rPr lang="en-US" sz="1400" dirty="0" smtClean="0"/>
              <a:t>Cloud database </a:t>
            </a:r>
            <a:r>
              <a:rPr lang="en-US" sz="1400" dirty="0" smtClean="0">
                <a:solidFill>
                  <a:srgbClr val="FF0000"/>
                </a:solidFill>
              </a:rPr>
              <a:t>services are more advanced </a:t>
            </a:r>
            <a:r>
              <a:rPr lang="en-US" sz="1400" dirty="0" smtClean="0"/>
              <a:t>to manage users accessibility in secured ways</a:t>
            </a:r>
          </a:p>
          <a:p>
            <a:pPr lvl="1"/>
            <a:r>
              <a:rPr lang="en-US" sz="1400" dirty="0" smtClean="0"/>
              <a:t>It also </a:t>
            </a:r>
            <a:r>
              <a:rPr lang="en-US" sz="1400" dirty="0" smtClean="0">
                <a:solidFill>
                  <a:srgbClr val="FF0000"/>
                </a:solidFill>
              </a:rPr>
              <a:t>protects from outside threats and attacks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 smtClean="0"/>
              <a:t>Any organization </a:t>
            </a:r>
            <a:r>
              <a:rPr lang="en-US" sz="1400" dirty="0" smtClean="0">
                <a:solidFill>
                  <a:srgbClr val="FF0000"/>
                </a:solidFill>
              </a:rPr>
              <a:t>can not afford</a:t>
            </a:r>
            <a:r>
              <a:rPr lang="en-US" sz="1400" dirty="0" smtClean="0"/>
              <a:t> to leak out their information stored in cloud.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Encryption</a:t>
            </a:r>
            <a:r>
              <a:rPr lang="en-US" sz="1400" dirty="0" smtClean="0"/>
              <a:t> is the solution to store data in most secured way.</a:t>
            </a:r>
          </a:p>
          <a:p>
            <a:pPr lvl="1"/>
            <a:r>
              <a:rPr lang="en-US" sz="1400" dirty="0" smtClean="0"/>
              <a:t>Data needs to be secured during both </a:t>
            </a:r>
            <a:r>
              <a:rPr lang="en-US" sz="1400" dirty="0" smtClean="0">
                <a:solidFill>
                  <a:srgbClr val="FF0000"/>
                </a:solidFill>
              </a:rPr>
              <a:t>“in transit”</a:t>
            </a:r>
            <a:r>
              <a:rPr lang="en-US" sz="1400" dirty="0" smtClean="0"/>
              <a:t> and </a:t>
            </a:r>
            <a:r>
              <a:rPr lang="en-US" sz="1400" dirty="0" smtClean="0">
                <a:solidFill>
                  <a:srgbClr val="FF0000"/>
                </a:solidFill>
              </a:rPr>
              <a:t>“at rest”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 smtClean="0"/>
              <a:t>Encryption</a:t>
            </a:r>
            <a:r>
              <a:rPr lang="en-US" sz="1400" dirty="0" smtClean="0">
                <a:solidFill>
                  <a:srgbClr val="FF0000"/>
                </a:solidFill>
              </a:rPr>
              <a:t> keys and certificates </a:t>
            </a:r>
            <a:r>
              <a:rPr lang="en-US" sz="1400" dirty="0" smtClean="0"/>
              <a:t>should be managed by consumers to ensure privacy.</a:t>
            </a:r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85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F8867151-569F-3E41-8821-1BEDBD630AC0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747713"/>
          </a:xfrm>
        </p:spPr>
        <p:txBody>
          <a:bodyPr/>
          <a:lstStyle/>
          <a:p>
            <a:r>
              <a:rPr lang="en-US" altLang="en-US" dirty="0" smtClean="0"/>
              <a:t>Encryption methods and practices</a:t>
            </a:r>
            <a:endParaRPr lang="en-US" altLang="en-US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360" y="1096028"/>
            <a:ext cx="8425840" cy="5304772"/>
          </a:xfrm>
        </p:spPr>
        <p:txBody>
          <a:bodyPr/>
          <a:lstStyle/>
          <a:p>
            <a:r>
              <a:rPr lang="en-US" sz="1800" dirty="0"/>
              <a:t>E</a:t>
            </a:r>
            <a:r>
              <a:rPr lang="en-US" sz="1800" dirty="0" smtClean="0"/>
              <a:t>ncryption </a:t>
            </a:r>
            <a:r>
              <a:rPr lang="en-US" sz="1800" dirty="0"/>
              <a:t>for </a:t>
            </a:r>
            <a:r>
              <a:rPr lang="en-US" sz="1800" dirty="0" smtClean="0"/>
              <a:t>data</a:t>
            </a:r>
          </a:p>
          <a:p>
            <a:pPr lvl="1"/>
            <a:r>
              <a:rPr lang="en-US" sz="1400" dirty="0" smtClean="0"/>
              <a:t>“In Transit” – offered by most providers (using </a:t>
            </a:r>
            <a:r>
              <a:rPr lang="en-US" sz="1400" dirty="0" smtClean="0">
                <a:solidFill>
                  <a:srgbClr val="FF0000"/>
                </a:solidFill>
              </a:rPr>
              <a:t>TLS/SSL</a:t>
            </a:r>
            <a:r>
              <a:rPr lang="en-US" sz="1400" dirty="0" smtClean="0"/>
              <a:t>), </a:t>
            </a:r>
            <a:r>
              <a:rPr lang="en-US" sz="1400" dirty="0" smtClean="0">
                <a:solidFill>
                  <a:srgbClr val="FF0000"/>
                </a:solidFill>
              </a:rPr>
              <a:t>HTTPS</a:t>
            </a:r>
            <a:r>
              <a:rPr lang="en-US" sz="1400" dirty="0" smtClean="0"/>
              <a:t>, and some offers virtual private cloud (</a:t>
            </a:r>
            <a:r>
              <a:rPr lang="en-US" sz="1400" dirty="0" smtClean="0">
                <a:solidFill>
                  <a:srgbClr val="FF0000"/>
                </a:solidFill>
              </a:rPr>
              <a:t>VPC</a:t>
            </a:r>
            <a:r>
              <a:rPr lang="en-US" sz="1400" dirty="0" smtClean="0"/>
              <a:t>) services.</a:t>
            </a:r>
          </a:p>
          <a:p>
            <a:pPr lvl="1"/>
            <a:r>
              <a:rPr lang="en-US" sz="1400" dirty="0" smtClean="0"/>
              <a:t>“at rest” – using </a:t>
            </a:r>
            <a:r>
              <a:rPr lang="en-US" sz="1400" dirty="0" smtClean="0">
                <a:solidFill>
                  <a:srgbClr val="FF0000"/>
                </a:solidFill>
              </a:rPr>
              <a:t>Transparent </a:t>
            </a:r>
            <a:r>
              <a:rPr lang="en-US" sz="1400" dirty="0">
                <a:solidFill>
                  <a:srgbClr val="FF0000"/>
                </a:solidFill>
              </a:rPr>
              <a:t>Data Encryption (TDE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, data </a:t>
            </a:r>
            <a:r>
              <a:rPr lang="en-US" sz="1400" dirty="0"/>
              <a:t>stored at rest in the underlying storage is encrypted, as are its automated backups, read replicas, and </a:t>
            </a:r>
            <a:r>
              <a:rPr lang="en-US" sz="1400" dirty="0" smtClean="0"/>
              <a:t>snapshots. Consumer can also encrypt data </a:t>
            </a:r>
            <a:r>
              <a:rPr lang="en-US" sz="1400" dirty="0" smtClean="0">
                <a:solidFill>
                  <a:srgbClr val="FF0000"/>
                </a:solidFill>
              </a:rPr>
              <a:t>at application level </a:t>
            </a:r>
            <a:r>
              <a:rPr lang="en-US" sz="1400" dirty="0" smtClean="0"/>
              <a:t>before sending to the database.</a:t>
            </a:r>
          </a:p>
          <a:p>
            <a:r>
              <a:rPr lang="en-US" sz="1800" dirty="0"/>
              <a:t>Cryptography </a:t>
            </a:r>
            <a:endParaRPr lang="en-US" sz="1800" dirty="0" smtClean="0"/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Method to encrypt and decrypt </a:t>
            </a:r>
            <a:r>
              <a:rPr lang="en-US" sz="1400" dirty="0" smtClean="0"/>
              <a:t>data using a private and/or public key</a:t>
            </a:r>
          </a:p>
          <a:p>
            <a:pPr lvl="1"/>
            <a:r>
              <a:rPr lang="en-US" sz="1400" dirty="0" smtClean="0"/>
              <a:t>Keys are generated using </a:t>
            </a:r>
            <a:r>
              <a:rPr lang="en-US" sz="1400" dirty="0" smtClean="0">
                <a:solidFill>
                  <a:srgbClr val="FF0000"/>
                </a:solidFill>
              </a:rPr>
              <a:t>cipher text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Cryptosystem</a:t>
            </a:r>
            <a:r>
              <a:rPr lang="en-US" sz="1400" dirty="0" smtClean="0"/>
              <a:t> is the most common secret key used, it uses </a:t>
            </a:r>
            <a:r>
              <a:rPr lang="en-US" sz="1400" dirty="0" smtClean="0">
                <a:solidFill>
                  <a:srgbClr val="FF0000"/>
                </a:solidFill>
              </a:rPr>
              <a:t>Data Encryption </a:t>
            </a:r>
            <a:r>
              <a:rPr lang="en-US" sz="1400" dirty="0" err="1" smtClean="0">
                <a:solidFill>
                  <a:srgbClr val="FF0000"/>
                </a:solidFill>
              </a:rPr>
              <a:t>Stadards</a:t>
            </a:r>
            <a:r>
              <a:rPr lang="en-US" sz="1400" dirty="0" smtClean="0">
                <a:solidFill>
                  <a:srgbClr val="FF0000"/>
                </a:solidFill>
              </a:rPr>
              <a:t> (DES)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Triple-DES</a:t>
            </a:r>
            <a:r>
              <a:rPr lang="en-US" sz="1400" dirty="0" smtClean="0"/>
              <a:t> which encrypts data three times (more stronger)</a:t>
            </a:r>
          </a:p>
          <a:p>
            <a:r>
              <a:rPr lang="en-US" sz="1800" dirty="0" smtClean="0"/>
              <a:t>Digital Signatures and Certificates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Electronic signatures </a:t>
            </a:r>
            <a:r>
              <a:rPr lang="en-US" sz="1400" dirty="0" smtClean="0"/>
              <a:t>can be use to define electronic process, application captures unique information of the user and generate signatures.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Digital Certificate</a:t>
            </a:r>
            <a:r>
              <a:rPr lang="en-US" sz="1400" dirty="0" smtClean="0"/>
              <a:t> is an attachment applied to a program, database or electronic content. 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Commercial Certificates</a:t>
            </a:r>
            <a:r>
              <a:rPr lang="en-US" sz="1400" dirty="0" smtClean="0"/>
              <a:t>: </a:t>
            </a:r>
            <a:r>
              <a:rPr lang="en-US" sz="1400" dirty="0"/>
              <a:t>attained through a commercial certification authority such as Verisign </a:t>
            </a:r>
            <a:endParaRPr lang="en-US" sz="1400" dirty="0" smtClean="0"/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Internal digital certificates</a:t>
            </a:r>
            <a:r>
              <a:rPr lang="en-US" sz="1400" dirty="0" smtClean="0"/>
              <a:t>: </a:t>
            </a:r>
            <a:r>
              <a:rPr lang="en-US" sz="1400" dirty="0"/>
              <a:t>are deliberately for use on single system or within a single organization and </a:t>
            </a:r>
            <a:r>
              <a:rPr lang="en-US" sz="1400" dirty="0" smtClean="0"/>
              <a:t>normally </a:t>
            </a:r>
            <a:r>
              <a:rPr lang="en-US" sz="1400" dirty="0"/>
              <a:t>produced using the </a:t>
            </a:r>
            <a:r>
              <a:rPr lang="en-US" sz="1400" dirty="0" err="1"/>
              <a:t>Selfcert.exe</a:t>
            </a:r>
            <a:r>
              <a:rPr lang="en-US" sz="1400" dirty="0"/>
              <a:t> type </a:t>
            </a:r>
            <a:r>
              <a:rPr lang="en-US" sz="1400" dirty="0" smtClean="0"/>
              <a:t>program by Internal administrator. 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SSL certificates </a:t>
            </a:r>
            <a:r>
              <a:rPr lang="en-US" sz="1400" dirty="0" smtClean="0"/>
              <a:t>are most common, issued by </a:t>
            </a:r>
            <a:r>
              <a:rPr lang="en-US" sz="1400" dirty="0" smtClean="0">
                <a:solidFill>
                  <a:srgbClr val="FF0000"/>
                </a:solidFill>
              </a:rPr>
              <a:t>Certificate Authorities (CAs).</a:t>
            </a:r>
            <a:endParaRPr lang="en-US" sz="1400" dirty="0">
              <a:solidFill>
                <a:srgbClr val="FF0000"/>
              </a:solidFill>
            </a:endParaRPr>
          </a:p>
          <a:p>
            <a:pPr lvl="2"/>
            <a:endParaRPr lang="en-US" sz="10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7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of some major providers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1-</a:t>
            </a:r>
            <a:fld id="{833D7C36-63F7-744D-993B-189DA6B02D80}" type="slidenum">
              <a:rPr lang="en-US" altLang="en-US" smtClean="0"/>
              <a:pPr/>
              <a:t>17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4398"/>
              </p:ext>
            </p:extLst>
          </p:nvPr>
        </p:nvGraphicFramePr>
        <p:xfrm>
          <a:off x="325676" y="910078"/>
          <a:ext cx="8452765" cy="551577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90553"/>
                <a:gridCol w="1690553"/>
                <a:gridCol w="1690553"/>
                <a:gridCol w="1690553"/>
                <a:gridCol w="1690553"/>
              </a:tblGrid>
              <a:tr h="450994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Amazon RDS(MySQL)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Microsoft </a:t>
                      </a:r>
                    </a:p>
                    <a:p>
                      <a:pPr algn="ctr"/>
                      <a:r>
                        <a:rPr lang="en-US" sz="1200" b="0" dirty="0" smtClean="0"/>
                        <a:t>SQL</a:t>
                      </a:r>
                      <a:r>
                        <a:rPr lang="en-US" sz="1200" b="0" baseline="0" dirty="0" smtClean="0"/>
                        <a:t> Azure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Google</a:t>
                      </a:r>
                    </a:p>
                    <a:p>
                      <a:pPr algn="ctr"/>
                      <a:r>
                        <a:rPr lang="en-US" sz="1200" b="0" dirty="0" err="1" smtClean="0"/>
                        <a:t>Datastore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Amazon </a:t>
                      </a:r>
                    </a:p>
                    <a:p>
                      <a:pPr algn="ctr"/>
                      <a:r>
                        <a:rPr lang="en-US" sz="1200" b="0" dirty="0" err="1" smtClean="0"/>
                        <a:t>SimpleDB</a:t>
                      </a:r>
                      <a:endParaRPr lang="en-US" sz="1200" b="0" dirty="0"/>
                    </a:p>
                  </a:txBody>
                  <a:tcPr/>
                </a:tc>
              </a:tr>
              <a:tr h="4047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Type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RDBMS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RDBMS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NoSQL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NoSQL</a:t>
                      </a:r>
                      <a:endParaRPr lang="en-US" sz="1400" b="1" dirty="0"/>
                    </a:p>
                  </a:txBody>
                  <a:tcPr/>
                </a:tc>
              </a:tr>
              <a:tr h="84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Maximum amount of data that can be stored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 terabyte per database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 gigabytes per database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Not published for entire database</a:t>
                      </a:r>
                      <a:r>
                        <a:rPr lang="en-US" sz="1000" baseline="0" dirty="0" smtClean="0"/>
                        <a:t> but 1 MB limit on a subset of data (called an entity). Limit to the number of indexes.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 gigabytes per database domain (roughly equivalent to an RDBMS table)</a:t>
                      </a:r>
                      <a:endParaRPr lang="en-US" sz="1000" dirty="0"/>
                    </a:p>
                  </a:txBody>
                  <a:tcPr/>
                </a:tc>
              </a:tr>
              <a:tr h="888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Ease of software</a:t>
                      </a:r>
                    </a:p>
                    <a:p>
                      <a:pPr algn="ctr"/>
                      <a:r>
                        <a:rPr lang="en-US" sz="1000" dirty="0" smtClean="0"/>
                        <a:t>Portability with similar, locally hosted capability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High. MySQL</a:t>
                      </a:r>
                      <a:r>
                        <a:rPr lang="en-US" sz="1000" baseline="0" dirty="0" smtClean="0"/>
                        <a:t> instantiation in cloud is very similar to the local instantiated version.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High. Most SQL Server features are available in SQL Azure.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Medium/Low.</a:t>
                      </a:r>
                      <a:r>
                        <a:rPr lang="en-US" sz="1000" baseline="0" dirty="0" smtClean="0"/>
                        <a:t> Requires Java Data Objects or </a:t>
                      </a:r>
                      <a:r>
                        <a:rPr lang="en-US" sz="1000" baseline="0" dirty="0" err="1" smtClean="0"/>
                        <a:t>datastore</a:t>
                      </a:r>
                      <a:r>
                        <a:rPr lang="en-US" sz="1000" baseline="0" dirty="0" smtClean="0"/>
                        <a:t>-specific interface and use of App Engine.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Medium. Requires </a:t>
                      </a:r>
                      <a:r>
                        <a:rPr lang="en-US" sz="1000" dirty="0" err="1" smtClean="0"/>
                        <a:t>SimpleDB</a:t>
                      </a:r>
                      <a:r>
                        <a:rPr lang="en-US" sz="1000" dirty="0" smtClean="0"/>
                        <a:t>-specific interface.</a:t>
                      </a:r>
                      <a:endParaRPr lang="en-US" sz="1000" dirty="0"/>
                    </a:p>
                  </a:txBody>
                  <a:tcPr/>
                </a:tc>
              </a:tr>
              <a:tr h="255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Transaction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capabilities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</a:tr>
              <a:tr h="84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Configurability and ability to tune</a:t>
                      </a:r>
                      <a:r>
                        <a:rPr lang="en-US" sz="1000" baseline="0" dirty="0" smtClean="0"/>
                        <a:t> database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High. MySQL instantiation in cloud.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Medium. Can create indexes and stored procedures</a:t>
                      </a:r>
                      <a:r>
                        <a:rPr lang="en-US" sz="1000" baseline="0" dirty="0" smtClean="0"/>
                        <a:t> but no control over memory allocation or similar resources.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Low</a:t>
                      </a:r>
                      <a:endParaRPr lang="en-US" sz="1000" dirty="0"/>
                    </a:p>
                  </a:txBody>
                  <a:tcPr/>
                </a:tc>
              </a:tr>
              <a:tr h="4061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Database accessible</a:t>
                      </a:r>
                      <a:r>
                        <a:rPr lang="en-US" sz="1000" baseline="0" dirty="0" smtClean="0"/>
                        <a:t> as “stand-alone” offerings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No. Requires Google App Engine application layer.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</a:tr>
              <a:tr h="571079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Federal Information Security Management Act (</a:t>
                      </a:r>
                      <a:r>
                        <a:rPr lang="en-US" sz="1000" dirty="0" smtClean="0"/>
                        <a:t>FISMA) Certified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 (</a:t>
                      </a:r>
                      <a:r>
                        <a:rPr lang="en-US" sz="1000" baseline="0" dirty="0" smtClean="0"/>
                        <a:t>underlying</a:t>
                      </a:r>
                      <a:r>
                        <a:rPr lang="en-US" sz="1000" dirty="0" smtClean="0"/>
                        <a:t> cloud infrastructure</a:t>
                      </a:r>
                      <a:r>
                        <a:rPr lang="en-US" sz="1000" baseline="0" dirty="0" smtClean="0"/>
                        <a:t> of AWS)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 (cloud infrastructure)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r>
                        <a:rPr lang="en-US" sz="1000" baseline="0" dirty="0" smtClean="0"/>
                        <a:t> (for the google app engine and cloud platform)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</a:tr>
              <a:tr h="5710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Can designate where data is stored (i.e. region or data center)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</a:tr>
              <a:tr h="25459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Replication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66775" y="6400800"/>
            <a:ext cx="7034213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</p:spTree>
    <p:extLst>
      <p:ext uri="{BB962C8B-B14F-4D97-AF65-F5344CB8AC3E}">
        <p14:creationId xmlns:p14="http://schemas.microsoft.com/office/powerpoint/2010/main" val="4642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F8867151-569F-3E41-8821-1BEDBD630AC0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747713"/>
          </a:xfrm>
        </p:spPr>
        <p:txBody>
          <a:bodyPr/>
          <a:lstStyle/>
          <a:p>
            <a:r>
              <a:rPr lang="en-US" altLang="en-US" dirty="0" smtClean="0"/>
              <a:t>Conclusion</a:t>
            </a:r>
            <a:endParaRPr lang="en-US" altLang="en-US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360" y="1096028"/>
            <a:ext cx="8425840" cy="5304772"/>
          </a:xfrm>
        </p:spPr>
        <p:txBody>
          <a:bodyPr/>
          <a:lstStyle/>
          <a:p>
            <a:r>
              <a:rPr lang="en-US" sz="1800" dirty="0" smtClean="0"/>
              <a:t>We reviewed </a:t>
            </a:r>
            <a:r>
              <a:rPr lang="en-US" sz="1800" dirty="0" smtClean="0">
                <a:solidFill>
                  <a:srgbClr val="FF0000"/>
                </a:solidFill>
              </a:rPr>
              <a:t>the concept of cloud computing models and database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We also reviewed </a:t>
            </a:r>
            <a:r>
              <a:rPr lang="en-US" sz="1800" dirty="0" smtClean="0">
                <a:solidFill>
                  <a:srgbClr val="FF0000"/>
                </a:solidFill>
              </a:rPr>
              <a:t>main risk factors and challenges </a:t>
            </a:r>
            <a:r>
              <a:rPr lang="en-US" sz="1800" dirty="0" err="1" smtClean="0"/>
              <a:t>assoicated</a:t>
            </a:r>
            <a:r>
              <a:rPr lang="en-US" sz="1800" dirty="0" smtClean="0"/>
              <a:t> with database security in cloud. 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Affordability, flexibility and scalability are the major benefits </a:t>
            </a:r>
            <a:r>
              <a:rPr lang="en-US" sz="1800" dirty="0" smtClean="0"/>
              <a:t>of having database in cloud. </a:t>
            </a:r>
          </a:p>
          <a:p>
            <a:r>
              <a:rPr lang="en-US" sz="1800" dirty="0" smtClean="0"/>
              <a:t>Earlier </a:t>
            </a:r>
            <a:r>
              <a:rPr lang="en-US" sz="1800" dirty="0"/>
              <a:t>the organizations set up their own data center and have their traditional database. Now the cloud database has evolved </a:t>
            </a:r>
            <a:r>
              <a:rPr lang="en-US" sz="1800" dirty="0" smtClean="0"/>
              <a:t>to </a:t>
            </a:r>
            <a:r>
              <a:rPr lang="en-US" sz="1800" dirty="0" smtClean="0">
                <a:solidFill>
                  <a:srgbClr val="FF0000"/>
                </a:solidFill>
              </a:rPr>
              <a:t>a </a:t>
            </a:r>
            <a:r>
              <a:rPr lang="en-US" sz="1800" dirty="0">
                <a:solidFill>
                  <a:srgbClr val="FF0000"/>
                </a:solidFill>
              </a:rPr>
              <a:t>new dimension Database as a Service (DBaaS). 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This </a:t>
            </a:r>
            <a:r>
              <a:rPr lang="en-US" sz="1800" dirty="0"/>
              <a:t>allows the companies and organizations to use the resources of the DBaaS providers and </a:t>
            </a:r>
            <a:r>
              <a:rPr lang="en-US" sz="1800" dirty="0">
                <a:solidFill>
                  <a:srgbClr val="FF0000"/>
                </a:solidFill>
              </a:rPr>
              <a:t>without any hassle to invest and maintain </a:t>
            </a:r>
            <a:r>
              <a:rPr lang="en-US" sz="1800" dirty="0"/>
              <a:t>the hardware and </a:t>
            </a:r>
            <a:r>
              <a:rPr lang="en-US" sz="1800" dirty="0" smtClean="0"/>
              <a:t>software or the infrastructure </a:t>
            </a:r>
            <a:r>
              <a:rPr lang="en-US" sz="1800" dirty="0"/>
              <a:t>for their data </a:t>
            </a:r>
            <a:r>
              <a:rPr lang="en-US" sz="1800" dirty="0" smtClean="0"/>
              <a:t>centers.</a:t>
            </a:r>
          </a:p>
          <a:p>
            <a:r>
              <a:rPr lang="en-US" sz="1800" dirty="0"/>
              <a:t>There are advantages and disadvantages as </a:t>
            </a:r>
            <a:r>
              <a:rPr lang="en-US" sz="1800" dirty="0" smtClean="0"/>
              <a:t>we reviewed; </a:t>
            </a:r>
            <a:r>
              <a:rPr lang="en-US" sz="1800" dirty="0"/>
              <a:t>however, the adoption of the cloud database has proven that </a:t>
            </a:r>
            <a:r>
              <a:rPr lang="en-US" sz="1800" dirty="0">
                <a:solidFill>
                  <a:srgbClr val="FF0000"/>
                </a:solidFill>
              </a:rPr>
              <a:t>the advantages are more than the disadvantages.</a:t>
            </a:r>
            <a:r>
              <a:rPr lang="en-US" sz="1800" dirty="0"/>
              <a:t> </a:t>
            </a:r>
          </a:p>
          <a:p>
            <a:r>
              <a:rPr lang="en-US" sz="1800" dirty="0"/>
              <a:t>The cloud database services have offered many benefits and </a:t>
            </a:r>
            <a:r>
              <a:rPr lang="en-US" sz="1800" dirty="0" smtClean="0">
                <a:solidFill>
                  <a:srgbClr val="FF0000"/>
                </a:solidFill>
              </a:rPr>
              <a:t>many service providers</a:t>
            </a:r>
            <a:r>
              <a:rPr lang="en-US" sz="1800" dirty="0" smtClean="0"/>
              <a:t> </a:t>
            </a:r>
            <a:r>
              <a:rPr lang="en-US" sz="1800" dirty="0"/>
              <a:t>are in the </a:t>
            </a:r>
            <a:r>
              <a:rPr lang="en-US" sz="1800" dirty="0" smtClean="0"/>
              <a:t>race. Therefore, an </a:t>
            </a:r>
            <a:r>
              <a:rPr lang="en-US" sz="1800" dirty="0"/>
              <a:t>organization </a:t>
            </a:r>
            <a:r>
              <a:rPr lang="en-US" sz="1800" dirty="0" smtClean="0"/>
              <a:t>should </a:t>
            </a:r>
            <a:r>
              <a:rPr lang="en-US" sz="1800" dirty="0" smtClean="0">
                <a:solidFill>
                  <a:srgbClr val="FF0000"/>
                </a:solidFill>
              </a:rPr>
              <a:t>choose </a:t>
            </a:r>
            <a:r>
              <a:rPr lang="en-US" sz="1800" dirty="0">
                <a:solidFill>
                  <a:srgbClr val="FF0000"/>
                </a:solidFill>
              </a:rPr>
              <a:t>the one that </a:t>
            </a:r>
            <a:r>
              <a:rPr lang="en-US" sz="1800" dirty="0" smtClean="0">
                <a:solidFill>
                  <a:srgbClr val="FF0000"/>
                </a:solidFill>
              </a:rPr>
              <a:t>best suits </a:t>
            </a:r>
            <a:r>
              <a:rPr lang="en-US" sz="1800" dirty="0"/>
              <a:t>its requirements. </a:t>
            </a:r>
          </a:p>
          <a:p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66775" y="6400800"/>
            <a:ext cx="7034213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</p:spTree>
    <p:extLst>
      <p:ext uri="{BB962C8B-B14F-4D97-AF65-F5344CB8AC3E}">
        <p14:creationId xmlns:p14="http://schemas.microsoft.com/office/powerpoint/2010/main" val="16572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F8867151-569F-3E41-8821-1BEDBD630AC0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747713"/>
          </a:xfrm>
        </p:spPr>
        <p:txBody>
          <a:bodyPr/>
          <a:lstStyle/>
          <a:p>
            <a:r>
              <a:rPr lang="en-US" altLang="en-US" dirty="0" smtClean="0"/>
              <a:t>References</a:t>
            </a:r>
            <a:endParaRPr lang="en-US" altLang="en-US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360" y="1096028"/>
            <a:ext cx="8425840" cy="5304772"/>
          </a:xfrm>
        </p:spPr>
        <p:txBody>
          <a:bodyPr/>
          <a:lstStyle/>
          <a:p>
            <a:r>
              <a:rPr lang="en-US" sz="1300" dirty="0" smtClean="0"/>
              <a:t>“Top </a:t>
            </a:r>
            <a:r>
              <a:rPr lang="en-US" sz="1300" dirty="0"/>
              <a:t>Benefits of Database Cloud Computing” http://</a:t>
            </a:r>
            <a:r>
              <a:rPr lang="en-US" sz="1300" dirty="0" err="1"/>
              <a:t>blog.caspio.com</a:t>
            </a:r>
            <a:r>
              <a:rPr lang="en-US" sz="1300" dirty="0"/>
              <a:t>/</a:t>
            </a:r>
            <a:r>
              <a:rPr lang="en-US" sz="1300" dirty="0" err="1"/>
              <a:t>paas</a:t>
            </a:r>
            <a:r>
              <a:rPr lang="en-US" sz="1300" dirty="0"/>
              <a:t>-in-action/top-benefits-of-database-cloud- computing/ </a:t>
            </a:r>
          </a:p>
          <a:p>
            <a:r>
              <a:rPr lang="en-US" sz="1300" dirty="0" smtClean="0"/>
              <a:t>Database </a:t>
            </a:r>
            <a:r>
              <a:rPr lang="en-US" sz="1300" dirty="0"/>
              <a:t>security in a cloud computing environment, IT </a:t>
            </a:r>
            <a:r>
              <a:rPr lang="en-US" sz="1300" dirty="0" smtClean="0"/>
              <a:t>world</a:t>
            </a:r>
            <a:r>
              <a:rPr lang="en-US" sz="1300" dirty="0"/>
              <a:t>, </a:t>
            </a:r>
            <a:r>
              <a:rPr lang="en-US" sz="1300" dirty="0">
                <a:hlinkClick r:id="rId2"/>
              </a:rPr>
              <a:t>http://</a:t>
            </a:r>
            <a:r>
              <a:rPr lang="en-US" sz="1300" dirty="0" smtClean="0">
                <a:hlinkClick r:id="rId2"/>
              </a:rPr>
              <a:t>www.itworld.com/article/2764788/security/database-security-in-a-cloud-computing-environment.html</a:t>
            </a:r>
            <a:endParaRPr lang="en-US" sz="1300" dirty="0"/>
          </a:p>
          <a:p>
            <a:r>
              <a:rPr lang="en-US" sz="1300" dirty="0" smtClean="0"/>
              <a:t>What </a:t>
            </a:r>
            <a:r>
              <a:rPr lang="en-US" sz="1300" dirty="0"/>
              <a:t>is an SSL certificate, </a:t>
            </a:r>
            <a:r>
              <a:rPr lang="en-US" sz="1300" dirty="0">
                <a:hlinkClick r:id="rId3"/>
              </a:rPr>
              <a:t>https://</a:t>
            </a:r>
            <a:r>
              <a:rPr lang="en-US" sz="1300" dirty="0" smtClean="0">
                <a:hlinkClick r:id="rId3"/>
              </a:rPr>
              <a:t>www.instantssl.com/ssl-certificate.html</a:t>
            </a:r>
            <a:r>
              <a:rPr lang="en-US" sz="1300" dirty="0" smtClean="0"/>
              <a:t> </a:t>
            </a:r>
            <a:endParaRPr lang="en-US" sz="1300" dirty="0"/>
          </a:p>
          <a:p>
            <a:r>
              <a:rPr lang="en-US" sz="1300" dirty="0" smtClean="0"/>
              <a:t>“CLOUD </a:t>
            </a:r>
            <a:r>
              <a:rPr lang="en-US" sz="1300" dirty="0"/>
              <a:t>DATABASE - DATABASE AS A SERVICE</a:t>
            </a:r>
            <a:r>
              <a:rPr lang="en-US" sz="1300" dirty="0" smtClean="0"/>
              <a:t>”, </a:t>
            </a:r>
            <a:r>
              <a:rPr lang="en-US" sz="1300" dirty="0" smtClean="0">
                <a:hlinkClick r:id="rId4"/>
              </a:rPr>
              <a:t>http</a:t>
            </a:r>
            <a:r>
              <a:rPr lang="en-US" sz="1300" dirty="0">
                <a:hlinkClick r:id="rId4"/>
              </a:rPr>
              <a:t>://</a:t>
            </a:r>
            <a:r>
              <a:rPr lang="en-US" sz="1300" dirty="0" smtClean="0">
                <a:hlinkClick r:id="rId4"/>
              </a:rPr>
              <a:t>airccse.org/journal/ijdms/papers/5213ijdms01</a:t>
            </a:r>
            <a:r>
              <a:rPr lang="en-US" sz="1300" dirty="0" smtClean="0"/>
              <a:t>  </a:t>
            </a:r>
            <a:endParaRPr lang="en-US" sz="1300" dirty="0"/>
          </a:p>
          <a:p>
            <a:r>
              <a:rPr lang="en-US" sz="1300" dirty="0" smtClean="0"/>
              <a:t>Judith </a:t>
            </a:r>
            <a:r>
              <a:rPr lang="en-US" sz="1300" dirty="0"/>
              <a:t>Hurwitz, Robin Bloor, Marcia Kaufman, and Dr. Fern </a:t>
            </a:r>
            <a:r>
              <a:rPr lang="en-US" sz="1300" dirty="0" err="1"/>
              <a:t>Halper</a:t>
            </a:r>
            <a:r>
              <a:rPr lang="en-US" sz="1300" dirty="0"/>
              <a:t>, </a:t>
            </a:r>
            <a:r>
              <a:rPr lang="en-US" sz="1300" i="1" dirty="0"/>
              <a:t>Cloud Computing for Dummies</a:t>
            </a:r>
            <a:r>
              <a:rPr lang="en-US" sz="1300" dirty="0"/>
              <a:t>, Wiley Publishing, Inc. USA, 2010, ISBN: </a:t>
            </a:r>
            <a:r>
              <a:rPr lang="en-US" sz="1300" dirty="0" smtClean="0"/>
              <a:t>978-0-470-48470-8. </a:t>
            </a:r>
            <a:endParaRPr lang="en-US" sz="1300" dirty="0"/>
          </a:p>
          <a:p>
            <a:r>
              <a:rPr lang="en-US" sz="1300" dirty="0" smtClean="0"/>
              <a:t>“Database </a:t>
            </a:r>
            <a:r>
              <a:rPr lang="en-US" sz="1300" dirty="0"/>
              <a:t>as a Service: Reference Architecture – An Overview”, An Oracle White Paper on Enterprise Architecture September </a:t>
            </a:r>
            <a:r>
              <a:rPr lang="en-US" sz="1300" dirty="0" smtClean="0"/>
              <a:t>2011. </a:t>
            </a:r>
            <a:endParaRPr lang="en-US" sz="1300" dirty="0"/>
          </a:p>
          <a:p>
            <a:r>
              <a:rPr lang="en-US" sz="1300" dirty="0" smtClean="0"/>
              <a:t>EMC </a:t>
            </a:r>
            <a:r>
              <a:rPr lang="en-US" sz="1300" dirty="0"/>
              <a:t>Education Services (2012-04-30). Information Storage and Management: Storing, Managing, and Protecting Digital Information in Classic, Virtualized, and Cloud Environments (Kindle Locations 5603-5607). Wiley. Kindle Edition. </a:t>
            </a:r>
          </a:p>
          <a:p>
            <a:r>
              <a:rPr lang="en-US" sz="1300" dirty="0" smtClean="0"/>
              <a:t>NIST</a:t>
            </a:r>
            <a:r>
              <a:rPr lang="en-US" sz="1300" dirty="0"/>
              <a:t>, </a:t>
            </a:r>
            <a:r>
              <a:rPr lang="en-US" sz="1300" i="1" dirty="0"/>
              <a:t>Guidelines on Security and Privacy in Public Cloud Computing</a:t>
            </a:r>
            <a:r>
              <a:rPr lang="en-US" sz="1300" dirty="0"/>
              <a:t>, December </a:t>
            </a:r>
            <a:r>
              <a:rPr lang="en-US" sz="1300" dirty="0" smtClean="0"/>
              <a:t>2011</a:t>
            </a:r>
            <a:r>
              <a:rPr lang="en-US" sz="1300" dirty="0"/>
              <a:t>, </a:t>
            </a:r>
            <a:r>
              <a:rPr lang="en-US" sz="1300" dirty="0">
                <a:hlinkClick r:id="rId5"/>
              </a:rPr>
              <a:t>http://</a:t>
            </a:r>
            <a:r>
              <a:rPr lang="en-US" sz="1300" dirty="0" smtClean="0">
                <a:hlinkClick r:id="rId5"/>
              </a:rPr>
              <a:t>csrc.nist.gov/publications/nistpubs/800-145/SP800-145.pdf</a:t>
            </a:r>
            <a:r>
              <a:rPr lang="en-US" sz="1300" dirty="0" smtClean="0"/>
              <a:t> </a:t>
            </a:r>
            <a:endParaRPr lang="en-US" sz="1300" dirty="0"/>
          </a:p>
          <a:p>
            <a:r>
              <a:rPr lang="en-US" sz="1300" dirty="0" smtClean="0"/>
              <a:t>Overnight </a:t>
            </a:r>
            <a:r>
              <a:rPr lang="en-US" sz="1300" dirty="0"/>
              <a:t>AWS Outage Reminds World How Important AWS Stability Really Is, </a:t>
            </a:r>
            <a:r>
              <a:rPr lang="en-US" sz="1300" dirty="0" smtClean="0">
                <a:hlinkClick r:id="rId6" invalidUrl="http://www.crn.com/news/cloud/300077740/overnight-aws-outage-reminds- world-how-important-aws-stability-really-is.htm"/>
              </a:rPr>
              <a:t>http</a:t>
            </a:r>
            <a:r>
              <a:rPr lang="en-US" sz="1300" dirty="0">
                <a:hlinkClick r:id="rId7" invalidUrl="http://www.crn.com/news/cloud/300077740/overnight-aws-outage-reminds- world-how-important-aws-stability-really-is.htm"/>
              </a:rPr>
              <a:t>://www.crn.com/news/cloud/300077740/overnight-aws-outage-reminds- </a:t>
            </a:r>
            <a:r>
              <a:rPr lang="en-US" sz="1300" dirty="0" smtClean="0">
                <a:hlinkClick r:id="rId8" invalidUrl="http://www.crn.com/news/cloud/300077740/overnight-aws-outage-reminds- world-how-important-aws-stability-really-is.htm"/>
              </a:rPr>
              <a:t>world-how-important-aws-stability-really-is.htm</a:t>
            </a:r>
            <a:r>
              <a:rPr lang="en-US" sz="1300" dirty="0" smtClean="0"/>
              <a:t>  </a:t>
            </a:r>
            <a:endParaRPr lang="en-US" sz="1300" dirty="0"/>
          </a:p>
          <a:p>
            <a:r>
              <a:rPr lang="en-US" sz="1300" dirty="0" smtClean="0"/>
              <a:t>Search </a:t>
            </a:r>
            <a:r>
              <a:rPr lang="en-US" sz="1300" dirty="0"/>
              <a:t>unified </a:t>
            </a:r>
            <a:r>
              <a:rPr lang="en-US" sz="1300" dirty="0" smtClean="0"/>
              <a:t>communications, http</a:t>
            </a:r>
            <a:r>
              <a:rPr lang="en-US" sz="1300" dirty="0"/>
              <a:t>://</a:t>
            </a:r>
            <a:r>
              <a:rPr lang="en-US" sz="1300" dirty="0" err="1" smtClean="0"/>
              <a:t>searchunifiedcommunications.techtarget.com</a:t>
            </a:r>
            <a:r>
              <a:rPr lang="en-US" sz="1300" dirty="0" smtClean="0"/>
              <a:t>/tip/The-truth-about-five-nines-availability-in-unified-communications-networks</a:t>
            </a:r>
            <a:r>
              <a:rPr lang="en-US" sz="1300" dirty="0"/>
              <a:t>, </a:t>
            </a:r>
            <a:r>
              <a:rPr lang="en-US" sz="1300" dirty="0" smtClean="0"/>
              <a:t>2012-05-30  </a:t>
            </a:r>
            <a:endParaRPr lang="en-US" sz="1300" dirty="0"/>
          </a:p>
          <a:p>
            <a:r>
              <a:rPr lang="en-US" sz="1300" dirty="0" smtClean="0"/>
              <a:t>Introduction </a:t>
            </a:r>
            <a:r>
              <a:rPr lang="en-US" sz="1300" dirty="0"/>
              <a:t>to Privacy and Data Security </a:t>
            </a:r>
            <a:r>
              <a:rPr lang="en-US" sz="1300" dirty="0" smtClean="0"/>
              <a:t>FAQ, </a:t>
            </a:r>
            <a:r>
              <a:rPr lang="en-US" sz="1300" dirty="0" smtClean="0">
                <a:hlinkClick r:id="rId9"/>
              </a:rPr>
              <a:t>https</a:t>
            </a:r>
            <a:r>
              <a:rPr lang="en-US" sz="1300" dirty="0">
                <a:hlinkClick r:id="rId9"/>
              </a:rPr>
              <a:t>://aws.amazon.com/compliance/data-privacy-faq/</a:t>
            </a:r>
            <a:r>
              <a:rPr lang="en-US" sz="1300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66775" y="6400800"/>
            <a:ext cx="7034213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</p:spTree>
    <p:extLst>
      <p:ext uri="{BB962C8B-B14F-4D97-AF65-F5344CB8AC3E}">
        <p14:creationId xmlns:p14="http://schemas.microsoft.com/office/powerpoint/2010/main" val="14289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Database in Cloud: Security risks and commonly accepted practices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D2565224-205E-7543-AA3F-3B416A0881F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7772400" cy="11430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4046538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 u="sng" dirty="0" smtClean="0">
                <a:solidFill>
                  <a:srgbClr val="FF0000"/>
                </a:solidFill>
              </a:rPr>
              <a:t>goal</a:t>
            </a:r>
            <a:r>
              <a:rPr lang="en-US" altLang="en-US" sz="2400" u="sng" dirty="0">
                <a:solidFill>
                  <a:srgbClr val="FF0000"/>
                </a:solidFill>
              </a:rPr>
              <a:t>:</a:t>
            </a:r>
            <a:r>
              <a:rPr lang="en-US" altLang="en-US" sz="2400" dirty="0"/>
              <a:t> </a:t>
            </a:r>
          </a:p>
          <a:p>
            <a:r>
              <a:rPr lang="en-US" altLang="en-US" sz="2000" dirty="0"/>
              <a:t>get context, overview, “feel” of </a:t>
            </a:r>
            <a:r>
              <a:rPr lang="en-US" altLang="en-US" sz="2000" dirty="0" smtClean="0"/>
              <a:t>cloud database</a:t>
            </a:r>
            <a:endParaRPr lang="en-US" altLang="en-US" sz="2000" dirty="0"/>
          </a:p>
          <a:p>
            <a:r>
              <a:rPr lang="en-US" altLang="en-US" sz="2000" dirty="0"/>
              <a:t>u</a:t>
            </a:r>
            <a:r>
              <a:rPr lang="en-US" altLang="en-US" sz="2000" dirty="0" smtClean="0"/>
              <a:t>nderstand cloud </a:t>
            </a:r>
            <a:r>
              <a:rPr lang="en-US" altLang="en-US" sz="2000" dirty="0"/>
              <a:t>c</a:t>
            </a:r>
            <a:r>
              <a:rPr lang="en-US" altLang="en-US" sz="2000" dirty="0" smtClean="0"/>
              <a:t>omputing </a:t>
            </a:r>
            <a:r>
              <a:rPr lang="en-US" altLang="en-US" sz="2000" dirty="0"/>
              <a:t>s</a:t>
            </a:r>
            <a:r>
              <a:rPr lang="en-US" altLang="en-US" sz="2000" dirty="0" smtClean="0"/>
              <a:t>ervice </a:t>
            </a:r>
            <a:r>
              <a:rPr lang="en-US" altLang="en-US" sz="2000" dirty="0"/>
              <a:t>m</a:t>
            </a:r>
            <a:r>
              <a:rPr lang="en-US" altLang="en-US" sz="2000" dirty="0" smtClean="0"/>
              <a:t>odels</a:t>
            </a:r>
            <a:endParaRPr lang="en-US" altLang="en-US" sz="1600" dirty="0"/>
          </a:p>
          <a:p>
            <a:r>
              <a:rPr lang="en-US" altLang="en-US" sz="2000" dirty="0"/>
              <a:t>approach:</a:t>
            </a:r>
          </a:p>
          <a:p>
            <a:pPr lvl="1"/>
            <a:r>
              <a:rPr lang="en-US" altLang="en-US" sz="1600" dirty="0" smtClean="0"/>
              <a:t>Database as a Service (DBaaS)</a:t>
            </a:r>
            <a:endParaRPr lang="en-US" altLang="en-US" sz="1600" dirty="0"/>
          </a:p>
          <a:p>
            <a:pPr lvl="1"/>
            <a:r>
              <a:rPr lang="en-US" altLang="en-US" sz="1600" dirty="0" smtClean="0"/>
              <a:t>Advantages and Disadvantages</a:t>
            </a:r>
          </a:p>
          <a:p>
            <a:pPr lvl="1"/>
            <a:r>
              <a:rPr lang="en-US" altLang="en-US" sz="1600" dirty="0" smtClean="0"/>
              <a:t>Security </a:t>
            </a:r>
            <a:r>
              <a:rPr lang="en-US" altLang="en-US" sz="1600" dirty="0" err="1" smtClean="0"/>
              <a:t>challanges</a:t>
            </a:r>
            <a:r>
              <a:rPr lang="en-US" altLang="en-US" sz="1600" dirty="0" smtClean="0"/>
              <a:t> and practices</a:t>
            </a:r>
            <a:endParaRPr lang="en-US" altLang="en-US" sz="1600" dirty="0"/>
          </a:p>
          <a:p>
            <a:endParaRPr lang="en-US" altLang="en-US" sz="2000" dirty="0"/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371600"/>
            <a:ext cx="50292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 u="sng" dirty="0">
                <a:solidFill>
                  <a:srgbClr val="FF0000"/>
                </a:solidFill>
              </a:rPr>
              <a:t>Overview:</a:t>
            </a:r>
            <a:endParaRPr lang="en-US" altLang="en-US" sz="2400" dirty="0"/>
          </a:p>
          <a:p>
            <a:r>
              <a:rPr lang="en-US" altLang="en-US" sz="2000" dirty="0" smtClean="0"/>
              <a:t>what </a:t>
            </a:r>
            <a:r>
              <a:rPr lang="en-US" altLang="en-US" sz="2000" i="1" dirty="0" smtClean="0"/>
              <a:t>is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the </a:t>
            </a:r>
            <a:r>
              <a:rPr lang="en-US" altLang="en-US" sz="2000" dirty="0" smtClean="0"/>
              <a:t>cloud database</a:t>
            </a:r>
            <a:endParaRPr lang="en-US" altLang="en-US" sz="1600" dirty="0"/>
          </a:p>
          <a:p>
            <a:r>
              <a:rPr lang="en-US" altLang="en-US" sz="2000" dirty="0"/>
              <a:t>s</a:t>
            </a:r>
            <a:r>
              <a:rPr lang="en-US" altLang="en-US" sz="2000" dirty="0" smtClean="0"/>
              <a:t>tructure of cloud database</a:t>
            </a:r>
            <a:endParaRPr lang="en-US" altLang="en-US" sz="2000" dirty="0"/>
          </a:p>
          <a:p>
            <a:r>
              <a:rPr lang="en-US" altLang="en-US" sz="2000" dirty="0"/>
              <a:t>c</a:t>
            </a:r>
            <a:r>
              <a:rPr lang="en-US" altLang="en-US" sz="2000" dirty="0" smtClean="0"/>
              <a:t>loud computing service models</a:t>
            </a:r>
          </a:p>
          <a:p>
            <a:r>
              <a:rPr lang="en-US" altLang="en-US" sz="2000" dirty="0"/>
              <a:t>what’s a DBaaS and basic capabilities</a:t>
            </a:r>
          </a:p>
          <a:p>
            <a:r>
              <a:rPr lang="en-US" altLang="en-US" sz="2000" dirty="0"/>
              <a:t>s</a:t>
            </a:r>
            <a:r>
              <a:rPr lang="en-US" altLang="en-US" sz="2000" dirty="0" smtClean="0"/>
              <a:t>ecurity trade-offs between service models </a:t>
            </a:r>
            <a:endParaRPr lang="en-US" altLang="en-US" sz="2000" dirty="0"/>
          </a:p>
          <a:p>
            <a:r>
              <a:rPr lang="en-US" altLang="en-US" sz="2000" dirty="0" smtClean="0"/>
              <a:t>deployment of database in cloud</a:t>
            </a:r>
            <a:endParaRPr lang="en-US" altLang="en-US" sz="2000" dirty="0"/>
          </a:p>
          <a:p>
            <a:r>
              <a:rPr lang="en-US" altLang="en-US" sz="2000" dirty="0"/>
              <a:t>a</a:t>
            </a:r>
            <a:r>
              <a:rPr lang="en-US" altLang="en-US" sz="2000" dirty="0" smtClean="0"/>
              <a:t>dvantages of cloud database</a:t>
            </a:r>
          </a:p>
          <a:p>
            <a:r>
              <a:rPr lang="en-US" altLang="en-US" sz="2000" dirty="0"/>
              <a:t>s</a:t>
            </a:r>
            <a:r>
              <a:rPr lang="en-US" altLang="en-US" sz="2000" dirty="0" smtClean="0"/>
              <a:t>ecurity challenges and practices</a:t>
            </a:r>
          </a:p>
          <a:p>
            <a:r>
              <a:rPr lang="en-US" altLang="en-US" sz="2000" dirty="0"/>
              <a:t>e</a:t>
            </a:r>
            <a:r>
              <a:rPr lang="en-US" altLang="en-US" sz="2000" dirty="0" smtClean="0"/>
              <a:t>ncryption methods and best practice to secure data in cloud.</a:t>
            </a:r>
          </a:p>
          <a:p>
            <a:r>
              <a:rPr lang="en-US" altLang="en-US" sz="2000" dirty="0"/>
              <a:t>c</a:t>
            </a:r>
            <a:r>
              <a:rPr lang="en-US" altLang="en-US" sz="2000" dirty="0" smtClean="0"/>
              <a:t>omparison chart (providers)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F8867151-569F-3E41-8821-1BEDBD630AC0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747713"/>
          </a:xfrm>
        </p:spPr>
        <p:txBody>
          <a:bodyPr/>
          <a:lstStyle/>
          <a:p>
            <a:r>
              <a:rPr lang="en-US" altLang="en-US" dirty="0" smtClean="0"/>
              <a:t>Questions?</a:t>
            </a:r>
            <a:endParaRPr lang="en-US" altLang="en-US" dirty="0"/>
          </a:p>
        </p:txBody>
      </p:sp>
      <p:pic>
        <p:nvPicPr>
          <p:cNvPr id="7" name="Picture 6" descr="question-symbol-thinking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05" y="2261360"/>
            <a:ext cx="2380723" cy="3174297"/>
          </a:xfrm>
          <a:prstGeom prst="rect">
            <a:avLst/>
          </a:prstGeom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66775" y="6400800"/>
            <a:ext cx="7034213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</p:spTree>
    <p:extLst>
      <p:ext uri="{BB962C8B-B14F-4D97-AF65-F5344CB8AC3E}">
        <p14:creationId xmlns:p14="http://schemas.microsoft.com/office/powerpoint/2010/main" val="7162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 smtClean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  <p:sp>
        <p:nvSpPr>
          <p:cNvPr id="19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51BCBC78-91FA-4A48-BFE3-05E16F22C6A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9476" name="Footer Placeholder 5"/>
          <p:cNvSpPr txBox="1">
            <a:spLocks noGrp="1"/>
          </p:cNvSpPr>
          <p:nvPr/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1400">
                <a:latin typeface="Comic Sans MS" charset="0"/>
              </a:rPr>
              <a:t> </a:t>
            </a:r>
            <a:endParaRPr lang="en-US" altLang="en-US" sz="1400"/>
          </a:p>
        </p:txBody>
      </p:sp>
      <p:sp>
        <p:nvSpPr>
          <p:cNvPr id="19477" name="Slide Number Placeholder 6"/>
          <p:cNvSpPr txBox="1">
            <a:spLocks noGrp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endParaRPr lang="en-US" altLang="en-US" sz="1400"/>
          </a:p>
        </p:txBody>
      </p:sp>
      <p:sp>
        <p:nvSpPr>
          <p:cNvPr id="194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25" y="95250"/>
            <a:ext cx="8382000" cy="1143000"/>
          </a:xfrm>
        </p:spPr>
        <p:txBody>
          <a:bodyPr/>
          <a:lstStyle/>
          <a:p>
            <a:r>
              <a:rPr lang="en-US" altLang="en-US" dirty="0"/>
              <a:t>What’s the </a:t>
            </a:r>
            <a:r>
              <a:rPr lang="en-US" altLang="en-US" dirty="0" smtClean="0"/>
              <a:t>Cloud Database?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81125" y="1300162"/>
            <a:ext cx="4405314" cy="4948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 database can be accessed </a:t>
            </a:r>
            <a:r>
              <a:rPr lang="en-US" sz="2000" dirty="0" smtClean="0"/>
              <a:t>via </a:t>
            </a:r>
            <a:r>
              <a:rPr lang="en-US" sz="2000" dirty="0"/>
              <a:t>the </a:t>
            </a:r>
            <a:r>
              <a:rPr lang="en-US" sz="2000" dirty="0" smtClean="0"/>
              <a:t>internet (</a:t>
            </a:r>
            <a:r>
              <a:rPr lang="en-US" sz="2000" dirty="0" smtClean="0">
                <a:solidFill>
                  <a:srgbClr val="FF0000"/>
                </a:solidFill>
              </a:rPr>
              <a:t>not a local database</a:t>
            </a:r>
            <a:r>
              <a:rPr lang="en-US" sz="2000" dirty="0" smtClean="0"/>
              <a:t>)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Available for users </a:t>
            </a:r>
            <a:r>
              <a:rPr lang="en-US" sz="2000" dirty="0" smtClean="0">
                <a:solidFill>
                  <a:srgbClr val="FF0000"/>
                </a:solidFill>
              </a:rPr>
              <a:t>on demand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is </a:t>
            </a:r>
            <a:r>
              <a:rPr lang="en-US" sz="2000" dirty="0"/>
              <a:t>mostly used as </a:t>
            </a:r>
            <a:r>
              <a:rPr lang="en-US" sz="2000" dirty="0">
                <a:solidFill>
                  <a:srgbClr val="FF0000"/>
                </a:solidFill>
              </a:rPr>
              <a:t>a service</a:t>
            </a:r>
            <a:r>
              <a:rPr lang="en-US" sz="2000" dirty="0"/>
              <a:t> that </a:t>
            </a:r>
            <a:r>
              <a:rPr lang="en-US" sz="2000" dirty="0" smtClean="0"/>
              <a:t>which </a:t>
            </a:r>
            <a:r>
              <a:rPr lang="en-US" sz="2000" dirty="0"/>
              <a:t>also referred by Database as a Service. 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Implemented using </a:t>
            </a:r>
            <a:r>
              <a:rPr lang="en-US" sz="2000" dirty="0" smtClean="0">
                <a:solidFill>
                  <a:srgbClr val="FF0000"/>
                </a:solidFill>
              </a:rPr>
              <a:t>cloud computing</a:t>
            </a:r>
            <a:r>
              <a:rPr lang="en-US" sz="2000" dirty="0" smtClean="0"/>
              <a:t> and can be provided by some </a:t>
            </a:r>
            <a:r>
              <a:rPr lang="en-US" sz="2000" dirty="0" smtClean="0">
                <a:solidFill>
                  <a:srgbClr val="FF0000"/>
                </a:solidFill>
              </a:rPr>
              <a:t>service provider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offers many </a:t>
            </a:r>
            <a:r>
              <a:rPr lang="en-US" sz="2000" i="1" dirty="0" smtClean="0"/>
              <a:t>benefits such as:</a:t>
            </a:r>
          </a:p>
          <a:p>
            <a:pPr lvl="1">
              <a:lnSpc>
                <a:spcPct val="90000"/>
              </a:lnSpc>
            </a:pPr>
            <a:r>
              <a:rPr lang="en-US" sz="1600" i="1" dirty="0" smtClean="0">
                <a:solidFill>
                  <a:srgbClr val="FF0000"/>
                </a:solidFill>
              </a:rPr>
              <a:t>automated and rapid resource provisioning </a:t>
            </a:r>
          </a:p>
          <a:p>
            <a:pPr lvl="1">
              <a:lnSpc>
                <a:spcPct val="90000"/>
              </a:lnSpc>
            </a:pPr>
            <a:r>
              <a:rPr lang="en-US" sz="1600" i="1" dirty="0" smtClean="0">
                <a:solidFill>
                  <a:srgbClr val="FF0000"/>
                </a:solidFill>
              </a:rPr>
              <a:t>flexibility</a:t>
            </a:r>
          </a:p>
          <a:p>
            <a:pPr lvl="1">
              <a:lnSpc>
                <a:spcPct val="90000"/>
              </a:lnSpc>
            </a:pPr>
            <a:r>
              <a:rPr lang="en-US" sz="1600" i="1" dirty="0" smtClean="0">
                <a:solidFill>
                  <a:srgbClr val="FF0000"/>
                </a:solidFill>
              </a:rPr>
              <a:t>high availability, </a:t>
            </a:r>
            <a:r>
              <a:rPr lang="en-US" sz="1600" i="1" dirty="0" smtClean="0"/>
              <a:t>and </a:t>
            </a:r>
          </a:p>
          <a:p>
            <a:pPr lvl="1">
              <a:lnSpc>
                <a:spcPct val="90000"/>
              </a:lnSpc>
            </a:pPr>
            <a:r>
              <a:rPr lang="en-US" sz="1600" i="1" dirty="0" smtClean="0"/>
              <a:t>faster time to market at a</a:t>
            </a:r>
            <a:r>
              <a:rPr lang="en-US" sz="1600" i="1" dirty="0" smtClean="0">
                <a:solidFill>
                  <a:srgbClr val="FF0000"/>
                </a:solidFill>
              </a:rPr>
              <a:t> reduced total cost of ownership. 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grpSp>
        <p:nvGrpSpPr>
          <p:cNvPr id="19900" name="Group 672"/>
          <p:cNvGrpSpPr>
            <a:grpSpLocks/>
          </p:cNvGrpSpPr>
          <p:nvPr/>
        </p:nvGrpSpPr>
        <p:grpSpPr bwMode="auto">
          <a:xfrm>
            <a:off x="146050" y="1325563"/>
            <a:ext cx="1458913" cy="1893887"/>
            <a:chOff x="92" y="835"/>
            <a:chExt cx="919" cy="1193"/>
          </a:xfrm>
        </p:grpSpPr>
        <p:grpSp>
          <p:nvGrpSpPr>
            <p:cNvPr id="19538" name="Group 599"/>
            <p:cNvGrpSpPr>
              <a:grpSpLocks/>
            </p:cNvGrpSpPr>
            <p:nvPr/>
          </p:nvGrpSpPr>
          <p:grpSpPr bwMode="auto">
            <a:xfrm>
              <a:off x="92" y="1416"/>
              <a:ext cx="220" cy="245"/>
              <a:chOff x="2870" y="1518"/>
              <a:chExt cx="292" cy="320"/>
            </a:xfrm>
          </p:grpSpPr>
          <p:graphicFrame>
            <p:nvGraphicFramePr>
              <p:cNvPr id="19459" name="Object 60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20" name="Clip" r:id="rId4" imgW="15481300" imgH="15735300" progId="MS_ClipArt_Gallery.2">
                      <p:embed/>
                    </p:oleObj>
                  </mc:Choice>
                  <mc:Fallback>
                    <p:oleObj name="Clip" r:id="rId4" imgW="15481300" imgH="157353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60" name="Object 60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21" name="Clip" r:id="rId6" imgW="23634700" imgH="22352000" progId="MS_ClipArt_Gallery.2">
                      <p:embed/>
                    </p:oleObj>
                  </mc:Choice>
                  <mc:Fallback>
                    <p:oleObj name="Clip" r:id="rId6" imgW="23634700" imgH="223520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458" name="Object 602"/>
            <p:cNvGraphicFramePr>
              <a:graphicFrameLocks noChangeAspect="1"/>
            </p:cNvGraphicFramePr>
            <p:nvPr/>
          </p:nvGraphicFramePr>
          <p:xfrm>
            <a:off x="131" y="843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22" name="Clip" r:id="rId8" imgW="24269700" imgH="20129500" progId="MS_ClipArt_Gallery.2">
                    <p:embed/>
                  </p:oleObj>
                </mc:Choice>
                <mc:Fallback>
                  <p:oleObj name="Clip" r:id="rId8" imgW="24269700" imgH="2012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843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539" name="Group 603"/>
            <p:cNvGrpSpPr>
              <a:grpSpLocks/>
            </p:cNvGrpSpPr>
            <p:nvPr/>
          </p:nvGrpSpPr>
          <p:grpSpPr bwMode="auto">
            <a:xfrm>
              <a:off x="171" y="1105"/>
              <a:ext cx="148" cy="241"/>
              <a:chOff x="4180" y="783"/>
              <a:chExt cx="150" cy="307"/>
            </a:xfrm>
          </p:grpSpPr>
          <p:sp>
            <p:nvSpPr>
              <p:cNvPr id="19545" name="AutoShape 60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46" name="Rectangle 60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47" name="Rectangle 60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48" name="AutoShape 60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49" name="Line 60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0" name="Line 60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1" name="Rectangle 61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52" name="Rectangle 61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19540" name="Picture 661" descr="imgyjavg[1]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" y="1763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41" name="Text Box 663"/>
            <p:cNvSpPr txBox="1">
              <a:spLocks noChangeArrowheads="1"/>
            </p:cNvSpPr>
            <p:nvPr/>
          </p:nvSpPr>
          <p:spPr bwMode="auto">
            <a:xfrm>
              <a:off x="348" y="835"/>
              <a:ext cx="2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latin typeface="Comic Sans MS" charset="0"/>
                </a:rPr>
                <a:t>PC</a:t>
              </a:r>
            </a:p>
          </p:txBody>
        </p:sp>
        <p:sp>
          <p:nvSpPr>
            <p:cNvPr id="19542" name="Text Box 664"/>
            <p:cNvSpPr txBox="1">
              <a:spLocks noChangeArrowheads="1"/>
            </p:cNvSpPr>
            <p:nvPr/>
          </p:nvSpPr>
          <p:spPr bwMode="auto">
            <a:xfrm>
              <a:off x="334" y="1107"/>
              <a:ext cx="5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latin typeface="Comic Sans MS" charset="0"/>
                </a:rPr>
                <a:t>server</a:t>
              </a:r>
            </a:p>
          </p:txBody>
        </p:sp>
        <p:sp>
          <p:nvSpPr>
            <p:cNvPr id="19543" name="Text Box 665"/>
            <p:cNvSpPr txBox="1">
              <a:spLocks noChangeArrowheads="1"/>
            </p:cNvSpPr>
            <p:nvPr/>
          </p:nvSpPr>
          <p:spPr bwMode="auto">
            <a:xfrm>
              <a:off x="345" y="1437"/>
              <a:ext cx="6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en-US" sz="1600">
                  <a:latin typeface="Comic Sans MS" charset="0"/>
                </a:rPr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altLang="en-US" sz="1600">
                  <a:latin typeface="Comic Sans MS" charset="0"/>
                </a:rPr>
                <a:t>laptop</a:t>
              </a:r>
            </a:p>
          </p:txBody>
        </p:sp>
        <p:sp>
          <p:nvSpPr>
            <p:cNvPr id="19544" name="Text Box 667"/>
            <p:cNvSpPr txBox="1">
              <a:spLocks noChangeArrowheads="1"/>
            </p:cNvSpPr>
            <p:nvPr/>
          </p:nvSpPr>
          <p:spPr bwMode="auto">
            <a:xfrm>
              <a:off x="359" y="1738"/>
              <a:ext cx="65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en-US" sz="1600">
                  <a:latin typeface="Comic Sans MS" charset="0"/>
                </a:rPr>
                <a:t>cellular </a:t>
              </a:r>
            </a:p>
            <a:p>
              <a:pPr>
                <a:lnSpc>
                  <a:spcPct val="75000"/>
                </a:lnSpc>
              </a:pPr>
              <a:r>
                <a:rPr lang="en-US" altLang="en-US" sz="1600">
                  <a:latin typeface="Comic Sans MS" charset="0"/>
                </a:rPr>
                <a:t>handheld</a:t>
              </a:r>
            </a:p>
          </p:txBody>
        </p:sp>
      </p:grp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381125" y="3289300"/>
            <a:ext cx="3368675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439863" y="5307013"/>
            <a:ext cx="3779837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1493838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4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766" grpId="0"/>
      <p:bldP spid="47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08" y="1277657"/>
            <a:ext cx="4203330" cy="3016343"/>
          </a:xfrm>
          <a:prstGeom prst="rect">
            <a:avLst/>
          </a:prstGeom>
        </p:spPr>
      </p:pic>
      <p:sp>
        <p:nvSpPr>
          <p:cNvPr id="1947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  <p:sp>
        <p:nvSpPr>
          <p:cNvPr id="19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51BCBC78-91FA-4A48-BFE3-05E16F22C6A3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9476" name="Footer Placeholder 5"/>
          <p:cNvSpPr txBox="1">
            <a:spLocks noGrp="1"/>
          </p:cNvSpPr>
          <p:nvPr/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1400">
                <a:latin typeface="Comic Sans MS" charset="0"/>
              </a:rPr>
              <a:t> </a:t>
            </a:r>
            <a:endParaRPr lang="en-US" altLang="en-US" sz="1400"/>
          </a:p>
        </p:txBody>
      </p:sp>
      <p:sp>
        <p:nvSpPr>
          <p:cNvPr id="19477" name="Slide Number Placeholder 6"/>
          <p:cNvSpPr txBox="1">
            <a:spLocks noGrp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endParaRPr lang="en-US" altLang="en-US" sz="1400"/>
          </a:p>
        </p:txBody>
      </p:sp>
      <p:sp>
        <p:nvSpPr>
          <p:cNvPr id="194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5250"/>
            <a:ext cx="9098098" cy="1143000"/>
          </a:xfrm>
        </p:spPr>
        <p:txBody>
          <a:bodyPr/>
          <a:lstStyle/>
          <a:p>
            <a:r>
              <a:rPr lang="en-US" altLang="en-US" dirty="0" smtClean="0"/>
              <a:t>Structure of cloud database: </a:t>
            </a:r>
            <a:r>
              <a:rPr lang="en-US" altLang="en-US" dirty="0"/>
              <a:t>“nuts and bolts” 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85919" y="1300163"/>
            <a:ext cx="4314720" cy="2841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The </a:t>
            </a:r>
            <a:r>
              <a:rPr lang="en-US" sz="1600" dirty="0" smtClean="0"/>
              <a:t>architecture </a:t>
            </a:r>
            <a:r>
              <a:rPr lang="en-US" sz="1600" dirty="0"/>
              <a:t>holds the data on </a:t>
            </a:r>
            <a:r>
              <a:rPr lang="en-US" sz="1600" dirty="0">
                <a:solidFill>
                  <a:schemeClr val="accent6"/>
                </a:solidFill>
              </a:rPr>
              <a:t>multiple data centers </a:t>
            </a:r>
            <a:r>
              <a:rPr lang="en-US" sz="1600" dirty="0"/>
              <a:t>that are normally located </a:t>
            </a:r>
            <a:r>
              <a:rPr lang="en-US" sz="1600" dirty="0">
                <a:solidFill>
                  <a:schemeClr val="accent6"/>
                </a:solidFill>
              </a:rPr>
              <a:t>at different geographical location </a:t>
            </a:r>
            <a:endParaRPr lang="en-US" sz="1600" dirty="0" smtClean="0">
              <a:solidFill>
                <a:schemeClr val="accent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</a:rPr>
              <a:t>more </a:t>
            </a:r>
            <a:r>
              <a:rPr lang="en-US" sz="1400" dirty="0">
                <a:solidFill>
                  <a:srgbClr val="FF0000"/>
                </a:solidFill>
              </a:rPr>
              <a:t>protection </a:t>
            </a:r>
            <a:r>
              <a:rPr lang="en-US" sz="1400" dirty="0"/>
              <a:t>against catastrophic events </a:t>
            </a:r>
            <a:endParaRPr lang="en-US" sz="1400" dirty="0" smtClean="0"/>
          </a:p>
          <a:p>
            <a:pPr lvl="1"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</a:rPr>
              <a:t>self-service </a:t>
            </a:r>
            <a:r>
              <a:rPr lang="en-US" sz="1400" dirty="0">
                <a:solidFill>
                  <a:srgbClr val="FF0000"/>
                </a:solidFill>
              </a:rPr>
              <a:t>restore </a:t>
            </a:r>
            <a:r>
              <a:rPr lang="en-US" sz="1400" dirty="0" smtClean="0"/>
              <a:t>gives </a:t>
            </a:r>
            <a:r>
              <a:rPr lang="en-US" sz="1400" dirty="0"/>
              <a:t>customer more control over data </a:t>
            </a:r>
            <a:r>
              <a:rPr lang="en-US" sz="1400" dirty="0" smtClean="0"/>
              <a:t>restoration.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A </a:t>
            </a:r>
            <a:r>
              <a:rPr lang="en-US" sz="1600" dirty="0" smtClean="0">
                <a:solidFill>
                  <a:schemeClr val="accent6"/>
                </a:solidFill>
              </a:rPr>
              <a:t>cloud </a:t>
            </a:r>
            <a:r>
              <a:rPr lang="en-US" sz="1600" dirty="0">
                <a:solidFill>
                  <a:schemeClr val="accent6"/>
                </a:solidFill>
              </a:rPr>
              <a:t>database management </a:t>
            </a:r>
            <a:r>
              <a:rPr lang="en-US" sz="1600" dirty="0" smtClean="0">
                <a:solidFill>
                  <a:schemeClr val="accent6"/>
                </a:solidFill>
              </a:rPr>
              <a:t>system (CDBMS) </a:t>
            </a:r>
            <a:r>
              <a:rPr lang="en-US" sz="1600" dirty="0"/>
              <a:t>that provides </a:t>
            </a:r>
            <a:r>
              <a:rPr lang="en-US" sz="1600" dirty="0">
                <a:solidFill>
                  <a:srgbClr val="FF0000"/>
                </a:solidFill>
              </a:rPr>
              <a:t>query </a:t>
            </a:r>
            <a:r>
              <a:rPr lang="en-US" sz="1600" dirty="0" smtClean="0">
                <a:solidFill>
                  <a:srgbClr val="FF0000"/>
                </a:solidFill>
              </a:rPr>
              <a:t>services.</a:t>
            </a:r>
          </a:p>
          <a:p>
            <a:pPr>
              <a:lnSpc>
                <a:spcPct val="90000"/>
              </a:lnSpc>
            </a:pPr>
            <a:r>
              <a:rPr lang="en-US" altLang="en-US" sz="1600" dirty="0" smtClean="0"/>
              <a:t>Interconnected database network enables </a:t>
            </a:r>
            <a:r>
              <a:rPr lang="en-US" altLang="en-US" sz="1600" dirty="0" smtClean="0">
                <a:solidFill>
                  <a:srgbClr val="FF0000"/>
                </a:solidFill>
              </a:rPr>
              <a:t>on-demand and anywhere </a:t>
            </a:r>
            <a:r>
              <a:rPr lang="en-US" altLang="en-US" sz="1600" dirty="0" smtClean="0"/>
              <a:t>access via internet.</a:t>
            </a:r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381125" y="3289300"/>
            <a:ext cx="3368675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439863" y="5307013"/>
            <a:ext cx="3779837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4263" y="492272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06054" y="3859837"/>
            <a:ext cx="6542940" cy="3055750"/>
            <a:chOff x="506054" y="3859837"/>
            <a:chExt cx="6542940" cy="3055750"/>
          </a:xfrm>
        </p:grpSpPr>
        <p:grpSp>
          <p:nvGrpSpPr>
            <p:cNvPr id="19900" name="Group 672"/>
            <p:cNvGrpSpPr>
              <a:grpSpLocks/>
            </p:cNvGrpSpPr>
            <p:nvPr/>
          </p:nvGrpSpPr>
          <p:grpSpPr bwMode="auto">
            <a:xfrm>
              <a:off x="506054" y="4306526"/>
              <a:ext cx="1458913" cy="1893887"/>
              <a:chOff x="92" y="835"/>
              <a:chExt cx="919" cy="1193"/>
            </a:xfrm>
          </p:grpSpPr>
          <p:grpSp>
            <p:nvGrpSpPr>
              <p:cNvPr id="19538" name="Group 599"/>
              <p:cNvGrpSpPr>
                <a:grpSpLocks/>
              </p:cNvGrpSpPr>
              <p:nvPr/>
            </p:nvGrpSpPr>
            <p:grpSpPr bwMode="auto">
              <a:xfrm>
                <a:off x="92" y="1416"/>
                <a:ext cx="220" cy="245"/>
                <a:chOff x="2870" y="1518"/>
                <a:chExt cx="292" cy="320"/>
              </a:xfrm>
            </p:grpSpPr>
            <p:graphicFrame>
              <p:nvGraphicFramePr>
                <p:cNvPr id="19459" name="Object 600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162" name="Clip" r:id="rId5" imgW="15481300" imgH="15735300" progId="MS_ClipArt_Gallery.2">
                        <p:embed/>
                      </p:oleObj>
                    </mc:Choice>
                    <mc:Fallback>
                      <p:oleObj name="Clip" r:id="rId5" imgW="15481300" imgH="15735300" progId="MS_ClipArt_Gallery.2">
                        <p:embed/>
                        <p:pic>
                          <p:nvPicPr>
                            <p:cNvPr id="0" name="Object 60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60" name="Object 601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163" name="Clip" r:id="rId7" imgW="23634700" imgH="22352000" progId="MS_ClipArt_Gallery.2">
                        <p:embed/>
                      </p:oleObj>
                    </mc:Choice>
                    <mc:Fallback>
                      <p:oleObj name="Clip" r:id="rId7" imgW="23634700" imgH="22352000" progId="MS_ClipArt_Gallery.2">
                        <p:embed/>
                        <p:pic>
                          <p:nvPicPr>
                            <p:cNvPr id="0" name="Object 60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9458" name="Object 602"/>
              <p:cNvGraphicFramePr>
                <a:graphicFrameLocks noChangeAspect="1"/>
              </p:cNvGraphicFramePr>
              <p:nvPr/>
            </p:nvGraphicFramePr>
            <p:xfrm>
              <a:off x="131" y="843"/>
              <a:ext cx="207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64" name="Clip" r:id="rId9" imgW="24269700" imgH="20129500" progId="MS_ClipArt_Gallery.2">
                      <p:embed/>
                    </p:oleObj>
                  </mc:Choice>
                  <mc:Fallback>
                    <p:oleObj name="Clip" r:id="rId9" imgW="24269700" imgH="20129500" progId="MS_ClipArt_Gallery.2">
                      <p:embed/>
                      <p:pic>
                        <p:nvPicPr>
                          <p:cNvPr id="0" name="Object 6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" y="843"/>
                            <a:ext cx="207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39" name="Group 603"/>
              <p:cNvGrpSpPr>
                <a:grpSpLocks/>
              </p:cNvGrpSpPr>
              <p:nvPr/>
            </p:nvGrpSpPr>
            <p:grpSpPr bwMode="auto">
              <a:xfrm>
                <a:off x="171" y="1105"/>
                <a:ext cx="148" cy="241"/>
                <a:chOff x="4180" y="783"/>
                <a:chExt cx="150" cy="307"/>
              </a:xfrm>
            </p:grpSpPr>
            <p:sp>
              <p:nvSpPr>
                <p:cNvPr id="19545" name="AutoShape 604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46" name="Rectangle 605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47" name="Rectangle 606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48" name="AutoShape 607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49" name="Line 608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50" name="Line 609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51" name="Rectangle 610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52" name="Rectangle 611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pic>
            <p:nvPicPr>
              <p:cNvPr id="19540" name="Picture 661" descr="imgyjavg[1]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" y="1763"/>
                <a:ext cx="232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41" name="Text Box 663"/>
              <p:cNvSpPr txBox="1">
                <a:spLocks noChangeArrowheads="1"/>
              </p:cNvSpPr>
              <p:nvPr/>
            </p:nvSpPr>
            <p:spPr bwMode="auto">
              <a:xfrm>
                <a:off x="348" y="835"/>
                <a:ext cx="26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>
                    <a:latin typeface="Comic Sans MS" charset="0"/>
                  </a:rPr>
                  <a:t>PC</a:t>
                </a:r>
              </a:p>
            </p:txBody>
          </p:sp>
          <p:sp>
            <p:nvSpPr>
              <p:cNvPr id="19542" name="Text Box 664"/>
              <p:cNvSpPr txBox="1">
                <a:spLocks noChangeArrowheads="1"/>
              </p:cNvSpPr>
              <p:nvPr/>
            </p:nvSpPr>
            <p:spPr bwMode="auto">
              <a:xfrm>
                <a:off x="334" y="1107"/>
                <a:ext cx="5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>
                    <a:latin typeface="Comic Sans MS" charset="0"/>
                  </a:rPr>
                  <a:t>server</a:t>
                </a:r>
              </a:p>
            </p:txBody>
          </p:sp>
          <p:sp>
            <p:nvSpPr>
              <p:cNvPr id="19543" name="Text Box 665"/>
              <p:cNvSpPr txBox="1">
                <a:spLocks noChangeArrowheads="1"/>
              </p:cNvSpPr>
              <p:nvPr/>
            </p:nvSpPr>
            <p:spPr bwMode="auto">
              <a:xfrm>
                <a:off x="345" y="1437"/>
                <a:ext cx="601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75000"/>
                  </a:lnSpc>
                </a:pPr>
                <a:r>
                  <a:rPr lang="en-US" altLang="en-US" sz="1600" dirty="0">
                    <a:latin typeface="Comic Sans MS" charset="0"/>
                  </a:rPr>
                  <a:t>wireless</a:t>
                </a:r>
              </a:p>
              <a:p>
                <a:pPr>
                  <a:lnSpc>
                    <a:spcPct val="75000"/>
                  </a:lnSpc>
                </a:pPr>
                <a:r>
                  <a:rPr lang="en-US" altLang="en-US" sz="1600" dirty="0">
                    <a:latin typeface="Comic Sans MS" charset="0"/>
                  </a:rPr>
                  <a:t>laptop</a:t>
                </a:r>
              </a:p>
            </p:txBody>
          </p:sp>
          <p:sp>
            <p:nvSpPr>
              <p:cNvPr id="19544" name="Text Box 667"/>
              <p:cNvSpPr txBox="1">
                <a:spLocks noChangeArrowheads="1"/>
              </p:cNvSpPr>
              <p:nvPr/>
            </p:nvSpPr>
            <p:spPr bwMode="auto">
              <a:xfrm>
                <a:off x="359" y="1738"/>
                <a:ext cx="65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75000"/>
                  </a:lnSpc>
                </a:pPr>
                <a:r>
                  <a:rPr lang="en-US" altLang="en-US" sz="1600" dirty="0">
                    <a:latin typeface="Comic Sans MS" charset="0"/>
                  </a:rPr>
                  <a:t>cellular </a:t>
                </a:r>
              </a:p>
              <a:p>
                <a:pPr>
                  <a:lnSpc>
                    <a:spcPct val="75000"/>
                  </a:lnSpc>
                </a:pPr>
                <a:r>
                  <a:rPr lang="en-US" altLang="en-US" sz="1600" dirty="0">
                    <a:latin typeface="Comic Sans MS" charset="0"/>
                  </a:rPr>
                  <a:t>handheld</a:t>
                </a:r>
              </a:p>
            </p:txBody>
          </p:sp>
        </p:grpSp>
        <p:sp>
          <p:nvSpPr>
            <p:cNvPr id="33" name="Rectangle 3"/>
            <p:cNvSpPr txBox="1">
              <a:spLocks noChangeArrowheads="1"/>
            </p:cNvSpPr>
            <p:nvPr/>
          </p:nvSpPr>
          <p:spPr bwMode="auto">
            <a:xfrm>
              <a:off x="1949058" y="3859837"/>
              <a:ext cx="5099936" cy="305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charset="2"/>
                <a:buChar char="q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charset="0"/>
                <a:buChar char="m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endParaRPr lang="en-US" altLang="en-US" sz="1600" kern="0" dirty="0" smtClean="0"/>
            </a:p>
            <a:p>
              <a:pPr>
                <a:lnSpc>
                  <a:spcPct val="90000"/>
                </a:lnSpc>
              </a:pPr>
              <a:r>
                <a:rPr lang="en-US" altLang="en-US" sz="1600" kern="0" dirty="0" smtClean="0"/>
                <a:t>Allows connectivity to devices: </a:t>
              </a:r>
            </a:p>
            <a:p>
              <a:pPr marL="0" indent="0">
                <a:lnSpc>
                  <a:spcPct val="90000"/>
                </a:lnSpc>
                <a:buFont typeface="Wingdings" charset="2"/>
                <a:buNone/>
              </a:pPr>
              <a:r>
                <a:rPr lang="en-US" altLang="en-US" sz="1600" i="1" kern="0" dirty="0" smtClean="0">
                  <a:solidFill>
                    <a:srgbClr val="FF0000"/>
                  </a:solidFill>
                </a:rPr>
                <a:t>       hosts, end-systems</a:t>
              </a:r>
              <a:endParaRPr lang="en-US" altLang="en-US" sz="1600" kern="0" dirty="0" smtClean="0">
                <a:solidFill>
                  <a:srgbClr val="FF0000"/>
                </a:solidFill>
              </a:endParaRPr>
            </a:p>
            <a:p>
              <a:pPr lvl="1">
                <a:lnSpc>
                  <a:spcPct val="90000"/>
                </a:lnSpc>
              </a:pPr>
              <a:r>
                <a:rPr lang="en-US" altLang="en-US" sz="1400" kern="0" dirty="0" smtClean="0"/>
                <a:t>PCs, workstations, servers</a:t>
              </a:r>
            </a:p>
            <a:p>
              <a:pPr lvl="1">
                <a:lnSpc>
                  <a:spcPct val="90000"/>
                </a:lnSpc>
              </a:pPr>
              <a:r>
                <a:rPr lang="en-US" altLang="en-US" sz="1400" kern="0" dirty="0" smtClean="0"/>
                <a:t>PDAs, laptops, tablets, smartphones</a:t>
              </a:r>
            </a:p>
            <a:p>
              <a:pPr lvl="1">
                <a:lnSpc>
                  <a:spcPct val="90000"/>
                </a:lnSpc>
                <a:buFont typeface="ZapfDingbats" charset="0"/>
                <a:buNone/>
              </a:pPr>
              <a:r>
                <a:rPr lang="en-US" altLang="en-US" sz="1400" kern="0" dirty="0" smtClean="0"/>
                <a:t>using </a:t>
              </a:r>
              <a:r>
                <a:rPr lang="en-US" altLang="en-US" sz="1400" i="1" kern="0" dirty="0" smtClean="0">
                  <a:solidFill>
                    <a:srgbClr val="FF0000"/>
                  </a:solidFill>
                </a:rPr>
                <a:t>wired</a:t>
              </a:r>
              <a:r>
                <a:rPr lang="en-US" altLang="en-US" sz="1400" kern="0" dirty="0" smtClean="0"/>
                <a:t> or </a:t>
              </a:r>
              <a:r>
                <a:rPr lang="en-US" altLang="en-US" sz="1400" i="1" kern="0" dirty="0" smtClean="0">
                  <a:solidFill>
                    <a:srgbClr val="FF0000"/>
                  </a:solidFill>
                </a:rPr>
                <a:t>wireless networks.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600" kern="0" dirty="0" smtClean="0"/>
                <a:t>Communication links</a:t>
              </a:r>
            </a:p>
            <a:p>
              <a:pPr lvl="1">
                <a:lnSpc>
                  <a:spcPct val="90000"/>
                </a:lnSpc>
              </a:pPr>
              <a:r>
                <a:rPr lang="en-US" altLang="en-US" sz="1400" kern="0" dirty="0" smtClean="0"/>
                <a:t>fiber, copper, radio, satellite</a:t>
              </a:r>
            </a:p>
            <a:p>
              <a:pPr lvl="1">
                <a:lnSpc>
                  <a:spcPct val="90000"/>
                </a:lnSpc>
              </a:pPr>
              <a:r>
                <a:rPr lang="en-US" altLang="en-US" sz="1400" kern="0" dirty="0" smtClean="0">
                  <a:solidFill>
                    <a:srgbClr val="FF0000"/>
                  </a:solidFill>
                </a:rPr>
                <a:t>point-to-point (p2p)</a:t>
              </a:r>
              <a:r>
                <a:rPr lang="en-US" altLang="en-US" sz="1400" kern="0" dirty="0" smtClean="0"/>
                <a:t> links within organizations</a:t>
              </a:r>
            </a:p>
            <a:p>
              <a:pPr lvl="1">
                <a:lnSpc>
                  <a:spcPct val="90000"/>
                </a:lnSpc>
              </a:pPr>
              <a:r>
                <a:rPr lang="en-US" altLang="en-US" sz="1400" i="1" kern="0" dirty="0" smtClean="0">
                  <a:solidFill>
                    <a:srgbClr val="FF0000"/>
                  </a:solidFill>
                </a:rPr>
                <a:t>peer-to-peer </a:t>
              </a:r>
              <a:r>
                <a:rPr lang="en-US" altLang="en-US" sz="1400" i="1" kern="0" dirty="0" smtClean="0"/>
                <a:t>connections across geo locations.</a:t>
              </a:r>
              <a:endParaRPr lang="en-US" altLang="en-US" sz="1400" i="1" kern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20" y="1522141"/>
            <a:ext cx="7264400" cy="4330700"/>
          </a:xfrm>
          <a:prstGeom prst="rect">
            <a:avLst/>
          </a:prstGeom>
        </p:spPr>
      </p:pic>
      <p:sp>
        <p:nvSpPr>
          <p:cNvPr id="1947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  <p:sp>
        <p:nvSpPr>
          <p:cNvPr id="19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51BCBC78-91FA-4A48-BFE3-05E16F22C6A3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9476" name="Footer Placeholder 5"/>
          <p:cNvSpPr txBox="1">
            <a:spLocks noGrp="1"/>
          </p:cNvSpPr>
          <p:nvPr/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1400">
                <a:latin typeface="Comic Sans MS" charset="0"/>
              </a:rPr>
              <a:t> </a:t>
            </a:r>
            <a:endParaRPr lang="en-US" altLang="en-US" sz="1400"/>
          </a:p>
        </p:txBody>
      </p:sp>
      <p:sp>
        <p:nvSpPr>
          <p:cNvPr id="19477" name="Slide Number Placeholder 6"/>
          <p:cNvSpPr txBox="1">
            <a:spLocks noGrp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endParaRPr lang="en-US" altLang="en-US" sz="1400"/>
          </a:p>
        </p:txBody>
      </p:sp>
      <p:sp>
        <p:nvSpPr>
          <p:cNvPr id="194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25" y="95250"/>
            <a:ext cx="8382000" cy="1143000"/>
          </a:xfrm>
        </p:spPr>
        <p:txBody>
          <a:bodyPr/>
          <a:lstStyle/>
          <a:p>
            <a:r>
              <a:rPr lang="en-US" altLang="en-US" dirty="0"/>
              <a:t>C</a:t>
            </a:r>
            <a:r>
              <a:rPr lang="en-US" altLang="en-US" dirty="0" smtClean="0"/>
              <a:t>loud computing service models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6519" y="1300163"/>
            <a:ext cx="3624263" cy="2319859"/>
          </a:xfrm>
        </p:spPr>
        <p:txBody>
          <a:bodyPr/>
          <a:lstStyle/>
          <a:p>
            <a:r>
              <a:rPr lang="en-US" sz="1800" dirty="0" smtClean="0"/>
              <a:t>The </a:t>
            </a:r>
            <a:r>
              <a:rPr lang="en-US" sz="1800" dirty="0"/>
              <a:t>National Institute of Standards and Technology (</a:t>
            </a:r>
            <a:r>
              <a:rPr lang="en-US" sz="1800" dirty="0">
                <a:solidFill>
                  <a:srgbClr val="FF0000"/>
                </a:solidFill>
              </a:rPr>
              <a:t>NIST</a:t>
            </a:r>
            <a:r>
              <a:rPr lang="en-US" sz="1800" dirty="0" smtClean="0"/>
              <a:t>)</a:t>
            </a:r>
          </a:p>
          <a:p>
            <a:pPr lvl="1"/>
            <a:r>
              <a:rPr lang="en-US" sz="1600" dirty="0" smtClean="0"/>
              <a:t>divided into </a:t>
            </a:r>
            <a:r>
              <a:rPr lang="en-US" sz="1600" dirty="0"/>
              <a:t>three main service models </a:t>
            </a:r>
            <a:endParaRPr lang="en-US" sz="1600" dirty="0" smtClean="0"/>
          </a:p>
          <a:p>
            <a:pPr lvl="1"/>
            <a:r>
              <a:rPr lang="en-US" sz="1600" dirty="0" smtClean="0"/>
              <a:t>known </a:t>
            </a:r>
            <a:r>
              <a:rPr lang="en-US" sz="1600" dirty="0"/>
              <a:t>as the </a:t>
            </a:r>
            <a:r>
              <a:rPr lang="en-US" sz="1600" dirty="0">
                <a:solidFill>
                  <a:srgbClr val="FF0000"/>
                </a:solidFill>
              </a:rPr>
              <a:t>SPI model </a:t>
            </a:r>
            <a:r>
              <a:rPr lang="en-US" sz="1600" dirty="0"/>
              <a:t>(Software, Platform and Infrastructure). </a:t>
            </a:r>
            <a:endParaRPr lang="en-US" sz="1600" dirty="0" smtClean="0"/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381125" y="4880102"/>
            <a:ext cx="3368675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439863" y="5307013"/>
            <a:ext cx="3779837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824" y="3701802"/>
            <a:ext cx="21546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charset="2"/>
              <a:buChar char="q"/>
            </a:pPr>
            <a:r>
              <a:rPr lang="en-US" sz="1600" dirty="0" smtClean="0"/>
              <a:t>The SPI model </a:t>
            </a:r>
            <a:r>
              <a:rPr lang="en-US" sz="1600" dirty="0"/>
              <a:t>for cloud computing </a:t>
            </a:r>
            <a:r>
              <a:rPr lang="en-US" sz="1600" dirty="0" smtClean="0">
                <a:solidFill>
                  <a:srgbClr val="FF0000"/>
                </a:solidFill>
              </a:rPr>
              <a:t>helps a user to understand what should </a:t>
            </a:r>
            <a:r>
              <a:rPr lang="en-US" sz="1600" dirty="0">
                <a:solidFill>
                  <a:srgbClr val="FF0000"/>
                </a:solidFill>
              </a:rPr>
              <a:t>expect</a:t>
            </a:r>
            <a:r>
              <a:rPr lang="en-US" sz="1600" dirty="0"/>
              <a:t> from the cloud computing technology. </a:t>
            </a:r>
          </a:p>
        </p:txBody>
      </p:sp>
    </p:spTree>
    <p:extLst>
      <p:ext uri="{BB962C8B-B14F-4D97-AF65-F5344CB8AC3E}">
        <p14:creationId xmlns:p14="http://schemas.microsoft.com/office/powerpoint/2010/main" val="125119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  <p:sp>
        <p:nvSpPr>
          <p:cNvPr id="19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51BCBC78-91FA-4A48-BFE3-05E16F22C6A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9476" name="Footer Placeholder 5"/>
          <p:cNvSpPr txBox="1">
            <a:spLocks noGrp="1"/>
          </p:cNvSpPr>
          <p:nvPr/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1400">
                <a:latin typeface="Comic Sans MS" charset="0"/>
              </a:rPr>
              <a:t> </a:t>
            </a:r>
            <a:endParaRPr lang="en-US" altLang="en-US" sz="1400"/>
          </a:p>
        </p:txBody>
      </p:sp>
      <p:sp>
        <p:nvSpPr>
          <p:cNvPr id="19477" name="Slide Number Placeholder 6"/>
          <p:cNvSpPr txBox="1">
            <a:spLocks noGrp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endParaRPr lang="en-US" altLang="en-US" sz="1400"/>
          </a:p>
        </p:txBody>
      </p:sp>
      <p:sp>
        <p:nvSpPr>
          <p:cNvPr id="194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25" y="95250"/>
            <a:ext cx="8382000" cy="1143000"/>
          </a:xfrm>
        </p:spPr>
        <p:txBody>
          <a:bodyPr/>
          <a:lstStyle/>
          <a:p>
            <a:r>
              <a:rPr lang="en-US" altLang="en-US" dirty="0"/>
              <a:t>C</a:t>
            </a:r>
            <a:r>
              <a:rPr lang="en-US" altLang="en-US" dirty="0" smtClean="0"/>
              <a:t>loud computing service models: </a:t>
            </a:r>
            <a:r>
              <a:rPr lang="en-US" altLang="en-US" dirty="0" err="1" smtClean="0"/>
              <a:t>IaaS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6775" y="1300163"/>
            <a:ext cx="5415691" cy="5100637"/>
          </a:xfrm>
        </p:spPr>
        <p:txBody>
          <a:bodyPr/>
          <a:lstStyle/>
          <a:p>
            <a:r>
              <a:rPr lang="en-US" sz="2000" dirty="0" smtClean="0"/>
              <a:t>Infrastructure as a Service (</a:t>
            </a:r>
            <a:r>
              <a:rPr lang="en-US" sz="2000" dirty="0" err="1" smtClean="0"/>
              <a:t>IaaS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model provides consumers the ability to rent </a:t>
            </a:r>
            <a:r>
              <a:rPr lang="en-US" sz="1600" dirty="0">
                <a:solidFill>
                  <a:srgbClr val="FF0000"/>
                </a:solidFill>
              </a:rPr>
              <a:t>physical facilities, hardware and </a:t>
            </a:r>
            <a:r>
              <a:rPr lang="en-US" sz="1600" dirty="0" smtClean="0">
                <a:solidFill>
                  <a:srgbClr val="FF0000"/>
                </a:solidFill>
              </a:rPr>
              <a:t>connectivity</a:t>
            </a:r>
          </a:p>
          <a:p>
            <a:pPr lvl="1"/>
            <a:r>
              <a:rPr lang="en-US" sz="1600" dirty="0" smtClean="0"/>
              <a:t>Consumers </a:t>
            </a:r>
            <a:r>
              <a:rPr lang="en-US" sz="1600" dirty="0"/>
              <a:t>deploy their own software, operating systems or other applications. </a:t>
            </a:r>
            <a:endParaRPr lang="en-US" sz="1600" dirty="0" smtClean="0"/>
          </a:p>
          <a:p>
            <a:pPr lvl="1"/>
            <a:r>
              <a:rPr lang="en-US" sz="1600" dirty="0" smtClean="0"/>
              <a:t>It </a:t>
            </a:r>
            <a:r>
              <a:rPr lang="en-US" sz="1600" dirty="0"/>
              <a:t>is also sometimes referred as hardware-as-a- Service. </a:t>
            </a:r>
            <a:endParaRPr lang="en-US" sz="1600" dirty="0" smtClean="0"/>
          </a:p>
          <a:p>
            <a:pPr lvl="1"/>
            <a:r>
              <a:rPr lang="en-US" sz="1600" dirty="0" err="1" smtClean="0"/>
              <a:t>IaaS</a:t>
            </a:r>
            <a:r>
              <a:rPr lang="en-US" sz="1600" dirty="0" smtClean="0"/>
              <a:t> </a:t>
            </a:r>
            <a:r>
              <a:rPr lang="en-US" sz="1600" dirty="0"/>
              <a:t>provides many on-demand virtualized resources </a:t>
            </a:r>
            <a:r>
              <a:rPr lang="en-US" sz="1600" dirty="0" smtClean="0"/>
              <a:t>to </a:t>
            </a:r>
            <a:r>
              <a:rPr lang="en-US" sz="1600" dirty="0"/>
              <a:t>consumers such as </a:t>
            </a:r>
            <a:endParaRPr lang="en-US" sz="1600" dirty="0" smtClean="0"/>
          </a:p>
          <a:p>
            <a:pPr lvl="2"/>
            <a:r>
              <a:rPr lang="en-US" sz="1400" dirty="0" smtClean="0">
                <a:solidFill>
                  <a:srgbClr val="FF0000"/>
                </a:solidFill>
              </a:rPr>
              <a:t>computation</a:t>
            </a:r>
            <a:r>
              <a:rPr lang="en-US" sz="1400" dirty="0">
                <a:solidFill>
                  <a:srgbClr val="FF0000"/>
                </a:solidFill>
              </a:rPr>
              <a:t>, storage, communication</a:t>
            </a:r>
            <a:r>
              <a:rPr lang="en-US" sz="1400" dirty="0"/>
              <a:t>, </a:t>
            </a:r>
            <a:r>
              <a:rPr lang="en-US" sz="1400" dirty="0" smtClean="0"/>
              <a:t>etc.</a:t>
            </a:r>
          </a:p>
          <a:p>
            <a:pPr lvl="2"/>
            <a:r>
              <a:rPr lang="en-US" sz="1400" dirty="0" smtClean="0"/>
              <a:t>The </a:t>
            </a:r>
            <a:r>
              <a:rPr lang="en-US" sz="1400" dirty="0">
                <a:solidFill>
                  <a:srgbClr val="FF0000"/>
                </a:solidFill>
              </a:rPr>
              <a:t>service providers manage their equipment </a:t>
            </a:r>
            <a:r>
              <a:rPr lang="en-US" sz="1400" dirty="0"/>
              <a:t>and also </a:t>
            </a:r>
            <a:r>
              <a:rPr lang="en-US" sz="1400" dirty="0">
                <a:solidFill>
                  <a:srgbClr val="FF0000"/>
                </a:solidFill>
              </a:rPr>
              <a:t>responsible for all maintenance </a:t>
            </a:r>
            <a:r>
              <a:rPr lang="en-US" sz="1400" dirty="0"/>
              <a:t>for their consumer. </a:t>
            </a:r>
            <a:endParaRPr lang="en-US" sz="1400" dirty="0" smtClean="0"/>
          </a:p>
          <a:p>
            <a:pPr lvl="2"/>
            <a:r>
              <a:rPr lang="en-US" sz="1400" dirty="0" smtClean="0"/>
              <a:t>the </a:t>
            </a:r>
            <a:r>
              <a:rPr lang="en-US" sz="1400" dirty="0"/>
              <a:t>consumers are normally </a:t>
            </a:r>
            <a:r>
              <a:rPr lang="en-US" sz="1400" dirty="0">
                <a:solidFill>
                  <a:srgbClr val="FF0000"/>
                </a:solidFill>
              </a:rPr>
              <a:t>charged as usage </a:t>
            </a:r>
            <a:r>
              <a:rPr lang="en-US" sz="1400" dirty="0" smtClean="0">
                <a:solidFill>
                  <a:srgbClr val="FF0000"/>
                </a:solidFill>
              </a:rPr>
              <a:t>basis</a:t>
            </a:r>
            <a:r>
              <a:rPr lang="en-US" sz="1400" dirty="0" smtClean="0"/>
              <a:t>.</a:t>
            </a:r>
          </a:p>
          <a:p>
            <a:pPr lvl="2"/>
            <a:r>
              <a:rPr lang="en-US" sz="1400" dirty="0" smtClean="0"/>
              <a:t>Some </a:t>
            </a:r>
            <a:r>
              <a:rPr lang="en-US" sz="1400" dirty="0"/>
              <a:t>major </a:t>
            </a:r>
            <a:r>
              <a:rPr lang="en-US" sz="1400" dirty="0" err="1"/>
              <a:t>IaaS</a:t>
            </a:r>
            <a:r>
              <a:rPr lang="en-US" sz="1400" dirty="0"/>
              <a:t> vendors are: </a:t>
            </a:r>
            <a:r>
              <a:rPr lang="en-US" sz="1400" dirty="0">
                <a:solidFill>
                  <a:srgbClr val="FF0000"/>
                </a:solidFill>
              </a:rPr>
              <a:t>Amazon EC2, </a:t>
            </a:r>
            <a:r>
              <a:rPr lang="en-US" sz="1400" dirty="0" err="1">
                <a:solidFill>
                  <a:srgbClr val="FF0000"/>
                </a:solidFill>
              </a:rPr>
              <a:t>RackSpace</a:t>
            </a:r>
            <a:r>
              <a:rPr lang="en-US" sz="1400" dirty="0">
                <a:solidFill>
                  <a:srgbClr val="FF0000"/>
                </a:solidFill>
              </a:rPr>
              <a:t> and IBM.</a:t>
            </a:r>
            <a:r>
              <a:rPr lang="en-US" sz="1400" dirty="0"/>
              <a:t> </a:t>
            </a:r>
            <a:endParaRPr lang="en-US" sz="1400" dirty="0" smtClean="0"/>
          </a:p>
          <a:p>
            <a:endParaRPr lang="en-US" sz="2000" dirty="0" smtClean="0"/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381125" y="3289300"/>
            <a:ext cx="3368675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439863" y="5307013"/>
            <a:ext cx="3779837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0" r="51670"/>
          <a:stretch/>
        </p:blipFill>
        <p:spPr>
          <a:xfrm>
            <a:off x="6750691" y="1181775"/>
            <a:ext cx="1844034" cy="483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 dirty="0"/>
              <a:t>Database in Cloud: Security risks and commonly accepted practices</a:t>
            </a:r>
          </a:p>
        </p:txBody>
      </p:sp>
      <p:sp>
        <p:nvSpPr>
          <p:cNvPr id="19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51BCBC78-91FA-4A48-BFE3-05E16F22C6A3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9476" name="Footer Placeholder 5"/>
          <p:cNvSpPr txBox="1">
            <a:spLocks noGrp="1"/>
          </p:cNvSpPr>
          <p:nvPr/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1400">
                <a:latin typeface="Comic Sans MS" charset="0"/>
              </a:rPr>
              <a:t> </a:t>
            </a:r>
            <a:endParaRPr lang="en-US" altLang="en-US" sz="1400"/>
          </a:p>
        </p:txBody>
      </p:sp>
      <p:sp>
        <p:nvSpPr>
          <p:cNvPr id="19477" name="Slide Number Placeholder 6"/>
          <p:cNvSpPr txBox="1">
            <a:spLocks noGrp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endParaRPr lang="en-US" altLang="en-US" sz="1400"/>
          </a:p>
        </p:txBody>
      </p:sp>
      <p:sp>
        <p:nvSpPr>
          <p:cNvPr id="194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25" y="95250"/>
            <a:ext cx="8382000" cy="1143000"/>
          </a:xfrm>
        </p:spPr>
        <p:txBody>
          <a:bodyPr/>
          <a:lstStyle/>
          <a:p>
            <a:r>
              <a:rPr lang="en-US" altLang="en-US" dirty="0"/>
              <a:t>C</a:t>
            </a:r>
            <a:r>
              <a:rPr lang="en-US" altLang="en-US" dirty="0" smtClean="0"/>
              <a:t>loud computing service models: </a:t>
            </a:r>
            <a:r>
              <a:rPr lang="en-US" altLang="en-US" dirty="0" err="1" smtClean="0"/>
              <a:t>PaaS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6775" y="1300163"/>
            <a:ext cx="6061150" cy="5084762"/>
          </a:xfrm>
        </p:spPr>
        <p:txBody>
          <a:bodyPr/>
          <a:lstStyle/>
          <a:p>
            <a:r>
              <a:rPr lang="en-US" sz="2000" dirty="0" smtClean="0"/>
              <a:t>Platform as a Service (</a:t>
            </a:r>
            <a:r>
              <a:rPr lang="en-US" sz="2000" dirty="0" err="1"/>
              <a:t>P</a:t>
            </a:r>
            <a:r>
              <a:rPr lang="en-US" sz="2000" dirty="0" err="1" smtClean="0"/>
              <a:t>aaS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built </a:t>
            </a:r>
            <a:r>
              <a:rPr lang="en-US" sz="1600" dirty="0">
                <a:solidFill>
                  <a:srgbClr val="FF0000"/>
                </a:solidFill>
              </a:rPr>
              <a:t>on top </a:t>
            </a:r>
            <a:r>
              <a:rPr lang="en-US" sz="1600" dirty="0" smtClean="0">
                <a:solidFill>
                  <a:srgbClr val="FF0000"/>
                </a:solidFill>
              </a:rPr>
              <a:t>of </a:t>
            </a:r>
            <a:r>
              <a:rPr lang="en-US" sz="1600" dirty="0" err="1" smtClean="0">
                <a:solidFill>
                  <a:srgbClr val="FF0000"/>
                </a:solidFill>
              </a:rPr>
              <a:t>IaaS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 smtClean="0">
                <a:solidFill>
                  <a:srgbClr val="FF0000"/>
                </a:solidFill>
              </a:rPr>
              <a:t>rovide functionalities</a:t>
            </a:r>
            <a:r>
              <a:rPr lang="en-US" sz="1600" dirty="0" smtClean="0"/>
              <a:t>: application </a:t>
            </a:r>
            <a:r>
              <a:rPr lang="en-US" sz="1600" dirty="0"/>
              <a:t>development frameworks, middleware capabilities and database functions. </a:t>
            </a:r>
          </a:p>
          <a:p>
            <a:pPr lvl="1"/>
            <a:r>
              <a:rPr lang="en-US" sz="1600" dirty="0" smtClean="0"/>
              <a:t>offers </a:t>
            </a:r>
            <a:r>
              <a:rPr lang="en-US" sz="1600" dirty="0">
                <a:solidFill>
                  <a:srgbClr val="FF0000"/>
                </a:solidFill>
              </a:rPr>
              <a:t>platform </a:t>
            </a:r>
            <a:r>
              <a:rPr lang="en-US" sz="1600" dirty="0" smtClean="0">
                <a:solidFill>
                  <a:srgbClr val="FF0000"/>
                </a:solidFill>
              </a:rPr>
              <a:t>for </a:t>
            </a:r>
            <a:r>
              <a:rPr lang="en-US" sz="1600" dirty="0">
                <a:solidFill>
                  <a:srgbClr val="FF0000"/>
                </a:solidFill>
              </a:rPr>
              <a:t>dedicated </a:t>
            </a:r>
            <a:r>
              <a:rPr lang="en-US" sz="1600" dirty="0" smtClean="0">
                <a:solidFill>
                  <a:srgbClr val="FF0000"/>
                </a:solidFill>
              </a:rPr>
              <a:t>server </a:t>
            </a:r>
            <a:r>
              <a:rPr lang="en-US" sz="1600" dirty="0"/>
              <a:t>such as database servers and web </a:t>
            </a:r>
            <a:r>
              <a:rPr lang="en-US" sz="1600" dirty="0" smtClean="0"/>
              <a:t>servers.</a:t>
            </a:r>
          </a:p>
          <a:p>
            <a:pPr lvl="1"/>
            <a:r>
              <a:rPr lang="en-US" sz="1600" dirty="0"/>
              <a:t>m</a:t>
            </a:r>
            <a:r>
              <a:rPr lang="en-US" sz="1600" dirty="0" smtClean="0"/>
              <a:t>onitoring </a:t>
            </a:r>
            <a:r>
              <a:rPr lang="en-US" sz="1600" dirty="0"/>
              <a:t>and building such a platform is not only time consuming and vigorous task but also </a:t>
            </a:r>
            <a:r>
              <a:rPr lang="en-US" sz="1600" dirty="0">
                <a:solidFill>
                  <a:srgbClr val="FF0000"/>
                </a:solidFill>
              </a:rPr>
              <a:t>requires on going maintenance and additional resources</a:t>
            </a:r>
            <a:r>
              <a:rPr lang="en-US" sz="1600" dirty="0"/>
              <a:t>. </a:t>
            </a:r>
            <a:endParaRPr lang="en-US" sz="1600" dirty="0" smtClean="0"/>
          </a:p>
          <a:p>
            <a:pPr lvl="1"/>
            <a:r>
              <a:rPr lang="en-US" sz="1600" dirty="0"/>
              <a:t>t</a:t>
            </a:r>
            <a:r>
              <a:rPr lang="en-US" sz="1600" dirty="0" smtClean="0"/>
              <a:t>hat </a:t>
            </a:r>
            <a:r>
              <a:rPr lang="en-US" sz="1600" dirty="0"/>
              <a:t>is why, </a:t>
            </a:r>
            <a:r>
              <a:rPr lang="en-US" sz="1600" dirty="0" err="1"/>
              <a:t>PaaS</a:t>
            </a:r>
            <a:r>
              <a:rPr lang="en-US" sz="1600" dirty="0"/>
              <a:t> offers the platform to consumers </a:t>
            </a:r>
            <a:r>
              <a:rPr lang="en-US" sz="1600" dirty="0">
                <a:solidFill>
                  <a:srgbClr val="FF0000"/>
                </a:solidFill>
              </a:rPr>
              <a:t>through a web browser </a:t>
            </a:r>
            <a:r>
              <a:rPr lang="en-US" sz="1600" dirty="0"/>
              <a:t>by enabling to host all development tools in the cloud. </a:t>
            </a:r>
            <a:endParaRPr lang="en-US" sz="1600" dirty="0" smtClean="0"/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allowing consumers </a:t>
            </a:r>
            <a:r>
              <a:rPr lang="en-US" sz="1600" dirty="0">
                <a:solidFill>
                  <a:srgbClr val="FF0000"/>
                </a:solidFill>
              </a:rPr>
              <a:t>to focus only on their software development</a:t>
            </a:r>
            <a:r>
              <a:rPr lang="en-US" sz="1600" dirty="0"/>
              <a:t> without worrying about management of the underlying infrastructure. </a:t>
            </a:r>
            <a:endParaRPr lang="en-US" sz="1600" dirty="0" smtClean="0"/>
          </a:p>
          <a:p>
            <a:pPr lvl="1"/>
            <a:r>
              <a:rPr lang="en-US" sz="1600" dirty="0"/>
              <a:t>s</a:t>
            </a:r>
            <a:r>
              <a:rPr lang="en-US" sz="1600" dirty="0" smtClean="0"/>
              <a:t>ome </a:t>
            </a:r>
            <a:r>
              <a:rPr lang="en-US" sz="1600" dirty="0"/>
              <a:t>of the </a:t>
            </a:r>
            <a:r>
              <a:rPr lang="en-US" sz="1600" dirty="0">
                <a:solidFill>
                  <a:srgbClr val="FF0000"/>
                </a:solidFill>
              </a:rPr>
              <a:t>leading </a:t>
            </a:r>
            <a:r>
              <a:rPr lang="en-US" sz="1600" dirty="0" err="1">
                <a:solidFill>
                  <a:srgbClr val="FF0000"/>
                </a:solidFill>
              </a:rPr>
              <a:t>PaaS</a:t>
            </a:r>
            <a:r>
              <a:rPr lang="en-US" sz="1600" dirty="0">
                <a:solidFill>
                  <a:srgbClr val="FF0000"/>
                </a:solidFill>
              </a:rPr>
              <a:t> vendors </a:t>
            </a:r>
            <a:r>
              <a:rPr lang="en-US" sz="1600" dirty="0"/>
              <a:t>are: </a:t>
            </a:r>
            <a:r>
              <a:rPr lang="en-US" sz="1400" dirty="0"/>
              <a:t>Amazon AWS, </a:t>
            </a:r>
            <a:r>
              <a:rPr lang="en-US" sz="1400" dirty="0" err="1"/>
              <a:t>RedHat</a:t>
            </a:r>
            <a:r>
              <a:rPr lang="en-US" sz="1400" dirty="0"/>
              <a:t> </a:t>
            </a:r>
            <a:r>
              <a:rPr lang="en-US" sz="1400" dirty="0" err="1"/>
              <a:t>OpenShift</a:t>
            </a:r>
            <a:r>
              <a:rPr lang="en-US" sz="1400" dirty="0"/>
              <a:t>, Windows Azure Cloud Services, Google Apps Engine</a:t>
            </a:r>
            <a:r>
              <a:rPr lang="en-US" sz="1400" dirty="0" smtClean="0"/>
              <a:t>.</a:t>
            </a:r>
            <a:endParaRPr lang="en-US" sz="1600" dirty="0" smtClean="0"/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381125" y="3289300"/>
            <a:ext cx="3368675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439863" y="5307013"/>
            <a:ext cx="3779837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3" t="2683" r="26459" b="-2683"/>
          <a:stretch/>
        </p:blipFill>
        <p:spPr>
          <a:xfrm>
            <a:off x="6848487" y="1300163"/>
            <a:ext cx="1746238" cy="48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Comic Sans MS" charset="0"/>
              </a:rPr>
              <a:t> </a:t>
            </a:r>
            <a:r>
              <a:rPr lang="en-US" altLang="en-US" sz="1200" dirty="0"/>
              <a:t>Database in Cloud: Security risks and commonly accepted practices</a:t>
            </a:r>
          </a:p>
        </p:txBody>
      </p:sp>
      <p:sp>
        <p:nvSpPr>
          <p:cNvPr id="19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51BCBC78-91FA-4A48-BFE3-05E16F22C6A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76" name="Footer Placeholder 5"/>
          <p:cNvSpPr txBox="1">
            <a:spLocks noGrp="1"/>
          </p:cNvSpPr>
          <p:nvPr/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1400">
                <a:latin typeface="Comic Sans MS" charset="0"/>
              </a:rPr>
              <a:t> </a:t>
            </a:r>
            <a:endParaRPr lang="en-US" altLang="en-US" sz="1400"/>
          </a:p>
        </p:txBody>
      </p:sp>
      <p:sp>
        <p:nvSpPr>
          <p:cNvPr id="19477" name="Slide Number Placeholder 6"/>
          <p:cNvSpPr txBox="1">
            <a:spLocks noGrp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endParaRPr lang="en-US" altLang="en-US" sz="1400"/>
          </a:p>
        </p:txBody>
      </p:sp>
      <p:sp>
        <p:nvSpPr>
          <p:cNvPr id="194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25" y="95250"/>
            <a:ext cx="8382000" cy="1143000"/>
          </a:xfrm>
        </p:spPr>
        <p:txBody>
          <a:bodyPr/>
          <a:lstStyle/>
          <a:p>
            <a:r>
              <a:rPr lang="en-US" altLang="en-US" dirty="0"/>
              <a:t>C</a:t>
            </a:r>
            <a:r>
              <a:rPr lang="en-US" altLang="en-US" dirty="0" smtClean="0"/>
              <a:t>loud computing service models: SaaS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6775" y="1300163"/>
            <a:ext cx="5159071" cy="5100637"/>
          </a:xfrm>
        </p:spPr>
        <p:txBody>
          <a:bodyPr/>
          <a:lstStyle/>
          <a:p>
            <a:r>
              <a:rPr lang="en-US" sz="2000" dirty="0" smtClean="0"/>
              <a:t>Software as a Service (</a:t>
            </a:r>
            <a:r>
              <a:rPr lang="en-US" sz="2000" dirty="0"/>
              <a:t>S</a:t>
            </a:r>
            <a:r>
              <a:rPr lang="en-US" sz="2000" dirty="0" smtClean="0"/>
              <a:t>aaS)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build upon both </a:t>
            </a:r>
            <a:r>
              <a:rPr lang="en-US" sz="1600" dirty="0" err="1">
                <a:solidFill>
                  <a:srgbClr val="FF0000"/>
                </a:solidFill>
              </a:rPr>
              <a:t>IaaS</a:t>
            </a:r>
            <a:r>
              <a:rPr lang="en-US" sz="1600" dirty="0">
                <a:solidFill>
                  <a:srgbClr val="FF0000"/>
                </a:solidFill>
              </a:rPr>
              <a:t> and </a:t>
            </a:r>
            <a:r>
              <a:rPr lang="en-US" sz="1600" dirty="0" err="1">
                <a:solidFill>
                  <a:srgbClr val="FF0000"/>
                </a:solidFill>
              </a:rPr>
              <a:t>PaaS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stacks </a:t>
            </a:r>
          </a:p>
          <a:p>
            <a:pPr lvl="1"/>
            <a:r>
              <a:rPr lang="en-US" sz="1600" dirty="0"/>
              <a:t>enables the consumers to host their applications on provider’s cloud infrastructure </a:t>
            </a:r>
            <a:endParaRPr lang="en-US" sz="16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Software (application) can be accessed by either using any client devices such as </a:t>
            </a:r>
            <a:r>
              <a:rPr lang="en-US" sz="1600" dirty="0" smtClean="0">
                <a:solidFill>
                  <a:srgbClr val="FF0000"/>
                </a:solidFill>
              </a:rPr>
              <a:t>graphical </a:t>
            </a:r>
            <a:r>
              <a:rPr lang="en-US" sz="1600" dirty="0">
                <a:solidFill>
                  <a:srgbClr val="FF0000"/>
                </a:solidFill>
              </a:rPr>
              <a:t>user interface (GUI)</a:t>
            </a:r>
            <a:r>
              <a:rPr lang="en-US" sz="1600" dirty="0"/>
              <a:t> provided by the SaaS provider or </a:t>
            </a:r>
            <a:r>
              <a:rPr lang="en-US" sz="1600" dirty="0">
                <a:solidFill>
                  <a:srgbClr val="FF0000"/>
                </a:solidFill>
              </a:rPr>
              <a:t>via a web browser.</a:t>
            </a:r>
            <a:r>
              <a:rPr lang="en-US" sz="1600" dirty="0"/>
              <a:t> </a:t>
            </a:r>
          </a:p>
          <a:p>
            <a:pPr lvl="1"/>
            <a:r>
              <a:rPr lang="en-US" sz="1600" dirty="0" smtClean="0"/>
              <a:t>allows </a:t>
            </a:r>
            <a:r>
              <a:rPr lang="en-US" sz="1600" dirty="0"/>
              <a:t>consumers </a:t>
            </a:r>
            <a:r>
              <a:rPr lang="en-US" sz="1600" dirty="0">
                <a:solidFill>
                  <a:srgbClr val="FF0000"/>
                </a:solidFill>
              </a:rPr>
              <a:t>to rent software applications </a:t>
            </a:r>
            <a:r>
              <a:rPr lang="en-US" sz="1600" dirty="0"/>
              <a:t>that are delivered on a </a:t>
            </a:r>
            <a:r>
              <a:rPr lang="en-US" sz="1600" dirty="0">
                <a:solidFill>
                  <a:srgbClr val="FF0000"/>
                </a:solidFill>
              </a:rPr>
              <a:t>pay-per-use basis 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 smtClean="0"/>
              <a:t>SaaS providers: </a:t>
            </a:r>
            <a:r>
              <a:rPr lang="en-US" sz="1600" dirty="0"/>
              <a:t>Google Apps, Salesforce CRM, Oracle CRM on demand. </a:t>
            </a:r>
          </a:p>
          <a:p>
            <a:pPr lvl="1"/>
            <a:endParaRPr lang="en-US" sz="1600" dirty="0" smtClean="0"/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381125" y="3289300"/>
            <a:ext cx="3368675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439863" y="5307013"/>
            <a:ext cx="3779837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endParaRPr lang="en-US" altLang="en-US">
              <a:latin typeface="Comic Sans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9" r="2903"/>
          <a:stretch/>
        </p:blipFill>
        <p:spPr>
          <a:xfrm>
            <a:off x="6878661" y="1131393"/>
            <a:ext cx="1716064" cy="48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9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 dirty="0"/>
              <a:t>Database in Cloud: Security risks and commonly accepted practices</a:t>
            </a:r>
          </a:p>
        </p:txBody>
      </p:sp>
      <p:sp>
        <p:nvSpPr>
          <p:cNvPr id="215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200"/>
              <a:t>1-</a:t>
            </a:r>
            <a:fld id="{4B62F1C0-6EB8-C546-B645-42936BAA07D2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1400">
                <a:latin typeface="Comic Sans MS" charset="0"/>
              </a:rPr>
              <a:t> </a:t>
            </a:r>
            <a:endParaRPr lang="en-US" altLang="en-US" sz="1400"/>
          </a:p>
        </p:txBody>
      </p:sp>
      <p:sp>
        <p:nvSpPr>
          <p:cNvPr id="21522" name="Slide Number Placeholder 6"/>
          <p:cNvSpPr txBox="1">
            <a:spLocks noGrp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endParaRPr lang="en-US" altLang="en-US" sz="1400"/>
          </a:p>
        </p:txBody>
      </p:sp>
      <p:sp>
        <p:nvSpPr>
          <p:cNvPr id="215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382000" cy="866775"/>
          </a:xfrm>
        </p:spPr>
        <p:txBody>
          <a:bodyPr/>
          <a:lstStyle/>
          <a:p>
            <a:r>
              <a:rPr lang="en-US" altLang="en-US" dirty="0"/>
              <a:t>What’s the </a:t>
            </a:r>
            <a:r>
              <a:rPr lang="en-US" altLang="en-US" dirty="0" smtClean="0"/>
              <a:t>Database as a Service (DBaaS)?</a:t>
            </a:r>
            <a:endParaRPr lang="en-US" altLang="en-US" dirty="0"/>
          </a:p>
        </p:txBody>
      </p:sp>
      <p:sp>
        <p:nvSpPr>
          <p:cNvPr id="215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5009" y="1371600"/>
            <a:ext cx="8137742" cy="4876800"/>
          </a:xfrm>
        </p:spPr>
        <p:txBody>
          <a:bodyPr/>
          <a:lstStyle/>
          <a:p>
            <a:r>
              <a:rPr lang="en-US" sz="1800" dirty="0" smtClean="0"/>
              <a:t>DBaaS is another emerging cloud services that also falls into SPI models.</a:t>
            </a:r>
          </a:p>
          <a:p>
            <a:r>
              <a:rPr lang="en-US" sz="1800" dirty="0" smtClean="0"/>
              <a:t>Subtype of SaaS and </a:t>
            </a:r>
            <a:r>
              <a:rPr lang="en-US" sz="1800" dirty="0" err="1" smtClean="0"/>
              <a:t>PaaS</a:t>
            </a:r>
            <a:r>
              <a:rPr lang="en-US" sz="1800" dirty="0" smtClean="0"/>
              <a:t> depending on services provided.</a:t>
            </a:r>
          </a:p>
          <a:p>
            <a:r>
              <a:rPr lang="en-US" sz="1800" dirty="0" smtClean="0"/>
              <a:t>As described in an oracle white paper,</a:t>
            </a:r>
          </a:p>
          <a:p>
            <a:pPr lvl="1"/>
            <a:r>
              <a:rPr lang="en-US" sz="1800" dirty="0" smtClean="0"/>
              <a:t> </a:t>
            </a:r>
            <a:r>
              <a:rPr lang="en-US" sz="1600" dirty="0" smtClean="0">
                <a:solidFill>
                  <a:schemeClr val="accent6"/>
                </a:solidFill>
              </a:rPr>
              <a:t>“Database </a:t>
            </a:r>
            <a:r>
              <a:rPr lang="en-US" sz="1600" dirty="0">
                <a:solidFill>
                  <a:schemeClr val="accent6"/>
                </a:solidFill>
              </a:rPr>
              <a:t>as a Service (DBaaS) is an architectural and operational approach enabling IT providers to deliver database functionality as a service to one or more consumers. </a:t>
            </a:r>
            <a:r>
              <a:rPr lang="en-US" sz="1800" dirty="0" smtClean="0">
                <a:solidFill>
                  <a:schemeClr val="accent6"/>
                </a:solidFill>
              </a:rPr>
              <a:t>”</a:t>
            </a:r>
          </a:p>
          <a:p>
            <a:r>
              <a:rPr lang="en-US" sz="1800" dirty="0" smtClean="0"/>
              <a:t>DBaaS </a:t>
            </a:r>
            <a:r>
              <a:rPr lang="en-US" sz="1800" dirty="0"/>
              <a:t>architecture supports the following necessary capabilities: </a:t>
            </a:r>
            <a:endParaRPr lang="en-US" sz="1800" dirty="0" smtClean="0"/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Consumer-based</a:t>
            </a:r>
            <a:r>
              <a:rPr lang="en-US" sz="1600" dirty="0" smtClean="0"/>
              <a:t> </a:t>
            </a:r>
            <a:r>
              <a:rPr lang="en-US" sz="1600" dirty="0"/>
              <a:t>provisioning and management of database instance using </a:t>
            </a:r>
            <a:r>
              <a:rPr lang="en-US" sz="1600" dirty="0">
                <a:solidFill>
                  <a:srgbClr val="FF0000"/>
                </a:solidFill>
              </a:rPr>
              <a:t>on-demand, self-service mechanism.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Automated monitoring </a:t>
            </a:r>
            <a:r>
              <a:rPr lang="en-US" sz="1600" dirty="0"/>
              <a:t>of database </a:t>
            </a:r>
            <a:r>
              <a:rPr lang="en-US" sz="1600" dirty="0">
                <a:solidFill>
                  <a:srgbClr val="FF0000"/>
                </a:solidFill>
              </a:rPr>
              <a:t>and compliance</a:t>
            </a:r>
            <a:r>
              <a:rPr lang="en-US" sz="1600" dirty="0"/>
              <a:t> with provider-defined service definitions, attributes and quality of service levels.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Metering of database usage</a:t>
            </a:r>
            <a:r>
              <a:rPr lang="en-US" sz="1600" dirty="0"/>
              <a:t> for various reporting needs for each individual consumer. </a:t>
            </a:r>
            <a:r>
              <a:rPr lang="en-US" sz="2000" dirty="0" smtClean="0"/>
              <a:t> </a:t>
            </a:r>
          </a:p>
          <a:p>
            <a:r>
              <a:rPr lang="en-US" sz="1800" dirty="0" smtClean="0"/>
              <a:t>Also </a:t>
            </a:r>
            <a:r>
              <a:rPr lang="en-US" sz="1800" dirty="0"/>
              <a:t>support all traditional database architecture </a:t>
            </a:r>
            <a:r>
              <a:rPr lang="en-US" sz="1800" dirty="0" smtClean="0"/>
              <a:t>attributes </a:t>
            </a:r>
          </a:p>
          <a:p>
            <a:pPr lvl="1"/>
            <a:r>
              <a:rPr lang="en-US" sz="1600" dirty="0" smtClean="0"/>
              <a:t>granular </a:t>
            </a:r>
            <a:r>
              <a:rPr lang="en-US" sz="1600" dirty="0"/>
              <a:t>service </a:t>
            </a:r>
            <a:r>
              <a:rPr lang="en-US" sz="1600" dirty="0" smtClean="0"/>
              <a:t>elasticity, scalability, automated </a:t>
            </a:r>
            <a:r>
              <a:rPr lang="en-US" sz="1600" dirty="0"/>
              <a:t>resource </a:t>
            </a:r>
            <a:r>
              <a:rPr lang="en-US" sz="1600" dirty="0" smtClean="0"/>
              <a:t>management, and integrated </a:t>
            </a:r>
            <a:r>
              <a:rPr lang="en-US" sz="1600" dirty="0"/>
              <a:t>capacity planning.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0039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2923</Words>
  <Application>Microsoft Macintosh PowerPoint</Application>
  <PresentationFormat>On-screen Show (4:3)</PresentationFormat>
  <Paragraphs>382</Paragraphs>
  <Slides>20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Comic Sans MS</vt:lpstr>
      <vt:lpstr>ＭＳ Ｐゴシック</vt:lpstr>
      <vt:lpstr>Times New Roman</vt:lpstr>
      <vt:lpstr>Wingdings</vt:lpstr>
      <vt:lpstr>ZapfDingbats</vt:lpstr>
      <vt:lpstr>Default Design</vt:lpstr>
      <vt:lpstr>Clip</vt:lpstr>
      <vt:lpstr>PowerPoint Presentation</vt:lpstr>
      <vt:lpstr>Introduction</vt:lpstr>
      <vt:lpstr>What’s the Cloud Database?</vt:lpstr>
      <vt:lpstr>Structure of cloud database: “nuts and bolts” view</vt:lpstr>
      <vt:lpstr>Cloud computing service models</vt:lpstr>
      <vt:lpstr>Cloud computing service models: IaaS</vt:lpstr>
      <vt:lpstr>Cloud computing service models: PaaS</vt:lpstr>
      <vt:lpstr>Cloud computing service models: SaaS</vt:lpstr>
      <vt:lpstr>What’s the Database as a Service (DBaaS)?</vt:lpstr>
      <vt:lpstr>Security trade-offs between service models</vt:lpstr>
      <vt:lpstr>Security trade-offs between service models</vt:lpstr>
      <vt:lpstr>Deploying database in cloud environment</vt:lpstr>
      <vt:lpstr>Advantages of deploying database in cloud</vt:lpstr>
      <vt:lpstr>Security challanges of database in cloud</vt:lpstr>
      <vt:lpstr>Security challanges of database in cloud</vt:lpstr>
      <vt:lpstr>Encryption methods and practices</vt:lpstr>
      <vt:lpstr>Comparisons of some major providers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Jimit Shah</dc:creator>
  <cp:lastModifiedBy>Jimit Shah</cp:lastModifiedBy>
  <cp:revision>89</cp:revision>
  <dcterms:created xsi:type="dcterms:W3CDTF">2015-11-09T01:18:13Z</dcterms:created>
  <dcterms:modified xsi:type="dcterms:W3CDTF">2015-11-11T00:12:47Z</dcterms:modified>
</cp:coreProperties>
</file>