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outlineViewPr>
    <p:cViewPr>
      <p:scale>
        <a:sx n="33" d="100"/>
        <a:sy n="33" d="100"/>
      </p:scale>
      <p:origin x="0" y="-82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11/4/15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11/4/15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11/4/15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MongoDB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Sharan</a:t>
            </a:r>
            <a:r>
              <a:rPr lang="en-US" dirty="0" smtClean="0"/>
              <a:t> </a:t>
            </a:r>
            <a:r>
              <a:rPr lang="en-US" dirty="0" err="1" smtClean="0"/>
              <a:t>prakash</a:t>
            </a:r>
            <a:r>
              <a:rPr lang="en-US" dirty="0" smtClean="0"/>
              <a:t> </a:t>
            </a:r>
            <a:r>
              <a:rPr lang="en-US" dirty="0" err="1" smtClean="0"/>
              <a:t>babu</a:t>
            </a:r>
            <a:endParaRPr lang="en-US" dirty="0" smtClean="0"/>
          </a:p>
          <a:p>
            <a:r>
              <a:rPr lang="en-US" dirty="0" err="1" smtClean="0"/>
              <a:t>Iit</a:t>
            </a:r>
            <a:r>
              <a:rPr lang="en-US" dirty="0" smtClean="0"/>
              <a:t> </a:t>
            </a:r>
            <a:r>
              <a:rPr lang="en-US" dirty="0" err="1" smtClean="0"/>
              <a:t>chicago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Scaling Out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Caching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The Web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High Volume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Data Warehousing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9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</a:t>
            </a:r>
            <a:r>
              <a:rPr lang="en-US" dirty="0" err="1" smtClean="0"/>
              <a:t>MongoDB</a:t>
            </a:r>
            <a:r>
              <a:rPr lang="en-US" dirty="0" smtClean="0"/>
              <a:t> does not support?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Joins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Highly Transactions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Problems that require SQL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Relational Integrity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3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Demo of the following operations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Creating a collection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Inserting documents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Finding documents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How a key values pair works</a:t>
            </a:r>
          </a:p>
        </p:txBody>
      </p:sp>
    </p:spTree>
    <p:extLst>
      <p:ext uri="{BB962C8B-B14F-4D97-AF65-F5344CB8AC3E}">
        <p14:creationId xmlns:p14="http://schemas.microsoft.com/office/powerpoint/2010/main" val="2457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What is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2800" i="1" dirty="0" smtClean="0"/>
          </a:p>
          <a:p>
            <a:pPr algn="ctr"/>
            <a:endParaRPr lang="en-US" sz="2800" i="1" dirty="0"/>
          </a:p>
          <a:p>
            <a:pPr algn="ctr"/>
            <a:r>
              <a:rPr lang="en-US" sz="2800" i="1" dirty="0" err="1" smtClean="0"/>
              <a:t>MongoDB</a:t>
            </a:r>
            <a:r>
              <a:rPr lang="en-US" sz="2800" i="1" dirty="0" smtClean="0"/>
              <a:t> (from “</a:t>
            </a:r>
            <a:r>
              <a:rPr lang="en-US" sz="2800" i="1" dirty="0" err="1" smtClean="0"/>
              <a:t>humoungus</a:t>
            </a:r>
            <a:r>
              <a:rPr lang="en-US" sz="2800" i="1" dirty="0" smtClean="0"/>
              <a:t>”) is a </a:t>
            </a:r>
            <a:br>
              <a:rPr lang="en-US" sz="2800" i="1" dirty="0" smtClean="0"/>
            </a:br>
            <a:r>
              <a:rPr lang="en-US" sz="2800" i="1" dirty="0" smtClean="0"/>
              <a:t>scalable, high-performance, open source,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i="1" dirty="0" smtClean="0"/>
              <a:t>schema-free, document-oriented database.</a:t>
            </a:r>
            <a:br>
              <a:rPr lang="en-US" sz="2800" i="1" dirty="0" smtClean="0"/>
            </a:br>
            <a:r>
              <a:rPr lang="en-US" sz="2800" i="1" dirty="0" smtClean="0"/>
              <a:t>- </a:t>
            </a:r>
            <a:r>
              <a:rPr lang="en-US" sz="2800" i="1" dirty="0" err="1" smtClean="0"/>
              <a:t>mongodb.org</a:t>
            </a:r>
            <a:r>
              <a:rPr lang="en-US" sz="2800" i="1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  “</a:t>
            </a:r>
            <a:r>
              <a:rPr lang="en-US" dirty="0"/>
              <a:t>One size fits all” approach no longer applies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Non-Relational DB’s scale more easily, especially horizontally 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smtClean="0"/>
              <a:t>  </a:t>
            </a:r>
            <a:r>
              <a:rPr lang="en-US" dirty="0"/>
              <a:t>Focus on speed, performance, flexibility and scalability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 Not </a:t>
            </a:r>
            <a:r>
              <a:rPr lang="en-US" dirty="0"/>
              <a:t>concerned with transactional stuff and relational semantics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 DBs </a:t>
            </a:r>
            <a:r>
              <a:rPr lang="en-US" dirty="0"/>
              <a:t>should be an on-demand commodity, in a cloud- like fashion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20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Philosophy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840" y="1980733"/>
            <a:ext cx="5412840" cy="4022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3253431"/>
            <a:ext cx="4303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Mongo tries to achieve the performance of traditional key-value stores while maintaining functionality of traditional RDBMS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Features of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Document data model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Documents are stored in BSON (binary JSON) 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BSON is a binary serialization of JSON-like objects 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This is </a:t>
            </a:r>
            <a:r>
              <a:rPr lang="en-US" b="1" dirty="0"/>
              <a:t>extremely </a:t>
            </a:r>
            <a:r>
              <a:rPr lang="en-US" dirty="0"/>
              <a:t>powerful, b/c it means mongo understands JSON natively 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Any valid JSON can be easily imported and queried 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sz="1700" u="sng" dirty="0" smtClean="0"/>
              <a:t>Sample JSON</a:t>
            </a:r>
          </a:p>
          <a:p>
            <a:r>
              <a:rPr lang="en-US" sz="1700" dirty="0" smtClean="0">
                <a:solidFill>
                  <a:srgbClr val="0070C0"/>
                </a:solidFill>
              </a:rPr>
              <a:t>    {“</a:t>
            </a:r>
            <a:r>
              <a:rPr lang="en-US" sz="1700" dirty="0">
                <a:solidFill>
                  <a:srgbClr val="0070C0"/>
                </a:solidFill>
              </a:rPr>
              <a:t>author”: </a:t>
            </a:r>
            <a:r>
              <a:rPr lang="en-US" sz="1700" dirty="0" smtClean="0">
                <a:solidFill>
                  <a:srgbClr val="0070C0"/>
                </a:solidFill>
              </a:rPr>
              <a:t>“</a:t>
            </a:r>
            <a:r>
              <a:rPr lang="en-US" sz="1700" dirty="0" err="1" smtClean="0">
                <a:solidFill>
                  <a:srgbClr val="0070C0"/>
                </a:solidFill>
              </a:rPr>
              <a:t>sharan</a:t>
            </a:r>
            <a:r>
              <a:rPr lang="en-US" sz="1700" dirty="0" smtClean="0">
                <a:solidFill>
                  <a:srgbClr val="0070C0"/>
                </a:solidFill>
              </a:rPr>
              <a:t>”, </a:t>
            </a:r>
            <a:r>
              <a:rPr lang="en-US" sz="1700" dirty="0">
                <a:solidFill>
                  <a:srgbClr val="0070C0"/>
                </a:solidFill>
              </a:rPr>
              <a:t>“text”: “...”} </a:t>
            </a:r>
          </a:p>
          <a:p>
            <a:r>
              <a:rPr lang="en-US" sz="1700" dirty="0" smtClean="0">
                <a:solidFill>
                  <a:srgbClr val="0070C0"/>
                </a:solidFill>
              </a:rPr>
              <a:t>    {“</a:t>
            </a:r>
            <a:r>
              <a:rPr lang="en-US" sz="1700" dirty="0">
                <a:solidFill>
                  <a:srgbClr val="0070C0"/>
                </a:solidFill>
              </a:rPr>
              <a:t>author”: “</a:t>
            </a:r>
            <a:r>
              <a:rPr lang="en-US" sz="1700" dirty="0" err="1">
                <a:solidFill>
                  <a:srgbClr val="0070C0"/>
                </a:solidFill>
              </a:rPr>
              <a:t>eliot</a:t>
            </a:r>
            <a:r>
              <a:rPr lang="en-US" sz="1700" dirty="0">
                <a:solidFill>
                  <a:srgbClr val="0070C0"/>
                </a:solidFill>
              </a:rPr>
              <a:t>”, “text”: “...”, “tags”: [“</a:t>
            </a:r>
            <a:r>
              <a:rPr lang="en-US" sz="1700" dirty="0" err="1">
                <a:solidFill>
                  <a:srgbClr val="0070C0"/>
                </a:solidFill>
              </a:rPr>
              <a:t>mongodb</a:t>
            </a:r>
            <a:r>
              <a:rPr lang="en-US" sz="1700" dirty="0">
                <a:solidFill>
                  <a:srgbClr val="0070C0"/>
                </a:solidFill>
              </a:rPr>
              <a:t>”]} </a:t>
            </a:r>
            <a:endParaRPr lang="en-US" sz="1700" dirty="0" smtClean="0">
              <a:solidFill>
                <a:srgbClr val="0070C0"/>
              </a:solidFill>
            </a:endParaRPr>
          </a:p>
          <a:p>
            <a:r>
              <a:rPr lang="en-US" sz="1700" dirty="0" smtClean="0"/>
              <a:t>  </a:t>
            </a:r>
            <a:r>
              <a:rPr lang="en-US" sz="1700" u="sng" dirty="0" smtClean="0"/>
              <a:t>JSON style Document represented in BSON</a:t>
            </a:r>
          </a:p>
          <a:p>
            <a:r>
              <a:rPr lang="en-US" sz="1700" dirty="0" smtClean="0">
                <a:solidFill>
                  <a:srgbClr val="0070C0"/>
                </a:solidFill>
              </a:rPr>
              <a:t>    {“</a:t>
            </a:r>
            <a:r>
              <a:rPr lang="en-US" sz="1700" dirty="0">
                <a:solidFill>
                  <a:srgbClr val="0070C0"/>
                </a:solidFill>
              </a:rPr>
              <a:t>hello”: “world”} </a:t>
            </a:r>
          </a:p>
          <a:p>
            <a:r>
              <a:rPr lang="en-US" sz="1700" dirty="0" smtClean="0">
                <a:solidFill>
                  <a:srgbClr val="0070C0"/>
                </a:solidFill>
              </a:rPr>
              <a:t>    \</a:t>
            </a:r>
            <a:r>
              <a:rPr lang="en-US" sz="1700" dirty="0">
                <a:solidFill>
                  <a:srgbClr val="0070C0"/>
                </a:solidFill>
              </a:rPr>
              <a:t>x16\x00\x00\x00\x02hello \x00\x06\x00\x00\x00world \x00\x00 </a:t>
            </a:r>
          </a:p>
          <a:p>
            <a:endParaRPr lang="en-US" dirty="0"/>
          </a:p>
          <a:p>
            <a:pPr lvl="1">
              <a:buFont typeface="Wingdings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690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</a:t>
            </a:r>
            <a:r>
              <a:rPr lang="en-US" dirty="0" err="1" smtClean="0"/>
              <a:t>MongoDB</a:t>
            </a:r>
            <a:r>
              <a:rPr lang="en-US" dirty="0" smtClean="0"/>
              <a:t>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Dynamic Schema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Polymorphic Data is the normal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Data models can evolve as the applications evolve – quicker to iterate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Highly flexible</a:t>
            </a:r>
          </a:p>
          <a:p>
            <a:pPr lvl="1">
              <a:buFont typeface="Wingdings" charset="2"/>
              <a:buChar char="§"/>
            </a:pPr>
            <a:endParaRPr lang="en-US" dirty="0" smtClean="0"/>
          </a:p>
          <a:p>
            <a:pPr marL="201168" lvl="1" indent="0">
              <a:buNone/>
            </a:pPr>
            <a:r>
              <a:rPr lang="en-US" u="sng" dirty="0" smtClean="0"/>
              <a:t>Sample “Schemas” ( Document )</a:t>
            </a:r>
            <a:endParaRPr lang="en-US" u="sng" dirty="0"/>
          </a:p>
          <a:p>
            <a:r>
              <a:rPr lang="en-US" dirty="0">
                <a:solidFill>
                  <a:srgbClr val="0070C0"/>
                </a:solidFill>
              </a:rPr>
              <a:t>{“author”: “mike”,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“</a:t>
            </a:r>
            <a:r>
              <a:rPr lang="en-US" dirty="0">
                <a:solidFill>
                  <a:srgbClr val="0070C0"/>
                </a:solidFill>
              </a:rPr>
              <a:t>text”: “...”} </a:t>
            </a:r>
          </a:p>
          <a:p>
            <a:r>
              <a:rPr lang="en-US" dirty="0">
                <a:solidFill>
                  <a:srgbClr val="0070C0"/>
                </a:solidFill>
              </a:rPr>
              <a:t>{“author”: “</a:t>
            </a:r>
            <a:r>
              <a:rPr lang="en-US" dirty="0" err="1">
                <a:solidFill>
                  <a:srgbClr val="0070C0"/>
                </a:solidFill>
              </a:rPr>
              <a:t>eliot</a:t>
            </a:r>
            <a:r>
              <a:rPr lang="en-US" dirty="0">
                <a:solidFill>
                  <a:srgbClr val="0070C0"/>
                </a:solidFill>
              </a:rPr>
              <a:t>”,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dirty="0">
                <a:solidFill>
                  <a:srgbClr val="0070C0"/>
                </a:solidFill>
              </a:rPr>
              <a:t>text”: “...”,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dirty="0">
                <a:solidFill>
                  <a:srgbClr val="0070C0"/>
                </a:solidFill>
              </a:rPr>
              <a:t>tags”: [“</a:t>
            </a:r>
            <a:r>
              <a:rPr lang="en-US" dirty="0" err="1">
                <a:solidFill>
                  <a:srgbClr val="0070C0"/>
                </a:solidFill>
              </a:rPr>
              <a:t>mongodb</a:t>
            </a:r>
            <a:r>
              <a:rPr lang="en-US" dirty="0">
                <a:solidFill>
                  <a:srgbClr val="0070C0"/>
                </a:solidFill>
              </a:rPr>
              <a:t>”]} </a:t>
            </a:r>
          </a:p>
          <a:p>
            <a:pPr lvl="1">
              <a:buFont typeface="Wingdings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8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MongoDB</a:t>
            </a:r>
            <a:r>
              <a:rPr lang="en-US" dirty="0"/>
              <a:t> (contd</a:t>
            </a:r>
            <a:r>
              <a:rPr lang="en-US" dirty="0" smtClean="0"/>
              <a:t>.)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 smtClean="0"/>
              <a:t>Built-in Horizontal Scalability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Low infrastructure costs – commodity hosts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Elasticity – start small and invest incrementally </a:t>
            </a:r>
          </a:p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Strong with major languages 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 Supports Map-Reduce</a:t>
            </a:r>
          </a:p>
          <a:p>
            <a:pPr>
              <a:buFont typeface="Wingdings" charset="2"/>
              <a:buChar char="§"/>
            </a:pPr>
            <a:r>
              <a:rPr lang="en-US" dirty="0" smtClean="0"/>
              <a:t>Querying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Rich</a:t>
            </a:r>
            <a:r>
              <a:rPr lang="en-US" dirty="0"/>
              <a:t>, </a:t>
            </a:r>
            <a:r>
              <a:rPr lang="en-US" dirty="0" smtClean="0"/>
              <a:t>JavaScript-based </a:t>
            </a:r>
            <a:r>
              <a:rPr lang="en-US" dirty="0"/>
              <a:t>query syntax </a:t>
            </a:r>
            <a:r>
              <a:rPr lang="en-US" dirty="0" smtClean="0"/>
              <a:t>A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us to do deep, nested queries </a:t>
            </a:r>
          </a:p>
          <a:p>
            <a:pPr marL="0" indent="0">
              <a:buNone/>
            </a:pPr>
            <a:r>
              <a:rPr lang="en-US" dirty="0" smtClean="0"/>
              <a:t>Ex. </a:t>
            </a:r>
            <a:r>
              <a:rPr lang="en-US" dirty="0" err="1" smtClean="0"/>
              <a:t>db.order.find</a:t>
            </a:r>
            <a:r>
              <a:rPr lang="en-US" dirty="0"/>
              <a:t>( { shipping: { carrier: </a:t>
            </a:r>
            <a:r>
              <a:rPr lang="en-US" dirty="0" smtClean="0"/>
              <a:t>”</a:t>
            </a:r>
            <a:r>
              <a:rPr lang="en-US" dirty="0" err="1" smtClean="0"/>
              <a:t>SpeedPost</a:t>
            </a:r>
            <a:r>
              <a:rPr lang="en-US" dirty="0" smtClean="0"/>
              <a:t>" </a:t>
            </a:r>
            <a:r>
              <a:rPr lang="en-US" dirty="0"/>
              <a:t>} } ); </a:t>
            </a:r>
          </a:p>
          <a:p>
            <a:pPr>
              <a:buFont typeface="Wingdings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450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smtClean="0"/>
              <a:t>Document Oriented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Think </a:t>
            </a:r>
            <a:r>
              <a:rPr lang="en-US" dirty="0"/>
              <a:t>of “documents” as database </a:t>
            </a:r>
            <a:r>
              <a:rPr lang="en-US" dirty="0" smtClean="0"/>
              <a:t>records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Documents </a:t>
            </a:r>
            <a:r>
              <a:rPr lang="en-US" dirty="0"/>
              <a:t>are basically just JSON objects that Mongo stores in binary </a:t>
            </a: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Think </a:t>
            </a:r>
            <a:r>
              <a:rPr lang="en-US" dirty="0"/>
              <a:t>of “collections” as database tables </a:t>
            </a:r>
          </a:p>
          <a:p>
            <a:pPr lvl="1">
              <a:buFont typeface="Wingdings" charset="2"/>
              <a:buChar char="§"/>
            </a:pPr>
            <a:endParaRPr lang="en-US" dirty="0"/>
          </a:p>
          <a:p>
            <a:pPr lvl="1">
              <a:buFont typeface="Wingdings" charset="2"/>
              <a:buChar char="§"/>
            </a:pPr>
            <a:endParaRPr lang="en-US" dirty="0" smtClean="0"/>
          </a:p>
          <a:p>
            <a:pPr lvl="1">
              <a:buFont typeface="Wingdings" charset="2"/>
              <a:buChar char="§"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252720"/>
              </p:ext>
            </p:extLst>
          </p:nvPr>
        </p:nvGraphicFramePr>
        <p:xfrm>
          <a:off x="2997952" y="3301539"/>
          <a:ext cx="6254332" cy="2567555"/>
        </p:xfrm>
        <a:graphic>
          <a:graphicData uri="http://schemas.openxmlformats.org/drawingml/2006/table">
            <a:tbl>
              <a:tblPr/>
              <a:tblGrid>
                <a:gridCol w="3127166"/>
                <a:gridCol w="3127166"/>
              </a:tblGrid>
              <a:tr h="831632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FFFFFF"/>
                          </a:solidFill>
                          <a:effectLst/>
                          <a:latin typeface="HelveticaNeue" charset="0"/>
                        </a:rPr>
                        <a:t>RDBMS (mysql, postgres) </a:t>
                      </a:r>
                      <a:endParaRPr lang="en-US" sz="16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rgbClr val="FFFFFF"/>
                          </a:solidFill>
                          <a:effectLst/>
                          <a:latin typeface="HelveticaNeue" charset="0"/>
                        </a:rPr>
                        <a:t>MongoDB</a:t>
                      </a:r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  <a:latin typeface="HelveticaNeue" charset="0"/>
                        </a:rPr>
                        <a:t> 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6E5"/>
                    </a:solidFill>
                  </a:tcPr>
                </a:tc>
              </a:tr>
              <a:tr h="306391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FFFFFF"/>
                          </a:solidFill>
                          <a:effectLst/>
                          <a:latin typeface="HelveticaNeue" charset="0"/>
                        </a:rPr>
                        <a:t>Tables </a:t>
                      </a:r>
                      <a:endParaRPr lang="en-US" sz="16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60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  <a:latin typeface="HelveticaNeue" charset="0"/>
                        </a:rPr>
                        <a:t>Collections 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6070"/>
                    </a:solidFill>
                  </a:tcPr>
                </a:tc>
              </a:tr>
              <a:tr h="569011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FFFFFF"/>
                          </a:solidFill>
                          <a:effectLst/>
                          <a:latin typeface="HelveticaNeue" charset="0"/>
                        </a:rPr>
                        <a:t>Records/rows </a:t>
                      </a:r>
                      <a:endParaRPr lang="en-US" sz="16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60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FFFFFF"/>
                          </a:solidFill>
                          <a:effectLst/>
                          <a:latin typeface="HelveticaNeue" charset="0"/>
                        </a:rPr>
                        <a:t>Documents/objects </a:t>
                      </a:r>
                      <a:endParaRPr lang="en-US" sz="1600">
                        <a:effectLst/>
                      </a:endParaRPr>
                    </a:p>
                  </a:txBody>
                  <a:tcPr anchor="ctr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6070"/>
                    </a:solidFill>
                  </a:tcPr>
                </a:tc>
              </a:tr>
              <a:tr h="831632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FFFFFF"/>
                          </a:solidFill>
                          <a:effectLst/>
                          <a:latin typeface="HelveticaNeue" charset="0"/>
                        </a:rPr>
                        <a:t>Queries return record(s) </a:t>
                      </a:r>
                      <a:endParaRPr lang="en-US" sz="16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607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  <a:latin typeface="HelveticaNeue" charset="0"/>
                        </a:rPr>
                        <a:t>Queries return a cursor </a:t>
                      </a:r>
                      <a:endParaRPr lang="en-US" sz="1600" dirty="0">
                        <a:effectLst/>
                      </a:endParaRPr>
                    </a:p>
                  </a:txBody>
                  <a:tcPr anchor="ctr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607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82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Concepts(contd.)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 smtClean="0"/>
              <a:t>Cursors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Queries </a:t>
            </a:r>
            <a:r>
              <a:rPr lang="en-US" dirty="0"/>
              <a:t>return “cursors” instead of </a:t>
            </a:r>
            <a:r>
              <a:rPr lang="en-US" dirty="0" smtClean="0"/>
              <a:t>collections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cursor allows you to iterate through the result set </a:t>
            </a: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big reason for this is performance </a:t>
            </a: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Much </a:t>
            </a:r>
            <a:r>
              <a:rPr lang="en-US" dirty="0"/>
              <a:t>more efficient than loading all objects into memory </a:t>
            </a:r>
          </a:p>
          <a:p>
            <a:pPr lvl="1"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 Capped </a:t>
            </a:r>
            <a:r>
              <a:rPr lang="en-US" dirty="0"/>
              <a:t>collections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Fixed-sized</a:t>
            </a:r>
            <a:r>
              <a:rPr lang="en-US" dirty="0"/>
              <a:t>, limited operation, auto-LRU age-out collections </a:t>
            </a:r>
            <a:endParaRPr lang="en-US" dirty="0" smtClean="0"/>
          </a:p>
          <a:p>
            <a:pPr lvl="1">
              <a:buFont typeface="Wingdings" charset="2"/>
              <a:buChar char="§"/>
            </a:pPr>
            <a:r>
              <a:rPr lang="en-US" dirty="0" smtClean="0"/>
              <a:t>Fixed </a:t>
            </a:r>
            <a:r>
              <a:rPr lang="en-US" dirty="0"/>
              <a:t>insertion </a:t>
            </a:r>
            <a:r>
              <a:rPr lang="en-US" dirty="0" smtClean="0"/>
              <a:t>order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Super fast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Ideal </a:t>
            </a:r>
            <a:r>
              <a:rPr lang="en-US" dirty="0"/>
              <a:t>for logging and caching </a:t>
            </a:r>
          </a:p>
          <a:p>
            <a:pPr lvl="1"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109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</TotalTime>
  <Words>457</Words>
  <Application>Microsoft Macintosh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HelveticaNeue</vt:lpstr>
      <vt:lpstr>Wingdings</vt:lpstr>
      <vt:lpstr>Arial</vt:lpstr>
      <vt:lpstr>Retrospect</vt:lpstr>
      <vt:lpstr>MongoDB</vt:lpstr>
      <vt:lpstr>What is MongoDB?</vt:lpstr>
      <vt:lpstr>Philosophy</vt:lpstr>
      <vt:lpstr>Philosophy</vt:lpstr>
      <vt:lpstr>Features of MongoDB</vt:lpstr>
      <vt:lpstr>Features of MongoDB (contd.)</vt:lpstr>
      <vt:lpstr>Features of MongoDB (contd.) </vt:lpstr>
      <vt:lpstr>Concepts</vt:lpstr>
      <vt:lpstr>Concepts(contd.)</vt:lpstr>
      <vt:lpstr>Uses</vt:lpstr>
      <vt:lpstr>What MongoDB does not support?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Sharan p</dc:creator>
  <cp:lastModifiedBy>Sharan p</cp:lastModifiedBy>
  <cp:revision>44</cp:revision>
  <dcterms:created xsi:type="dcterms:W3CDTF">2015-11-04T05:11:01Z</dcterms:created>
  <dcterms:modified xsi:type="dcterms:W3CDTF">2015-11-04T08:52:52Z</dcterms:modified>
</cp:coreProperties>
</file>