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02" y="-37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7F8616-EB45-423C-B920-E1D32E991ABD}" type="datetimeFigureOut">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F8616-EB45-423C-B920-E1D32E991ABD}" type="datetimeFigureOut">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F8616-EB45-423C-B920-E1D32E991ABD}" type="datetimeFigureOut">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F8616-EB45-423C-B920-E1D32E991ABD}" type="datetimeFigureOut">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7F8616-EB45-423C-B920-E1D32E991ABD}" type="datetimeFigureOut">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7F8616-EB45-423C-B920-E1D32E991ABD}" type="datetimeFigureOut">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7F8616-EB45-423C-B920-E1D32E991ABD}" type="datetimeFigureOut">
              <a:rPr lang="en-US" smtClean="0"/>
              <a:t>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7F8616-EB45-423C-B920-E1D32E991ABD}" type="datetimeFigureOut">
              <a:rPr lang="en-US" smtClean="0"/>
              <a:t>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F8616-EB45-423C-B920-E1D32E991ABD}" type="datetimeFigureOut">
              <a:rPr lang="en-US" smtClean="0"/>
              <a:t>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1C274-F39E-4684-AA91-AFA2D64946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7F8616-EB45-423C-B920-E1D32E991ABD}" type="datetimeFigureOut">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1C274-F39E-4684-AA91-AFA2D649462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C7F8616-EB45-423C-B920-E1D32E991ABD}" type="datetimeFigureOut">
              <a:rPr lang="en-US" smtClean="0"/>
              <a:t>11/8/2015</a:t>
            </a:fld>
            <a:endParaRPr lang="en-US"/>
          </a:p>
        </p:txBody>
      </p:sp>
      <p:sp>
        <p:nvSpPr>
          <p:cNvPr id="9" name="Slide Number Placeholder 8"/>
          <p:cNvSpPr>
            <a:spLocks noGrp="1"/>
          </p:cNvSpPr>
          <p:nvPr>
            <p:ph type="sldNum" sz="quarter" idx="11"/>
          </p:nvPr>
        </p:nvSpPr>
        <p:spPr/>
        <p:txBody>
          <a:bodyPr/>
          <a:lstStyle/>
          <a:p>
            <a:fld id="{3DA1C274-F39E-4684-AA91-AFA2D649462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DA1C274-F39E-4684-AA91-AFA2D649462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C7F8616-EB45-423C-B920-E1D32E991ABD}" type="datetimeFigureOut">
              <a:rPr lang="en-US" smtClean="0"/>
              <a:t>11/8/2015</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17475" indent="-117475"/>
            <a:r>
              <a:rPr lang="en-US" dirty="0" smtClean="0"/>
              <a:t>Policies and Regulations:</a:t>
            </a:r>
            <a:endParaRPr lang="en-US" dirty="0"/>
          </a:p>
        </p:txBody>
      </p:sp>
      <p:sp>
        <p:nvSpPr>
          <p:cNvPr id="3" name="Subtitle 2"/>
          <p:cNvSpPr>
            <a:spLocks noGrp="1"/>
          </p:cNvSpPr>
          <p:nvPr>
            <p:ph type="subTitle" idx="1"/>
          </p:nvPr>
        </p:nvSpPr>
        <p:spPr/>
        <p:txBody>
          <a:bodyPr/>
          <a:lstStyle/>
          <a:p>
            <a:r>
              <a:rPr lang="en-US" dirty="0" smtClean="0"/>
              <a:t>Exploration of Effects on Governing Data Systems</a:t>
            </a:r>
            <a:endParaRPr lang="en-US" dirty="0"/>
          </a:p>
        </p:txBody>
      </p:sp>
      <p:sp>
        <p:nvSpPr>
          <p:cNvPr id="4" name="TextBox 3"/>
          <p:cNvSpPr txBox="1"/>
          <p:nvPr/>
        </p:nvSpPr>
        <p:spPr>
          <a:xfrm>
            <a:off x="755576" y="5697252"/>
            <a:ext cx="4320480" cy="584775"/>
          </a:xfrm>
          <a:prstGeom prst="rect">
            <a:avLst/>
          </a:prstGeom>
          <a:noFill/>
        </p:spPr>
        <p:txBody>
          <a:bodyPr wrap="square" rtlCol="0">
            <a:spAutoFit/>
          </a:bodyPr>
          <a:lstStyle/>
          <a:p>
            <a:r>
              <a:rPr lang="en-US" sz="1600" dirty="0" smtClean="0"/>
              <a:t>Mark Naughton </a:t>
            </a:r>
          </a:p>
          <a:p>
            <a:r>
              <a:rPr lang="en-US" sz="1600" dirty="0" err="1" smtClean="0"/>
              <a:t>ITM</a:t>
            </a:r>
            <a:r>
              <a:rPr lang="en-US" sz="1600" dirty="0" smtClean="0"/>
              <a:t> 428</a:t>
            </a:r>
            <a:endParaRPr lang="en-US" sz="1600" dirty="0"/>
          </a:p>
        </p:txBody>
      </p:sp>
    </p:spTree>
    <p:extLst>
      <p:ext uri="{BB962C8B-B14F-4D97-AF65-F5344CB8AC3E}">
        <p14:creationId xmlns:p14="http://schemas.microsoft.com/office/powerpoint/2010/main" val="670929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Regulation S-P</a:t>
            </a:r>
            <a:endParaRPr lang="en-US" dirty="0"/>
          </a:p>
        </p:txBody>
      </p:sp>
      <p:sp>
        <p:nvSpPr>
          <p:cNvPr id="3" name="Content Placeholder 2"/>
          <p:cNvSpPr>
            <a:spLocks noGrp="1"/>
          </p:cNvSpPr>
          <p:nvPr>
            <p:ph idx="1"/>
          </p:nvPr>
        </p:nvSpPr>
        <p:spPr/>
        <p:txBody>
          <a:bodyPr>
            <a:normAutofit/>
          </a:bodyPr>
          <a:lstStyle/>
          <a:p>
            <a:pPr marL="114300" indent="0">
              <a:buNone/>
            </a:pPr>
            <a:endParaRPr lang="en-US" sz="2400" dirty="0" smtClean="0"/>
          </a:p>
          <a:p>
            <a:pPr marL="114300" indent="0">
              <a:buNone/>
            </a:pPr>
            <a:endParaRPr lang="en-US" sz="2400" dirty="0"/>
          </a:p>
          <a:p>
            <a:r>
              <a:rPr lang="en-US" sz="2400" dirty="0"/>
              <a:t>	Assignment of enforcement duties to employees</a:t>
            </a:r>
          </a:p>
          <a:p>
            <a:r>
              <a:rPr lang="en-US" sz="2400" dirty="0"/>
              <a:t>	Data security risk identification</a:t>
            </a:r>
          </a:p>
          <a:p>
            <a:r>
              <a:rPr lang="en-US" sz="2400" dirty="0"/>
              <a:t>	Proper deployment of protection measures</a:t>
            </a:r>
          </a:p>
          <a:p>
            <a:r>
              <a:rPr lang="en-US" sz="2400" dirty="0"/>
              <a:t>	Testing and training of personnel</a:t>
            </a:r>
          </a:p>
          <a:p>
            <a:r>
              <a:rPr lang="en-US" sz="2400" dirty="0"/>
              <a:t>	</a:t>
            </a:r>
            <a:r>
              <a:rPr lang="en-US" sz="2400" dirty="0" smtClean="0"/>
              <a:t>Thorough </a:t>
            </a:r>
            <a:r>
              <a:rPr lang="en-US" sz="2400" dirty="0"/>
              <a:t>oversight of policies and procedures </a:t>
            </a:r>
            <a:endParaRPr lang="en-US" sz="2400" dirty="0" smtClean="0"/>
          </a:p>
          <a:p>
            <a:pPr marL="114300" indent="0">
              <a:buNone/>
            </a:pPr>
            <a:endParaRPr lang="en-US" sz="2400" dirty="0"/>
          </a:p>
          <a:p>
            <a:pPr marL="114300" indent="0" algn="ctr">
              <a:buNone/>
            </a:pPr>
            <a:endParaRPr lang="en-US" sz="2400" dirty="0" smtClean="0"/>
          </a:p>
          <a:p>
            <a:pPr marL="114300" indent="0" algn="ctr">
              <a:buNone/>
            </a:pPr>
            <a:r>
              <a:rPr lang="en-US" sz="2400" dirty="0" smtClean="0"/>
              <a:t>An issue with these: they lack definition.</a:t>
            </a:r>
            <a:endParaRPr lang="en-US" sz="2400" dirty="0"/>
          </a:p>
          <a:p>
            <a:endParaRPr lang="en-US" sz="2400" dirty="0"/>
          </a:p>
        </p:txBody>
      </p:sp>
    </p:spTree>
    <p:extLst>
      <p:ext uri="{BB962C8B-B14F-4D97-AF65-F5344CB8AC3E}">
        <p14:creationId xmlns:p14="http://schemas.microsoft.com/office/powerpoint/2010/main" val="367127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Massachusetts State Law</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lgn="ctr">
              <a:buNone/>
            </a:pPr>
            <a:r>
              <a:rPr lang="en-US" dirty="0" smtClean="0"/>
              <a:t>Not only include regulations by S-P, but are more robust.</a:t>
            </a:r>
          </a:p>
          <a:p>
            <a:pPr marL="114300" indent="0">
              <a:buNone/>
            </a:pPr>
            <a:endParaRPr lang="en-US" dirty="0" smtClean="0"/>
          </a:p>
          <a:p>
            <a:pPr lvl="0">
              <a:lnSpc>
                <a:spcPct val="150000"/>
              </a:lnSpc>
            </a:pPr>
            <a:r>
              <a:rPr lang="en-US" dirty="0" smtClean="0"/>
              <a:t>     Defining </a:t>
            </a:r>
            <a:r>
              <a:rPr lang="en-US" dirty="0"/>
              <a:t>disciplinary procedures for rule violations</a:t>
            </a:r>
          </a:p>
          <a:p>
            <a:pPr lvl="0">
              <a:lnSpc>
                <a:spcPct val="150000"/>
              </a:lnSpc>
            </a:pPr>
            <a:r>
              <a:rPr lang="en-US" dirty="0" smtClean="0"/>
              <a:t>     Limiting </a:t>
            </a:r>
            <a:r>
              <a:rPr lang="en-US" dirty="0"/>
              <a:t>access to protected information</a:t>
            </a:r>
          </a:p>
          <a:p>
            <a:pPr lvl="0">
              <a:lnSpc>
                <a:spcPct val="150000"/>
              </a:lnSpc>
            </a:pPr>
            <a:r>
              <a:rPr lang="en-US" dirty="0" smtClean="0"/>
              <a:t>     Limiting </a:t>
            </a:r>
            <a:r>
              <a:rPr lang="en-US" dirty="0"/>
              <a:t>vendor’s access to information</a:t>
            </a:r>
          </a:p>
          <a:p>
            <a:pPr>
              <a:lnSpc>
                <a:spcPct val="150000"/>
              </a:lnSpc>
            </a:pPr>
            <a:r>
              <a:rPr lang="en-US" dirty="0" smtClean="0"/>
              <a:t>     Thorough </a:t>
            </a:r>
            <a:r>
              <a:rPr lang="en-US" dirty="0"/>
              <a:t>documentation of incidents </a:t>
            </a:r>
          </a:p>
        </p:txBody>
      </p:sp>
    </p:spTree>
    <p:extLst>
      <p:ext uri="{BB962C8B-B14F-4D97-AF65-F5344CB8AC3E}">
        <p14:creationId xmlns:p14="http://schemas.microsoft.com/office/powerpoint/2010/main" val="163335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 Every State is the Same</a:t>
            </a:r>
            <a:endParaRPr lang="en-US" dirty="0"/>
          </a:p>
        </p:txBody>
      </p:sp>
      <p:sp>
        <p:nvSpPr>
          <p:cNvPr id="3" name="Content Placeholder 2"/>
          <p:cNvSpPr>
            <a:spLocks noGrp="1"/>
          </p:cNvSpPr>
          <p:nvPr>
            <p:ph idx="1"/>
          </p:nvPr>
        </p:nvSpPr>
        <p:spPr/>
        <p:txBody>
          <a:bodyPr/>
          <a:lstStyle/>
          <a:p>
            <a:pPr marL="114300" indent="0" algn="ctr">
              <a:buNone/>
            </a:pPr>
            <a:r>
              <a:rPr lang="en-US" dirty="0" smtClean="0"/>
              <a:t>There is an overwhelming lack of uniformity between states.</a:t>
            </a:r>
          </a:p>
          <a:p>
            <a:pPr marL="114300" indent="0">
              <a:buNone/>
            </a:pPr>
            <a:r>
              <a:rPr lang="en-US" dirty="0" smtClean="0"/>
              <a:t>California Law:</a:t>
            </a:r>
          </a:p>
          <a:p>
            <a:pPr marL="114300" indent="0">
              <a:buNone/>
            </a:pPr>
            <a:r>
              <a:rPr lang="en-US" dirty="0" smtClean="0"/>
              <a:t>February 2005, Choi </a:t>
            </a:r>
            <a:r>
              <a:rPr lang="en-US" dirty="0" err="1" smtClean="0"/>
              <a:t>cePoint</a:t>
            </a:r>
            <a:r>
              <a:rPr lang="en-US" dirty="0" smtClean="0"/>
              <a:t>, a data collection service, was breached. California law mandates that the company is to disclose the full nature of the data breach to Californian residents.</a:t>
            </a:r>
          </a:p>
          <a:p>
            <a:pPr marL="114300" indent="0">
              <a:buNone/>
            </a:pPr>
            <a:endParaRPr lang="en-US" dirty="0" smtClean="0"/>
          </a:p>
          <a:p>
            <a:pPr marL="114300" indent="0">
              <a:buNone/>
            </a:pPr>
            <a:r>
              <a:rPr lang="en-US" dirty="0" smtClean="0"/>
              <a:t>Hawaii:</a:t>
            </a:r>
          </a:p>
          <a:p>
            <a:pPr marL="114300" indent="0">
              <a:buNone/>
            </a:pPr>
            <a:r>
              <a:rPr lang="en-US" dirty="0" smtClean="0"/>
              <a:t>Disclosure is only required if there’s illegal usage of the stolen information.</a:t>
            </a:r>
          </a:p>
          <a:p>
            <a:pPr marL="114300" indent="0">
              <a:buNone/>
            </a:pPr>
            <a:endParaRPr lang="en-US" dirty="0"/>
          </a:p>
        </p:txBody>
      </p:sp>
    </p:spTree>
    <p:extLst>
      <p:ext uri="{BB962C8B-B14F-4D97-AF65-F5344CB8AC3E}">
        <p14:creationId xmlns:p14="http://schemas.microsoft.com/office/powerpoint/2010/main" val="321376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States With Similar Laws to California</a:t>
            </a:r>
            <a:endParaRPr lang="en-US" dirty="0"/>
          </a:p>
        </p:txBody>
      </p:sp>
      <p:sp>
        <p:nvSpPr>
          <p:cNvPr id="3" name="Content Placeholder 2"/>
          <p:cNvSpPr>
            <a:spLocks noGrp="1"/>
          </p:cNvSpPr>
          <p:nvPr>
            <p:ph idx="1"/>
          </p:nvPr>
        </p:nvSpPr>
        <p:spPr/>
        <p:txBody>
          <a:bodyPr>
            <a:noAutofit/>
          </a:bodyPr>
          <a:lstStyle/>
          <a:p>
            <a:pPr marL="114300" indent="0" algn="ctr">
              <a:buNone/>
            </a:pPr>
            <a:endParaRPr lang="en-US" sz="2600" dirty="0" smtClean="0"/>
          </a:p>
          <a:p>
            <a:pPr algn="ctr"/>
            <a:r>
              <a:rPr lang="en-US" sz="2600" b="1" dirty="0" smtClean="0"/>
              <a:t>Connecticut</a:t>
            </a:r>
          </a:p>
          <a:p>
            <a:pPr algn="ctr"/>
            <a:endParaRPr lang="en-US" sz="2600" b="1" dirty="0"/>
          </a:p>
          <a:p>
            <a:pPr algn="ctr"/>
            <a:r>
              <a:rPr lang="en-US" sz="2600" b="1" dirty="0" smtClean="0"/>
              <a:t>Rhode Island</a:t>
            </a:r>
          </a:p>
          <a:p>
            <a:pPr algn="ctr"/>
            <a:endParaRPr lang="en-US" sz="2600" b="1" dirty="0"/>
          </a:p>
          <a:p>
            <a:pPr algn="ctr"/>
            <a:r>
              <a:rPr lang="en-US" sz="2600" b="1" dirty="0" smtClean="0"/>
              <a:t>Oregon</a:t>
            </a:r>
          </a:p>
          <a:p>
            <a:pPr algn="ctr"/>
            <a:endParaRPr lang="en-US" sz="2600" b="1" dirty="0"/>
          </a:p>
          <a:p>
            <a:pPr algn="ctr"/>
            <a:r>
              <a:rPr lang="en-US" sz="2600" b="1" dirty="0" smtClean="0"/>
              <a:t>Maryland</a:t>
            </a:r>
          </a:p>
          <a:p>
            <a:pPr algn="ctr"/>
            <a:endParaRPr lang="en-US" sz="2600" b="1" dirty="0"/>
          </a:p>
          <a:p>
            <a:pPr algn="ctr"/>
            <a:r>
              <a:rPr lang="en-US" sz="2600" b="1" dirty="0" smtClean="0"/>
              <a:t>Nevada</a:t>
            </a:r>
            <a:endParaRPr lang="en-US" sz="2600" b="1" dirty="0"/>
          </a:p>
        </p:txBody>
      </p:sp>
    </p:spTree>
    <p:extLst>
      <p:ext uri="{BB962C8B-B14F-4D97-AF65-F5344CB8AC3E}">
        <p14:creationId xmlns:p14="http://schemas.microsoft.com/office/powerpoint/2010/main" val="293348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States Comparable to Hawaii</a:t>
            </a:r>
            <a:endParaRPr lang="en-US" dirty="0"/>
          </a:p>
        </p:txBody>
      </p:sp>
      <p:sp>
        <p:nvSpPr>
          <p:cNvPr id="3" name="Content Placeholder 2"/>
          <p:cNvSpPr>
            <a:spLocks noGrp="1"/>
          </p:cNvSpPr>
          <p:nvPr>
            <p:ph idx="1"/>
          </p:nvPr>
        </p:nvSpPr>
        <p:spPr/>
        <p:txBody>
          <a:bodyPr/>
          <a:lstStyle/>
          <a:p>
            <a:pPr algn="ctr"/>
            <a:endParaRPr lang="en-US" sz="2600" b="1" dirty="0" smtClean="0"/>
          </a:p>
          <a:p>
            <a:pPr algn="ctr"/>
            <a:r>
              <a:rPr lang="en-US" sz="2600" b="1" dirty="0" smtClean="0"/>
              <a:t>Alabama</a:t>
            </a:r>
          </a:p>
          <a:p>
            <a:pPr algn="ctr"/>
            <a:endParaRPr lang="en-US" sz="2600" b="1" dirty="0" smtClean="0"/>
          </a:p>
          <a:p>
            <a:pPr algn="ctr"/>
            <a:r>
              <a:rPr lang="en-US" sz="2600" b="1" dirty="0" smtClean="0"/>
              <a:t>Kentucky</a:t>
            </a:r>
          </a:p>
          <a:p>
            <a:pPr algn="ctr"/>
            <a:endParaRPr lang="en-US" sz="2600" b="1" dirty="0" smtClean="0"/>
          </a:p>
          <a:p>
            <a:pPr algn="ctr"/>
            <a:r>
              <a:rPr lang="en-US" sz="2600" b="1" dirty="0" smtClean="0"/>
              <a:t>New Mexico </a:t>
            </a:r>
          </a:p>
          <a:p>
            <a:pPr algn="ctr"/>
            <a:endParaRPr lang="en-US" sz="2600" b="1" dirty="0" smtClean="0"/>
          </a:p>
          <a:p>
            <a:pPr algn="ctr"/>
            <a:r>
              <a:rPr lang="en-US" sz="2600" b="1" dirty="0" smtClean="0"/>
              <a:t>South Dakota</a:t>
            </a:r>
          </a:p>
          <a:p>
            <a:endParaRPr lang="en-US" dirty="0" smtClean="0"/>
          </a:p>
        </p:txBody>
      </p:sp>
    </p:spTree>
    <p:extLst>
      <p:ext uri="{BB962C8B-B14F-4D97-AF65-F5344CB8AC3E}">
        <p14:creationId xmlns:p14="http://schemas.microsoft.com/office/powerpoint/2010/main" val="232752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CEOs Disagree on Disclosure</a:t>
            </a:r>
            <a:endParaRPr lang="en-US" dirty="0"/>
          </a:p>
        </p:txBody>
      </p:sp>
      <p:sp>
        <p:nvSpPr>
          <p:cNvPr id="3" name="Content Placeholder 2"/>
          <p:cNvSpPr>
            <a:spLocks noGrp="1"/>
          </p:cNvSpPr>
          <p:nvPr>
            <p:ph idx="1"/>
          </p:nvPr>
        </p:nvSpPr>
        <p:spPr/>
        <p:txBody>
          <a:bodyPr/>
          <a:lstStyle/>
          <a:p>
            <a:pPr marL="114300" indent="0">
              <a:buNone/>
            </a:pPr>
            <a:r>
              <a:rPr lang="en-US" sz="2400" b="1" dirty="0" err="1" smtClean="0"/>
              <a:t>Fidels</a:t>
            </a:r>
            <a:r>
              <a:rPr lang="en-US" sz="2400" b="1" dirty="0" smtClean="0"/>
              <a:t> Security Systems President and CEO Peter George:</a:t>
            </a:r>
          </a:p>
          <a:p>
            <a:pPr marL="114300" indent="0">
              <a:buNone/>
            </a:pPr>
            <a:endParaRPr lang="en-US" dirty="0" smtClean="0"/>
          </a:p>
          <a:p>
            <a:r>
              <a:rPr lang="en-US" dirty="0" smtClean="0"/>
              <a:t>Proactive and full disclosure laws are a must</a:t>
            </a:r>
          </a:p>
          <a:p>
            <a:r>
              <a:rPr lang="en-US" dirty="0" smtClean="0"/>
              <a:t>They will not harm businesses</a:t>
            </a:r>
          </a:p>
          <a:p>
            <a:r>
              <a:rPr lang="en-US" dirty="0" smtClean="0"/>
              <a:t>Make corporations better informed about their security</a:t>
            </a:r>
          </a:p>
          <a:p>
            <a:endParaRPr lang="en-US" dirty="0"/>
          </a:p>
          <a:p>
            <a:pPr marL="114300" indent="0">
              <a:buNone/>
            </a:pPr>
            <a:r>
              <a:rPr lang="en-US" sz="2400" b="1" dirty="0" smtClean="0"/>
              <a:t>Lieberman Software President and CEO Philip Lieberman:</a:t>
            </a:r>
          </a:p>
          <a:p>
            <a:pPr marL="114300" indent="0">
              <a:buNone/>
            </a:pPr>
            <a:endParaRPr lang="en-US" dirty="0"/>
          </a:p>
          <a:p>
            <a:r>
              <a:rPr lang="en-US" dirty="0" smtClean="0"/>
              <a:t>Corporations should use discretion when disclosing breaches</a:t>
            </a:r>
          </a:p>
          <a:p>
            <a:r>
              <a:rPr lang="en-US" dirty="0" smtClean="0"/>
              <a:t>Could cause financial loss</a:t>
            </a:r>
          </a:p>
          <a:p>
            <a:r>
              <a:rPr lang="en-US" dirty="0" smtClean="0"/>
              <a:t>Leave corporation vulnerable to frivolous lawsuits</a:t>
            </a:r>
          </a:p>
        </p:txBody>
      </p:sp>
    </p:spTree>
    <p:extLst>
      <p:ext uri="{BB962C8B-B14F-4D97-AF65-F5344CB8AC3E}">
        <p14:creationId xmlns:p14="http://schemas.microsoft.com/office/powerpoint/2010/main" val="312809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Individual Mandate</a:t>
            </a:r>
            <a:endParaRPr lang="en-US" dirty="0"/>
          </a:p>
        </p:txBody>
      </p:sp>
      <p:sp>
        <p:nvSpPr>
          <p:cNvPr id="3" name="Content Placeholder 2"/>
          <p:cNvSpPr>
            <a:spLocks noGrp="1"/>
          </p:cNvSpPr>
          <p:nvPr>
            <p:ph idx="1"/>
          </p:nvPr>
        </p:nvSpPr>
        <p:spPr/>
        <p:txBody>
          <a:bodyPr/>
          <a:lstStyle/>
          <a:p>
            <a:pPr marL="114300" indent="0">
              <a:buNone/>
            </a:pPr>
            <a:r>
              <a:rPr lang="en-US" dirty="0" smtClean="0"/>
              <a:t>Since all companies, businesses, and institutions are different, each has their own adherence to laws and policies, as well as their own laws and polices.</a:t>
            </a:r>
          </a:p>
          <a:p>
            <a:pPr marL="114300" indent="0">
              <a:buNone/>
            </a:pPr>
            <a:endParaRPr lang="en-US" dirty="0" smtClean="0"/>
          </a:p>
          <a:p>
            <a:pPr marL="114300" indent="0">
              <a:buNone/>
            </a:pPr>
            <a:r>
              <a:rPr lang="en-US" dirty="0" smtClean="0"/>
              <a:t>Single greatest threat to the security of data systems is the individual.</a:t>
            </a:r>
          </a:p>
          <a:p>
            <a:pPr marL="114300" indent="0">
              <a:buNone/>
            </a:pPr>
            <a:endParaRPr lang="en-US" dirty="0" smtClean="0"/>
          </a:p>
          <a:p>
            <a:pPr marL="114300" indent="0">
              <a:buNone/>
            </a:pPr>
            <a:r>
              <a:rPr lang="en-US" dirty="0" smtClean="0"/>
              <a:t>Laziness, poor training, and lack of motivation attribute to the failure of security and non-compliance to policies.</a:t>
            </a:r>
          </a:p>
          <a:p>
            <a:pPr marL="114300" indent="0">
              <a:buNone/>
            </a:pPr>
            <a:endParaRPr lang="en-US" dirty="0" smtClean="0"/>
          </a:p>
          <a:p>
            <a:pPr marL="114300" indent="0">
              <a:buNone/>
            </a:pPr>
            <a:r>
              <a:rPr lang="en-US" dirty="0" smtClean="0"/>
              <a:t>Training and education are considered to be effective deterrents to </a:t>
            </a:r>
            <a:r>
              <a:rPr lang="en-US" smtClean="0"/>
              <a:t>security risks.</a:t>
            </a:r>
            <a:endParaRPr lang="en-US" dirty="0"/>
          </a:p>
        </p:txBody>
      </p:sp>
    </p:spTree>
    <p:extLst>
      <p:ext uri="{BB962C8B-B14F-4D97-AF65-F5344CB8AC3E}">
        <p14:creationId xmlns:p14="http://schemas.microsoft.com/office/powerpoint/2010/main" val="202393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t>BECAUSE there is: </a:t>
            </a:r>
          </a:p>
          <a:p>
            <a:r>
              <a:rPr lang="en-US" dirty="0" smtClean="0"/>
              <a:t>Steady progression of sophisticated data-breaches and cyberattacks.</a:t>
            </a:r>
          </a:p>
          <a:p>
            <a:r>
              <a:rPr lang="en-US" dirty="0" smtClean="0"/>
              <a:t>Current policies on various levels have lapses in uniformity, and are often written after major breaches.</a:t>
            </a:r>
          </a:p>
          <a:p>
            <a:endParaRPr lang="en-US" dirty="0"/>
          </a:p>
          <a:p>
            <a:pPr marL="114300" indent="0">
              <a:buNone/>
            </a:pPr>
            <a:r>
              <a:rPr lang="en-US" dirty="0" smtClean="0"/>
              <a:t>THEREFORE:</a:t>
            </a:r>
          </a:p>
          <a:p>
            <a:pPr marL="114300" indent="0">
              <a:buNone/>
            </a:pPr>
            <a:r>
              <a:rPr lang="en-US" dirty="0" smtClean="0"/>
              <a:t>Uniform policies should help eliminate the need for different entities to create their own laws, and spend more time on training, education, and adhering to compliance; Creating pathways to more </a:t>
            </a:r>
            <a:r>
              <a:rPr lang="en-US" smtClean="0"/>
              <a:t>secured systems.</a:t>
            </a:r>
            <a:endParaRPr lang="en-US" dirty="0" smtClean="0"/>
          </a:p>
          <a:p>
            <a:endParaRPr lang="en-US" dirty="0" smtClean="0"/>
          </a:p>
        </p:txBody>
      </p:sp>
    </p:spTree>
    <p:extLst>
      <p:ext uri="{BB962C8B-B14F-4D97-AF65-F5344CB8AC3E}">
        <p14:creationId xmlns:p14="http://schemas.microsoft.com/office/powerpoint/2010/main" val="427845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r>
              <a:rPr lang="en-US" dirty="0" smtClean="0"/>
              <a:t>As </a:t>
            </a:r>
            <a:r>
              <a:rPr lang="en-US" dirty="0"/>
              <a:t>the demand for larger data infrastructures increase, so do the incidents of data breaches. The last ten years have seen a remarkable amount of breaches in data security. It appears that the current structure of policies created to combat these unlawful entries is purely reactionary, and lack of uniformity creates multiple levels of confusion. These incidents will continue to occur until a time in which policies become a determent to the cybercrime. </a:t>
            </a:r>
          </a:p>
          <a:p>
            <a:pPr marL="114300" indent="0">
              <a:buNone/>
            </a:pPr>
            <a:endParaRPr lang="en-US" dirty="0"/>
          </a:p>
        </p:txBody>
      </p:sp>
    </p:spTree>
    <p:extLst>
      <p:ext uri="{BB962C8B-B14F-4D97-AF65-F5344CB8AC3E}">
        <p14:creationId xmlns:p14="http://schemas.microsoft.com/office/powerpoint/2010/main" val="11136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Growth = Intrusion Growth</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Starts with Moore’s Law.</a:t>
            </a:r>
          </a:p>
          <a:p>
            <a:pPr marL="114300" indent="0">
              <a:buNone/>
            </a:pPr>
            <a:r>
              <a:rPr lang="en-US" sz="2000" dirty="0" smtClean="0"/>
              <a:t>Processor Growth -&gt; Technology leaps</a:t>
            </a:r>
          </a:p>
          <a:p>
            <a:pPr marL="114300" indent="0">
              <a:buNone/>
            </a:pPr>
            <a:endParaRPr lang="en-US" dirty="0" smtClean="0"/>
          </a:p>
          <a:p>
            <a:pPr marL="114300" indent="0">
              <a:buNone/>
            </a:pPr>
            <a:r>
              <a:rPr lang="en-US" dirty="0" smtClean="0"/>
              <a:t>Haim Mendelson of </a:t>
            </a:r>
            <a:r>
              <a:rPr lang="en-US" dirty="0" err="1" smtClean="0"/>
              <a:t>Standford</a:t>
            </a:r>
            <a:r>
              <a:rPr lang="en-US" dirty="0" smtClean="0"/>
              <a:t> University’s business school</a:t>
            </a:r>
          </a:p>
          <a:p>
            <a:pPr marL="114300" indent="0">
              <a:buNone/>
            </a:pPr>
            <a:r>
              <a:rPr lang="en-US" sz="2000" dirty="0"/>
              <a:t>Data needs to be treated as and protected like any high profile commodity.</a:t>
            </a:r>
            <a:endParaRPr lang="en-US" sz="2000" dirty="0" smtClean="0"/>
          </a:p>
          <a:p>
            <a:pPr marL="114300" indent="0">
              <a:buNone/>
            </a:pPr>
            <a:endParaRPr lang="en-US" dirty="0" smtClean="0"/>
          </a:p>
          <a:p>
            <a:pPr marL="114300" indent="0">
              <a:buNone/>
            </a:pPr>
            <a:r>
              <a:rPr lang="en-US" dirty="0" smtClean="0"/>
              <a:t>The last 10 years (2005-2015)</a:t>
            </a:r>
          </a:p>
          <a:p>
            <a:pPr marL="114300" indent="0">
              <a:buNone/>
            </a:pPr>
            <a:r>
              <a:rPr lang="en-US" sz="2000" dirty="0" smtClean="0"/>
              <a:t>The 10 largest data-breaches have occurred. (In terms of files stolen)</a:t>
            </a:r>
          </a:p>
          <a:p>
            <a:pPr marL="114300" indent="0">
              <a:buNone/>
            </a:pPr>
            <a:r>
              <a:rPr lang="en-US" sz="2000" dirty="0"/>
              <a:t>	</a:t>
            </a:r>
            <a:r>
              <a:rPr lang="en-US" sz="2000" dirty="0" smtClean="0"/>
              <a:t>Evernote</a:t>
            </a:r>
          </a:p>
          <a:p>
            <a:pPr marL="114300" indent="0">
              <a:buNone/>
            </a:pPr>
            <a:r>
              <a:rPr lang="en-US" sz="2000" dirty="0"/>
              <a:t>	</a:t>
            </a:r>
            <a:r>
              <a:rPr lang="en-US" sz="2000" dirty="0" smtClean="0"/>
              <a:t>Adobe</a:t>
            </a:r>
          </a:p>
          <a:p>
            <a:pPr marL="114300" indent="0">
              <a:buNone/>
            </a:pPr>
            <a:r>
              <a:rPr lang="en-US" sz="2000" dirty="0"/>
              <a:t>	</a:t>
            </a:r>
            <a:r>
              <a:rPr lang="en-US" sz="2000" dirty="0" smtClean="0"/>
              <a:t>eBay</a:t>
            </a:r>
          </a:p>
          <a:p>
            <a:pPr marL="114300" indent="0">
              <a:buNone/>
            </a:pPr>
            <a:r>
              <a:rPr lang="en-US" sz="2000" dirty="0"/>
              <a:t>	</a:t>
            </a:r>
            <a:r>
              <a:rPr lang="en-US" sz="2000" dirty="0" smtClean="0"/>
              <a:t>Target</a:t>
            </a:r>
          </a:p>
        </p:txBody>
      </p:sp>
    </p:spTree>
    <p:extLst>
      <p:ext uri="{BB962C8B-B14F-4D97-AF65-F5344CB8AC3E}">
        <p14:creationId xmlns:p14="http://schemas.microsoft.com/office/powerpoint/2010/main" val="210412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 Ten List You don’t Want to be 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358" y="1600200"/>
            <a:ext cx="6737684" cy="4800600"/>
          </a:xfrm>
        </p:spPr>
      </p:pic>
    </p:spTree>
    <p:extLst>
      <p:ext uri="{BB962C8B-B14F-4D97-AF65-F5344CB8AC3E}">
        <p14:creationId xmlns:p14="http://schemas.microsoft.com/office/powerpoint/2010/main" val="193719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100,000!</a:t>
            </a:r>
            <a:endParaRPr lang="en-US" dirty="0"/>
          </a:p>
        </p:txBody>
      </p:sp>
      <p:sp>
        <p:nvSpPr>
          <p:cNvPr id="3" name="Content Placeholder 2"/>
          <p:cNvSpPr>
            <a:spLocks noGrp="1"/>
          </p:cNvSpPr>
          <p:nvPr>
            <p:ph idx="1"/>
          </p:nvPr>
        </p:nvSpPr>
        <p:spPr/>
        <p:txBody>
          <a:bodyPr/>
          <a:lstStyle/>
          <a:p>
            <a:pPr marL="114300" indent="0">
              <a:buNone/>
            </a:pPr>
            <a:r>
              <a:rPr lang="en-US" dirty="0" smtClean="0"/>
              <a:t>Also within the last 10 years:</a:t>
            </a:r>
          </a:p>
          <a:p>
            <a:pPr marL="114300" indent="0">
              <a:buNone/>
            </a:pPr>
            <a:endParaRPr lang="en-US" dirty="0" smtClean="0"/>
          </a:p>
          <a:p>
            <a:pPr marL="114300" indent="0">
              <a:buNone/>
            </a:pPr>
            <a:r>
              <a:rPr lang="en-US" dirty="0" smtClean="0"/>
              <a:t>Over 300 entities ( businesses, government entities, </a:t>
            </a:r>
            <a:r>
              <a:rPr lang="en-US" dirty="0" err="1" smtClean="0"/>
              <a:t>ect</a:t>
            </a:r>
            <a:r>
              <a:rPr lang="en-US" dirty="0" smtClean="0"/>
              <a:t>.) have had intrusions where  at least 100,000 records have been stolen.</a:t>
            </a:r>
          </a:p>
          <a:p>
            <a:pPr marL="114300" indent="0">
              <a:buNone/>
            </a:pPr>
            <a:endParaRPr lang="en-US" dirty="0"/>
          </a:p>
          <a:p>
            <a:pPr marL="114300" indent="0">
              <a:buNone/>
            </a:pPr>
            <a:r>
              <a:rPr lang="en-US" dirty="0" smtClean="0"/>
              <a:t>30 million personal and corporate records stolen.</a:t>
            </a:r>
          </a:p>
          <a:p>
            <a:pPr marL="114300" indent="0">
              <a:buNone/>
            </a:pPr>
            <a:r>
              <a:rPr lang="en-US" dirty="0"/>
              <a:t>	</a:t>
            </a:r>
            <a:r>
              <a:rPr lang="en-US" dirty="0" smtClean="0"/>
              <a:t>This includes:</a:t>
            </a:r>
            <a:endParaRPr lang="en-US" dirty="0"/>
          </a:p>
          <a:p>
            <a:pPr lvl="3"/>
            <a:r>
              <a:rPr lang="en-US" sz="2000" dirty="0" smtClean="0"/>
              <a:t>Names</a:t>
            </a:r>
          </a:p>
          <a:p>
            <a:pPr lvl="3"/>
            <a:r>
              <a:rPr lang="en-US" sz="2000" dirty="0" smtClean="0"/>
              <a:t>Addresses</a:t>
            </a:r>
          </a:p>
          <a:p>
            <a:pPr lvl="3"/>
            <a:r>
              <a:rPr lang="en-US" sz="2000" dirty="0" smtClean="0"/>
              <a:t>Credit Card #’s</a:t>
            </a:r>
          </a:p>
          <a:p>
            <a:pPr lvl="3"/>
            <a:r>
              <a:rPr lang="en-US" sz="2000" dirty="0" smtClean="0"/>
              <a:t>Other information</a:t>
            </a:r>
          </a:p>
        </p:txBody>
      </p:sp>
    </p:spTree>
    <p:extLst>
      <p:ext uri="{BB962C8B-B14F-4D97-AF65-F5344CB8AC3E}">
        <p14:creationId xmlns:p14="http://schemas.microsoft.com/office/powerpoint/2010/main" val="221087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Fed</a:t>
            </a:r>
            <a:endParaRPr lang="en-US" dirty="0"/>
          </a:p>
        </p:txBody>
      </p:sp>
      <p:sp>
        <p:nvSpPr>
          <p:cNvPr id="3" name="Content Placeholder 2"/>
          <p:cNvSpPr>
            <a:spLocks noGrp="1"/>
          </p:cNvSpPr>
          <p:nvPr>
            <p:ph idx="1"/>
          </p:nvPr>
        </p:nvSpPr>
        <p:spPr/>
        <p:txBody>
          <a:bodyPr/>
          <a:lstStyle/>
          <a:p>
            <a:pPr marL="114300" indent="0">
              <a:buNone/>
            </a:pPr>
            <a:r>
              <a:rPr lang="en-US" dirty="0" smtClean="0"/>
              <a:t>June, 2015</a:t>
            </a:r>
          </a:p>
          <a:p>
            <a:pPr marL="114300" indent="0">
              <a:buNone/>
            </a:pPr>
            <a:endParaRPr lang="en-US" dirty="0"/>
          </a:p>
          <a:p>
            <a:pPr marL="114300" indent="0">
              <a:buNone/>
            </a:pPr>
            <a:endParaRPr lang="en-US" dirty="0" smtClean="0"/>
          </a:p>
          <a:p>
            <a:pPr marL="114300" indent="0">
              <a:buNone/>
            </a:pPr>
            <a:r>
              <a:rPr lang="en-US" dirty="0" smtClean="0"/>
              <a:t>14 million former and current federal employees had their personal information compromised in a cyberattack.</a:t>
            </a:r>
          </a:p>
          <a:p>
            <a:pPr marL="114300" indent="0">
              <a:buNone/>
            </a:pPr>
            <a:endParaRPr lang="en-US" dirty="0"/>
          </a:p>
          <a:p>
            <a:pPr marL="114300" indent="0">
              <a:buNone/>
            </a:pPr>
            <a:r>
              <a:rPr lang="en-US" dirty="0" smtClean="0"/>
              <a:t>This incident prompted U.S. Representative Joe Wilson to propose the Cyberattack Standards Study Act</a:t>
            </a:r>
            <a:endParaRPr lang="en-US" dirty="0"/>
          </a:p>
        </p:txBody>
      </p:sp>
    </p:spTree>
    <p:extLst>
      <p:ext uri="{BB962C8B-B14F-4D97-AF65-F5344CB8AC3E}">
        <p14:creationId xmlns:p14="http://schemas.microsoft.com/office/powerpoint/2010/main" val="22664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a:r>
            <a:br>
              <a:rPr lang="en-US" sz="4000" dirty="0" smtClean="0"/>
            </a:br>
            <a:r>
              <a:rPr lang="en-US" sz="4000" dirty="0" smtClean="0"/>
              <a:t>Cyberattack Standards Study ACT</a:t>
            </a:r>
            <a:r>
              <a:rPr lang="en-US" sz="4000" dirty="0"/>
              <a:t/>
            </a:r>
            <a:br>
              <a:rPr lang="en-US" sz="4000" dirty="0"/>
            </a:br>
            <a:endParaRPr lang="en-US" sz="4000" dirty="0"/>
          </a:p>
        </p:txBody>
      </p:sp>
      <p:sp>
        <p:nvSpPr>
          <p:cNvPr id="3" name="Content Placeholder 2"/>
          <p:cNvSpPr>
            <a:spLocks noGrp="1"/>
          </p:cNvSpPr>
          <p:nvPr>
            <p:ph idx="1"/>
          </p:nvPr>
        </p:nvSpPr>
        <p:spPr/>
        <p:txBody>
          <a:bodyPr/>
          <a:lstStyle/>
          <a:p>
            <a:endParaRPr lang="en-US" dirty="0" smtClean="0"/>
          </a:p>
          <a:p>
            <a:endParaRPr lang="en-US" dirty="0"/>
          </a:p>
          <a:p>
            <a:r>
              <a:rPr lang="en-US" sz="2400" dirty="0" smtClean="0"/>
              <a:t>Bill passed and will be enabled in 2016</a:t>
            </a:r>
          </a:p>
          <a:p>
            <a:endParaRPr lang="en-US" sz="2400" dirty="0"/>
          </a:p>
          <a:p>
            <a:r>
              <a:rPr lang="en-US" sz="2400" dirty="0" smtClean="0"/>
              <a:t>Will study the effects of cyberattacks</a:t>
            </a:r>
          </a:p>
          <a:p>
            <a:endParaRPr lang="en-US" sz="2400" dirty="0"/>
          </a:p>
          <a:p>
            <a:r>
              <a:rPr lang="en-US" sz="2400" dirty="0" smtClean="0"/>
              <a:t>Defined by cyber incidents and responses to incidents</a:t>
            </a:r>
            <a:endParaRPr lang="en-US" sz="2400" dirty="0"/>
          </a:p>
        </p:txBody>
      </p:sp>
    </p:spTree>
    <p:extLst>
      <p:ext uri="{BB962C8B-B14F-4D97-AF65-F5344CB8AC3E}">
        <p14:creationId xmlns:p14="http://schemas.microsoft.com/office/powerpoint/2010/main" val="52063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Obstacle for the Study</a:t>
            </a:r>
            <a:endParaRPr lang="en-US" dirty="0"/>
          </a:p>
        </p:txBody>
      </p:sp>
      <p:sp>
        <p:nvSpPr>
          <p:cNvPr id="3" name="Content Placeholder 2"/>
          <p:cNvSpPr>
            <a:spLocks noGrp="1"/>
          </p:cNvSpPr>
          <p:nvPr>
            <p:ph idx="1"/>
          </p:nvPr>
        </p:nvSpPr>
        <p:spPr/>
        <p:txBody>
          <a:bodyPr>
            <a:normAutofit lnSpcReduction="10000"/>
          </a:bodyPr>
          <a:lstStyle/>
          <a:p>
            <a:pPr marL="114300" indent="0">
              <a:buNone/>
            </a:pPr>
            <a:endParaRPr lang="en-US" dirty="0" smtClean="0"/>
          </a:p>
          <a:p>
            <a:pPr marL="114300" indent="0">
              <a:buNone/>
            </a:pPr>
            <a:r>
              <a:rPr lang="en-US" dirty="0" smtClean="0"/>
              <a:t>The most prevalent obstacle is a lack of regulation uniformity.</a:t>
            </a:r>
          </a:p>
          <a:p>
            <a:pPr marL="114300" indent="0" algn="ctr">
              <a:buNone/>
            </a:pPr>
            <a:r>
              <a:rPr lang="en-US" sz="3600" b="1" dirty="0" smtClean="0"/>
              <a:t>Multiple regulations</a:t>
            </a:r>
          </a:p>
          <a:p>
            <a:pPr marL="114300" indent="0" algn="ctr">
              <a:buNone/>
            </a:pPr>
            <a:endParaRPr lang="en-US" sz="3600" b="1" dirty="0" smtClean="0"/>
          </a:p>
          <a:p>
            <a:pPr marL="114300" indent="0" algn="ctr">
              <a:buNone/>
            </a:pPr>
            <a:endParaRPr lang="en-US" sz="3600" b="1" dirty="0" smtClean="0"/>
          </a:p>
          <a:p>
            <a:pPr marL="114300" indent="0" algn="ctr">
              <a:buNone/>
            </a:pPr>
            <a:r>
              <a:rPr lang="en-US" sz="3600" b="1" dirty="0" smtClean="0"/>
              <a:t>Multiple regulators</a:t>
            </a:r>
          </a:p>
          <a:p>
            <a:endParaRPr lang="en-US" dirty="0"/>
          </a:p>
          <a:p>
            <a:endParaRPr lang="en-US" dirty="0" smtClean="0"/>
          </a:p>
          <a:p>
            <a:pPr marL="114300" indent="0" algn="ctr">
              <a:buNone/>
            </a:pPr>
            <a:r>
              <a:rPr lang="en-US" sz="3600" b="1" dirty="0" smtClean="0"/>
              <a:t>Confusion</a:t>
            </a:r>
            <a:endParaRPr lang="en-US" sz="3600" b="1" dirty="0"/>
          </a:p>
        </p:txBody>
      </p:sp>
      <p:sp>
        <p:nvSpPr>
          <p:cNvPr id="4" name="Plus 3"/>
          <p:cNvSpPr/>
          <p:nvPr/>
        </p:nvSpPr>
        <p:spPr>
          <a:xfrm>
            <a:off x="3797617" y="306896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029422" y="5193196"/>
            <a:ext cx="44507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41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SEC</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r>
              <a:rPr lang="en-US" dirty="0" smtClean="0"/>
              <a:t>The SEC (The Security and Exchange Commission) regulates business and entities that deal with commerce.</a:t>
            </a:r>
          </a:p>
          <a:p>
            <a:endParaRPr lang="en-US" dirty="0" smtClean="0"/>
          </a:p>
          <a:p>
            <a:r>
              <a:rPr lang="en-US" dirty="0" smtClean="0"/>
              <a:t>Investment companies</a:t>
            </a:r>
          </a:p>
          <a:p>
            <a:r>
              <a:rPr lang="en-US" dirty="0" smtClean="0"/>
              <a:t>Financial Advisors</a:t>
            </a:r>
          </a:p>
          <a:p>
            <a:r>
              <a:rPr lang="en-US" dirty="0" smtClean="0"/>
              <a:t>Brokers</a:t>
            </a:r>
          </a:p>
          <a:p>
            <a:r>
              <a:rPr lang="en-US" dirty="0" smtClean="0"/>
              <a:t>Dealers</a:t>
            </a:r>
          </a:p>
          <a:p>
            <a:endParaRPr lang="en-US" dirty="0"/>
          </a:p>
          <a:p>
            <a:r>
              <a:rPr lang="en-US" dirty="0" smtClean="0"/>
              <a:t>They use Regulation S-P, a guideline  for financial institutions</a:t>
            </a:r>
          </a:p>
        </p:txBody>
      </p:sp>
    </p:spTree>
    <p:extLst>
      <p:ext uri="{BB962C8B-B14F-4D97-AF65-F5344CB8AC3E}">
        <p14:creationId xmlns:p14="http://schemas.microsoft.com/office/powerpoint/2010/main" val="4205292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305</TotalTime>
  <Words>653</Words>
  <Application>Microsoft Office PowerPoint</Application>
  <PresentationFormat>On-screen Show (4:3)</PresentationFormat>
  <Paragraphs>141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Policies and Regulations:</vt:lpstr>
      <vt:lpstr>Abstract</vt:lpstr>
      <vt:lpstr>Database Growth = Intrusion Growth</vt:lpstr>
      <vt:lpstr>Top Ten List You don’t Want to be on!</vt:lpstr>
      <vt:lpstr>100,000!</vt:lpstr>
      <vt:lpstr>The Fed</vt:lpstr>
      <vt:lpstr> Cyberattack Standards Study ACT </vt:lpstr>
      <vt:lpstr>Obstacle for the Study</vt:lpstr>
      <vt:lpstr>The SEC</vt:lpstr>
      <vt:lpstr>Regulation S-P</vt:lpstr>
      <vt:lpstr>Massachusetts State Law</vt:lpstr>
      <vt:lpstr>Not Every State is the Same</vt:lpstr>
      <vt:lpstr>States With Similar Laws to California</vt:lpstr>
      <vt:lpstr>States Comparable to Hawaii</vt:lpstr>
      <vt:lpstr>CEOs Disagree on Disclosure</vt:lpstr>
      <vt:lpstr>Individual Mandate</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Policies and Regulations:</dc:title>
  <dc:creator>Mark</dc:creator>
  <cp:lastModifiedBy>Mark</cp:lastModifiedBy>
  <cp:revision>17</cp:revision>
  <dcterms:created xsi:type="dcterms:W3CDTF">2015-11-08T20:29:43Z</dcterms:created>
  <dcterms:modified xsi:type="dcterms:W3CDTF">2015-11-09T01:43:22Z</dcterms:modified>
</cp:coreProperties>
</file>