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7"/>
  </p:notesMasterIdLst>
  <p:sldIdLst>
    <p:sldId id="256" r:id="rId2"/>
    <p:sldId id="285" r:id="rId3"/>
    <p:sldId id="257" r:id="rId4"/>
    <p:sldId id="262" r:id="rId5"/>
    <p:sldId id="258" r:id="rId6"/>
    <p:sldId id="259" r:id="rId7"/>
    <p:sldId id="263" r:id="rId8"/>
    <p:sldId id="266" r:id="rId9"/>
    <p:sldId id="268" r:id="rId10"/>
    <p:sldId id="260" r:id="rId11"/>
    <p:sldId id="269" r:id="rId12"/>
    <p:sldId id="270" r:id="rId13"/>
    <p:sldId id="261" r:id="rId14"/>
    <p:sldId id="271" r:id="rId15"/>
    <p:sldId id="273" r:id="rId16"/>
    <p:sldId id="274" r:id="rId17"/>
    <p:sldId id="275" r:id="rId18"/>
    <p:sldId id="276" r:id="rId19"/>
    <p:sldId id="277" r:id="rId20"/>
    <p:sldId id="278" r:id="rId21"/>
    <p:sldId id="279" r:id="rId22"/>
    <p:sldId id="280" r:id="rId23"/>
    <p:sldId id="281" r:id="rId24"/>
    <p:sldId id="282"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2" d="100"/>
          <a:sy n="82"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8B5CD4-022B-4643-9355-AAD6A9FD463A}" type="datetimeFigureOut">
              <a:rPr lang="en-US" smtClean="0"/>
              <a:t>11-Nov-15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DF29-2A09-47E3-86C9-F2C6F42EE924}" type="slidenum">
              <a:rPr lang="en-US" smtClean="0"/>
              <a:t>‹#›</a:t>
            </a:fld>
            <a:endParaRPr lang="en-US"/>
          </a:p>
        </p:txBody>
      </p:sp>
    </p:spTree>
    <p:extLst>
      <p:ext uri="{BB962C8B-B14F-4D97-AF65-F5344CB8AC3E}">
        <p14:creationId xmlns:p14="http://schemas.microsoft.com/office/powerpoint/2010/main" val="2125776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DDF29-2A09-47E3-86C9-F2C6F42EE924}" type="slidenum">
              <a:rPr lang="en-US" smtClean="0"/>
              <a:t>1</a:t>
            </a:fld>
            <a:endParaRPr lang="en-US"/>
          </a:p>
        </p:txBody>
      </p:sp>
    </p:spTree>
    <p:extLst>
      <p:ext uri="{BB962C8B-B14F-4D97-AF65-F5344CB8AC3E}">
        <p14:creationId xmlns:p14="http://schemas.microsoft.com/office/powerpoint/2010/main" val="3621123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68DDF29-2A09-47E3-86C9-F2C6F42EE924}"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16161313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048178-7671-46A0-AC59-C9CAD2A51217}" type="datetime1">
              <a:rPr lang="en-US" smtClean="0"/>
              <a:t>11-Nov-15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6FF2AE-B2E0-4653-BAAA-6C4ACB173909}" type="datetime1">
              <a:rPr lang="en-US" smtClean="0"/>
              <a:t>11-Nov-15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77333E-373A-4BAD-AF94-EB732D044ACA}" type="datetime1">
              <a:rPr lang="en-US" smtClean="0"/>
              <a:t>11-Nov-15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8CB27C-B090-46FD-B7F0-91020E54FFA1}" type="datetime1">
              <a:rPr lang="en-US" smtClean="0"/>
              <a:t>11-Nov-15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BFE9085-DA01-4410-B0D7-850D7123740F}" type="datetime1">
              <a:rPr lang="en-US" smtClean="0"/>
              <a:t>11-Nov-15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0AEBB6-02D0-4CB7-B8A1-4E5815CB0120}" type="datetime1">
              <a:rPr lang="en-US" smtClean="0"/>
              <a:t>11-Nov-15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D3562D-D851-4C24-9206-F93A1D57A5D9}" type="datetime1">
              <a:rPr lang="en-US" smtClean="0"/>
              <a:t>11-Nov-15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5B5E1C-D6A8-4FFE-A8B3-4F597AA123C9}" type="datetime1">
              <a:rPr lang="en-US" smtClean="0"/>
              <a:t>11-Nov-15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2698D-3FF7-4199-96CE-34CDC9C3ACA7}" type="datetime1">
              <a:rPr lang="en-US" smtClean="0"/>
              <a:t>11-Nov-15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5EB7D6-E6A3-4C05-BC36-E11DBF678A8C}" type="datetime1">
              <a:rPr lang="en-US" smtClean="0"/>
              <a:t>11-Nov-15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7CF0BC-2D72-41D2-B7CA-8F133D9DDEAC}" type="datetime1">
              <a:rPr lang="en-US" smtClean="0"/>
              <a:t>11-Nov-15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A7B3789-CD4E-46EB-9BF4-B194C119E81C}" type="datetime1">
              <a:rPr lang="en-US" smtClean="0"/>
              <a:t>11-Nov-15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Implementing PCI DSS compliance by using different RDBMS technologies</a:t>
            </a:r>
          </a:p>
        </p:txBody>
      </p:sp>
      <p:sp>
        <p:nvSpPr>
          <p:cNvPr id="3" name="Subtitle 2"/>
          <p:cNvSpPr>
            <a:spLocks noGrp="1"/>
          </p:cNvSpPr>
          <p:nvPr>
            <p:ph type="subTitle" idx="1"/>
          </p:nvPr>
        </p:nvSpPr>
        <p:spPr/>
        <p:txBody>
          <a:bodyPr/>
          <a:lstStyle/>
          <a:p>
            <a:r>
              <a:rPr lang="en-US" dirty="0" smtClean="0"/>
              <a:t>Vahidin Qerimi </a:t>
            </a:r>
          </a:p>
          <a:p>
            <a:r>
              <a:rPr lang="en-US" dirty="0" smtClean="0"/>
              <a:t>A20367281</a:t>
            </a:r>
            <a:endParaRPr lang="en-US" dirty="0"/>
          </a:p>
        </p:txBody>
      </p:sp>
      <p:pic>
        <p:nvPicPr>
          <p:cNvPr id="4" name="Picture 3"/>
          <p:cNvPicPr>
            <a:picLocks noChangeAspect="1"/>
          </p:cNvPicPr>
          <p:nvPr/>
        </p:nvPicPr>
        <p:blipFill>
          <a:blip r:embed="rId3"/>
          <a:stretch>
            <a:fillRect/>
          </a:stretch>
        </p:blipFill>
        <p:spPr>
          <a:xfrm>
            <a:off x="7840401" y="107805"/>
            <a:ext cx="4237087" cy="951058"/>
          </a:xfrm>
          <a:prstGeom prst="rect">
            <a:avLst/>
          </a:prstGeom>
        </p:spPr>
      </p:pic>
      <p:sp>
        <p:nvSpPr>
          <p:cNvPr id="6" name="Oval 5"/>
          <p:cNvSpPr/>
          <p:nvPr/>
        </p:nvSpPr>
        <p:spPr>
          <a:xfrm>
            <a:off x="11018520" y="5936105"/>
            <a:ext cx="1173480" cy="92189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015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31174"/>
            <a:ext cx="11128248" cy="854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a:t>MS SQL 2012 Benchmark* </a:t>
            </a:r>
            <a:r>
              <a:rPr lang="en-US" dirty="0" smtClean="0"/>
              <a:t> </a:t>
            </a:r>
            <a:endParaRPr lang="en-US" dirty="0"/>
          </a:p>
        </p:txBody>
      </p:sp>
      <p:sp>
        <p:nvSpPr>
          <p:cNvPr id="3" name="Content Placeholder 2"/>
          <p:cNvSpPr>
            <a:spLocks noGrp="1"/>
          </p:cNvSpPr>
          <p:nvPr>
            <p:ph idx="1"/>
          </p:nvPr>
        </p:nvSpPr>
        <p:spPr>
          <a:xfrm>
            <a:off x="1069848" y="1926538"/>
            <a:ext cx="10058400" cy="4050792"/>
          </a:xfrm>
        </p:spPr>
        <p:txBody>
          <a:bodyPr/>
          <a:lstStyle/>
          <a:p>
            <a:r>
              <a:rPr lang="en-US" dirty="0" smtClean="0"/>
              <a:t>Patches </a:t>
            </a:r>
            <a:r>
              <a:rPr lang="en-US" dirty="0"/>
              <a:t>and Updates </a:t>
            </a:r>
            <a:r>
              <a:rPr lang="en-US" dirty="0" smtClean="0"/>
              <a:t>- </a:t>
            </a:r>
            <a:r>
              <a:rPr lang="en-US" dirty="0"/>
              <a:t>with three types of patches: hotfixes </a:t>
            </a:r>
            <a:r>
              <a:rPr lang="en-US" dirty="0" smtClean="0"/>
              <a:t>or  </a:t>
            </a:r>
            <a:r>
              <a:rPr lang="en-US" dirty="0"/>
              <a:t>a single </a:t>
            </a:r>
            <a:r>
              <a:rPr lang="en-US" dirty="0" smtClean="0"/>
              <a:t>patches </a:t>
            </a:r>
            <a:r>
              <a:rPr lang="en-US" dirty="0"/>
              <a:t>, cumulative updates or small group of patches and service </a:t>
            </a:r>
            <a:r>
              <a:rPr lang="en-US" dirty="0" smtClean="0"/>
              <a:t>packs or a </a:t>
            </a:r>
            <a:r>
              <a:rPr lang="en-US" dirty="0"/>
              <a:t>larger collection of patches </a:t>
            </a:r>
            <a:endParaRPr lang="en-US" dirty="0" smtClean="0"/>
          </a:p>
          <a:p>
            <a:r>
              <a:rPr lang="en-US" dirty="0" smtClean="0"/>
              <a:t>Authentication </a:t>
            </a:r>
            <a:r>
              <a:rPr lang="en-US" dirty="0"/>
              <a:t>and Authorization - Windows Authentication because windows provides a more robust authentication mechanism </a:t>
            </a:r>
            <a:endParaRPr lang="en-US" dirty="0" smtClean="0"/>
          </a:p>
          <a:p>
            <a:r>
              <a:rPr lang="en-US" dirty="0" smtClean="0"/>
              <a:t>Password </a:t>
            </a:r>
            <a:r>
              <a:rPr lang="en-US" dirty="0"/>
              <a:t>Policies - force users to change the password the first time they log ,  to maintain the password expiration policy and password complexity </a:t>
            </a:r>
            <a:r>
              <a:rPr lang="en-US" dirty="0" smtClean="0"/>
              <a:t>policy</a:t>
            </a:r>
          </a:p>
          <a:p>
            <a:r>
              <a:rPr lang="en-US" dirty="0" smtClean="0"/>
              <a:t>Auditing </a:t>
            </a:r>
            <a:r>
              <a:rPr lang="en-US" dirty="0"/>
              <a:t>and Logging - number of error log files, </a:t>
            </a:r>
            <a:r>
              <a:rPr lang="en-US" dirty="0" smtClean="0"/>
              <a:t>logs to </a:t>
            </a:r>
            <a:r>
              <a:rPr lang="en-US" dirty="0"/>
              <a:t>be protected from loss, back up before they are overwritten, traces of audit </a:t>
            </a:r>
            <a:r>
              <a:rPr lang="en-US" dirty="0" smtClean="0"/>
              <a:t>logging like account </a:t>
            </a:r>
            <a:r>
              <a:rPr lang="en-US" dirty="0"/>
              <a:t>creations, privilege elevation, </a:t>
            </a:r>
            <a:r>
              <a:rPr lang="en-US" dirty="0" smtClean="0"/>
              <a:t>failed logins</a:t>
            </a:r>
          </a:p>
          <a:p>
            <a:r>
              <a:rPr lang="en-US" dirty="0"/>
              <a:t>Encryption - SQL Server AES algorithm AES_128, AES_192, and AES_256</a:t>
            </a:r>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10</a:t>
            </a:fld>
            <a:endParaRPr lang="en-US" dirty="0"/>
          </a:p>
        </p:txBody>
      </p:sp>
      <p:sp>
        <p:nvSpPr>
          <p:cNvPr id="7" name="TextBox 6"/>
          <p:cNvSpPr txBox="1"/>
          <p:nvPr/>
        </p:nvSpPr>
        <p:spPr>
          <a:xfrm>
            <a:off x="348821" y="6073727"/>
            <a:ext cx="1259174" cy="369332"/>
          </a:xfrm>
          <a:prstGeom prst="rect">
            <a:avLst/>
          </a:prstGeom>
          <a:noFill/>
        </p:spPr>
        <p:txBody>
          <a:bodyPr wrap="square" rtlCol="0">
            <a:spAutoFit/>
          </a:bodyPr>
          <a:lstStyle/>
          <a:p>
            <a:r>
              <a:rPr lang="en-US" b="1" dirty="0" smtClean="0">
                <a:solidFill>
                  <a:schemeClr val="bg1"/>
                </a:solidFill>
              </a:rPr>
              <a:t>ITM-528</a:t>
            </a:r>
          </a:p>
        </p:txBody>
      </p:sp>
      <p:sp>
        <p:nvSpPr>
          <p:cNvPr id="8" name="TextBox 7"/>
          <p:cNvSpPr txBox="1"/>
          <p:nvPr/>
        </p:nvSpPr>
        <p:spPr>
          <a:xfrm>
            <a:off x="3447738" y="6099879"/>
            <a:ext cx="7680510" cy="369332"/>
          </a:xfrm>
          <a:prstGeom prst="rect">
            <a:avLst/>
          </a:prstGeom>
          <a:noFill/>
        </p:spPr>
        <p:txBody>
          <a:bodyPr wrap="square" rtlCol="0">
            <a:spAutoFit/>
          </a:bodyPr>
          <a:lstStyle/>
          <a:p>
            <a:pPr algn="r"/>
            <a:r>
              <a:rPr lang="en-US" dirty="0" smtClean="0">
                <a:solidFill>
                  <a:prstClr val="white"/>
                </a:solidFill>
              </a:rPr>
              <a:t>*CIS </a:t>
            </a:r>
            <a:r>
              <a:rPr lang="en-US" dirty="0">
                <a:solidFill>
                  <a:prstClr val="white"/>
                </a:solidFill>
              </a:rPr>
              <a:t>Microsoft SQL Server 2012 Benchmark, v1.2.0 - 10-09-2015</a:t>
            </a:r>
          </a:p>
        </p:txBody>
      </p:sp>
    </p:spTree>
    <p:extLst>
      <p:ext uri="{BB962C8B-B14F-4D97-AF65-F5344CB8AC3E}">
        <p14:creationId xmlns:p14="http://schemas.microsoft.com/office/powerpoint/2010/main" val="236760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31174"/>
            <a:ext cx="11128248" cy="854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smtClean="0"/>
              <a:t>Oracle 11g Benchmark* </a:t>
            </a:r>
            <a:endParaRPr lang="en-US" dirty="0"/>
          </a:p>
        </p:txBody>
      </p:sp>
      <p:sp>
        <p:nvSpPr>
          <p:cNvPr id="3" name="Content Placeholder 2"/>
          <p:cNvSpPr>
            <a:spLocks noGrp="1"/>
          </p:cNvSpPr>
          <p:nvPr>
            <p:ph idx="1"/>
          </p:nvPr>
        </p:nvSpPr>
        <p:spPr>
          <a:xfrm>
            <a:off x="1069848" y="1941528"/>
            <a:ext cx="10058400" cy="3941949"/>
          </a:xfrm>
        </p:spPr>
        <p:txBody>
          <a:bodyPr>
            <a:normAutofit lnSpcReduction="10000"/>
          </a:bodyPr>
          <a:lstStyle/>
          <a:p>
            <a:pPr algn="just"/>
            <a:r>
              <a:rPr lang="en-US" dirty="0" smtClean="0"/>
              <a:t>Installation </a:t>
            </a:r>
            <a:r>
              <a:rPr lang="en-US" dirty="0"/>
              <a:t>and Configuration validation - apply all patches and updates part of Critical Patch Updates (CPUs) </a:t>
            </a:r>
            <a:r>
              <a:rPr lang="en-US" dirty="0" smtClean="0"/>
              <a:t>released by using </a:t>
            </a:r>
            <a:r>
              <a:rPr lang="en-US" dirty="0" err="1"/>
              <a:t>opatch</a:t>
            </a:r>
            <a:r>
              <a:rPr lang="en-US" dirty="0"/>
              <a:t>  tool and check </a:t>
            </a:r>
            <a:r>
              <a:rPr lang="en-US" dirty="0" smtClean="0"/>
              <a:t>default </a:t>
            </a:r>
            <a:r>
              <a:rPr lang="en-US" dirty="0"/>
              <a:t>passwords are changed </a:t>
            </a:r>
            <a:r>
              <a:rPr lang="en-US" dirty="0" smtClean="0"/>
              <a:t>(view </a:t>
            </a:r>
            <a:r>
              <a:rPr lang="en-US" dirty="0" err="1" smtClean="0"/>
              <a:t>dba_users_with_defpwd</a:t>
            </a:r>
            <a:r>
              <a:rPr lang="en-US" dirty="0" smtClean="0"/>
              <a:t>) and lock accounts</a:t>
            </a:r>
          </a:p>
          <a:p>
            <a:pPr algn="just"/>
            <a:r>
              <a:rPr lang="en-US" dirty="0" smtClean="0"/>
              <a:t>Oracle </a:t>
            </a:r>
            <a:r>
              <a:rPr lang="en-US" dirty="0"/>
              <a:t>Parameter Settings </a:t>
            </a:r>
            <a:r>
              <a:rPr lang="en-US" dirty="0" smtClean="0"/>
              <a:t>– </a:t>
            </a:r>
            <a:r>
              <a:rPr lang="en-US" dirty="0"/>
              <a:t>listener </a:t>
            </a:r>
            <a:r>
              <a:rPr lang="en-US" dirty="0" smtClean="0"/>
              <a:t>configuration: </a:t>
            </a:r>
            <a:r>
              <a:rPr lang="en-US" dirty="0" err="1" smtClean="0"/>
              <a:t>secure_control_listener</a:t>
            </a:r>
            <a:r>
              <a:rPr lang="en-US" dirty="0" smtClean="0"/>
              <a:t>=</a:t>
            </a:r>
            <a:r>
              <a:rPr lang="en-US" dirty="0" err="1" smtClean="0"/>
              <a:t>tcps</a:t>
            </a:r>
            <a:r>
              <a:rPr lang="en-US" dirty="0" smtClean="0"/>
              <a:t> </a:t>
            </a:r>
            <a:r>
              <a:rPr lang="en-US" dirty="0"/>
              <a:t>to enable encrypted remote </a:t>
            </a:r>
            <a:r>
              <a:rPr lang="en-US" dirty="0" smtClean="0"/>
              <a:t>connections</a:t>
            </a:r>
            <a:r>
              <a:rPr lang="en-US" dirty="0"/>
              <a:t>, removing </a:t>
            </a:r>
            <a:r>
              <a:rPr lang="en-US" dirty="0" err="1"/>
              <a:t>extproc</a:t>
            </a:r>
            <a:r>
              <a:rPr lang="en-US" dirty="0"/>
              <a:t> from </a:t>
            </a:r>
            <a:r>
              <a:rPr lang="en-US" dirty="0" err="1" smtClean="0"/>
              <a:t>listener.ora</a:t>
            </a:r>
            <a:r>
              <a:rPr lang="en-US" dirty="0"/>
              <a:t>, </a:t>
            </a:r>
            <a:r>
              <a:rPr lang="en-US" dirty="0" err="1" smtClean="0"/>
              <a:t>admin_restrictions_listener</a:t>
            </a:r>
            <a:r>
              <a:rPr lang="en-US" dirty="0" smtClean="0"/>
              <a:t>=on to </a:t>
            </a:r>
            <a:r>
              <a:rPr lang="en-US" dirty="0"/>
              <a:t>block unprivileged users from making alterations of the </a:t>
            </a:r>
            <a:r>
              <a:rPr lang="en-US" dirty="0" err="1" smtClean="0"/>
              <a:t>listener.ora</a:t>
            </a:r>
            <a:endParaRPr lang="en-US" dirty="0" smtClean="0"/>
          </a:p>
          <a:p>
            <a:pPr algn="just"/>
            <a:r>
              <a:rPr lang="en-US" dirty="0" smtClean="0"/>
              <a:t>Oracle </a:t>
            </a:r>
            <a:r>
              <a:rPr lang="en-US" dirty="0"/>
              <a:t>Database settings - configuring </a:t>
            </a:r>
            <a:r>
              <a:rPr lang="en-US" dirty="0" err="1" smtClean="0"/>
              <a:t>audit_sys_operations</a:t>
            </a:r>
            <a:r>
              <a:rPr lang="en-US" dirty="0" smtClean="0"/>
              <a:t> </a:t>
            </a:r>
            <a:r>
              <a:rPr lang="en-US" dirty="0"/>
              <a:t>which enables auditing on all activities performed by privileged users </a:t>
            </a:r>
            <a:r>
              <a:rPr lang="en-US" dirty="0" err="1"/>
              <a:t>sysdba</a:t>
            </a:r>
            <a:r>
              <a:rPr lang="en-US" dirty="0"/>
              <a:t> and </a:t>
            </a:r>
            <a:r>
              <a:rPr lang="en-US" dirty="0" err="1" smtClean="0"/>
              <a:t>sysoper</a:t>
            </a:r>
            <a:r>
              <a:rPr lang="en-US" dirty="0"/>
              <a:t>, enable </a:t>
            </a:r>
            <a:r>
              <a:rPr lang="en-US" dirty="0" err="1" smtClean="0"/>
              <a:t>audit_trail</a:t>
            </a:r>
            <a:r>
              <a:rPr lang="en-US" dirty="0" smtClean="0"/>
              <a:t> for </a:t>
            </a:r>
            <a:r>
              <a:rPr lang="en-US" dirty="0"/>
              <a:t>auditing </a:t>
            </a:r>
            <a:r>
              <a:rPr lang="en-US" dirty="0" smtClean="0"/>
              <a:t>oracle </a:t>
            </a:r>
            <a:r>
              <a:rPr lang="en-US" dirty="0"/>
              <a:t>basic </a:t>
            </a:r>
            <a:r>
              <a:rPr lang="en-US" dirty="0" smtClean="0"/>
              <a:t>functions which can be </a:t>
            </a:r>
            <a:r>
              <a:rPr lang="en-US" dirty="0" err="1"/>
              <a:t>os</a:t>
            </a:r>
            <a:r>
              <a:rPr lang="en-US" dirty="0"/>
              <a:t>, </a:t>
            </a:r>
            <a:r>
              <a:rPr lang="en-US" dirty="0" err="1"/>
              <a:t>db,extended</a:t>
            </a:r>
            <a:r>
              <a:rPr lang="en-US" dirty="0"/>
              <a:t>, or </a:t>
            </a:r>
            <a:r>
              <a:rPr lang="en-US" dirty="0" err="1"/>
              <a:t>xml,extended</a:t>
            </a:r>
            <a:r>
              <a:rPr lang="en-US" dirty="0"/>
              <a:t> </a:t>
            </a:r>
            <a:endParaRPr lang="en-US" dirty="0" smtClean="0"/>
          </a:p>
          <a:p>
            <a:pPr algn="just"/>
            <a:r>
              <a:rPr lang="en-US" dirty="0"/>
              <a:t>User Login Restrictions -  </a:t>
            </a:r>
            <a:r>
              <a:rPr lang="en-US" dirty="0" err="1"/>
              <a:t>failed_login_attempts</a:t>
            </a:r>
            <a:r>
              <a:rPr lang="en-US" dirty="0"/>
              <a:t>=5 , </a:t>
            </a:r>
            <a:r>
              <a:rPr lang="en-US" dirty="0" err="1"/>
              <a:t>password_lock_time</a:t>
            </a:r>
            <a:r>
              <a:rPr lang="en-US" dirty="0"/>
              <a:t> =1, </a:t>
            </a:r>
            <a:r>
              <a:rPr lang="en-US" dirty="0" err="1"/>
              <a:t>password_life_time</a:t>
            </a:r>
            <a:r>
              <a:rPr lang="en-US" dirty="0"/>
              <a:t> =90, </a:t>
            </a:r>
            <a:r>
              <a:rPr lang="en-US" dirty="0" err="1"/>
              <a:t>password_reuse_max</a:t>
            </a:r>
            <a:r>
              <a:rPr lang="en-US" dirty="0"/>
              <a:t> = 20, </a:t>
            </a:r>
            <a:r>
              <a:rPr lang="en-US" dirty="0" err="1"/>
              <a:t>password_verify_function</a:t>
            </a:r>
            <a:r>
              <a:rPr lang="en-US" dirty="0"/>
              <a:t> </a:t>
            </a:r>
          </a:p>
          <a:p>
            <a:pPr algn="just"/>
            <a:endParaRPr lang="en-US" dirty="0"/>
          </a:p>
          <a:p>
            <a:pPr algn="just"/>
            <a:endParaRPr lang="en-US" dirty="0" smtClean="0"/>
          </a:p>
          <a:p>
            <a:pPr algn="just"/>
            <a:endParaRPr lang="en-US" dirty="0" smtClean="0"/>
          </a:p>
          <a:p>
            <a:pPr algn="just"/>
            <a:endParaRPr lang="en-US" dirty="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pPr/>
              <a:t>11</a:t>
            </a:fld>
            <a:endParaRPr lang="en-US" dirty="0"/>
          </a:p>
        </p:txBody>
      </p:sp>
      <p:sp>
        <p:nvSpPr>
          <p:cNvPr id="7" name="TextBox 6"/>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
        <p:nvSpPr>
          <p:cNvPr id="9" name="TextBox 8"/>
          <p:cNvSpPr txBox="1"/>
          <p:nvPr/>
        </p:nvSpPr>
        <p:spPr>
          <a:xfrm>
            <a:off x="3447738" y="6099879"/>
            <a:ext cx="7680510" cy="369332"/>
          </a:xfrm>
          <a:prstGeom prst="rect">
            <a:avLst/>
          </a:prstGeom>
          <a:noFill/>
        </p:spPr>
        <p:txBody>
          <a:bodyPr wrap="square" rtlCol="0">
            <a:spAutoFit/>
          </a:bodyPr>
          <a:lstStyle/>
          <a:p>
            <a:pPr algn="r"/>
            <a:r>
              <a:rPr lang="en-US" dirty="0" smtClean="0">
                <a:solidFill>
                  <a:prstClr val="white"/>
                </a:solidFill>
              </a:rPr>
              <a:t>*</a:t>
            </a:r>
            <a:r>
              <a:rPr lang="pt-BR" dirty="0" smtClean="0">
                <a:solidFill>
                  <a:prstClr val="white"/>
                </a:solidFill>
              </a:rPr>
              <a:t>CIS </a:t>
            </a:r>
            <a:r>
              <a:rPr lang="pt-BR" dirty="0">
                <a:solidFill>
                  <a:prstClr val="white"/>
                </a:solidFill>
              </a:rPr>
              <a:t>Oracle Database 11g R2 Benchmark, v2.0.0 , 02-27-2015</a:t>
            </a:r>
            <a:endParaRPr lang="en-US" dirty="0">
              <a:solidFill>
                <a:prstClr val="white"/>
              </a:solidFill>
            </a:endParaRPr>
          </a:p>
        </p:txBody>
      </p:sp>
    </p:spTree>
    <p:extLst>
      <p:ext uri="{BB962C8B-B14F-4D97-AF65-F5344CB8AC3E}">
        <p14:creationId xmlns:p14="http://schemas.microsoft.com/office/powerpoint/2010/main" val="1614829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31174"/>
            <a:ext cx="11128248" cy="854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smtClean="0"/>
              <a:t>Oracle 11g Benchmark* </a:t>
            </a:r>
            <a:r>
              <a:rPr lang="en-US" sz="2800" dirty="0" smtClean="0"/>
              <a:t>cont’d</a:t>
            </a:r>
            <a:endParaRPr lang="en-US" sz="2800" dirty="0"/>
          </a:p>
        </p:txBody>
      </p:sp>
      <p:sp>
        <p:nvSpPr>
          <p:cNvPr id="3" name="Content Placeholder 2"/>
          <p:cNvSpPr>
            <a:spLocks noGrp="1"/>
          </p:cNvSpPr>
          <p:nvPr>
            <p:ph idx="1"/>
          </p:nvPr>
        </p:nvSpPr>
        <p:spPr>
          <a:xfrm>
            <a:off x="1069848" y="2121408"/>
            <a:ext cx="10058400" cy="3709765"/>
          </a:xfrm>
        </p:spPr>
        <p:txBody>
          <a:bodyPr/>
          <a:lstStyle/>
          <a:p>
            <a:r>
              <a:rPr lang="en-US" dirty="0" smtClean="0"/>
              <a:t>Authorization Restrictions </a:t>
            </a:r>
            <a:r>
              <a:rPr lang="en-US" dirty="0"/>
              <a:t>- privileges declared as </a:t>
            </a:r>
            <a:r>
              <a:rPr lang="en-US" dirty="0" smtClean="0"/>
              <a:t>PUBLIC</a:t>
            </a:r>
          </a:p>
          <a:p>
            <a:pPr lvl="1"/>
            <a:r>
              <a:rPr lang="en-US" dirty="0" err="1"/>
              <a:t>dbms_advisor</a:t>
            </a:r>
            <a:r>
              <a:rPr lang="en-US" dirty="0"/>
              <a:t> package because it can be used </a:t>
            </a:r>
            <a:r>
              <a:rPr lang="en-US" dirty="0" smtClean="0"/>
              <a:t>to </a:t>
            </a:r>
            <a:r>
              <a:rPr lang="en-US" dirty="0"/>
              <a:t>corrupt OS </a:t>
            </a:r>
            <a:r>
              <a:rPr lang="en-US" dirty="0" smtClean="0"/>
              <a:t>files</a:t>
            </a:r>
          </a:p>
          <a:p>
            <a:pPr lvl="1"/>
            <a:r>
              <a:rPr lang="en-US" dirty="0" err="1"/>
              <a:t>dbms_java</a:t>
            </a:r>
            <a:r>
              <a:rPr lang="en-US" dirty="0"/>
              <a:t> because it can be used to run java classes on OS from </a:t>
            </a:r>
            <a:r>
              <a:rPr lang="en-US" dirty="0" smtClean="0"/>
              <a:t>database</a:t>
            </a:r>
          </a:p>
          <a:p>
            <a:pPr lvl="1"/>
            <a:r>
              <a:rPr lang="en-US" dirty="0" err="1"/>
              <a:t>utl_file</a:t>
            </a:r>
            <a:r>
              <a:rPr lang="en-US" dirty="0"/>
              <a:t> can be used to read/write to files on </a:t>
            </a:r>
            <a:r>
              <a:rPr lang="en-US" dirty="0" smtClean="0"/>
              <a:t>OS</a:t>
            </a:r>
          </a:p>
          <a:p>
            <a:pPr lvl="1"/>
            <a:r>
              <a:rPr lang="en-US" dirty="0" err="1"/>
              <a:t>utl_smtp</a:t>
            </a:r>
            <a:r>
              <a:rPr lang="en-US" dirty="0"/>
              <a:t> can be used sent </a:t>
            </a:r>
            <a:r>
              <a:rPr lang="en-US" dirty="0" smtClean="0"/>
              <a:t>e-mail</a:t>
            </a:r>
          </a:p>
          <a:p>
            <a:pPr lvl="1"/>
            <a:r>
              <a:rPr lang="en-US" dirty="0" err="1"/>
              <a:t>utl_http</a:t>
            </a:r>
            <a:r>
              <a:rPr lang="en-US" dirty="0"/>
              <a:t> can be used to perform HTTP </a:t>
            </a:r>
            <a:r>
              <a:rPr lang="en-US" dirty="0" smtClean="0"/>
              <a:t>request</a:t>
            </a:r>
          </a:p>
          <a:p>
            <a:pPr lvl="1"/>
            <a:r>
              <a:rPr lang="en-US" dirty="0" err="1"/>
              <a:t>dbms_backup_restore</a:t>
            </a:r>
            <a:r>
              <a:rPr lang="en-US" dirty="0"/>
              <a:t> is used to perform PLSQL commands to </a:t>
            </a:r>
            <a:r>
              <a:rPr lang="en-US" dirty="0" smtClean="0"/>
              <a:t>RMAN</a:t>
            </a:r>
          </a:p>
          <a:p>
            <a:pPr lvl="1"/>
            <a:r>
              <a:rPr lang="en-US" dirty="0"/>
              <a:t>restrict some common excessive privileges and roles, </a:t>
            </a:r>
            <a:r>
              <a:rPr lang="en-US" dirty="0" err="1"/>
              <a:t>select_any_dictionary</a:t>
            </a:r>
            <a:r>
              <a:rPr lang="en-US" dirty="0"/>
              <a:t> , </a:t>
            </a:r>
            <a:r>
              <a:rPr lang="en-US" dirty="0" err="1"/>
              <a:t>create_procedure</a:t>
            </a:r>
            <a:r>
              <a:rPr lang="en-US" dirty="0"/>
              <a:t>, alter system, grant any role, grant any privilege, DBA role, </a:t>
            </a:r>
            <a:r>
              <a:rPr lang="en-US" dirty="0" err="1" smtClean="0"/>
              <a:t>etc</a:t>
            </a:r>
            <a:endParaRPr lang="en-US" dirty="0" smtClean="0"/>
          </a:p>
          <a:p>
            <a:r>
              <a:rPr lang="en-US" dirty="0" smtClean="0"/>
              <a:t>Audit/Logging </a:t>
            </a:r>
            <a:r>
              <a:rPr lang="en-US" dirty="0"/>
              <a:t>Policies and Procedures - enable auditing on changes that occur on </a:t>
            </a:r>
            <a:r>
              <a:rPr lang="en-US" dirty="0" smtClean="0"/>
              <a:t>alter , </a:t>
            </a:r>
            <a:r>
              <a:rPr lang="en-US" dirty="0"/>
              <a:t>create </a:t>
            </a:r>
            <a:r>
              <a:rPr lang="en-US" dirty="0" smtClean="0"/>
              <a:t>, </a:t>
            </a:r>
            <a:r>
              <a:rPr lang="en-US" dirty="0"/>
              <a:t>drop user and create, drop, alter or set </a:t>
            </a:r>
            <a:r>
              <a:rPr lang="en-US" dirty="0" smtClean="0"/>
              <a:t>role or profile</a:t>
            </a:r>
            <a:endParaRPr lang="en-US" dirty="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pPr/>
              <a:t>12</a:t>
            </a:fld>
            <a:endParaRPr lang="en-US" dirty="0"/>
          </a:p>
        </p:txBody>
      </p:sp>
      <p:sp>
        <p:nvSpPr>
          <p:cNvPr id="7" name="TextBox 6"/>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
        <p:nvSpPr>
          <p:cNvPr id="8" name="TextBox 7"/>
          <p:cNvSpPr txBox="1"/>
          <p:nvPr/>
        </p:nvSpPr>
        <p:spPr>
          <a:xfrm>
            <a:off x="3447738" y="6099879"/>
            <a:ext cx="7680510" cy="369332"/>
          </a:xfrm>
          <a:prstGeom prst="rect">
            <a:avLst/>
          </a:prstGeom>
          <a:noFill/>
        </p:spPr>
        <p:txBody>
          <a:bodyPr wrap="square" rtlCol="0">
            <a:spAutoFit/>
          </a:bodyPr>
          <a:lstStyle/>
          <a:p>
            <a:pPr algn="r"/>
            <a:r>
              <a:rPr lang="en-US" dirty="0" smtClean="0">
                <a:solidFill>
                  <a:prstClr val="white"/>
                </a:solidFill>
              </a:rPr>
              <a:t>*</a:t>
            </a:r>
            <a:r>
              <a:rPr lang="pt-BR" dirty="0" smtClean="0">
                <a:solidFill>
                  <a:prstClr val="white"/>
                </a:solidFill>
              </a:rPr>
              <a:t>CIS </a:t>
            </a:r>
            <a:r>
              <a:rPr lang="pt-BR" dirty="0">
                <a:solidFill>
                  <a:prstClr val="white"/>
                </a:solidFill>
              </a:rPr>
              <a:t>Oracle Database 11g R2 Benchmark, v2.0.0 , 02-27-2015</a:t>
            </a:r>
            <a:endParaRPr lang="en-US" dirty="0">
              <a:solidFill>
                <a:prstClr val="white"/>
              </a:solidFill>
            </a:endParaRPr>
          </a:p>
        </p:txBody>
      </p:sp>
    </p:spTree>
    <p:extLst>
      <p:ext uri="{BB962C8B-B14F-4D97-AF65-F5344CB8AC3E}">
        <p14:creationId xmlns:p14="http://schemas.microsoft.com/office/powerpoint/2010/main" val="3822332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45564"/>
            <a:ext cx="11128248" cy="85443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a:t>MySQL </a:t>
            </a:r>
            <a:r>
              <a:rPr lang="en-US" dirty="0" smtClean="0"/>
              <a:t>5.6 benchmark*</a:t>
            </a:r>
            <a:endParaRPr lang="en-US" dirty="0"/>
          </a:p>
        </p:txBody>
      </p:sp>
      <p:sp>
        <p:nvSpPr>
          <p:cNvPr id="3" name="Content Placeholder 2"/>
          <p:cNvSpPr>
            <a:spLocks noGrp="1"/>
          </p:cNvSpPr>
          <p:nvPr>
            <p:ph idx="1"/>
          </p:nvPr>
        </p:nvSpPr>
        <p:spPr/>
        <p:txBody>
          <a:bodyPr/>
          <a:lstStyle/>
          <a:p>
            <a:pPr algn="just"/>
            <a:r>
              <a:rPr lang="en-US" dirty="0" smtClean="0"/>
              <a:t>OS </a:t>
            </a:r>
            <a:r>
              <a:rPr lang="en-US" dirty="0"/>
              <a:t>Configuration </a:t>
            </a:r>
            <a:r>
              <a:rPr lang="en-US" dirty="0" smtClean="0"/>
              <a:t>(UBUNTU 14.04) – </a:t>
            </a:r>
          </a:p>
          <a:p>
            <a:pPr lvl="1" algn="just"/>
            <a:r>
              <a:rPr lang="en-US" dirty="0" smtClean="0"/>
              <a:t>Create additional </a:t>
            </a:r>
            <a:r>
              <a:rPr lang="en-US" dirty="0"/>
              <a:t>partitions to store database file other than filesystem </a:t>
            </a:r>
            <a:r>
              <a:rPr lang="en-US" dirty="0" smtClean="0"/>
              <a:t>partition</a:t>
            </a:r>
          </a:p>
          <a:p>
            <a:pPr lvl="1" algn="just"/>
            <a:r>
              <a:rPr lang="en-US" dirty="0"/>
              <a:t>Disable MySQL Command History (MYSQL_HISTFILE </a:t>
            </a:r>
            <a:r>
              <a:rPr lang="en-US" dirty="0" err="1"/>
              <a:t>env</a:t>
            </a:r>
            <a:r>
              <a:rPr lang="en-US" dirty="0"/>
              <a:t> variable to /dev/null)</a:t>
            </a:r>
          </a:p>
          <a:p>
            <a:pPr lvl="1" algn="just"/>
            <a:r>
              <a:rPr lang="en-US" dirty="0" err="1"/>
              <a:t>mysql_pwde</a:t>
            </a:r>
            <a:r>
              <a:rPr lang="en-US" dirty="0"/>
              <a:t> environment variable is not used in any profile because that enables passwords to be stored as clear text</a:t>
            </a:r>
            <a:r>
              <a:rPr lang="en-US" dirty="0" smtClean="0"/>
              <a:t>.</a:t>
            </a:r>
          </a:p>
          <a:p>
            <a:pPr algn="just"/>
            <a:r>
              <a:rPr lang="en-US" dirty="0" smtClean="0"/>
              <a:t>Installation </a:t>
            </a:r>
            <a:r>
              <a:rPr lang="en-US" dirty="0"/>
              <a:t>and Planning - installed on dedicated </a:t>
            </a:r>
            <a:r>
              <a:rPr lang="en-US" dirty="0" smtClean="0"/>
              <a:t>machine, </a:t>
            </a:r>
            <a:r>
              <a:rPr lang="en-US" dirty="0"/>
              <a:t>check </a:t>
            </a:r>
            <a:r>
              <a:rPr lang="en-US" dirty="0" err="1"/>
              <a:t>crontab</a:t>
            </a:r>
            <a:r>
              <a:rPr lang="en-US" dirty="0"/>
              <a:t> </a:t>
            </a:r>
            <a:r>
              <a:rPr lang="en-US" dirty="0" smtClean="0"/>
              <a:t>configuration for scheduled backups</a:t>
            </a:r>
          </a:p>
          <a:p>
            <a:pPr algn="just"/>
            <a:r>
              <a:rPr lang="en-US" dirty="0"/>
              <a:t>File System </a:t>
            </a:r>
            <a:r>
              <a:rPr lang="en-US" dirty="0" smtClean="0"/>
              <a:t>Permissions </a:t>
            </a:r>
            <a:r>
              <a:rPr lang="en-US" dirty="0"/>
              <a:t>-  configuring permissions on files inside </a:t>
            </a:r>
            <a:r>
              <a:rPr lang="en-US" dirty="0" err="1"/>
              <a:t>datadir</a:t>
            </a:r>
            <a:r>
              <a:rPr lang="en-US" dirty="0"/>
              <a:t> directory containing database files, securing log files that reside on OS level like binary log, error log, slow query log, and relay </a:t>
            </a:r>
            <a:r>
              <a:rPr lang="en-US" dirty="0" smtClean="0"/>
              <a:t>log (database changes)</a:t>
            </a:r>
          </a:p>
          <a:p>
            <a:pPr algn="just"/>
            <a:r>
              <a:rPr lang="en-US" dirty="0" smtClean="0"/>
              <a:t>General </a:t>
            </a:r>
            <a:r>
              <a:rPr lang="en-US" dirty="0"/>
              <a:t>Database Settings - </a:t>
            </a:r>
            <a:r>
              <a:rPr lang="en-US" dirty="0" smtClean="0"/>
              <a:t>Patches </a:t>
            </a:r>
            <a:r>
              <a:rPr lang="en-US" dirty="0"/>
              <a:t>Are Applied and  skip-grant-tables </a:t>
            </a:r>
            <a:r>
              <a:rPr lang="en-US" dirty="0" smtClean="0"/>
              <a:t>(</a:t>
            </a:r>
            <a:r>
              <a:rPr lang="en-US" dirty="0" err="1" smtClean="0"/>
              <a:t>my.cnf</a:t>
            </a:r>
            <a:r>
              <a:rPr lang="en-US" dirty="0" smtClean="0"/>
              <a:t>)</a:t>
            </a:r>
            <a:endParaRPr lang="en-US" dirty="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pPr/>
              <a:t>13</a:t>
            </a:fld>
            <a:endParaRPr lang="en-US" dirty="0"/>
          </a:p>
        </p:txBody>
      </p:sp>
      <p:sp>
        <p:nvSpPr>
          <p:cNvPr id="7" name="TextBox 6"/>
          <p:cNvSpPr txBox="1"/>
          <p:nvPr/>
        </p:nvSpPr>
        <p:spPr>
          <a:xfrm>
            <a:off x="348821" y="6073727"/>
            <a:ext cx="1259174" cy="369332"/>
          </a:xfrm>
          <a:prstGeom prst="rect">
            <a:avLst/>
          </a:prstGeom>
          <a:noFill/>
        </p:spPr>
        <p:txBody>
          <a:bodyPr wrap="square" rtlCol="0">
            <a:spAutoFit/>
          </a:bodyPr>
          <a:lstStyle/>
          <a:p>
            <a:r>
              <a:rPr lang="en-US" b="1" dirty="0" smtClean="0">
                <a:solidFill>
                  <a:schemeClr val="bg1"/>
                </a:solidFill>
              </a:rPr>
              <a:t>ITM-528</a:t>
            </a:r>
          </a:p>
        </p:txBody>
      </p:sp>
      <p:sp>
        <p:nvSpPr>
          <p:cNvPr id="8" name="TextBox 7"/>
          <p:cNvSpPr txBox="1"/>
          <p:nvPr/>
        </p:nvSpPr>
        <p:spPr>
          <a:xfrm>
            <a:off x="3447738" y="5979959"/>
            <a:ext cx="7680510" cy="646331"/>
          </a:xfrm>
          <a:prstGeom prst="rect">
            <a:avLst/>
          </a:prstGeom>
          <a:noFill/>
        </p:spPr>
        <p:txBody>
          <a:bodyPr wrap="square" rtlCol="0">
            <a:spAutoFit/>
          </a:bodyPr>
          <a:lstStyle/>
          <a:p>
            <a:pPr algn="r"/>
            <a:r>
              <a:rPr lang="en-US" dirty="0" smtClean="0">
                <a:solidFill>
                  <a:prstClr val="white"/>
                </a:solidFill>
              </a:rPr>
              <a:t>*</a:t>
            </a:r>
            <a:r>
              <a:rPr lang="fr-FR" dirty="0" smtClean="0">
                <a:solidFill>
                  <a:prstClr val="white"/>
                </a:solidFill>
              </a:rPr>
              <a:t>CIS </a:t>
            </a:r>
            <a:r>
              <a:rPr lang="fr-FR" dirty="0">
                <a:solidFill>
                  <a:prstClr val="white"/>
                </a:solidFill>
              </a:rPr>
              <a:t>Oracle MySQL Enterprise Edition 5.6, v1.0.0, </a:t>
            </a:r>
            <a:r>
              <a:rPr lang="fr-FR" dirty="0" smtClean="0">
                <a:solidFill>
                  <a:prstClr val="white"/>
                </a:solidFill>
              </a:rPr>
              <a:t>06-­30-2015</a:t>
            </a:r>
          </a:p>
          <a:p>
            <a:pPr algn="r"/>
            <a:r>
              <a:rPr lang="en-US" dirty="0" smtClean="0">
                <a:solidFill>
                  <a:prstClr val="white"/>
                </a:solidFill>
              </a:rPr>
              <a:t>CIS </a:t>
            </a:r>
            <a:r>
              <a:rPr lang="en-US" dirty="0">
                <a:solidFill>
                  <a:prstClr val="white"/>
                </a:solidFill>
              </a:rPr>
              <a:t>Oracle MySQL Community Server 5.6, v1.0.0, 01­28-2015</a:t>
            </a:r>
          </a:p>
        </p:txBody>
      </p:sp>
    </p:spTree>
    <p:extLst>
      <p:ext uri="{BB962C8B-B14F-4D97-AF65-F5344CB8AC3E}">
        <p14:creationId xmlns:p14="http://schemas.microsoft.com/office/powerpoint/2010/main" val="4151201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45564"/>
            <a:ext cx="11128248" cy="85443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a:t>MySQL </a:t>
            </a:r>
            <a:r>
              <a:rPr lang="en-US" dirty="0" smtClean="0"/>
              <a:t>5.6 benchmark* </a:t>
            </a:r>
            <a:r>
              <a:rPr lang="en-US" sz="2800" dirty="0"/>
              <a:t>cont’d</a:t>
            </a:r>
          </a:p>
        </p:txBody>
      </p:sp>
      <p:sp>
        <p:nvSpPr>
          <p:cNvPr id="3" name="Content Placeholder 2"/>
          <p:cNvSpPr>
            <a:spLocks noGrp="1"/>
          </p:cNvSpPr>
          <p:nvPr>
            <p:ph idx="1"/>
          </p:nvPr>
        </p:nvSpPr>
        <p:spPr>
          <a:xfrm>
            <a:off x="1069848" y="1896558"/>
            <a:ext cx="10058400" cy="4050792"/>
          </a:xfrm>
        </p:spPr>
        <p:txBody>
          <a:bodyPr>
            <a:normAutofit lnSpcReduction="10000"/>
          </a:bodyPr>
          <a:lstStyle/>
          <a:p>
            <a:pPr algn="just"/>
            <a:r>
              <a:rPr lang="en-US" dirty="0" smtClean="0"/>
              <a:t>MySQL </a:t>
            </a:r>
            <a:r>
              <a:rPr lang="en-US" dirty="0"/>
              <a:t>Permissions - configuring access to </a:t>
            </a:r>
            <a:r>
              <a:rPr lang="en-US" dirty="0" err="1"/>
              <a:t>mysql.user</a:t>
            </a:r>
            <a:r>
              <a:rPr lang="en-US" dirty="0"/>
              <a:t> and </a:t>
            </a:r>
            <a:r>
              <a:rPr lang="en-US" dirty="0" err="1"/>
              <a:t>mysql.db</a:t>
            </a:r>
            <a:r>
              <a:rPr lang="en-US" dirty="0"/>
              <a:t> </a:t>
            </a:r>
            <a:r>
              <a:rPr lang="en-US" dirty="0" smtClean="0"/>
              <a:t>tables </a:t>
            </a:r>
            <a:r>
              <a:rPr lang="nb-NO" dirty="0" smtClean="0"/>
              <a:t>where </a:t>
            </a:r>
            <a:r>
              <a:rPr lang="nb-NO" dirty="0"/>
              <a:t>database user privileges are stored like select_priv, insert_priv, update_priv, drop_priv, etc. </a:t>
            </a:r>
            <a:r>
              <a:rPr lang="nb-NO" dirty="0" smtClean="0"/>
              <a:t>Check for file_priv </a:t>
            </a:r>
            <a:r>
              <a:rPr lang="nb-NO" dirty="0"/>
              <a:t>– privilege to read and write to os file, process_priv – privilege to monitor sessions, super_priv – or super privilege to change master, kill, purge binary logs, </a:t>
            </a:r>
            <a:r>
              <a:rPr lang="nb-NO" dirty="0" smtClean="0"/>
              <a:t>shutdown_priv </a:t>
            </a:r>
            <a:r>
              <a:rPr lang="nb-NO" dirty="0"/>
              <a:t>– to allow user to shutdown </a:t>
            </a:r>
            <a:r>
              <a:rPr lang="nb-NO" dirty="0" smtClean="0"/>
              <a:t>database</a:t>
            </a:r>
          </a:p>
          <a:p>
            <a:pPr algn="just"/>
            <a:r>
              <a:rPr lang="nb-NO" dirty="0" smtClean="0"/>
              <a:t>Database </a:t>
            </a:r>
            <a:r>
              <a:rPr lang="nb-NO" dirty="0"/>
              <a:t>Auditing </a:t>
            </a:r>
            <a:r>
              <a:rPr lang="nb-NO" dirty="0" smtClean="0"/>
              <a:t>- </a:t>
            </a:r>
            <a:r>
              <a:rPr lang="en-US" dirty="0"/>
              <a:t>enable error logging by configuring log-error </a:t>
            </a:r>
            <a:r>
              <a:rPr lang="en-US" dirty="0" smtClean="0"/>
              <a:t>(</a:t>
            </a:r>
            <a:r>
              <a:rPr lang="en-US" dirty="0" err="1" smtClean="0"/>
              <a:t>my.cnf</a:t>
            </a:r>
            <a:r>
              <a:rPr lang="en-US" dirty="0"/>
              <a:t>), </a:t>
            </a:r>
            <a:r>
              <a:rPr lang="en-US" dirty="0" smtClean="0"/>
              <a:t>log </a:t>
            </a:r>
            <a:r>
              <a:rPr lang="en-US" dirty="0"/>
              <a:t>files </a:t>
            </a:r>
            <a:r>
              <a:rPr lang="en-US" dirty="0" smtClean="0"/>
              <a:t>to </a:t>
            </a:r>
            <a:r>
              <a:rPr lang="en-US" dirty="0"/>
              <a:t>be stored in non-system partition by configuring log-bin parameter </a:t>
            </a:r>
            <a:r>
              <a:rPr lang="en-US" dirty="0" smtClean="0"/>
              <a:t>-</a:t>
            </a:r>
            <a:r>
              <a:rPr lang="en-US" dirty="0" err="1" smtClean="0"/>
              <a:t>my.cnf</a:t>
            </a:r>
            <a:endParaRPr lang="en-US" dirty="0" smtClean="0"/>
          </a:p>
          <a:p>
            <a:pPr algn="just"/>
            <a:r>
              <a:rPr lang="en-US" dirty="0"/>
              <a:t>Authentication - parameter </a:t>
            </a:r>
            <a:r>
              <a:rPr lang="en-US" dirty="0" err="1"/>
              <a:t>old_passwords</a:t>
            </a:r>
            <a:r>
              <a:rPr lang="en-US" dirty="0"/>
              <a:t> must be set to 2, to use stronger sha256 hashing </a:t>
            </a:r>
            <a:r>
              <a:rPr lang="en-US" dirty="0" smtClean="0"/>
              <a:t>algorithm</a:t>
            </a:r>
            <a:r>
              <a:rPr lang="en-US" dirty="0"/>
              <a:t>, prevent </a:t>
            </a:r>
            <a:r>
              <a:rPr lang="en-US" dirty="0" smtClean="0"/>
              <a:t>users </a:t>
            </a:r>
            <a:r>
              <a:rPr lang="en-US" dirty="0"/>
              <a:t>to </a:t>
            </a:r>
            <a:r>
              <a:rPr lang="en-US" dirty="0" smtClean="0"/>
              <a:t>use </a:t>
            </a:r>
            <a:r>
              <a:rPr lang="en-US" dirty="0"/>
              <a:t>unsecure old format </a:t>
            </a:r>
            <a:r>
              <a:rPr lang="en-US" dirty="0" smtClean="0"/>
              <a:t>enable </a:t>
            </a:r>
            <a:r>
              <a:rPr lang="en-US" dirty="0"/>
              <a:t>setting </a:t>
            </a:r>
            <a:r>
              <a:rPr lang="en-US" dirty="0" err="1" smtClean="0"/>
              <a:t>secure_auth</a:t>
            </a:r>
            <a:r>
              <a:rPr lang="en-US" dirty="0"/>
              <a:t>, </a:t>
            </a:r>
            <a:r>
              <a:rPr lang="en-US" dirty="0" smtClean="0"/>
              <a:t>disable anonymous accounts </a:t>
            </a:r>
            <a:r>
              <a:rPr lang="en-US" dirty="0"/>
              <a:t>by running </a:t>
            </a:r>
            <a:r>
              <a:rPr lang="en-US" dirty="0" err="1" smtClean="0"/>
              <a:t>mysql_secure_installation</a:t>
            </a:r>
            <a:endParaRPr lang="en-US" dirty="0" smtClean="0"/>
          </a:p>
          <a:p>
            <a:pPr algn="just"/>
            <a:r>
              <a:rPr lang="nb-NO" dirty="0" smtClean="0"/>
              <a:t>Network and replication – use </a:t>
            </a:r>
            <a:r>
              <a:rPr lang="en-US" dirty="0"/>
              <a:t>SSL/TLS </a:t>
            </a:r>
            <a:r>
              <a:rPr lang="en-US" dirty="0" smtClean="0"/>
              <a:t>encryption </a:t>
            </a:r>
            <a:r>
              <a:rPr lang="en-US" dirty="0"/>
              <a:t>by configuring </a:t>
            </a:r>
            <a:r>
              <a:rPr lang="en-US" dirty="0" err="1"/>
              <a:t>have_ssl</a:t>
            </a:r>
            <a:r>
              <a:rPr lang="en-US" dirty="0"/>
              <a:t> parameter</a:t>
            </a:r>
            <a:r>
              <a:rPr lang="nb-NO" dirty="0" smtClean="0"/>
              <a:t> </a:t>
            </a:r>
            <a:endParaRPr lang="nb-NO" dirty="0"/>
          </a:p>
          <a:p>
            <a:endParaRPr lang="en-US" dirty="0" smtClean="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pPr/>
              <a:t>14</a:t>
            </a:fld>
            <a:endParaRPr lang="en-US" dirty="0"/>
          </a:p>
        </p:txBody>
      </p:sp>
      <p:sp>
        <p:nvSpPr>
          <p:cNvPr id="7" name="TextBox 6"/>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
        <p:nvSpPr>
          <p:cNvPr id="8" name="TextBox 7"/>
          <p:cNvSpPr txBox="1"/>
          <p:nvPr/>
        </p:nvSpPr>
        <p:spPr>
          <a:xfrm>
            <a:off x="3447738" y="5979959"/>
            <a:ext cx="7680510" cy="646331"/>
          </a:xfrm>
          <a:prstGeom prst="rect">
            <a:avLst/>
          </a:prstGeom>
          <a:noFill/>
        </p:spPr>
        <p:txBody>
          <a:bodyPr wrap="square" rtlCol="0">
            <a:spAutoFit/>
          </a:bodyPr>
          <a:lstStyle/>
          <a:p>
            <a:pPr algn="r"/>
            <a:r>
              <a:rPr lang="en-US" dirty="0" smtClean="0">
                <a:solidFill>
                  <a:prstClr val="white"/>
                </a:solidFill>
              </a:rPr>
              <a:t>*</a:t>
            </a:r>
            <a:r>
              <a:rPr lang="fr-FR" dirty="0" smtClean="0">
                <a:solidFill>
                  <a:prstClr val="white"/>
                </a:solidFill>
              </a:rPr>
              <a:t>CIS </a:t>
            </a:r>
            <a:r>
              <a:rPr lang="fr-FR" dirty="0">
                <a:solidFill>
                  <a:prstClr val="white"/>
                </a:solidFill>
              </a:rPr>
              <a:t>Oracle MySQL Enterprise Edition 5.6, v1.0.0, </a:t>
            </a:r>
            <a:r>
              <a:rPr lang="fr-FR" dirty="0" smtClean="0">
                <a:solidFill>
                  <a:prstClr val="white"/>
                </a:solidFill>
              </a:rPr>
              <a:t>06-­30-2015</a:t>
            </a:r>
          </a:p>
          <a:p>
            <a:pPr algn="r"/>
            <a:r>
              <a:rPr lang="en-US" dirty="0" smtClean="0">
                <a:solidFill>
                  <a:prstClr val="white"/>
                </a:solidFill>
              </a:rPr>
              <a:t>CIS </a:t>
            </a:r>
            <a:r>
              <a:rPr lang="en-US" dirty="0">
                <a:solidFill>
                  <a:prstClr val="white"/>
                </a:solidFill>
              </a:rPr>
              <a:t>Oracle MySQL Community Server 5.6, v1.0.0, 01­28-2015</a:t>
            </a:r>
          </a:p>
        </p:txBody>
      </p:sp>
    </p:spTree>
    <p:extLst>
      <p:ext uri="{BB962C8B-B14F-4D97-AF65-F5344CB8AC3E}">
        <p14:creationId xmlns:p14="http://schemas.microsoft.com/office/powerpoint/2010/main" val="725980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45564"/>
            <a:ext cx="11128248" cy="85443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1069847" y="484632"/>
            <a:ext cx="7804329" cy="1609344"/>
          </a:xfrm>
        </p:spPr>
        <p:txBody>
          <a:bodyPr>
            <a:normAutofit fontScale="90000"/>
          </a:bodyPr>
          <a:lstStyle/>
          <a:p>
            <a:r>
              <a:rPr lang="en-US" dirty="0" smtClean="0"/>
              <a:t/>
            </a:r>
            <a:br>
              <a:rPr lang="en-US" dirty="0" smtClean="0"/>
            </a:br>
            <a:r>
              <a:rPr lang="en-US" dirty="0" smtClean="0"/>
              <a:t>Compliance </a:t>
            </a:r>
            <a:r>
              <a:rPr lang="en-US" dirty="0"/>
              <a:t>and </a:t>
            </a:r>
            <a:r>
              <a:rPr lang="en-US" dirty="0" smtClean="0"/>
              <a:t>regulations                          </a:t>
            </a:r>
            <a:br>
              <a:rPr lang="en-US" dirty="0" smtClean="0"/>
            </a:br>
            <a:endParaRPr lang="en-US" dirty="0"/>
          </a:p>
        </p:txBody>
      </p:sp>
      <p:sp>
        <p:nvSpPr>
          <p:cNvPr id="3" name="Content Placeholder 2"/>
          <p:cNvSpPr>
            <a:spLocks noGrp="1"/>
          </p:cNvSpPr>
          <p:nvPr>
            <p:ph idx="1"/>
          </p:nvPr>
        </p:nvSpPr>
        <p:spPr/>
        <p:txBody>
          <a:bodyPr/>
          <a:lstStyle/>
          <a:p>
            <a:pPr algn="just"/>
            <a:r>
              <a:rPr lang="en-US" dirty="0"/>
              <a:t>Regulation is written document containing the rules that have power and/or the force of </a:t>
            </a:r>
            <a:r>
              <a:rPr lang="en-US" dirty="0" smtClean="0"/>
              <a:t>law</a:t>
            </a:r>
          </a:p>
          <a:p>
            <a:pPr algn="just"/>
            <a:r>
              <a:rPr lang="en-US" dirty="0"/>
              <a:t>Companies must meet the requirements with regulatory standards to ensure that the security and confidentiality of data is protected against threats or security breaches. </a:t>
            </a:r>
            <a:endParaRPr lang="en-US" dirty="0" smtClean="0"/>
          </a:p>
          <a:p>
            <a:pPr algn="just"/>
            <a:r>
              <a:rPr lang="en-US" dirty="0"/>
              <a:t>Data protection standards are aiming to protect the data from </a:t>
            </a:r>
            <a:r>
              <a:rPr lang="en-US" dirty="0" smtClean="0"/>
              <a:t>cyber-crime</a:t>
            </a:r>
          </a:p>
          <a:p>
            <a:pPr marL="274320" lvl="1" indent="0" algn="just">
              <a:buNone/>
              <a:tabLst>
                <a:tab pos="793750" algn="l"/>
              </a:tabLst>
            </a:pPr>
            <a:r>
              <a:rPr lang="en-US" dirty="0"/>
              <a:t>•	Payment Card Industry Data Security Standard (PCI DSS)</a:t>
            </a:r>
          </a:p>
          <a:p>
            <a:pPr marL="274320" lvl="1" indent="0" algn="just">
              <a:buNone/>
              <a:tabLst>
                <a:tab pos="793750" algn="l"/>
              </a:tabLst>
            </a:pPr>
            <a:r>
              <a:rPr lang="en-US" dirty="0"/>
              <a:t>•	Sarbanes-Oxley Act (SOX)</a:t>
            </a:r>
          </a:p>
          <a:p>
            <a:pPr marL="274320" lvl="1" indent="0" algn="just">
              <a:buNone/>
              <a:tabLst>
                <a:tab pos="793750" algn="l"/>
              </a:tabLst>
            </a:pPr>
            <a:r>
              <a:rPr lang="en-US" dirty="0"/>
              <a:t>•	Health Insurance Portability and Accountability Act (HIPAA)</a:t>
            </a:r>
          </a:p>
          <a:p>
            <a:pPr marL="274320" lvl="1" indent="0" algn="just">
              <a:buNone/>
              <a:tabLst>
                <a:tab pos="793750" algn="l"/>
              </a:tabLst>
            </a:pPr>
            <a:r>
              <a:rPr lang="en-US" dirty="0"/>
              <a:t>•	European Union Data Protection Directive (EUDPD)</a:t>
            </a:r>
          </a:p>
          <a:p>
            <a:pPr marL="274320" lvl="1" indent="0" algn="just">
              <a:buNone/>
              <a:tabLst>
                <a:tab pos="793750" algn="l"/>
              </a:tabLst>
            </a:pPr>
            <a:r>
              <a:rPr lang="en-US" dirty="0"/>
              <a:t>•	ISO 27002 Code of Practice for Information Security Management (ISO 27002)</a:t>
            </a:r>
          </a:p>
          <a:p>
            <a:pPr lvl="1" algn="just"/>
            <a:endParaRPr lang="en-US" dirty="0" smtClean="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pPr/>
              <a:t>15</a:t>
            </a:fld>
            <a:endParaRPr lang="en-US" dirty="0"/>
          </a:p>
        </p:txBody>
      </p:sp>
      <p:sp>
        <p:nvSpPr>
          <p:cNvPr id="7" name="TextBox 6"/>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Tree>
    <p:extLst>
      <p:ext uri="{BB962C8B-B14F-4D97-AF65-F5344CB8AC3E}">
        <p14:creationId xmlns:p14="http://schemas.microsoft.com/office/powerpoint/2010/main" val="13284912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45564"/>
            <a:ext cx="11128248" cy="85443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1069847" y="484632"/>
            <a:ext cx="7804329" cy="1609344"/>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Payment </a:t>
            </a:r>
            <a:r>
              <a:rPr lang="en-US" dirty="0"/>
              <a:t>Card Industry Data Security Standard (PCI DSS) </a:t>
            </a:r>
            <a:r>
              <a:rPr lang="en-US" dirty="0" smtClean="0"/>
              <a:t/>
            </a:r>
            <a:br>
              <a:rPr lang="en-US" dirty="0" smtClean="0"/>
            </a:br>
            <a:r>
              <a:rPr lang="en-US" dirty="0" smtClean="0"/>
              <a:t>                          </a:t>
            </a:r>
            <a:br>
              <a:rPr lang="en-US" dirty="0" smtClean="0"/>
            </a:br>
            <a:endParaRPr lang="en-US" dirty="0"/>
          </a:p>
        </p:txBody>
      </p:sp>
      <p:sp>
        <p:nvSpPr>
          <p:cNvPr id="3" name="Content Placeholder 2"/>
          <p:cNvSpPr>
            <a:spLocks noGrp="1"/>
          </p:cNvSpPr>
          <p:nvPr>
            <p:ph idx="1"/>
          </p:nvPr>
        </p:nvSpPr>
        <p:spPr>
          <a:xfrm>
            <a:off x="1069848" y="2468546"/>
            <a:ext cx="10058400" cy="3377018"/>
          </a:xfrm>
        </p:spPr>
        <p:txBody>
          <a:bodyPr/>
          <a:lstStyle/>
          <a:p>
            <a:pPr algn="just"/>
            <a:r>
              <a:rPr lang="en-US" dirty="0"/>
              <a:t>PCI </a:t>
            </a:r>
            <a:r>
              <a:rPr lang="en-US" dirty="0" smtClean="0"/>
              <a:t>DSS </a:t>
            </a:r>
            <a:r>
              <a:rPr lang="en-US" dirty="0"/>
              <a:t>is an information security standard defined by the Payment Card Industry Security Standards Council which was founded by American Express, Discover Financial Services, JCB, MasterCard, and </a:t>
            </a:r>
            <a:r>
              <a:rPr lang="en-US" dirty="0" smtClean="0"/>
              <a:t>Visa.</a:t>
            </a:r>
          </a:p>
          <a:p>
            <a:pPr algn="just"/>
            <a:r>
              <a:rPr lang="en-US" dirty="0"/>
              <a:t>The Council issues security compliance standards required by any organization that processes, stores, or transmits cardholder information in order to prevent payment card data fraud and its security </a:t>
            </a:r>
            <a:r>
              <a:rPr lang="en-US" dirty="0" smtClean="0"/>
              <a:t>exposure</a:t>
            </a:r>
          </a:p>
          <a:p>
            <a:pPr algn="just"/>
            <a:r>
              <a:rPr lang="en-US" dirty="0" smtClean="0"/>
              <a:t>PCI DSS ensure </a:t>
            </a:r>
            <a:r>
              <a:rPr lang="en-US" dirty="0"/>
              <a:t>that organizations are compliant on six principles to build and maintain a secure network; protect cardholder data; maintain a vulnerability management program, implement strong access control measures, monitor and test networks, and maintain an information security policy</a:t>
            </a:r>
            <a:r>
              <a:rPr lang="en-US" dirty="0" smtClean="0"/>
              <a:t>.*</a:t>
            </a:r>
          </a:p>
          <a:p>
            <a:pPr algn="just"/>
            <a:endParaRPr lang="en-US" dirty="0" smtClean="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pPr/>
              <a:t>16</a:t>
            </a:fld>
            <a:endParaRPr lang="en-US" dirty="0"/>
          </a:p>
        </p:txBody>
      </p:sp>
      <p:sp>
        <p:nvSpPr>
          <p:cNvPr id="7" name="TextBox 6"/>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
        <p:nvSpPr>
          <p:cNvPr id="8" name="TextBox 7"/>
          <p:cNvSpPr txBox="1"/>
          <p:nvPr/>
        </p:nvSpPr>
        <p:spPr>
          <a:xfrm>
            <a:off x="3447738" y="6099879"/>
            <a:ext cx="7680510" cy="646331"/>
          </a:xfrm>
          <a:prstGeom prst="rect">
            <a:avLst/>
          </a:prstGeom>
          <a:noFill/>
        </p:spPr>
        <p:txBody>
          <a:bodyPr wrap="square" rtlCol="0">
            <a:spAutoFit/>
          </a:bodyPr>
          <a:lstStyle/>
          <a:p>
            <a:pPr algn="r"/>
            <a:r>
              <a:rPr lang="en-US" dirty="0" smtClean="0">
                <a:solidFill>
                  <a:prstClr val="white"/>
                </a:solidFill>
              </a:rPr>
              <a:t>*PCI </a:t>
            </a:r>
            <a:r>
              <a:rPr lang="en-US" dirty="0">
                <a:solidFill>
                  <a:prstClr val="white"/>
                </a:solidFill>
              </a:rPr>
              <a:t>DSS Requirements and Security Assessment Procedures, </a:t>
            </a:r>
            <a:endParaRPr lang="en-US" dirty="0" smtClean="0">
              <a:solidFill>
                <a:prstClr val="white"/>
              </a:solidFill>
            </a:endParaRPr>
          </a:p>
          <a:p>
            <a:pPr algn="r"/>
            <a:r>
              <a:rPr lang="en-US" dirty="0" smtClean="0">
                <a:solidFill>
                  <a:prstClr val="white"/>
                </a:solidFill>
              </a:rPr>
              <a:t>Version </a:t>
            </a:r>
            <a:r>
              <a:rPr lang="en-US" dirty="0">
                <a:solidFill>
                  <a:prstClr val="white"/>
                </a:solidFill>
              </a:rPr>
              <a:t>3.1, April 2015, PCI DSS Council</a:t>
            </a:r>
          </a:p>
        </p:txBody>
      </p:sp>
    </p:spTree>
    <p:extLst>
      <p:ext uri="{BB962C8B-B14F-4D97-AF65-F5344CB8AC3E}">
        <p14:creationId xmlns:p14="http://schemas.microsoft.com/office/powerpoint/2010/main" val="4119596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45564"/>
            <a:ext cx="11128248" cy="85443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1069848" y="604552"/>
            <a:ext cx="10058400" cy="1609344"/>
          </a:xfrm>
        </p:spPr>
        <p:txBody>
          <a:bodyPr>
            <a:normAutofit/>
          </a:bodyPr>
          <a:lstStyle/>
          <a:p>
            <a:r>
              <a:rPr lang="en-US" dirty="0" smtClean="0"/>
              <a:t>PCI </a:t>
            </a:r>
            <a:r>
              <a:rPr lang="en-US" dirty="0"/>
              <a:t>compliance </a:t>
            </a:r>
            <a:r>
              <a:rPr lang="en-US" dirty="0" smtClean="0"/>
              <a:t>and </a:t>
            </a:r>
            <a:r>
              <a:rPr lang="en-US" dirty="0"/>
              <a:t>RDBMS</a:t>
            </a:r>
          </a:p>
        </p:txBody>
      </p:sp>
      <p:sp>
        <p:nvSpPr>
          <p:cNvPr id="3" name="Content Placeholder 2"/>
          <p:cNvSpPr>
            <a:spLocks noGrp="1"/>
          </p:cNvSpPr>
          <p:nvPr>
            <p:ph idx="1"/>
          </p:nvPr>
        </p:nvSpPr>
        <p:spPr/>
        <p:txBody>
          <a:bodyPr/>
          <a:lstStyle/>
          <a:p>
            <a:pPr algn="just"/>
            <a:r>
              <a:rPr lang="en-US" dirty="0"/>
              <a:t>RDMBS can be utilized to address only part of security issues from PCI </a:t>
            </a:r>
            <a:r>
              <a:rPr lang="en-US" dirty="0" smtClean="0"/>
              <a:t>requirements:</a:t>
            </a:r>
          </a:p>
          <a:p>
            <a:pPr lvl="1" algn="just"/>
            <a:r>
              <a:rPr lang="en-US" dirty="0"/>
              <a:t>Requirement 2 - Do not use vendor-supplied defaults for system passwords and other security </a:t>
            </a:r>
            <a:r>
              <a:rPr lang="en-US" dirty="0" smtClean="0"/>
              <a:t>parameters</a:t>
            </a:r>
          </a:p>
          <a:p>
            <a:pPr lvl="1" algn="just"/>
            <a:r>
              <a:rPr lang="en-US" dirty="0"/>
              <a:t>Requirement 3 -  Protect stored cardholder </a:t>
            </a:r>
            <a:r>
              <a:rPr lang="en-US" dirty="0" smtClean="0"/>
              <a:t>data</a:t>
            </a:r>
          </a:p>
          <a:p>
            <a:pPr lvl="1" algn="just"/>
            <a:r>
              <a:rPr lang="en-US" dirty="0"/>
              <a:t>Requirement 6 -  Develop and maintain secure systems and </a:t>
            </a:r>
            <a:r>
              <a:rPr lang="en-US" dirty="0" smtClean="0"/>
              <a:t>applications</a:t>
            </a:r>
          </a:p>
          <a:p>
            <a:pPr lvl="1" algn="just"/>
            <a:r>
              <a:rPr lang="en-US" dirty="0"/>
              <a:t>Requirement 7 - Restrict access to cardholder data by business need to </a:t>
            </a:r>
            <a:r>
              <a:rPr lang="en-US" dirty="0" smtClean="0"/>
              <a:t>know</a:t>
            </a:r>
          </a:p>
          <a:p>
            <a:pPr lvl="1" algn="just"/>
            <a:r>
              <a:rPr lang="en-US" dirty="0"/>
              <a:t>Requirement 8 - Identify and authenticate access to system </a:t>
            </a:r>
            <a:r>
              <a:rPr lang="en-US" dirty="0" smtClean="0"/>
              <a:t>components</a:t>
            </a:r>
          </a:p>
          <a:p>
            <a:pPr lvl="1" algn="just"/>
            <a:r>
              <a:rPr lang="en-US" dirty="0"/>
              <a:t>Requirement 10 - Track and monitor all access to network resources and cardholder data</a:t>
            </a:r>
            <a:endParaRPr lang="en-US" dirty="0" smtClean="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pPr/>
              <a:t>17</a:t>
            </a:fld>
            <a:endParaRPr lang="en-US" dirty="0"/>
          </a:p>
        </p:txBody>
      </p:sp>
      <p:sp>
        <p:nvSpPr>
          <p:cNvPr id="7" name="TextBox 6"/>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Tree>
    <p:extLst>
      <p:ext uri="{BB962C8B-B14F-4D97-AF65-F5344CB8AC3E}">
        <p14:creationId xmlns:p14="http://schemas.microsoft.com/office/powerpoint/2010/main" val="1901263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45564"/>
            <a:ext cx="11128248" cy="85443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normAutofit/>
          </a:bodyPr>
          <a:lstStyle/>
          <a:p>
            <a:pPr lvl="0">
              <a:spcBef>
                <a:spcPts val="1200"/>
              </a:spcBef>
              <a:buClr>
                <a:srgbClr val="D34817">
                  <a:lumMod val="75000"/>
                </a:srgbClr>
              </a:buClr>
              <a:buSzPct val="85000"/>
            </a:pPr>
            <a:r>
              <a:rPr lang="en-US" dirty="0" smtClean="0"/>
              <a:t>Requirement 2</a:t>
            </a:r>
            <a:br>
              <a:rPr lang="en-US" dirty="0" smtClean="0"/>
            </a:br>
            <a:r>
              <a:rPr lang="en-US" sz="2700" cap="none" dirty="0">
                <a:solidFill>
                  <a:prstClr val="black"/>
                </a:solidFill>
                <a:latin typeface="Rockwell" panose="02060603020205020403"/>
                <a:ea typeface="+mn-ea"/>
                <a:cs typeface="+mn-cs"/>
              </a:rPr>
              <a:t>Do not use vendor-supplied defaults for system passwords and other security </a:t>
            </a:r>
            <a:r>
              <a:rPr lang="en-US" sz="2700" cap="none" dirty="0" smtClean="0">
                <a:solidFill>
                  <a:prstClr val="black"/>
                </a:solidFill>
                <a:latin typeface="Rockwell" panose="02060603020205020403"/>
                <a:ea typeface="+mn-ea"/>
                <a:cs typeface="+mn-cs"/>
              </a:rPr>
              <a:t>parameters</a:t>
            </a:r>
            <a:endParaRPr lang="en-US" dirty="0"/>
          </a:p>
        </p:txBody>
      </p:sp>
      <p:sp>
        <p:nvSpPr>
          <p:cNvPr id="3" name="Content Placeholder 2"/>
          <p:cNvSpPr>
            <a:spLocks noGrp="1"/>
          </p:cNvSpPr>
          <p:nvPr>
            <p:ph idx="1"/>
          </p:nvPr>
        </p:nvSpPr>
        <p:spPr>
          <a:xfrm>
            <a:off x="1069848" y="2121408"/>
            <a:ext cx="10058400" cy="3724156"/>
          </a:xfrm>
        </p:spPr>
        <p:txBody>
          <a:bodyPr/>
          <a:lstStyle/>
          <a:p>
            <a:pPr algn="just"/>
            <a:r>
              <a:rPr lang="en-US" dirty="0"/>
              <a:t>Oracle - Database Configuration Assistant (DBCA) automatically locks and expires default accounts and passwords during </a:t>
            </a:r>
            <a:r>
              <a:rPr lang="en-US" dirty="0" smtClean="0"/>
              <a:t>installation</a:t>
            </a:r>
          </a:p>
          <a:p>
            <a:pPr algn="just"/>
            <a:r>
              <a:rPr lang="en-US" dirty="0"/>
              <a:t>SQL Server – by default does not provide users with default </a:t>
            </a:r>
            <a:r>
              <a:rPr lang="en-US" dirty="0" smtClean="0"/>
              <a:t>passwords</a:t>
            </a:r>
          </a:p>
          <a:p>
            <a:pPr algn="just"/>
            <a:r>
              <a:rPr lang="en-US" dirty="0"/>
              <a:t>MySQL – by default installs anonymous users and doesn’t set the root password. By executing the </a:t>
            </a:r>
            <a:r>
              <a:rPr lang="en-US" dirty="0" err="1"/>
              <a:t>mysql_secure_installation</a:t>
            </a:r>
            <a:r>
              <a:rPr lang="en-US" dirty="0"/>
              <a:t> tool </a:t>
            </a:r>
            <a:endParaRPr lang="en-US" dirty="0" smtClean="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pPr/>
              <a:t>18</a:t>
            </a:fld>
            <a:endParaRPr lang="en-US" dirty="0"/>
          </a:p>
        </p:txBody>
      </p:sp>
      <p:sp>
        <p:nvSpPr>
          <p:cNvPr id="7" name="TextBox 6"/>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Tree>
    <p:extLst>
      <p:ext uri="{BB962C8B-B14F-4D97-AF65-F5344CB8AC3E}">
        <p14:creationId xmlns:p14="http://schemas.microsoft.com/office/powerpoint/2010/main" val="1563295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45564"/>
            <a:ext cx="11128248" cy="85443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normAutofit/>
          </a:bodyPr>
          <a:lstStyle/>
          <a:p>
            <a:pPr lvl="0">
              <a:spcBef>
                <a:spcPts val="1200"/>
              </a:spcBef>
              <a:buClr>
                <a:srgbClr val="D34817">
                  <a:lumMod val="75000"/>
                </a:srgbClr>
              </a:buClr>
              <a:buSzPct val="85000"/>
            </a:pPr>
            <a:r>
              <a:rPr lang="en-US" dirty="0" smtClean="0"/>
              <a:t>Requirement 3</a:t>
            </a:r>
            <a:br>
              <a:rPr lang="en-US" dirty="0" smtClean="0"/>
            </a:br>
            <a:r>
              <a:rPr lang="en-US" sz="2700" cap="none" dirty="0">
                <a:solidFill>
                  <a:prstClr val="black"/>
                </a:solidFill>
                <a:latin typeface="Rockwell" panose="02060603020205020403"/>
                <a:ea typeface="+mn-ea"/>
                <a:cs typeface="+mn-cs"/>
              </a:rPr>
              <a:t>Protect stored cardholder data</a:t>
            </a:r>
            <a:endParaRPr lang="en-US" dirty="0"/>
          </a:p>
        </p:txBody>
      </p:sp>
      <p:sp>
        <p:nvSpPr>
          <p:cNvPr id="3" name="Content Placeholder 2"/>
          <p:cNvSpPr>
            <a:spLocks noGrp="1"/>
          </p:cNvSpPr>
          <p:nvPr>
            <p:ph idx="1"/>
          </p:nvPr>
        </p:nvSpPr>
        <p:spPr>
          <a:xfrm>
            <a:off x="1069848" y="2121408"/>
            <a:ext cx="10058400" cy="3695375"/>
          </a:xfrm>
        </p:spPr>
        <p:txBody>
          <a:bodyPr>
            <a:normAutofit/>
          </a:bodyPr>
          <a:lstStyle/>
          <a:p>
            <a:pPr algn="just"/>
            <a:r>
              <a:rPr lang="en-US" dirty="0"/>
              <a:t>Oracle – TDE to encrypt data at a column or tablespace level, Oracle Label Security can help to configure access to sensitive or confidential data. Oracle Database Vault Realms can be used to prevent highly privileged users from accessing any application data</a:t>
            </a:r>
          </a:p>
          <a:p>
            <a:pPr algn="just"/>
            <a:r>
              <a:rPr lang="en-US" dirty="0"/>
              <a:t>MS SQL- TDE or full disk encryption to protect the data in database.</a:t>
            </a:r>
          </a:p>
          <a:p>
            <a:pPr algn="just"/>
            <a:r>
              <a:rPr lang="en-US" dirty="0"/>
              <a:t>MySQL - doesn’t provide native encryption, recommended to use symmetric encryption AES256 </a:t>
            </a:r>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pPr/>
              <a:t>19</a:t>
            </a:fld>
            <a:endParaRPr lang="en-US" dirty="0"/>
          </a:p>
        </p:txBody>
      </p:sp>
      <p:sp>
        <p:nvSpPr>
          <p:cNvPr id="7" name="TextBox 6"/>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Tree>
    <p:extLst>
      <p:ext uri="{BB962C8B-B14F-4D97-AF65-F5344CB8AC3E}">
        <p14:creationId xmlns:p14="http://schemas.microsoft.com/office/powerpoint/2010/main" val="502504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31174"/>
            <a:ext cx="11128248" cy="854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smtClean="0"/>
              <a:t>Literature</a:t>
            </a:r>
            <a:endParaRPr lang="en-US" dirty="0"/>
          </a:p>
        </p:txBody>
      </p:sp>
      <p:sp>
        <p:nvSpPr>
          <p:cNvPr id="3" name="Content Placeholder 2"/>
          <p:cNvSpPr>
            <a:spLocks noGrp="1"/>
          </p:cNvSpPr>
          <p:nvPr>
            <p:ph idx="1"/>
          </p:nvPr>
        </p:nvSpPr>
        <p:spPr>
          <a:xfrm>
            <a:off x="1069848" y="2041837"/>
            <a:ext cx="10241280" cy="3271153"/>
          </a:xfrm>
        </p:spPr>
        <p:txBody>
          <a:bodyPr>
            <a:normAutofit/>
          </a:bodyPr>
          <a:lstStyle/>
          <a:p>
            <a:r>
              <a:rPr lang="en-US" sz="1600" dirty="0" smtClean="0"/>
              <a:t>Database </a:t>
            </a:r>
            <a:r>
              <a:rPr lang="en-US" sz="1600" dirty="0"/>
              <a:t>Security, Alfred </a:t>
            </a:r>
            <a:r>
              <a:rPr lang="en-US" sz="1600" dirty="0" err="1"/>
              <a:t>Basta</a:t>
            </a:r>
            <a:r>
              <a:rPr lang="en-US" sz="1600" dirty="0"/>
              <a:t>, Melissa </a:t>
            </a:r>
            <a:r>
              <a:rPr lang="en-US" sz="1600" dirty="0" err="1"/>
              <a:t>Zgola</a:t>
            </a:r>
            <a:endParaRPr lang="en-US" sz="1600" dirty="0"/>
          </a:p>
          <a:p>
            <a:r>
              <a:rPr lang="en-US" sz="1600" dirty="0" smtClean="0"/>
              <a:t>PCI </a:t>
            </a:r>
            <a:r>
              <a:rPr lang="en-US" sz="1600" dirty="0"/>
              <a:t>DSS Requirements and Security Assessment Procedures, Version 3.1, April 2015, PCI DSS Council</a:t>
            </a:r>
          </a:p>
          <a:p>
            <a:r>
              <a:rPr lang="en-US" sz="1600" dirty="0" smtClean="0"/>
              <a:t>Certified </a:t>
            </a:r>
            <a:r>
              <a:rPr lang="en-US" sz="1600" dirty="0"/>
              <a:t>Information Systems Security Professional, James Michael Stewart, Ed </a:t>
            </a:r>
            <a:r>
              <a:rPr lang="en-US" sz="1600" dirty="0" err="1"/>
              <a:t>Tittel</a:t>
            </a:r>
            <a:r>
              <a:rPr lang="en-US" sz="1600" dirty="0"/>
              <a:t>, Mike Chapple, Wiley Publishing Fifth Edition, 2004</a:t>
            </a:r>
          </a:p>
          <a:p>
            <a:r>
              <a:rPr lang="en-US" sz="1600" dirty="0" smtClean="0"/>
              <a:t>2015 </a:t>
            </a:r>
            <a:r>
              <a:rPr lang="en-US" sz="1600" dirty="0"/>
              <a:t>Verizon Data Breach Investigation Report, Verizon Enterprise, 2015</a:t>
            </a:r>
          </a:p>
          <a:p>
            <a:r>
              <a:rPr lang="en-US" sz="1600" dirty="0" smtClean="0"/>
              <a:t>CIS </a:t>
            </a:r>
            <a:r>
              <a:rPr lang="en-US" sz="1600" dirty="0"/>
              <a:t>Microsoft SQL Server 2012 Benchmark, v1.2.0 - 10-09-2015</a:t>
            </a:r>
          </a:p>
          <a:p>
            <a:r>
              <a:rPr lang="en-US" sz="1600" dirty="0" smtClean="0"/>
              <a:t>CIS </a:t>
            </a:r>
            <a:r>
              <a:rPr lang="en-US" sz="1600" dirty="0"/>
              <a:t>Oracle Database 11g R2 Benchmark, v2.0.0 , 02-27-2015</a:t>
            </a:r>
          </a:p>
          <a:p>
            <a:r>
              <a:rPr lang="en-US" sz="1600" dirty="0" smtClean="0"/>
              <a:t>CIS </a:t>
            </a:r>
            <a:r>
              <a:rPr lang="en-US" sz="1600" dirty="0"/>
              <a:t>Oracle MySQL Community Server 5.6, v1.0.0, 01­28-2015</a:t>
            </a:r>
          </a:p>
          <a:p>
            <a:r>
              <a:rPr lang="en-US" sz="1600" dirty="0" smtClean="0"/>
              <a:t>CIS </a:t>
            </a:r>
            <a:r>
              <a:rPr lang="en-US" sz="1600" dirty="0"/>
              <a:t>Oracle MySQL Enterprise Edition 5.6, v1.0.0, 06­30-2015</a:t>
            </a:r>
            <a:endParaRPr lang="en-US" sz="1600" dirty="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pPr/>
              <a:t>2</a:t>
            </a:fld>
            <a:endParaRPr lang="en-US" dirty="0"/>
          </a:p>
        </p:txBody>
      </p:sp>
      <p:sp>
        <p:nvSpPr>
          <p:cNvPr id="8" name="TextBox 7"/>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Tree>
    <p:extLst>
      <p:ext uri="{BB962C8B-B14F-4D97-AF65-F5344CB8AC3E}">
        <p14:creationId xmlns:p14="http://schemas.microsoft.com/office/powerpoint/2010/main" val="17015651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45564"/>
            <a:ext cx="11128248" cy="85443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normAutofit/>
          </a:bodyPr>
          <a:lstStyle/>
          <a:p>
            <a:pPr lvl="0">
              <a:spcBef>
                <a:spcPts val="1200"/>
              </a:spcBef>
              <a:buClr>
                <a:srgbClr val="D34817">
                  <a:lumMod val="75000"/>
                </a:srgbClr>
              </a:buClr>
              <a:buSzPct val="85000"/>
            </a:pPr>
            <a:r>
              <a:rPr lang="en-US" dirty="0" smtClean="0"/>
              <a:t>Requirement 6</a:t>
            </a:r>
            <a:br>
              <a:rPr lang="en-US" dirty="0" smtClean="0"/>
            </a:br>
            <a:r>
              <a:rPr lang="en-US" sz="2700" cap="none" dirty="0">
                <a:solidFill>
                  <a:prstClr val="black"/>
                </a:solidFill>
                <a:latin typeface="Rockwell" panose="02060603020205020403"/>
                <a:ea typeface="+mn-ea"/>
                <a:cs typeface="+mn-cs"/>
              </a:rPr>
              <a:t>Develop and maintain secure systems and </a:t>
            </a:r>
            <a:r>
              <a:rPr lang="en-US" sz="2700" cap="none" dirty="0" smtClean="0">
                <a:solidFill>
                  <a:prstClr val="black"/>
                </a:solidFill>
                <a:latin typeface="Rockwell" panose="02060603020205020403"/>
                <a:ea typeface="+mn-ea"/>
                <a:cs typeface="+mn-cs"/>
              </a:rPr>
              <a:t>applications</a:t>
            </a:r>
            <a:endParaRPr lang="en-US" dirty="0"/>
          </a:p>
        </p:txBody>
      </p:sp>
      <p:sp>
        <p:nvSpPr>
          <p:cNvPr id="3" name="Content Placeholder 2"/>
          <p:cNvSpPr>
            <a:spLocks noGrp="1"/>
          </p:cNvSpPr>
          <p:nvPr>
            <p:ph idx="1"/>
          </p:nvPr>
        </p:nvSpPr>
        <p:spPr>
          <a:xfrm>
            <a:off x="1069848" y="2121408"/>
            <a:ext cx="10058400" cy="3695375"/>
          </a:xfrm>
        </p:spPr>
        <p:txBody>
          <a:bodyPr/>
          <a:lstStyle/>
          <a:p>
            <a:pPr algn="just"/>
            <a:r>
              <a:rPr lang="en-US" dirty="0"/>
              <a:t>Oracle - Oracle Critical Patch Update (CPU) </a:t>
            </a:r>
            <a:r>
              <a:rPr lang="en-US" dirty="0" smtClean="0"/>
              <a:t>released quarterly</a:t>
            </a:r>
          </a:p>
          <a:p>
            <a:pPr algn="just"/>
            <a:r>
              <a:rPr lang="en-US" dirty="0"/>
              <a:t>MS SQL - applying security patches regularly released by Microsoft Security </a:t>
            </a:r>
            <a:r>
              <a:rPr lang="en-US" dirty="0" err="1" smtClean="0"/>
              <a:t>TechCenter</a:t>
            </a:r>
            <a:endParaRPr lang="en-US" dirty="0" smtClean="0"/>
          </a:p>
          <a:p>
            <a:pPr algn="just"/>
            <a:r>
              <a:rPr lang="en-US" dirty="0"/>
              <a:t>MySQL – patching MySQL is done with Oracle Critical </a:t>
            </a:r>
            <a:r>
              <a:rPr lang="en-US" dirty="0" smtClean="0"/>
              <a:t>Patching</a:t>
            </a:r>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pPr/>
              <a:t>20</a:t>
            </a:fld>
            <a:endParaRPr lang="en-US" dirty="0"/>
          </a:p>
        </p:txBody>
      </p:sp>
      <p:sp>
        <p:nvSpPr>
          <p:cNvPr id="7" name="TextBox 6"/>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Tree>
    <p:extLst>
      <p:ext uri="{BB962C8B-B14F-4D97-AF65-F5344CB8AC3E}">
        <p14:creationId xmlns:p14="http://schemas.microsoft.com/office/powerpoint/2010/main" val="2527040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45564"/>
            <a:ext cx="11128248" cy="85443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normAutofit/>
          </a:bodyPr>
          <a:lstStyle/>
          <a:p>
            <a:pPr lvl="0">
              <a:spcBef>
                <a:spcPts val="1200"/>
              </a:spcBef>
              <a:buClr>
                <a:srgbClr val="D34817">
                  <a:lumMod val="75000"/>
                </a:srgbClr>
              </a:buClr>
              <a:buSzPct val="85000"/>
            </a:pPr>
            <a:r>
              <a:rPr lang="en-US" dirty="0" smtClean="0"/>
              <a:t>Requirement 7</a:t>
            </a:r>
            <a:br>
              <a:rPr lang="en-US" dirty="0" smtClean="0"/>
            </a:br>
            <a:r>
              <a:rPr lang="en-US" sz="2700" cap="none" dirty="0">
                <a:solidFill>
                  <a:prstClr val="black"/>
                </a:solidFill>
                <a:latin typeface="Rockwell" panose="02060603020205020403"/>
                <a:ea typeface="+mn-ea"/>
                <a:cs typeface="+mn-cs"/>
              </a:rPr>
              <a:t>Restrict access to cardholder data by business need to </a:t>
            </a:r>
            <a:r>
              <a:rPr lang="en-US" sz="2700" cap="none" dirty="0" smtClean="0">
                <a:solidFill>
                  <a:prstClr val="black"/>
                </a:solidFill>
                <a:latin typeface="Rockwell" panose="02060603020205020403"/>
                <a:ea typeface="+mn-ea"/>
                <a:cs typeface="+mn-cs"/>
              </a:rPr>
              <a:t>know</a:t>
            </a:r>
            <a:endParaRPr lang="en-US" dirty="0"/>
          </a:p>
        </p:txBody>
      </p:sp>
      <p:sp>
        <p:nvSpPr>
          <p:cNvPr id="3" name="Content Placeholder 2"/>
          <p:cNvSpPr>
            <a:spLocks noGrp="1"/>
          </p:cNvSpPr>
          <p:nvPr>
            <p:ph idx="1"/>
          </p:nvPr>
        </p:nvSpPr>
        <p:spPr/>
        <p:txBody>
          <a:bodyPr/>
          <a:lstStyle/>
          <a:p>
            <a:pPr algn="just"/>
            <a:r>
              <a:rPr lang="en-US" dirty="0"/>
              <a:t>Oracle - Oracle Database Vault enables implementation of separation of duties for privileged users, enables access control at the database level on any end-user access attempts. Oracle Label Security provides additional security features </a:t>
            </a:r>
            <a:endParaRPr lang="en-US" dirty="0" smtClean="0"/>
          </a:p>
          <a:p>
            <a:pPr algn="just"/>
            <a:r>
              <a:rPr lang="en-US" dirty="0"/>
              <a:t>MS SQL - The basic principle is that access should be denied for everyone and only those restricted users should be allowed to have </a:t>
            </a:r>
            <a:r>
              <a:rPr lang="en-US" dirty="0" smtClean="0"/>
              <a:t>access. </a:t>
            </a:r>
            <a:r>
              <a:rPr lang="en-US" dirty="0"/>
              <a:t>Define user groups for each business role and implement role-based access </a:t>
            </a:r>
            <a:r>
              <a:rPr lang="en-US" dirty="0" smtClean="0"/>
              <a:t>control</a:t>
            </a:r>
          </a:p>
          <a:p>
            <a:pPr algn="just"/>
            <a:r>
              <a:rPr lang="en-US" dirty="0"/>
              <a:t>MySQL - Enterprise edition provides additional Enterprise Security module </a:t>
            </a:r>
          </a:p>
          <a:p>
            <a:pPr marL="0" indent="0" algn="just">
              <a:buNone/>
            </a:pPr>
            <a:endParaRPr lang="en-US" dirty="0" smtClean="0"/>
          </a:p>
          <a:p>
            <a:pPr marL="0" indent="0" algn="just">
              <a:buNone/>
            </a:pPr>
            <a:endParaRPr lang="en-US" dirty="0" smtClean="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pPr/>
              <a:t>21</a:t>
            </a:fld>
            <a:endParaRPr lang="en-US" dirty="0"/>
          </a:p>
        </p:txBody>
      </p:sp>
      <p:sp>
        <p:nvSpPr>
          <p:cNvPr id="7" name="TextBox 6"/>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Tree>
    <p:extLst>
      <p:ext uri="{BB962C8B-B14F-4D97-AF65-F5344CB8AC3E}">
        <p14:creationId xmlns:p14="http://schemas.microsoft.com/office/powerpoint/2010/main" val="3534406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45564"/>
            <a:ext cx="11128248" cy="85443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normAutofit/>
          </a:bodyPr>
          <a:lstStyle/>
          <a:p>
            <a:pPr lvl="0">
              <a:spcBef>
                <a:spcPts val="1200"/>
              </a:spcBef>
              <a:buClr>
                <a:srgbClr val="D34817">
                  <a:lumMod val="75000"/>
                </a:srgbClr>
              </a:buClr>
              <a:buSzPct val="85000"/>
            </a:pPr>
            <a:r>
              <a:rPr lang="en-US" dirty="0" smtClean="0"/>
              <a:t>Requirement 8</a:t>
            </a:r>
            <a:br>
              <a:rPr lang="en-US" dirty="0" smtClean="0"/>
            </a:br>
            <a:r>
              <a:rPr lang="en-US" sz="2700" cap="none" dirty="0">
                <a:solidFill>
                  <a:prstClr val="black"/>
                </a:solidFill>
                <a:latin typeface="Rockwell" panose="02060603020205020403"/>
                <a:ea typeface="+mn-ea"/>
                <a:cs typeface="+mn-cs"/>
              </a:rPr>
              <a:t>Identify and authenticate access to system </a:t>
            </a:r>
            <a:r>
              <a:rPr lang="en-US" sz="2700" cap="none" dirty="0" smtClean="0">
                <a:solidFill>
                  <a:prstClr val="black"/>
                </a:solidFill>
                <a:latin typeface="Rockwell" panose="02060603020205020403"/>
                <a:ea typeface="+mn-ea"/>
                <a:cs typeface="+mn-cs"/>
              </a:rPr>
              <a:t>components</a:t>
            </a:r>
            <a:endParaRPr lang="en-US" dirty="0"/>
          </a:p>
        </p:txBody>
      </p:sp>
      <p:sp>
        <p:nvSpPr>
          <p:cNvPr id="3" name="Content Placeholder 2"/>
          <p:cNvSpPr>
            <a:spLocks noGrp="1"/>
          </p:cNvSpPr>
          <p:nvPr>
            <p:ph idx="1"/>
          </p:nvPr>
        </p:nvSpPr>
        <p:spPr/>
        <p:txBody>
          <a:bodyPr/>
          <a:lstStyle/>
          <a:p>
            <a:pPr algn="just"/>
            <a:r>
              <a:rPr lang="en-US" dirty="0"/>
              <a:t>Oracle - authentication and access control through dedicated user accounts and </a:t>
            </a:r>
            <a:r>
              <a:rPr lang="en-US" dirty="0" smtClean="0"/>
              <a:t>strong authentication, </a:t>
            </a:r>
            <a:r>
              <a:rPr lang="en-US" dirty="0"/>
              <a:t>Access Manager and Identity </a:t>
            </a:r>
            <a:r>
              <a:rPr lang="en-US" dirty="0" smtClean="0"/>
              <a:t>Manager</a:t>
            </a:r>
          </a:p>
          <a:p>
            <a:pPr algn="just"/>
            <a:r>
              <a:rPr lang="en-US" dirty="0"/>
              <a:t>MS SQL  - </a:t>
            </a:r>
            <a:r>
              <a:rPr lang="en-US" dirty="0" smtClean="0"/>
              <a:t>Microsoft </a:t>
            </a:r>
            <a:r>
              <a:rPr lang="en-US" dirty="0"/>
              <a:t>recommends to use Windows as more robust authentication </a:t>
            </a:r>
            <a:r>
              <a:rPr lang="en-US" dirty="0" smtClean="0"/>
              <a:t>mechanism</a:t>
            </a:r>
          </a:p>
          <a:p>
            <a:pPr algn="just"/>
            <a:r>
              <a:rPr lang="en-US" dirty="0" smtClean="0"/>
              <a:t>MySQL - </a:t>
            </a:r>
            <a:r>
              <a:rPr lang="en-US" dirty="0"/>
              <a:t>dedicated user accounts and strong authentication Additional plugins provided with Enterprise Edition include MySQL Enterprise Monitor and MySQL Audit</a:t>
            </a:r>
            <a:endParaRPr lang="en-US" dirty="0" smtClean="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pPr/>
              <a:t>22</a:t>
            </a:fld>
            <a:endParaRPr lang="en-US" dirty="0"/>
          </a:p>
        </p:txBody>
      </p:sp>
      <p:sp>
        <p:nvSpPr>
          <p:cNvPr id="7" name="TextBox 6"/>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Tree>
    <p:extLst>
      <p:ext uri="{BB962C8B-B14F-4D97-AF65-F5344CB8AC3E}">
        <p14:creationId xmlns:p14="http://schemas.microsoft.com/office/powerpoint/2010/main" val="683924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45564"/>
            <a:ext cx="11128248" cy="85443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normAutofit/>
          </a:bodyPr>
          <a:lstStyle/>
          <a:p>
            <a:pPr lvl="0">
              <a:spcBef>
                <a:spcPts val="1200"/>
              </a:spcBef>
              <a:buClr>
                <a:srgbClr val="D34817">
                  <a:lumMod val="75000"/>
                </a:srgbClr>
              </a:buClr>
              <a:buSzPct val="85000"/>
            </a:pPr>
            <a:r>
              <a:rPr lang="en-US" dirty="0" smtClean="0"/>
              <a:t>Requirement 10</a:t>
            </a:r>
            <a:br>
              <a:rPr lang="en-US" dirty="0" smtClean="0"/>
            </a:br>
            <a:r>
              <a:rPr lang="en-US" sz="2700" cap="none" dirty="0">
                <a:solidFill>
                  <a:prstClr val="black"/>
                </a:solidFill>
                <a:latin typeface="Rockwell" panose="02060603020205020403"/>
                <a:ea typeface="+mn-ea"/>
                <a:cs typeface="+mn-cs"/>
              </a:rPr>
              <a:t>Track and monitor all access to network resources and cardholder </a:t>
            </a:r>
            <a:r>
              <a:rPr lang="en-US" sz="2700" cap="none" dirty="0" smtClean="0">
                <a:solidFill>
                  <a:prstClr val="black"/>
                </a:solidFill>
                <a:latin typeface="Rockwell" panose="02060603020205020403"/>
                <a:ea typeface="+mn-ea"/>
                <a:cs typeface="+mn-cs"/>
              </a:rPr>
              <a:t>data</a:t>
            </a:r>
            <a:endParaRPr lang="en-US" dirty="0"/>
          </a:p>
        </p:txBody>
      </p:sp>
      <p:sp>
        <p:nvSpPr>
          <p:cNvPr id="3" name="Content Placeholder 2"/>
          <p:cNvSpPr>
            <a:spLocks noGrp="1"/>
          </p:cNvSpPr>
          <p:nvPr>
            <p:ph idx="1"/>
          </p:nvPr>
        </p:nvSpPr>
        <p:spPr>
          <a:xfrm>
            <a:off x="1069848" y="2121408"/>
            <a:ext cx="10058400" cy="3695375"/>
          </a:xfrm>
        </p:spPr>
        <p:txBody>
          <a:bodyPr/>
          <a:lstStyle/>
          <a:p>
            <a:pPr algn="just"/>
            <a:r>
              <a:rPr lang="en-US" dirty="0"/>
              <a:t>Oracle – provides a depth of auditing that readily enables to implement database auditing. Additionally Fine Grained Auditing (FGA) enables audit policies to be </a:t>
            </a:r>
            <a:r>
              <a:rPr lang="en-US" dirty="0" smtClean="0"/>
              <a:t>associated </a:t>
            </a:r>
            <a:r>
              <a:rPr lang="en-US" dirty="0"/>
              <a:t>with columns on card holder data. </a:t>
            </a:r>
            <a:endParaRPr lang="en-US" dirty="0" smtClean="0"/>
          </a:p>
          <a:p>
            <a:pPr algn="just"/>
            <a:r>
              <a:rPr lang="en-US" dirty="0"/>
              <a:t>MS </a:t>
            </a:r>
            <a:r>
              <a:rPr lang="en-US" dirty="0" smtClean="0"/>
              <a:t>SQL </a:t>
            </a:r>
            <a:r>
              <a:rPr lang="en-US" dirty="0"/>
              <a:t>– provides the audit functionality to log the database activities and to control what is audited. SQL Server auditing enables to implicitly log and capture user access to cardholder data</a:t>
            </a:r>
            <a:endParaRPr lang="en-US" dirty="0" smtClean="0"/>
          </a:p>
          <a:p>
            <a:pPr algn="just"/>
            <a:r>
              <a:rPr lang="en-US" dirty="0"/>
              <a:t>My SQL – Community Edition is a restricted on audit functionality, while the Enterprise Edition gives much more possibilities by utilizing the Enterprise Audit plugin</a:t>
            </a:r>
            <a:endParaRPr lang="en-US" dirty="0" smtClean="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pPr/>
              <a:t>23</a:t>
            </a:fld>
            <a:endParaRPr lang="en-US" dirty="0"/>
          </a:p>
        </p:txBody>
      </p:sp>
      <p:sp>
        <p:nvSpPr>
          <p:cNvPr id="7" name="TextBox 6"/>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Tree>
    <p:extLst>
      <p:ext uri="{BB962C8B-B14F-4D97-AF65-F5344CB8AC3E}">
        <p14:creationId xmlns:p14="http://schemas.microsoft.com/office/powerpoint/2010/main" val="3446367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45564"/>
            <a:ext cx="11128248" cy="85443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normAutofit fontScale="90000"/>
          </a:bodyPr>
          <a:lstStyle/>
          <a:p>
            <a:pPr lvl="0">
              <a:spcBef>
                <a:spcPts val="1200"/>
              </a:spcBef>
              <a:buClr>
                <a:srgbClr val="D34817">
                  <a:lumMod val="75000"/>
                </a:srgbClr>
              </a:buClr>
              <a:buSzPct val="85000"/>
            </a:pPr>
            <a:r>
              <a:rPr lang="en-US" dirty="0" smtClean="0"/>
              <a:t/>
            </a:r>
            <a:br>
              <a:rPr lang="en-US" dirty="0" smtClean="0"/>
            </a:br>
            <a:r>
              <a:rPr lang="en-US" dirty="0" smtClean="0"/>
              <a:t>CONCLUSIONS</a:t>
            </a:r>
            <a:r>
              <a:rPr lang="en-US" sz="2000" cap="none" dirty="0">
                <a:solidFill>
                  <a:prstClr val="black"/>
                </a:solidFill>
                <a:latin typeface="Rockwell" panose="02060603020205020403"/>
                <a:ea typeface="+mn-ea"/>
                <a:cs typeface="+mn-cs"/>
              </a:rPr>
              <a:t/>
            </a:r>
            <a:br>
              <a:rPr lang="en-US" sz="2000" cap="none" dirty="0">
                <a:solidFill>
                  <a:prstClr val="black"/>
                </a:solidFill>
                <a:latin typeface="Rockwell" panose="02060603020205020403"/>
                <a:ea typeface="+mn-ea"/>
                <a:cs typeface="+mn-cs"/>
              </a:rPr>
            </a:br>
            <a:endParaRPr lang="en-US" dirty="0"/>
          </a:p>
        </p:txBody>
      </p:sp>
      <p:sp>
        <p:nvSpPr>
          <p:cNvPr id="3" name="Content Placeholder 2"/>
          <p:cNvSpPr>
            <a:spLocks noGrp="1"/>
          </p:cNvSpPr>
          <p:nvPr>
            <p:ph idx="1"/>
          </p:nvPr>
        </p:nvSpPr>
        <p:spPr>
          <a:xfrm>
            <a:off x="1069848" y="1873405"/>
            <a:ext cx="10058400" cy="3972159"/>
          </a:xfrm>
        </p:spPr>
        <p:txBody>
          <a:bodyPr>
            <a:normAutofit lnSpcReduction="10000"/>
          </a:bodyPr>
          <a:lstStyle/>
          <a:p>
            <a:pPr algn="just"/>
            <a:r>
              <a:rPr lang="en-US" dirty="0"/>
              <a:t>Because of their importance, databases are permanently attractive target for attack by cyber criminals, and database security breaches are happening every day with high negative impact on business. </a:t>
            </a:r>
            <a:endParaRPr lang="en-US" dirty="0" smtClean="0"/>
          </a:p>
          <a:p>
            <a:pPr algn="just"/>
            <a:r>
              <a:rPr lang="en-US" dirty="0"/>
              <a:t>Database hardening is a process to secure data in depth. </a:t>
            </a:r>
            <a:endParaRPr lang="en-US" dirty="0" smtClean="0"/>
          </a:p>
          <a:p>
            <a:pPr algn="just"/>
            <a:r>
              <a:rPr lang="en-US" dirty="0"/>
              <a:t>PCI </a:t>
            </a:r>
            <a:r>
              <a:rPr lang="en-US" dirty="0" smtClean="0"/>
              <a:t>DSS Requirements </a:t>
            </a:r>
            <a:r>
              <a:rPr lang="en-US" dirty="0"/>
              <a:t>2, 3, 6, 7, 8, and10 can be seen from RDBMS perspective </a:t>
            </a:r>
            <a:endParaRPr lang="en-US" dirty="0" smtClean="0"/>
          </a:p>
          <a:p>
            <a:pPr algn="just"/>
            <a:r>
              <a:rPr lang="en-US" dirty="0" smtClean="0"/>
              <a:t>Oracle, MS SQL and MySQL Enterprise Edition offer </a:t>
            </a:r>
            <a:r>
              <a:rPr lang="en-US" dirty="0"/>
              <a:t>rialable functionality and </a:t>
            </a:r>
            <a:r>
              <a:rPr lang="en-US" dirty="0" smtClean="0"/>
              <a:t>features </a:t>
            </a:r>
            <a:r>
              <a:rPr lang="en-US" dirty="0"/>
              <a:t>to implement PCI standards at required </a:t>
            </a:r>
            <a:r>
              <a:rPr lang="en-US" dirty="0" smtClean="0"/>
              <a:t>level</a:t>
            </a:r>
          </a:p>
          <a:p>
            <a:pPr algn="just"/>
            <a:r>
              <a:rPr lang="en-US" dirty="0"/>
              <a:t>PCI </a:t>
            </a:r>
            <a:r>
              <a:rPr lang="en-US" dirty="0" smtClean="0"/>
              <a:t>DSS Compliance </a:t>
            </a:r>
            <a:r>
              <a:rPr lang="en-US" dirty="0"/>
              <a:t>is not one time requirement and there is not one way to achieve </a:t>
            </a:r>
            <a:r>
              <a:rPr lang="en-US" dirty="0" smtClean="0"/>
              <a:t>compliance</a:t>
            </a:r>
          </a:p>
          <a:p>
            <a:pPr algn="just"/>
            <a:r>
              <a:rPr lang="en-US" dirty="0"/>
              <a:t>organization decides to store data than they have to comply with the standard by creating secure Cardholder Data Environment (CDE) or outsource responsibility to specialized service providers. </a:t>
            </a:r>
            <a:endParaRPr lang="en-US" dirty="0" smtClean="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pPr/>
              <a:t>24</a:t>
            </a:fld>
            <a:endParaRPr lang="en-US" dirty="0"/>
          </a:p>
        </p:txBody>
      </p:sp>
      <p:sp>
        <p:nvSpPr>
          <p:cNvPr id="7" name="TextBox 6"/>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Tree>
    <p:extLst>
      <p:ext uri="{BB962C8B-B14F-4D97-AF65-F5344CB8AC3E}">
        <p14:creationId xmlns:p14="http://schemas.microsoft.com/office/powerpoint/2010/main" val="13625472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5400" dirty="0" smtClean="0"/>
              <a:t>Thank You FOR YOUR ATTENTION!</a:t>
            </a:r>
            <a:br>
              <a:rPr lang="en-US" sz="5400" dirty="0" smtClean="0"/>
            </a:br>
            <a:r>
              <a:rPr lang="en-US" sz="5400" dirty="0" smtClean="0"/>
              <a:t>QUESTIONS?</a:t>
            </a:r>
            <a:endParaRPr lang="en-US" sz="5400" dirty="0"/>
          </a:p>
        </p:txBody>
      </p:sp>
      <p:sp>
        <p:nvSpPr>
          <p:cNvPr id="3" name="Subtitle 2"/>
          <p:cNvSpPr>
            <a:spLocks noGrp="1"/>
          </p:cNvSpPr>
          <p:nvPr>
            <p:ph type="subTitle" idx="1"/>
          </p:nvPr>
        </p:nvSpPr>
        <p:spPr/>
        <p:txBody>
          <a:bodyPr/>
          <a:lstStyle/>
          <a:p>
            <a:r>
              <a:rPr lang="en-US" dirty="0" smtClean="0"/>
              <a:t>Vahidin Qerimi </a:t>
            </a:r>
          </a:p>
          <a:p>
            <a:r>
              <a:rPr lang="en-US" dirty="0" smtClean="0"/>
              <a:t>A20367281</a:t>
            </a:r>
            <a:endParaRPr lang="en-US" dirty="0"/>
          </a:p>
        </p:txBody>
      </p:sp>
      <p:pic>
        <p:nvPicPr>
          <p:cNvPr id="4" name="Picture 3"/>
          <p:cNvPicPr>
            <a:picLocks noChangeAspect="1"/>
          </p:cNvPicPr>
          <p:nvPr/>
        </p:nvPicPr>
        <p:blipFill>
          <a:blip r:embed="rId3"/>
          <a:stretch>
            <a:fillRect/>
          </a:stretch>
        </p:blipFill>
        <p:spPr>
          <a:xfrm>
            <a:off x="7840401" y="107805"/>
            <a:ext cx="4237087" cy="951058"/>
          </a:xfrm>
          <a:prstGeom prst="rect">
            <a:avLst/>
          </a:prstGeom>
        </p:spPr>
      </p:pic>
      <p:sp>
        <p:nvSpPr>
          <p:cNvPr id="7" name="Oval 6"/>
          <p:cNvSpPr/>
          <p:nvPr/>
        </p:nvSpPr>
        <p:spPr>
          <a:xfrm>
            <a:off x="11152682" y="6041036"/>
            <a:ext cx="924806" cy="8169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9455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31174"/>
            <a:ext cx="11128248" cy="854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Databases are used to </a:t>
            </a:r>
            <a:r>
              <a:rPr lang="en-US" dirty="0" smtClean="0"/>
              <a:t>store </a:t>
            </a:r>
            <a:r>
              <a:rPr lang="en-US" dirty="0"/>
              <a:t>valuable </a:t>
            </a:r>
            <a:r>
              <a:rPr lang="en-US" dirty="0" smtClean="0"/>
              <a:t>business asset - information </a:t>
            </a:r>
          </a:p>
          <a:p>
            <a:r>
              <a:rPr lang="en-US" dirty="0" smtClean="0"/>
              <a:t>Attractive target </a:t>
            </a:r>
            <a:r>
              <a:rPr lang="en-US" dirty="0"/>
              <a:t>for attacks by cyber </a:t>
            </a:r>
            <a:r>
              <a:rPr lang="en-US" dirty="0" smtClean="0"/>
              <a:t>criminals</a:t>
            </a:r>
          </a:p>
          <a:p>
            <a:r>
              <a:rPr lang="en-US" dirty="0"/>
              <a:t>Verizon data breach report </a:t>
            </a:r>
            <a:r>
              <a:rPr lang="en-US" dirty="0" smtClean="0"/>
              <a:t>2014*</a:t>
            </a:r>
          </a:p>
          <a:p>
            <a:pPr lvl="1"/>
            <a:r>
              <a:rPr lang="en-US" dirty="0"/>
              <a:t>700 million </a:t>
            </a:r>
            <a:r>
              <a:rPr lang="en-US" dirty="0" smtClean="0"/>
              <a:t>compromised records</a:t>
            </a:r>
          </a:p>
          <a:p>
            <a:pPr lvl="1"/>
            <a:r>
              <a:rPr lang="en-US" dirty="0" smtClean="0"/>
              <a:t>Cost over $400 million</a:t>
            </a:r>
          </a:p>
          <a:p>
            <a:r>
              <a:rPr lang="en-US" dirty="0"/>
              <a:t>The data security breach and data loss can </a:t>
            </a:r>
            <a:r>
              <a:rPr lang="en-US" dirty="0" smtClean="0"/>
              <a:t>have </a:t>
            </a:r>
            <a:r>
              <a:rPr lang="en-US" dirty="0"/>
              <a:t>huge impact on company business, not only financially but also damaging reputation and client trust. </a:t>
            </a:r>
          </a:p>
          <a:p>
            <a:pPr marL="0" indent="0">
              <a:buNone/>
            </a:pPr>
            <a:endParaRPr lang="en-US" dirty="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5" name="TextBox 4"/>
          <p:cNvSpPr txBox="1"/>
          <p:nvPr/>
        </p:nvSpPr>
        <p:spPr>
          <a:xfrm>
            <a:off x="3816631" y="6199632"/>
            <a:ext cx="7311617" cy="369332"/>
          </a:xfrm>
          <a:prstGeom prst="rect">
            <a:avLst/>
          </a:prstGeom>
          <a:noFill/>
        </p:spPr>
        <p:txBody>
          <a:bodyPr wrap="none" rtlCol="0">
            <a:spAutoFit/>
          </a:bodyPr>
          <a:lstStyle/>
          <a:p>
            <a:r>
              <a:rPr lang="en-US" dirty="0" smtClean="0">
                <a:solidFill>
                  <a:schemeClr val="bg1"/>
                </a:solidFill>
              </a:rPr>
              <a:t>*Verizon </a:t>
            </a:r>
            <a:r>
              <a:rPr lang="en-US" dirty="0">
                <a:solidFill>
                  <a:schemeClr val="bg1"/>
                </a:solidFill>
              </a:rPr>
              <a:t>Data Breach Investigation Report, Verizon Enterprise, 2015</a:t>
            </a:r>
          </a:p>
        </p:txBody>
      </p:sp>
      <p:sp>
        <p:nvSpPr>
          <p:cNvPr id="7" name="Slide Number Placeholder 6"/>
          <p:cNvSpPr>
            <a:spLocks noGrp="1"/>
          </p:cNvSpPr>
          <p:nvPr>
            <p:ph type="sldNum" sz="quarter" idx="12"/>
          </p:nvPr>
        </p:nvSpPr>
        <p:spPr/>
        <p:txBody>
          <a:bodyPr/>
          <a:lstStyle/>
          <a:p>
            <a:fld id="{4FAB73BC-B049-4115-A692-8D63A059BFB8}" type="slidenum">
              <a:rPr lang="en-US" smtClean="0"/>
              <a:t>3</a:t>
            </a:fld>
            <a:endParaRPr lang="en-US" dirty="0"/>
          </a:p>
        </p:txBody>
      </p:sp>
      <p:sp>
        <p:nvSpPr>
          <p:cNvPr id="8" name="TextBox 7"/>
          <p:cNvSpPr txBox="1"/>
          <p:nvPr/>
        </p:nvSpPr>
        <p:spPr>
          <a:xfrm>
            <a:off x="348821" y="6073727"/>
            <a:ext cx="1259174" cy="369332"/>
          </a:xfrm>
          <a:prstGeom prst="rect">
            <a:avLst/>
          </a:prstGeom>
          <a:noFill/>
        </p:spPr>
        <p:txBody>
          <a:bodyPr wrap="square" rtlCol="0">
            <a:spAutoFit/>
          </a:bodyPr>
          <a:lstStyle/>
          <a:p>
            <a:r>
              <a:rPr lang="en-US" b="1" dirty="0" smtClean="0">
                <a:solidFill>
                  <a:schemeClr val="bg1"/>
                </a:solidFill>
              </a:rPr>
              <a:t>ITM-528</a:t>
            </a:r>
          </a:p>
        </p:txBody>
      </p:sp>
    </p:spTree>
    <p:extLst>
      <p:ext uri="{BB962C8B-B14F-4D97-AF65-F5344CB8AC3E}">
        <p14:creationId xmlns:p14="http://schemas.microsoft.com/office/powerpoint/2010/main" val="2133047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31174"/>
            <a:ext cx="11128248" cy="854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1069848" y="484632"/>
            <a:ext cx="10058400" cy="1636776"/>
          </a:xfrm>
        </p:spPr>
        <p:txBody>
          <a:bodyPr/>
          <a:lstStyle/>
          <a:p>
            <a:r>
              <a:rPr lang="en-US" dirty="0" smtClean="0"/>
              <a:t>Database </a:t>
            </a:r>
            <a:r>
              <a:rPr lang="en-US" dirty="0"/>
              <a:t>security issues</a:t>
            </a:r>
          </a:p>
        </p:txBody>
      </p:sp>
      <p:sp>
        <p:nvSpPr>
          <p:cNvPr id="3" name="Content Placeholder 2"/>
          <p:cNvSpPr>
            <a:spLocks noGrp="1"/>
          </p:cNvSpPr>
          <p:nvPr>
            <p:ph idx="1"/>
          </p:nvPr>
        </p:nvSpPr>
        <p:spPr>
          <a:xfrm>
            <a:off x="1069848" y="2121408"/>
            <a:ext cx="10058400" cy="3709766"/>
          </a:xfrm>
        </p:spPr>
        <p:txBody>
          <a:bodyPr>
            <a:normAutofit/>
          </a:bodyPr>
          <a:lstStyle/>
          <a:p>
            <a:r>
              <a:rPr lang="en-US" b="1" dirty="0" smtClean="0"/>
              <a:t>Database </a:t>
            </a:r>
            <a:r>
              <a:rPr lang="en-US" b="1" dirty="0"/>
              <a:t>environment </a:t>
            </a:r>
            <a:endParaRPr lang="en-US" b="1" dirty="0" smtClean="0"/>
          </a:p>
          <a:p>
            <a:pPr lvl="1" algn="just">
              <a:lnSpc>
                <a:spcPts val="2160"/>
              </a:lnSpc>
              <a:spcBef>
                <a:spcPts val="0"/>
              </a:spcBef>
              <a:spcAft>
                <a:spcPts val="0"/>
              </a:spcAft>
            </a:pPr>
            <a:r>
              <a:rPr lang="en-US" dirty="0"/>
              <a:t>Physical Database Server Security</a:t>
            </a:r>
          </a:p>
          <a:p>
            <a:pPr lvl="1" algn="just">
              <a:lnSpc>
                <a:spcPts val="2160"/>
              </a:lnSpc>
              <a:spcBef>
                <a:spcPts val="0"/>
              </a:spcBef>
              <a:spcAft>
                <a:spcPts val="0"/>
              </a:spcAft>
            </a:pPr>
            <a:r>
              <a:rPr lang="en-US" dirty="0"/>
              <a:t>Firewalls and other network equipment </a:t>
            </a:r>
          </a:p>
          <a:p>
            <a:pPr lvl="1" algn="just">
              <a:lnSpc>
                <a:spcPts val="2160"/>
              </a:lnSpc>
              <a:spcBef>
                <a:spcPts val="0"/>
              </a:spcBef>
              <a:spcAft>
                <a:spcPts val="0"/>
              </a:spcAft>
            </a:pPr>
            <a:r>
              <a:rPr lang="en-US" dirty="0"/>
              <a:t>Other servers related with database server like: application server, web server</a:t>
            </a:r>
          </a:p>
          <a:p>
            <a:pPr lvl="1" algn="just">
              <a:lnSpc>
                <a:spcPts val="2160"/>
              </a:lnSpc>
              <a:spcBef>
                <a:spcPts val="0"/>
              </a:spcBef>
              <a:spcAft>
                <a:spcPts val="0"/>
              </a:spcAft>
            </a:pPr>
            <a:r>
              <a:rPr lang="en-US" dirty="0"/>
              <a:t>Client machines or workstations with have access to database server</a:t>
            </a:r>
          </a:p>
          <a:p>
            <a:r>
              <a:rPr lang="en-US" dirty="0" smtClean="0"/>
              <a:t>Database Server</a:t>
            </a:r>
          </a:p>
          <a:p>
            <a:r>
              <a:rPr lang="en-US" dirty="0" smtClean="0"/>
              <a:t>Database </a:t>
            </a:r>
            <a:r>
              <a:rPr lang="en-US" dirty="0"/>
              <a:t>security policies</a:t>
            </a:r>
          </a:p>
          <a:p>
            <a:endParaRPr lang="en-US" dirty="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pPr/>
              <a:t>4</a:t>
            </a:fld>
            <a:endParaRPr lang="en-US" dirty="0"/>
          </a:p>
        </p:txBody>
      </p:sp>
      <p:sp>
        <p:nvSpPr>
          <p:cNvPr id="8" name="TextBox 7"/>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Tree>
    <p:extLst>
      <p:ext uri="{BB962C8B-B14F-4D97-AF65-F5344CB8AC3E}">
        <p14:creationId xmlns:p14="http://schemas.microsoft.com/office/powerpoint/2010/main" val="3729077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31174"/>
            <a:ext cx="11128248" cy="854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9848" y="484632"/>
            <a:ext cx="10058400" cy="1636776"/>
          </a:xfrm>
        </p:spPr>
        <p:txBody>
          <a:bodyPr/>
          <a:lstStyle/>
          <a:p>
            <a:r>
              <a:rPr lang="en-US" dirty="0" smtClean="0"/>
              <a:t>Database </a:t>
            </a:r>
            <a:r>
              <a:rPr lang="en-US" dirty="0"/>
              <a:t>security </a:t>
            </a:r>
            <a:r>
              <a:rPr lang="en-US" dirty="0" smtClean="0"/>
              <a:t>issues </a:t>
            </a:r>
            <a:r>
              <a:rPr lang="en-US" sz="2800" dirty="0" smtClean="0"/>
              <a:t>cont’d</a:t>
            </a:r>
            <a:endParaRPr lang="en-US" sz="2800" dirty="0"/>
          </a:p>
        </p:txBody>
      </p:sp>
      <p:sp>
        <p:nvSpPr>
          <p:cNvPr id="3" name="Content Placeholder 2"/>
          <p:cNvSpPr>
            <a:spLocks noGrp="1"/>
          </p:cNvSpPr>
          <p:nvPr>
            <p:ph idx="1"/>
          </p:nvPr>
        </p:nvSpPr>
        <p:spPr>
          <a:xfrm>
            <a:off x="1069848" y="2121408"/>
            <a:ext cx="10058400" cy="3709766"/>
          </a:xfrm>
        </p:spPr>
        <p:txBody>
          <a:bodyPr>
            <a:normAutofit lnSpcReduction="10000"/>
          </a:bodyPr>
          <a:lstStyle/>
          <a:p>
            <a:r>
              <a:rPr lang="en-US" dirty="0" smtClean="0"/>
              <a:t>Database </a:t>
            </a:r>
            <a:r>
              <a:rPr lang="en-US" dirty="0"/>
              <a:t>environment </a:t>
            </a:r>
            <a:endParaRPr lang="en-US" dirty="0" smtClean="0"/>
          </a:p>
          <a:p>
            <a:r>
              <a:rPr lang="en-US" b="1" dirty="0" smtClean="0"/>
              <a:t>Database Server</a:t>
            </a:r>
          </a:p>
          <a:p>
            <a:pPr lvl="1"/>
            <a:r>
              <a:rPr lang="en-US" dirty="0"/>
              <a:t>Operating system and network configuration</a:t>
            </a:r>
          </a:p>
          <a:p>
            <a:pPr lvl="1"/>
            <a:r>
              <a:rPr lang="en-US" dirty="0"/>
              <a:t>Initial database installation and configuration</a:t>
            </a:r>
          </a:p>
          <a:p>
            <a:pPr lvl="1"/>
            <a:r>
              <a:rPr lang="en-US" dirty="0"/>
              <a:t>Database security patching and upgrades</a:t>
            </a:r>
          </a:p>
          <a:p>
            <a:pPr lvl="1"/>
            <a:r>
              <a:rPr lang="en-US" dirty="0"/>
              <a:t>User management and access control</a:t>
            </a:r>
          </a:p>
          <a:p>
            <a:pPr lvl="1"/>
            <a:r>
              <a:rPr lang="en-US" dirty="0"/>
              <a:t>Identify and protect sensitive and confidential data</a:t>
            </a:r>
          </a:p>
          <a:p>
            <a:pPr lvl="1"/>
            <a:r>
              <a:rPr lang="en-US" dirty="0"/>
              <a:t>Auditing and activity logging</a:t>
            </a:r>
          </a:p>
          <a:p>
            <a:pPr lvl="1"/>
            <a:r>
              <a:rPr lang="en-US" dirty="0"/>
              <a:t>Backup and disaster recovery</a:t>
            </a:r>
          </a:p>
          <a:p>
            <a:r>
              <a:rPr lang="en-US" b="1" dirty="0" smtClean="0"/>
              <a:t>Database </a:t>
            </a:r>
            <a:r>
              <a:rPr lang="en-US" b="1" dirty="0"/>
              <a:t>security </a:t>
            </a:r>
            <a:r>
              <a:rPr lang="en-US" b="1" dirty="0" smtClean="0"/>
              <a:t>policies</a:t>
            </a:r>
          </a:p>
          <a:p>
            <a:pPr lvl="1"/>
            <a:r>
              <a:rPr lang="en-US" dirty="0" smtClean="0"/>
              <a:t>Documentation, review and maintenance</a:t>
            </a:r>
            <a:endParaRPr lang="en-US" dirty="0"/>
          </a:p>
          <a:p>
            <a:endParaRPr lang="en-US" dirty="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5</a:t>
            </a:fld>
            <a:endParaRPr lang="en-US" dirty="0"/>
          </a:p>
        </p:txBody>
      </p:sp>
      <p:sp>
        <p:nvSpPr>
          <p:cNvPr id="8" name="TextBox 7"/>
          <p:cNvSpPr txBox="1"/>
          <p:nvPr/>
        </p:nvSpPr>
        <p:spPr>
          <a:xfrm>
            <a:off x="348821" y="6073727"/>
            <a:ext cx="1259174" cy="369332"/>
          </a:xfrm>
          <a:prstGeom prst="rect">
            <a:avLst/>
          </a:prstGeom>
          <a:noFill/>
        </p:spPr>
        <p:txBody>
          <a:bodyPr wrap="square" rtlCol="0">
            <a:spAutoFit/>
          </a:bodyPr>
          <a:lstStyle/>
          <a:p>
            <a:r>
              <a:rPr lang="en-US" b="1" dirty="0" smtClean="0">
                <a:solidFill>
                  <a:schemeClr val="bg1"/>
                </a:solidFill>
              </a:rPr>
              <a:t>ITM-528</a:t>
            </a:r>
          </a:p>
        </p:txBody>
      </p:sp>
    </p:spTree>
    <p:extLst>
      <p:ext uri="{BB962C8B-B14F-4D97-AF65-F5344CB8AC3E}">
        <p14:creationId xmlns:p14="http://schemas.microsoft.com/office/powerpoint/2010/main" val="1014508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31174"/>
            <a:ext cx="11128248" cy="854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securing </a:t>
            </a:r>
            <a:r>
              <a:rPr lang="en-US" dirty="0"/>
              <a:t>DBMS </a:t>
            </a:r>
          </a:p>
        </p:txBody>
      </p:sp>
      <p:sp>
        <p:nvSpPr>
          <p:cNvPr id="3" name="Content Placeholder 2"/>
          <p:cNvSpPr>
            <a:spLocks noGrp="1"/>
          </p:cNvSpPr>
          <p:nvPr>
            <p:ph idx="1"/>
          </p:nvPr>
        </p:nvSpPr>
        <p:spPr>
          <a:xfrm>
            <a:off x="1069848" y="1971508"/>
            <a:ext cx="10058400" cy="3709765"/>
          </a:xfrm>
        </p:spPr>
        <p:txBody>
          <a:bodyPr/>
          <a:lstStyle/>
          <a:p>
            <a:r>
              <a:rPr lang="en-US" b="1" dirty="0" smtClean="0"/>
              <a:t>Initial </a:t>
            </a:r>
            <a:r>
              <a:rPr lang="en-US" b="1" dirty="0"/>
              <a:t>database installation and configuration </a:t>
            </a:r>
            <a:endParaRPr lang="en-US" b="1" dirty="0" smtClean="0"/>
          </a:p>
          <a:p>
            <a:pPr lvl="1"/>
            <a:r>
              <a:rPr lang="en-US" dirty="0"/>
              <a:t>R</a:t>
            </a:r>
            <a:r>
              <a:rPr lang="en-US" dirty="0" smtClean="0"/>
              <a:t>eview </a:t>
            </a:r>
            <a:r>
              <a:rPr lang="en-US" dirty="0"/>
              <a:t>the process of installation and validate </a:t>
            </a:r>
            <a:r>
              <a:rPr lang="en-US" dirty="0" smtClean="0"/>
              <a:t>configurations</a:t>
            </a:r>
          </a:p>
          <a:p>
            <a:pPr lvl="1"/>
            <a:r>
              <a:rPr lang="en-US" dirty="0"/>
              <a:t>D</a:t>
            </a:r>
            <a:r>
              <a:rPr lang="en-US" dirty="0" smtClean="0"/>
              <a:t>efault </a:t>
            </a:r>
            <a:r>
              <a:rPr lang="en-US" dirty="0"/>
              <a:t>installation </a:t>
            </a:r>
            <a:r>
              <a:rPr lang="en-US" dirty="0" smtClean="0"/>
              <a:t>settings: work for most </a:t>
            </a:r>
            <a:r>
              <a:rPr lang="en-US" dirty="0"/>
              <a:t>of implementations, much easier to be implemented and </a:t>
            </a:r>
            <a:r>
              <a:rPr lang="en-US" dirty="0" smtClean="0"/>
              <a:t>considered as </a:t>
            </a:r>
            <a:r>
              <a:rPr lang="en-US" dirty="0"/>
              <a:t>vendor </a:t>
            </a:r>
            <a:r>
              <a:rPr lang="en-US" dirty="0" smtClean="0"/>
              <a:t>recommendations</a:t>
            </a:r>
          </a:p>
          <a:p>
            <a:pPr lvl="1"/>
            <a:r>
              <a:rPr lang="en-US" dirty="0"/>
              <a:t>E</a:t>
            </a:r>
            <a:r>
              <a:rPr lang="en-US" dirty="0" smtClean="0"/>
              <a:t>very </a:t>
            </a:r>
            <a:r>
              <a:rPr lang="en-US" dirty="0"/>
              <a:t>organization has its own business rules and requirements, its own technology and </a:t>
            </a:r>
            <a:r>
              <a:rPr lang="en-US" dirty="0" smtClean="0"/>
              <a:t>environment</a:t>
            </a:r>
          </a:p>
          <a:p>
            <a:pPr lvl="1"/>
            <a:r>
              <a:rPr lang="en-US" dirty="0" smtClean="0"/>
              <a:t>Oracle default passwords </a:t>
            </a:r>
            <a:r>
              <a:rPr lang="en-US" dirty="0" err="1" smtClean="0"/>
              <a:t>scott</a:t>
            </a:r>
            <a:r>
              <a:rPr lang="en-US" dirty="0"/>
              <a:t>/tiger, SYS </a:t>
            </a:r>
            <a:r>
              <a:rPr lang="en-US" dirty="0" smtClean="0"/>
              <a:t>/</a:t>
            </a:r>
            <a:r>
              <a:rPr lang="en-US" dirty="0" err="1" smtClean="0"/>
              <a:t>change_on_install</a:t>
            </a:r>
            <a:r>
              <a:rPr lang="en-US" dirty="0" smtClean="0"/>
              <a:t> and SYSTEM/master</a:t>
            </a:r>
          </a:p>
          <a:p>
            <a:r>
              <a:rPr lang="en-US" dirty="0" smtClean="0"/>
              <a:t>Security </a:t>
            </a:r>
            <a:r>
              <a:rPr lang="en-US" dirty="0"/>
              <a:t>patches </a:t>
            </a:r>
            <a:endParaRPr lang="en-US" dirty="0" smtClean="0"/>
          </a:p>
          <a:p>
            <a:r>
              <a:rPr lang="en-US" dirty="0" smtClean="0"/>
              <a:t>User </a:t>
            </a:r>
            <a:r>
              <a:rPr lang="en-US" dirty="0"/>
              <a:t>management and access </a:t>
            </a:r>
            <a:r>
              <a:rPr lang="en-US" dirty="0" smtClean="0"/>
              <a:t>controls</a:t>
            </a:r>
          </a:p>
          <a:p>
            <a:r>
              <a:rPr lang="en-US" dirty="0" smtClean="0"/>
              <a:t>Identify </a:t>
            </a:r>
            <a:r>
              <a:rPr lang="en-US" dirty="0"/>
              <a:t>and protect sensitive and confidential data</a:t>
            </a:r>
            <a:endParaRPr lang="en-US" dirty="0" smtClean="0"/>
          </a:p>
          <a:p>
            <a:endParaRPr lang="en-US" dirty="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t>6</a:t>
            </a:fld>
            <a:endParaRPr lang="en-US" dirty="0"/>
          </a:p>
        </p:txBody>
      </p:sp>
      <p:sp>
        <p:nvSpPr>
          <p:cNvPr id="8" name="TextBox 7"/>
          <p:cNvSpPr txBox="1"/>
          <p:nvPr/>
        </p:nvSpPr>
        <p:spPr>
          <a:xfrm>
            <a:off x="348821" y="6073727"/>
            <a:ext cx="1259174" cy="369332"/>
          </a:xfrm>
          <a:prstGeom prst="rect">
            <a:avLst/>
          </a:prstGeom>
          <a:noFill/>
        </p:spPr>
        <p:txBody>
          <a:bodyPr wrap="square" rtlCol="0">
            <a:spAutoFit/>
          </a:bodyPr>
          <a:lstStyle/>
          <a:p>
            <a:r>
              <a:rPr lang="en-US" b="1" dirty="0" smtClean="0">
                <a:solidFill>
                  <a:schemeClr val="bg1"/>
                </a:solidFill>
              </a:rPr>
              <a:t>ITM-528</a:t>
            </a:r>
          </a:p>
        </p:txBody>
      </p:sp>
    </p:spTree>
    <p:extLst>
      <p:ext uri="{BB962C8B-B14F-4D97-AF65-F5344CB8AC3E}">
        <p14:creationId xmlns:p14="http://schemas.microsoft.com/office/powerpoint/2010/main" val="679173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31174"/>
            <a:ext cx="11128248" cy="854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smtClean="0"/>
              <a:t>securing DBMS  </a:t>
            </a:r>
            <a:r>
              <a:rPr lang="en-US" sz="2800" dirty="0"/>
              <a:t>cont’d</a:t>
            </a:r>
            <a:endParaRPr lang="en-US" dirty="0"/>
          </a:p>
        </p:txBody>
      </p:sp>
      <p:sp>
        <p:nvSpPr>
          <p:cNvPr id="3" name="Content Placeholder 2"/>
          <p:cNvSpPr>
            <a:spLocks noGrp="1"/>
          </p:cNvSpPr>
          <p:nvPr>
            <p:ph idx="1"/>
          </p:nvPr>
        </p:nvSpPr>
        <p:spPr>
          <a:xfrm>
            <a:off x="1069848" y="1971508"/>
            <a:ext cx="10058400" cy="3709765"/>
          </a:xfrm>
        </p:spPr>
        <p:txBody>
          <a:bodyPr/>
          <a:lstStyle/>
          <a:p>
            <a:r>
              <a:rPr lang="en-US" dirty="0" smtClean="0"/>
              <a:t>Initial </a:t>
            </a:r>
            <a:r>
              <a:rPr lang="en-US" dirty="0"/>
              <a:t>database installation and configuration </a:t>
            </a:r>
            <a:endParaRPr lang="en-US" dirty="0" smtClean="0"/>
          </a:p>
          <a:p>
            <a:r>
              <a:rPr lang="en-US" b="1" dirty="0" smtClean="0"/>
              <a:t>Security </a:t>
            </a:r>
            <a:r>
              <a:rPr lang="en-US" b="1" dirty="0"/>
              <a:t>patches </a:t>
            </a:r>
            <a:endParaRPr lang="en-US" b="1" dirty="0" smtClean="0"/>
          </a:p>
          <a:p>
            <a:pPr lvl="1"/>
            <a:r>
              <a:rPr lang="en-US" dirty="0"/>
              <a:t>updates and vulnerability alarms are released </a:t>
            </a:r>
            <a:r>
              <a:rPr lang="en-US" dirty="0" smtClean="0"/>
              <a:t>frequently</a:t>
            </a:r>
          </a:p>
          <a:p>
            <a:pPr lvl="1"/>
            <a:r>
              <a:rPr lang="en-US" dirty="0"/>
              <a:t>as immediate response on discovered critical security vulnerability </a:t>
            </a:r>
            <a:r>
              <a:rPr lang="en-US" dirty="0" smtClean="0"/>
              <a:t>or as </a:t>
            </a:r>
            <a:r>
              <a:rPr lang="en-US" dirty="0"/>
              <a:t>planed periodic release for patching and </a:t>
            </a:r>
            <a:r>
              <a:rPr lang="en-US" dirty="0" smtClean="0"/>
              <a:t>update, example </a:t>
            </a:r>
            <a:r>
              <a:rPr lang="en-US" dirty="0"/>
              <a:t>Oracle quarter patching releases or Microsoft service </a:t>
            </a:r>
            <a:r>
              <a:rPr lang="en-US" dirty="0" smtClean="0"/>
              <a:t>packs</a:t>
            </a:r>
          </a:p>
          <a:p>
            <a:pPr lvl="1"/>
            <a:r>
              <a:rPr lang="en-US" dirty="0" smtClean="0"/>
              <a:t>Issues: uninterrupted business, cost (technical support) , outdated DBMS</a:t>
            </a:r>
            <a:endParaRPr lang="en-US" dirty="0"/>
          </a:p>
          <a:p>
            <a:r>
              <a:rPr lang="en-US" dirty="0" smtClean="0"/>
              <a:t>User </a:t>
            </a:r>
            <a:r>
              <a:rPr lang="en-US" dirty="0"/>
              <a:t>management and access </a:t>
            </a:r>
            <a:r>
              <a:rPr lang="en-US" dirty="0" smtClean="0"/>
              <a:t>controls</a:t>
            </a:r>
          </a:p>
          <a:p>
            <a:r>
              <a:rPr lang="en-US" dirty="0" smtClean="0"/>
              <a:t>Identify </a:t>
            </a:r>
            <a:r>
              <a:rPr lang="en-US" dirty="0"/>
              <a:t>and protect sensitive and confidential data</a:t>
            </a:r>
            <a:endParaRPr lang="en-US" dirty="0" smtClean="0"/>
          </a:p>
          <a:p>
            <a:endParaRPr lang="en-US" dirty="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pPr/>
              <a:t>7</a:t>
            </a:fld>
            <a:endParaRPr lang="en-US" dirty="0"/>
          </a:p>
        </p:txBody>
      </p:sp>
      <p:sp>
        <p:nvSpPr>
          <p:cNvPr id="8" name="TextBox 7"/>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Tree>
    <p:extLst>
      <p:ext uri="{BB962C8B-B14F-4D97-AF65-F5344CB8AC3E}">
        <p14:creationId xmlns:p14="http://schemas.microsoft.com/office/powerpoint/2010/main" val="277887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31174"/>
            <a:ext cx="11128248" cy="854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smtClean="0"/>
              <a:t>securing DBMS  </a:t>
            </a:r>
            <a:r>
              <a:rPr lang="en-US" sz="2800" dirty="0"/>
              <a:t>cont’d</a:t>
            </a:r>
            <a:endParaRPr lang="en-US" dirty="0"/>
          </a:p>
        </p:txBody>
      </p:sp>
      <p:sp>
        <p:nvSpPr>
          <p:cNvPr id="3" name="Content Placeholder 2"/>
          <p:cNvSpPr>
            <a:spLocks noGrp="1"/>
          </p:cNvSpPr>
          <p:nvPr>
            <p:ph idx="1"/>
          </p:nvPr>
        </p:nvSpPr>
        <p:spPr>
          <a:xfrm>
            <a:off x="1069848" y="1971508"/>
            <a:ext cx="10058400" cy="4102219"/>
          </a:xfrm>
        </p:spPr>
        <p:txBody>
          <a:bodyPr>
            <a:normAutofit lnSpcReduction="10000"/>
          </a:bodyPr>
          <a:lstStyle/>
          <a:p>
            <a:r>
              <a:rPr lang="en-US" dirty="0" smtClean="0"/>
              <a:t>Initial </a:t>
            </a:r>
            <a:r>
              <a:rPr lang="en-US" dirty="0"/>
              <a:t>database installation and configuration </a:t>
            </a:r>
            <a:endParaRPr lang="en-US" dirty="0" smtClean="0"/>
          </a:p>
          <a:p>
            <a:r>
              <a:rPr lang="en-US" dirty="0" smtClean="0"/>
              <a:t>Security </a:t>
            </a:r>
            <a:r>
              <a:rPr lang="en-US" dirty="0"/>
              <a:t>patches </a:t>
            </a:r>
            <a:endParaRPr lang="en-US" dirty="0" smtClean="0"/>
          </a:p>
          <a:p>
            <a:r>
              <a:rPr lang="en-US" b="1" dirty="0" smtClean="0"/>
              <a:t>User </a:t>
            </a:r>
            <a:r>
              <a:rPr lang="en-US" b="1" dirty="0"/>
              <a:t>management and access </a:t>
            </a:r>
            <a:r>
              <a:rPr lang="en-US" b="1" dirty="0" smtClean="0"/>
              <a:t>controls</a:t>
            </a:r>
          </a:p>
          <a:p>
            <a:pPr lvl="1">
              <a:buClr>
                <a:srgbClr val="D34817">
                  <a:lumMod val="75000"/>
                </a:srgbClr>
              </a:buClr>
            </a:pPr>
            <a:r>
              <a:rPr lang="en-US" dirty="0">
                <a:solidFill>
                  <a:prstClr val="black"/>
                </a:solidFill>
              </a:rPr>
              <a:t>Authentication is a process of verifying the user who is trying to access the database by using the username and password, or other identification methods smartcard, fingerprint, retina scan, face recognition, etc.</a:t>
            </a:r>
          </a:p>
          <a:p>
            <a:pPr lvl="1">
              <a:buClr>
                <a:srgbClr val="D34817">
                  <a:lumMod val="75000"/>
                </a:srgbClr>
              </a:buClr>
            </a:pPr>
            <a:r>
              <a:rPr lang="en-US" dirty="0">
                <a:solidFill>
                  <a:prstClr val="black"/>
                </a:solidFill>
              </a:rPr>
              <a:t>Authorization is a process </a:t>
            </a:r>
            <a:r>
              <a:rPr lang="en-US" dirty="0" smtClean="0">
                <a:solidFill>
                  <a:prstClr val="black"/>
                </a:solidFill>
              </a:rPr>
              <a:t>of verifying </a:t>
            </a:r>
            <a:r>
              <a:rPr lang="en-US" dirty="0">
                <a:solidFill>
                  <a:prstClr val="black"/>
                </a:solidFill>
              </a:rPr>
              <a:t>if the user have access to particular resource of the database by checking privileges assigned to the user.</a:t>
            </a:r>
          </a:p>
          <a:p>
            <a:pPr lvl="1">
              <a:buClr>
                <a:srgbClr val="D34817">
                  <a:lumMod val="75000"/>
                </a:srgbClr>
              </a:buClr>
            </a:pPr>
            <a:r>
              <a:rPr lang="en-US" dirty="0">
                <a:solidFill>
                  <a:prstClr val="black"/>
                </a:solidFill>
              </a:rPr>
              <a:t>Privileges are rights assigned to a user to perform different operations inside database and to access database objects. Roles are groups of privileges or other roles which can be assigned to the user. </a:t>
            </a:r>
            <a:endParaRPr lang="en-US" dirty="0" smtClean="0"/>
          </a:p>
          <a:p>
            <a:r>
              <a:rPr lang="en-US" b="1" dirty="0" smtClean="0"/>
              <a:t>Identify </a:t>
            </a:r>
            <a:r>
              <a:rPr lang="en-US" b="1" dirty="0"/>
              <a:t>and protect sensitive and confidential </a:t>
            </a:r>
            <a:r>
              <a:rPr lang="en-US" b="1" dirty="0" smtClean="0"/>
              <a:t>data</a:t>
            </a:r>
          </a:p>
          <a:p>
            <a:pPr lvl="1"/>
            <a:r>
              <a:rPr lang="en-US" dirty="0" smtClean="0"/>
              <a:t>documentation and inventory of database assets</a:t>
            </a:r>
          </a:p>
          <a:p>
            <a:endParaRPr lang="en-US" dirty="0"/>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pPr/>
              <a:t>8</a:t>
            </a:fld>
            <a:endParaRPr lang="en-US" dirty="0"/>
          </a:p>
        </p:txBody>
      </p:sp>
      <p:sp>
        <p:nvSpPr>
          <p:cNvPr id="8" name="TextBox 7"/>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Tree>
    <p:extLst>
      <p:ext uri="{BB962C8B-B14F-4D97-AF65-F5344CB8AC3E}">
        <p14:creationId xmlns:p14="http://schemas.microsoft.com/office/powerpoint/2010/main" val="1229814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831174"/>
            <a:ext cx="11128248" cy="854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p>
            <a:r>
              <a:rPr lang="en-US" dirty="0" smtClean="0"/>
              <a:t>Database Hardening</a:t>
            </a:r>
            <a:endParaRPr lang="en-US" dirty="0"/>
          </a:p>
        </p:txBody>
      </p:sp>
      <p:sp>
        <p:nvSpPr>
          <p:cNvPr id="3" name="Content Placeholder 2"/>
          <p:cNvSpPr>
            <a:spLocks noGrp="1"/>
          </p:cNvSpPr>
          <p:nvPr>
            <p:ph idx="1"/>
          </p:nvPr>
        </p:nvSpPr>
        <p:spPr>
          <a:xfrm>
            <a:off x="1069848" y="1978702"/>
            <a:ext cx="10058400" cy="3852472"/>
          </a:xfrm>
        </p:spPr>
        <p:txBody>
          <a:bodyPr>
            <a:normAutofit/>
          </a:bodyPr>
          <a:lstStyle/>
          <a:p>
            <a:r>
              <a:rPr lang="en-US" dirty="0"/>
              <a:t>Hardening is a term used to describe the activities which might take place to protect and secure systems in depth. </a:t>
            </a:r>
            <a:endParaRPr lang="en-US" dirty="0" smtClean="0"/>
          </a:p>
          <a:p>
            <a:r>
              <a:rPr lang="en-US" dirty="0" smtClean="0"/>
              <a:t>Hardening </a:t>
            </a:r>
            <a:r>
              <a:rPr lang="en-US" dirty="0"/>
              <a:t>is the process of removing or disabling unneeded services, reconfiguring insecure default settings, and updating systems to secure patch levels. </a:t>
            </a:r>
            <a:r>
              <a:rPr lang="en-US" dirty="0" smtClean="0"/>
              <a:t>*</a:t>
            </a:r>
          </a:p>
          <a:p>
            <a:r>
              <a:rPr lang="en-US" dirty="0"/>
              <a:t>Center for Internet Security (CIS) Benchmarks </a:t>
            </a:r>
            <a:r>
              <a:rPr lang="en-US" dirty="0" smtClean="0"/>
              <a:t>can help </a:t>
            </a:r>
            <a:r>
              <a:rPr lang="en-US" dirty="0"/>
              <a:t>to check hardening procedures </a:t>
            </a:r>
            <a:endParaRPr lang="en-US" dirty="0" smtClean="0"/>
          </a:p>
          <a:p>
            <a:r>
              <a:rPr lang="en-US" dirty="0"/>
              <a:t>CIS benchmark documents can be used to enforce some of compliance requirements by PCI DSS </a:t>
            </a:r>
            <a:r>
              <a:rPr lang="en-US" dirty="0" smtClean="0"/>
              <a:t>standard</a:t>
            </a:r>
          </a:p>
          <a:p>
            <a:r>
              <a:rPr lang="en-US" dirty="0" smtClean="0"/>
              <a:t>CIS offers benchmark documents for major OS  DBMS configurations like Oracle, MS SQL, MySQL, DB2, Informix, etc.</a:t>
            </a:r>
          </a:p>
        </p:txBody>
      </p:sp>
      <p:pic>
        <p:nvPicPr>
          <p:cNvPr id="4" name="Picture 3"/>
          <p:cNvPicPr>
            <a:picLocks noChangeAspect="1"/>
          </p:cNvPicPr>
          <p:nvPr/>
        </p:nvPicPr>
        <p:blipFill>
          <a:blip r:embed="rId2"/>
          <a:stretch>
            <a:fillRect/>
          </a:stretch>
        </p:blipFill>
        <p:spPr>
          <a:xfrm>
            <a:off x="7835472" y="110062"/>
            <a:ext cx="4237087" cy="951058"/>
          </a:xfrm>
          <a:prstGeom prst="rect">
            <a:avLst/>
          </a:prstGeom>
        </p:spPr>
      </p:pic>
      <p:sp>
        <p:nvSpPr>
          <p:cNvPr id="7" name="Slide Number Placeholder 6"/>
          <p:cNvSpPr>
            <a:spLocks noGrp="1"/>
          </p:cNvSpPr>
          <p:nvPr>
            <p:ph type="sldNum" sz="quarter" idx="12"/>
          </p:nvPr>
        </p:nvSpPr>
        <p:spPr/>
        <p:txBody>
          <a:bodyPr/>
          <a:lstStyle/>
          <a:p>
            <a:fld id="{4FAB73BC-B049-4115-A692-8D63A059BFB8}" type="slidenum">
              <a:rPr lang="en-US" smtClean="0"/>
              <a:pPr/>
              <a:t>9</a:t>
            </a:fld>
            <a:endParaRPr lang="en-US" dirty="0"/>
          </a:p>
        </p:txBody>
      </p:sp>
      <p:sp>
        <p:nvSpPr>
          <p:cNvPr id="8" name="TextBox 7"/>
          <p:cNvSpPr txBox="1"/>
          <p:nvPr/>
        </p:nvSpPr>
        <p:spPr>
          <a:xfrm>
            <a:off x="348821" y="6073727"/>
            <a:ext cx="1259174" cy="369332"/>
          </a:xfrm>
          <a:prstGeom prst="rect">
            <a:avLst/>
          </a:prstGeom>
          <a:noFill/>
        </p:spPr>
        <p:txBody>
          <a:bodyPr wrap="square" rtlCol="0">
            <a:spAutoFit/>
          </a:bodyPr>
          <a:lstStyle/>
          <a:p>
            <a:r>
              <a:rPr lang="en-US" b="1" dirty="0" smtClean="0">
                <a:solidFill>
                  <a:prstClr val="white"/>
                </a:solidFill>
              </a:rPr>
              <a:t>ITM-528</a:t>
            </a:r>
          </a:p>
        </p:txBody>
      </p:sp>
      <p:sp>
        <p:nvSpPr>
          <p:cNvPr id="9" name="TextBox 8"/>
          <p:cNvSpPr txBox="1"/>
          <p:nvPr/>
        </p:nvSpPr>
        <p:spPr>
          <a:xfrm>
            <a:off x="3447739" y="5953525"/>
            <a:ext cx="7680510" cy="646331"/>
          </a:xfrm>
          <a:prstGeom prst="rect">
            <a:avLst/>
          </a:prstGeom>
          <a:noFill/>
        </p:spPr>
        <p:txBody>
          <a:bodyPr wrap="square" rtlCol="0">
            <a:spAutoFit/>
          </a:bodyPr>
          <a:lstStyle/>
          <a:p>
            <a:pPr algn="r"/>
            <a:r>
              <a:rPr lang="en-US" dirty="0" smtClean="0">
                <a:solidFill>
                  <a:prstClr val="white"/>
                </a:solidFill>
              </a:rPr>
              <a:t>*Certified </a:t>
            </a:r>
            <a:r>
              <a:rPr lang="en-US" dirty="0">
                <a:solidFill>
                  <a:prstClr val="white"/>
                </a:solidFill>
              </a:rPr>
              <a:t>Information Systems Security Professional, James Michael Stewart, Ed </a:t>
            </a:r>
            <a:r>
              <a:rPr lang="en-US" dirty="0" err="1">
                <a:solidFill>
                  <a:prstClr val="white"/>
                </a:solidFill>
              </a:rPr>
              <a:t>Tittel</a:t>
            </a:r>
            <a:r>
              <a:rPr lang="en-US" dirty="0">
                <a:solidFill>
                  <a:prstClr val="white"/>
                </a:solidFill>
              </a:rPr>
              <a:t>, Mike Chapple, Wiley Publishing Fifth Edition</a:t>
            </a:r>
          </a:p>
        </p:txBody>
      </p:sp>
    </p:spTree>
    <p:extLst>
      <p:ext uri="{BB962C8B-B14F-4D97-AF65-F5344CB8AC3E}">
        <p14:creationId xmlns:p14="http://schemas.microsoft.com/office/powerpoint/2010/main" val="1251045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760</TotalTime>
  <Words>2237</Words>
  <Application>Microsoft Office PowerPoint</Application>
  <PresentationFormat>Widescreen</PresentationFormat>
  <Paragraphs>221</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Rockwell</vt:lpstr>
      <vt:lpstr>Rockwell Condensed</vt:lpstr>
      <vt:lpstr>Wingdings</vt:lpstr>
      <vt:lpstr>Wood Type</vt:lpstr>
      <vt:lpstr>Implementing PCI DSS compliance by using different RDBMS technologies</vt:lpstr>
      <vt:lpstr>Literature</vt:lpstr>
      <vt:lpstr>Introduction</vt:lpstr>
      <vt:lpstr>Database security issues</vt:lpstr>
      <vt:lpstr>Database security issues cont’d</vt:lpstr>
      <vt:lpstr>securing DBMS </vt:lpstr>
      <vt:lpstr>securing DBMS  cont’d</vt:lpstr>
      <vt:lpstr>securing DBMS  cont’d</vt:lpstr>
      <vt:lpstr>Database Hardening</vt:lpstr>
      <vt:lpstr>MS SQL 2012 Benchmark*  </vt:lpstr>
      <vt:lpstr>Oracle 11g Benchmark* </vt:lpstr>
      <vt:lpstr>Oracle 11g Benchmark* cont’d</vt:lpstr>
      <vt:lpstr>MySQL 5.6 benchmark*</vt:lpstr>
      <vt:lpstr>MySQL 5.6 benchmark* cont’d</vt:lpstr>
      <vt:lpstr> Compliance and regulations                           </vt:lpstr>
      <vt:lpstr>   Payment Card Industry Data Security Standard (PCI DSS)                             </vt:lpstr>
      <vt:lpstr>PCI compliance and RDBMS</vt:lpstr>
      <vt:lpstr>Requirement 2 Do not use vendor-supplied defaults for system passwords and other security parameters</vt:lpstr>
      <vt:lpstr>Requirement 3 Protect stored cardholder data</vt:lpstr>
      <vt:lpstr>Requirement 6 Develop and maintain secure systems and applications</vt:lpstr>
      <vt:lpstr>Requirement 7 Restrict access to cardholder data by business need to know</vt:lpstr>
      <vt:lpstr>Requirement 8 Identify and authenticate access to system components</vt:lpstr>
      <vt:lpstr>Requirement 10 Track and monitor all access to network resources and cardholder data</vt:lpstr>
      <vt:lpstr> CONCLUSIONS </vt:lpstr>
      <vt:lpstr>Thank You FOR YOUR ATTENTION!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Vahidin Qerimi</dc:creator>
  <cp:lastModifiedBy>Vahidin Qerimi</cp:lastModifiedBy>
  <cp:revision>77</cp:revision>
  <dcterms:created xsi:type="dcterms:W3CDTF">2015-11-05T06:06:11Z</dcterms:created>
  <dcterms:modified xsi:type="dcterms:W3CDTF">2015-11-11T22:05:46Z</dcterms:modified>
</cp:coreProperties>
</file>