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11/11/2015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11/11/2015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11/11/2015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11/11/2015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11/11/2015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11/11/2015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11/11/2015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11/11/2015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11/11/2015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11/11/2015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11/11/2015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11/11/2015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11/11/2015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11/11/2015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11/11/2015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11/11/2015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11/11/2015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11/11/2015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Health_Insurance_Portability_and_Accountability_A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6769" y="2176237"/>
            <a:ext cx="9144000" cy="3092154"/>
          </a:xfrm>
        </p:spPr>
        <p:txBody>
          <a:bodyPr>
            <a:normAutofit/>
          </a:bodyPr>
          <a:lstStyle/>
          <a:p>
            <a:r>
              <a:rPr lang="en-US" dirty="0" smtClean="0"/>
              <a:t>Privacy Preserving </a:t>
            </a:r>
            <a:br>
              <a:rPr lang="en-US" dirty="0" smtClean="0"/>
            </a:br>
            <a:r>
              <a:rPr lang="en-US" dirty="0" smtClean="0"/>
              <a:t>Data Mining</a:t>
            </a:r>
            <a:endParaRPr lang="en-US" dirty="0"/>
          </a:p>
        </p:txBody>
      </p:sp>
      <p:sp>
        <p:nvSpPr>
          <p:cNvPr id="3" name="Subtitle 2"/>
          <p:cNvSpPr>
            <a:spLocks noGrp="1"/>
          </p:cNvSpPr>
          <p:nvPr>
            <p:ph type="subTitle" idx="1"/>
          </p:nvPr>
        </p:nvSpPr>
        <p:spPr>
          <a:xfrm>
            <a:off x="2106769" y="5525810"/>
            <a:ext cx="9144000" cy="754025"/>
          </a:xfrm>
        </p:spPr>
        <p:txBody>
          <a:bodyPr>
            <a:normAutofit fontScale="77500" lnSpcReduction="20000"/>
          </a:bodyPr>
          <a:lstStyle/>
          <a:p>
            <a:r>
              <a:rPr lang="en-US" dirty="0" smtClean="0"/>
              <a:t>Simrat Kaur Sidhu</a:t>
            </a:r>
          </a:p>
          <a:p>
            <a:r>
              <a:rPr lang="en-US" dirty="0" smtClean="0">
                <a:latin typeface="Arial" panose="020B0604020202020204" pitchFamily="34" charset="0"/>
                <a:cs typeface="Arial" panose="020B0604020202020204" pitchFamily="34" charset="0"/>
              </a:rPr>
              <a:t>A20344637</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7660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Multiparty Computation</a:t>
            </a:r>
            <a:endParaRPr lang="en-US" dirty="0"/>
          </a:p>
        </p:txBody>
      </p:sp>
      <p:sp>
        <p:nvSpPr>
          <p:cNvPr id="3" name="Content Placeholder 2"/>
          <p:cNvSpPr>
            <a:spLocks noGrp="1"/>
          </p:cNvSpPr>
          <p:nvPr>
            <p:ph idx="1"/>
          </p:nvPr>
        </p:nvSpPr>
        <p:spPr>
          <a:xfrm>
            <a:off x="838200" y="1825624"/>
            <a:ext cx="10515600" cy="4781237"/>
          </a:xfrm>
        </p:spPr>
        <p:txBody>
          <a:bodyPr>
            <a:normAutofit fontScale="85000" lnSpcReduction="20000"/>
          </a:bodyPr>
          <a:lstStyle/>
          <a:p>
            <a:r>
              <a:rPr lang="en-US" dirty="0" smtClean="0"/>
              <a:t>Uses cryptography approach.</a:t>
            </a:r>
          </a:p>
          <a:p>
            <a:r>
              <a:rPr lang="en-US" dirty="0" smtClean="0"/>
              <a:t>Simplest version of this is called Millionaires </a:t>
            </a:r>
            <a:r>
              <a:rPr lang="en-US" dirty="0" smtClean="0"/>
              <a:t>Problem:-</a:t>
            </a:r>
          </a:p>
          <a:p>
            <a:pPr lvl="1"/>
            <a:r>
              <a:rPr lang="en-US" dirty="0"/>
              <a:t> Two millionaires wish to know who is richer; however, they do not want to find out any additional information about each other’s wealth</a:t>
            </a:r>
            <a:r>
              <a:rPr lang="en-US" dirty="0" smtClean="0"/>
              <a:t>.</a:t>
            </a:r>
          </a:p>
          <a:p>
            <a:r>
              <a:rPr lang="en-US" dirty="0" smtClean="0"/>
              <a:t>The Queries are sent multiple times to </a:t>
            </a:r>
            <a:r>
              <a:rPr lang="en-US" dirty="0" smtClean="0"/>
              <a:t>the views of all the parties </a:t>
            </a:r>
            <a:r>
              <a:rPr lang="en-US" dirty="0" smtClean="0"/>
              <a:t>using </a:t>
            </a:r>
            <a:r>
              <a:rPr lang="en-US" dirty="0" smtClean="0"/>
              <a:t>the concept of cryptography.</a:t>
            </a:r>
          </a:p>
          <a:p>
            <a:r>
              <a:rPr lang="en-US" dirty="0"/>
              <a:t>S</a:t>
            </a:r>
            <a:r>
              <a:rPr lang="en-US" dirty="0" smtClean="0"/>
              <a:t>o </a:t>
            </a:r>
            <a:r>
              <a:rPr lang="en-US" dirty="0"/>
              <a:t>each time </a:t>
            </a:r>
            <a:r>
              <a:rPr lang="en-US" dirty="0" smtClean="0"/>
              <a:t>query is </a:t>
            </a:r>
            <a:r>
              <a:rPr lang="en-US" dirty="0"/>
              <a:t>encrypted with different keys to look </a:t>
            </a:r>
            <a:r>
              <a:rPr lang="en-US" dirty="0" smtClean="0"/>
              <a:t>different.</a:t>
            </a:r>
          </a:p>
          <a:p>
            <a:r>
              <a:rPr lang="en-US" dirty="0"/>
              <a:t>M</a:t>
            </a:r>
            <a:r>
              <a:rPr lang="en-US" dirty="0" smtClean="0"/>
              <a:t>ultiple </a:t>
            </a:r>
            <a:r>
              <a:rPr lang="en-US" dirty="0"/>
              <a:t>executions of a protocol on the same input may exchange different </a:t>
            </a:r>
            <a:r>
              <a:rPr lang="en-US" dirty="0" smtClean="0"/>
              <a:t>queries based on encryption key</a:t>
            </a:r>
            <a:r>
              <a:rPr lang="en-US" dirty="0" smtClean="0"/>
              <a:t>.</a:t>
            </a:r>
          </a:p>
          <a:p>
            <a:r>
              <a:rPr lang="en-US" dirty="0" smtClean="0"/>
              <a:t>Downside - if </a:t>
            </a:r>
            <a:r>
              <a:rPr lang="en-US" dirty="0"/>
              <a:t>two parties combined their databases for analysis it may reveal more information than just the output. For instance, if average of income of the two parties is computed, then each party can calculate the other party’s income </a:t>
            </a:r>
            <a:r>
              <a:rPr lang="en-US" dirty="0" smtClean="0"/>
              <a:t>exactly.</a:t>
            </a:r>
          </a:p>
          <a:p>
            <a:r>
              <a:rPr lang="en-US" smtClean="0"/>
              <a:t>Therefore this </a:t>
            </a:r>
            <a:r>
              <a:rPr lang="en-US" dirty="0"/>
              <a:t>protocol has no control over how much information is revealed by the output of the computation</a:t>
            </a:r>
            <a:endParaRPr lang="en-US" dirty="0" smtClean="0"/>
          </a:p>
        </p:txBody>
      </p:sp>
    </p:spTree>
    <p:extLst>
      <p:ext uri="{BB962C8B-B14F-4D97-AF65-F5344CB8AC3E}">
        <p14:creationId xmlns:p14="http://schemas.microsoft.com/office/powerpoint/2010/main" val="2673489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7461"/>
          </a:xfrm>
        </p:spPr>
        <p:txBody>
          <a:bodyPr/>
          <a:lstStyle/>
          <a:p>
            <a:r>
              <a:rPr lang="en-US" dirty="0" smtClean="0"/>
              <a:t>Feasibility Of SMC</a:t>
            </a:r>
            <a:endParaRPr lang="en-US" dirty="0"/>
          </a:p>
        </p:txBody>
      </p:sp>
      <p:sp>
        <p:nvSpPr>
          <p:cNvPr id="3" name="Content Placeholder 2"/>
          <p:cNvSpPr>
            <a:spLocks noGrp="1"/>
          </p:cNvSpPr>
          <p:nvPr>
            <p:ph idx="1"/>
          </p:nvPr>
        </p:nvSpPr>
        <p:spPr>
          <a:xfrm>
            <a:off x="965915" y="1815921"/>
            <a:ext cx="10387885" cy="4361042"/>
          </a:xfrm>
        </p:spPr>
        <p:txBody>
          <a:bodyPr>
            <a:normAutofit lnSpcReduction="10000"/>
          </a:bodyPr>
          <a:lstStyle/>
          <a:p>
            <a:pPr marL="0" indent="0">
              <a:buNone/>
            </a:pPr>
            <a:r>
              <a:rPr lang="en-US" dirty="0"/>
              <a:t>Let m denote the number of participating parties and let t denote a bound on the number of parties that may be corrupted:-</a:t>
            </a:r>
          </a:p>
          <a:p>
            <a:pPr lvl="0"/>
            <a:r>
              <a:rPr lang="en-US" dirty="0" smtClean="0"/>
              <a:t>When t &lt; m/3 , secure multiparty protocols with fairness and guaranteed output delivery can be achieved for any function without any setup assumptions.</a:t>
            </a:r>
          </a:p>
          <a:p>
            <a:pPr lvl="0"/>
            <a:r>
              <a:rPr lang="en-US" dirty="0" smtClean="0"/>
              <a:t>When t &lt; m/2 secure multiparty protocols with fairness and guaranteed output delivery can be achieved for any function assuming that the parties have access to a broadcast channel.</a:t>
            </a:r>
          </a:p>
          <a:p>
            <a:r>
              <a:rPr lang="en-US" dirty="0" smtClean="0"/>
              <a:t>When t ≥ m/2 i.e., when the number of corrupted parties is not limited, secure multiparty protocols is executed without fairness or guaranteed output delivery.</a:t>
            </a:r>
            <a:endParaRPr lang="en-US" dirty="0"/>
          </a:p>
        </p:txBody>
      </p:sp>
    </p:spTree>
    <p:extLst>
      <p:ext uri="{BB962C8B-B14F-4D97-AF65-F5344CB8AC3E}">
        <p14:creationId xmlns:p14="http://schemas.microsoft.com/office/powerpoint/2010/main" val="3606804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Homomorphic Encryption</a:t>
            </a:r>
            <a:endParaRPr lang="en-US" dirty="0"/>
          </a:p>
        </p:txBody>
      </p:sp>
      <p:sp>
        <p:nvSpPr>
          <p:cNvPr id="3" name="Content Placeholder 2"/>
          <p:cNvSpPr>
            <a:spLocks noGrp="1"/>
          </p:cNvSpPr>
          <p:nvPr>
            <p:ph idx="1"/>
          </p:nvPr>
        </p:nvSpPr>
        <p:spPr>
          <a:xfrm>
            <a:off x="1004552" y="1825625"/>
            <a:ext cx="10349248" cy="4351338"/>
          </a:xfrm>
        </p:spPr>
        <p:txBody>
          <a:bodyPr/>
          <a:lstStyle/>
          <a:p>
            <a:r>
              <a:rPr lang="en-US" dirty="0"/>
              <a:t>The programs which use homomorphic encryption never decode their input and produce only encoded </a:t>
            </a:r>
            <a:r>
              <a:rPr lang="en-US" dirty="0" smtClean="0"/>
              <a:t>output.</a:t>
            </a:r>
          </a:p>
          <a:p>
            <a:r>
              <a:rPr lang="en-US" dirty="0"/>
              <a:t>The parties can locally decode the output, thus preventing any type of privacy breach. </a:t>
            </a:r>
          </a:p>
          <a:p>
            <a:r>
              <a:rPr lang="en-US" dirty="0"/>
              <a:t>Partially homomorphic encryption </a:t>
            </a:r>
            <a:r>
              <a:rPr lang="en-US" dirty="0" smtClean="0"/>
              <a:t>–</a:t>
            </a:r>
          </a:p>
          <a:p>
            <a:pPr lvl="1"/>
            <a:r>
              <a:rPr lang="en-US" dirty="0"/>
              <a:t>When there is limit on the number of transactions encrypted.</a:t>
            </a:r>
          </a:p>
          <a:p>
            <a:r>
              <a:rPr lang="en-US" dirty="0"/>
              <a:t>Fully homomorphic encryption </a:t>
            </a:r>
            <a:r>
              <a:rPr lang="en-US" dirty="0" smtClean="0"/>
              <a:t>–</a:t>
            </a:r>
          </a:p>
          <a:p>
            <a:pPr lvl="1"/>
            <a:r>
              <a:rPr lang="en-US" dirty="0"/>
              <a:t>When there is no limitation on the number of mathematical operations in the </a:t>
            </a:r>
            <a:r>
              <a:rPr lang="en-US" dirty="0" err="1"/>
              <a:t>ciphertext</a:t>
            </a:r>
            <a:r>
              <a:rPr lang="en-US" dirty="0"/>
              <a:t>.</a:t>
            </a:r>
          </a:p>
        </p:txBody>
      </p:sp>
    </p:spTree>
    <p:extLst>
      <p:ext uri="{BB962C8B-B14F-4D97-AF65-F5344CB8AC3E}">
        <p14:creationId xmlns:p14="http://schemas.microsoft.com/office/powerpoint/2010/main" val="410386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Protecting Results</a:t>
            </a:r>
            <a:endParaRPr lang="en-US" dirty="0"/>
          </a:p>
        </p:txBody>
      </p:sp>
      <p:sp>
        <p:nvSpPr>
          <p:cNvPr id="3" name="Content Placeholder 2"/>
          <p:cNvSpPr>
            <a:spLocks noGrp="1"/>
          </p:cNvSpPr>
          <p:nvPr>
            <p:ph idx="1"/>
          </p:nvPr>
        </p:nvSpPr>
        <p:spPr>
          <a:xfrm>
            <a:off x="953037" y="1825625"/>
            <a:ext cx="10400763" cy="4351338"/>
          </a:xfrm>
        </p:spPr>
        <p:txBody>
          <a:bodyPr>
            <a:normAutofit/>
          </a:bodyPr>
          <a:lstStyle/>
          <a:p>
            <a:r>
              <a:rPr lang="en-US" dirty="0" err="1" smtClean="0"/>
              <a:t>Lossy</a:t>
            </a:r>
            <a:r>
              <a:rPr lang="en-US" dirty="0" smtClean="0"/>
              <a:t> Sequential Releases –</a:t>
            </a:r>
          </a:p>
          <a:p>
            <a:pPr lvl="1"/>
            <a:r>
              <a:rPr lang="en-US" dirty="0" smtClean="0"/>
              <a:t>Attacker’s may gain some knowledge by </a:t>
            </a:r>
            <a:r>
              <a:rPr lang="en-US" dirty="0"/>
              <a:t>joining the different </a:t>
            </a:r>
            <a:r>
              <a:rPr lang="en-US" dirty="0" smtClean="0"/>
              <a:t>views in </a:t>
            </a:r>
            <a:r>
              <a:rPr lang="en-US" dirty="0"/>
              <a:t>a </a:t>
            </a:r>
            <a:r>
              <a:rPr lang="en-US" dirty="0" smtClean="0"/>
              <a:t>sequence depending upon their release date.</a:t>
            </a:r>
          </a:p>
          <a:p>
            <a:pPr lvl="1"/>
            <a:r>
              <a:rPr lang="en-US" dirty="0" err="1" smtClean="0"/>
              <a:t>Lossy</a:t>
            </a:r>
            <a:r>
              <a:rPr lang="en-US" dirty="0" smtClean="0"/>
              <a:t> joins can be created by masking primary key to avoid this.</a:t>
            </a:r>
          </a:p>
          <a:p>
            <a:r>
              <a:rPr lang="en-US" dirty="0" smtClean="0"/>
              <a:t>Association Rule Hiding –</a:t>
            </a:r>
          </a:p>
          <a:p>
            <a:pPr lvl="1"/>
            <a:r>
              <a:rPr lang="en-US" dirty="0"/>
              <a:t>S</a:t>
            </a:r>
            <a:r>
              <a:rPr lang="en-US" dirty="0" smtClean="0"/>
              <a:t>tudies </a:t>
            </a:r>
            <a:r>
              <a:rPr lang="en-US" dirty="0"/>
              <a:t>the customer’s behavior and encode the information to enable target </a:t>
            </a:r>
            <a:r>
              <a:rPr lang="en-US" dirty="0" smtClean="0"/>
              <a:t>marketing.</a:t>
            </a:r>
          </a:p>
          <a:p>
            <a:pPr lvl="1"/>
            <a:r>
              <a:rPr lang="en-US" dirty="0"/>
              <a:t>There are two approaches used:-</a:t>
            </a:r>
          </a:p>
          <a:p>
            <a:pPr lvl="2"/>
            <a:r>
              <a:rPr lang="en-US" dirty="0"/>
              <a:t>Distortion – The entry value for a given transaction is replaced with different value.</a:t>
            </a:r>
          </a:p>
          <a:p>
            <a:pPr lvl="2"/>
            <a:r>
              <a:rPr lang="en-US" dirty="0"/>
              <a:t>Blocking – In this the entry value for a given transaction is left incomplete</a:t>
            </a:r>
            <a:r>
              <a:rPr lang="en-US" dirty="0" smtClean="0"/>
              <a:t>.</a:t>
            </a:r>
          </a:p>
          <a:p>
            <a:pPr lvl="2"/>
            <a:endParaRPr lang="en-US" dirty="0"/>
          </a:p>
          <a:p>
            <a:pPr lvl="1"/>
            <a:endParaRPr lang="en-US" dirty="0"/>
          </a:p>
        </p:txBody>
      </p:sp>
    </p:spTree>
    <p:extLst>
      <p:ext uri="{BB962C8B-B14F-4D97-AF65-F5344CB8AC3E}">
        <p14:creationId xmlns:p14="http://schemas.microsoft.com/office/powerpoint/2010/main" val="297600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Protecting </a:t>
            </a:r>
            <a:r>
              <a:rPr lang="en-US" dirty="0" smtClean="0"/>
              <a:t>Results ( Cont’d)</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smtClean="0"/>
              <a:t>Downgrading Classification Effectiveness –</a:t>
            </a:r>
          </a:p>
          <a:p>
            <a:pPr lvl="1"/>
            <a:r>
              <a:rPr lang="en-US" dirty="0"/>
              <a:t>T</a:t>
            </a:r>
            <a:r>
              <a:rPr lang="en-US" dirty="0" smtClean="0"/>
              <a:t>he </a:t>
            </a:r>
            <a:r>
              <a:rPr lang="en-US" dirty="0"/>
              <a:t>results obtained </a:t>
            </a:r>
            <a:r>
              <a:rPr lang="en-US" dirty="0" smtClean="0"/>
              <a:t>by performing queries on clustered data may </a:t>
            </a:r>
            <a:r>
              <a:rPr lang="en-US" dirty="0"/>
              <a:t>reveal a lot about the </a:t>
            </a:r>
            <a:r>
              <a:rPr lang="en-US" dirty="0" smtClean="0"/>
              <a:t>groups.</a:t>
            </a:r>
          </a:p>
          <a:p>
            <a:pPr lvl="1"/>
            <a:r>
              <a:rPr lang="en-US" dirty="0"/>
              <a:t>A</a:t>
            </a:r>
            <a:r>
              <a:rPr lang="en-US" dirty="0" smtClean="0"/>
              <a:t>ccuracy </a:t>
            </a:r>
            <a:r>
              <a:rPr lang="en-US" dirty="0"/>
              <a:t>of the groups are </a:t>
            </a:r>
            <a:r>
              <a:rPr lang="en-US" dirty="0" smtClean="0"/>
              <a:t>reduced to protect the data.</a:t>
            </a:r>
          </a:p>
          <a:p>
            <a:r>
              <a:rPr lang="en-US" dirty="0" smtClean="0"/>
              <a:t>Query Auditing –</a:t>
            </a:r>
          </a:p>
          <a:p>
            <a:pPr lvl="1"/>
            <a:r>
              <a:rPr lang="en-US" dirty="0"/>
              <a:t>When a sequence of queries are executed on the data, one or more queries are rejected from a sequence </a:t>
            </a:r>
            <a:r>
              <a:rPr lang="en-US" dirty="0" smtClean="0"/>
              <a:t>.</a:t>
            </a:r>
          </a:p>
          <a:p>
            <a:pPr lvl="1"/>
            <a:r>
              <a:rPr lang="en-US" dirty="0" smtClean="0"/>
              <a:t>This is done so </a:t>
            </a:r>
            <a:r>
              <a:rPr lang="en-US" dirty="0"/>
              <a:t>that the adversary is not able to take the advantage of aggregate query which is allowed in a public </a:t>
            </a:r>
            <a:r>
              <a:rPr lang="en-US" dirty="0" smtClean="0"/>
              <a:t>interface.</a:t>
            </a:r>
          </a:p>
          <a:p>
            <a:pPr lvl="1"/>
            <a:r>
              <a:rPr lang="en-US" dirty="0"/>
              <a:t>The number of rejected queries depend upon the sensitivity of the underlying data</a:t>
            </a:r>
            <a:r>
              <a:rPr lang="en-US" dirty="0" smtClean="0"/>
              <a:t>.</a:t>
            </a:r>
          </a:p>
          <a:p>
            <a:endParaRPr lang="en-US" dirty="0" smtClean="0"/>
          </a:p>
        </p:txBody>
      </p:sp>
    </p:spTree>
    <p:extLst>
      <p:ext uri="{BB962C8B-B14F-4D97-AF65-F5344CB8AC3E}">
        <p14:creationId xmlns:p14="http://schemas.microsoft.com/office/powerpoint/2010/main" val="3930654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Protecting </a:t>
            </a:r>
            <a:r>
              <a:rPr lang="en-US" dirty="0" smtClean="0"/>
              <a:t>Results (Cont’d)</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smtClean="0"/>
              <a:t>Inference Control –</a:t>
            </a:r>
          </a:p>
          <a:p>
            <a:pPr lvl="1"/>
            <a:r>
              <a:rPr lang="en-US" dirty="0"/>
              <a:t>A technique known as pseudo-random sketches can be used to control the inference of the query. </a:t>
            </a:r>
            <a:endParaRPr lang="en-US" dirty="0" smtClean="0"/>
          </a:p>
          <a:p>
            <a:pPr lvl="1"/>
            <a:r>
              <a:rPr lang="en-US" dirty="0" smtClean="0"/>
              <a:t>In </a:t>
            </a:r>
            <a:r>
              <a:rPr lang="en-US" dirty="0"/>
              <a:t>this data is represented by the sketches and these sketches are used as a response to the queries executed on the </a:t>
            </a:r>
            <a:r>
              <a:rPr lang="en-US" dirty="0" smtClean="0"/>
              <a:t>database.</a:t>
            </a:r>
          </a:p>
          <a:p>
            <a:pPr lvl="1"/>
            <a:r>
              <a:rPr lang="en-US" dirty="0"/>
              <a:t>Another technique is to add noise in the result</a:t>
            </a:r>
            <a:r>
              <a:rPr lang="en-US" dirty="0" smtClean="0"/>
              <a:t>.</a:t>
            </a:r>
          </a:p>
          <a:p>
            <a:pPr lvl="1"/>
            <a:r>
              <a:rPr lang="en-US" dirty="0"/>
              <a:t>One more direction to preserve the inference of the data is by using random sampling</a:t>
            </a:r>
            <a:r>
              <a:rPr lang="en-US" dirty="0" smtClean="0"/>
              <a:t>.</a:t>
            </a:r>
          </a:p>
          <a:p>
            <a:pPr lvl="1"/>
            <a:r>
              <a:rPr lang="en-US" dirty="0" smtClean="0"/>
              <a:t> </a:t>
            </a:r>
            <a:r>
              <a:rPr lang="en-US" dirty="0"/>
              <a:t>In this random samples of the data is used to compute for the aggregate queries.</a:t>
            </a:r>
          </a:p>
        </p:txBody>
      </p:sp>
    </p:spTree>
    <p:extLst>
      <p:ext uri="{BB962C8B-B14F-4D97-AF65-F5344CB8AC3E}">
        <p14:creationId xmlns:p14="http://schemas.microsoft.com/office/powerpoint/2010/main" val="498670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1429572"/>
              </p:ext>
            </p:extLst>
          </p:nvPr>
        </p:nvGraphicFramePr>
        <p:xfrm>
          <a:off x="838200" y="2009103"/>
          <a:ext cx="9786870" cy="4584878"/>
        </p:xfrm>
        <a:graphic>
          <a:graphicData uri="http://schemas.openxmlformats.org/drawingml/2006/table">
            <a:tbl>
              <a:tblPr firstRow="1" firstCol="1" bandRow="1">
                <a:tableStyleId>{5C22544A-7EE6-4342-B048-85BDC9FD1C3A}</a:tableStyleId>
              </a:tblPr>
              <a:tblGrid>
                <a:gridCol w="2400350"/>
                <a:gridCol w="3902221"/>
                <a:gridCol w="3484299"/>
              </a:tblGrid>
              <a:tr h="353001">
                <a:tc>
                  <a:txBody>
                    <a:bodyPr/>
                    <a:lstStyle/>
                    <a:p>
                      <a:pPr marL="0" marR="0" indent="457200" algn="just">
                        <a:lnSpc>
                          <a:spcPct val="200000"/>
                        </a:lnSpc>
                        <a:spcBef>
                          <a:spcPts val="0"/>
                        </a:spcBef>
                        <a:spcAft>
                          <a:spcPts val="0"/>
                        </a:spcAft>
                      </a:pPr>
                      <a:r>
                        <a:rPr lang="en-US" sz="1100" kern="1200">
                          <a:effectLst/>
                        </a:rPr>
                        <a:t> </a:t>
                      </a:r>
                      <a:endParaRPr lang="en-US" sz="11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2760" marR="62760" marT="0" marB="0"/>
                </a:tc>
                <a:tc>
                  <a:txBody>
                    <a:bodyPr/>
                    <a:lstStyle/>
                    <a:p>
                      <a:pPr marL="0" marR="0" indent="457200" algn="just">
                        <a:lnSpc>
                          <a:spcPct val="200000"/>
                        </a:lnSpc>
                        <a:spcBef>
                          <a:spcPts val="0"/>
                        </a:spcBef>
                        <a:spcAft>
                          <a:spcPts val="0"/>
                        </a:spcAft>
                      </a:pPr>
                      <a:r>
                        <a:rPr lang="en-US" sz="1100" kern="1200">
                          <a:effectLst/>
                        </a:rPr>
                        <a:t>Data Centralized</a:t>
                      </a:r>
                      <a:endParaRPr lang="en-US" sz="11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2760" marR="62760" marT="0" marB="0"/>
                </a:tc>
                <a:tc>
                  <a:txBody>
                    <a:bodyPr/>
                    <a:lstStyle/>
                    <a:p>
                      <a:pPr marL="0" marR="0" indent="457200" algn="just">
                        <a:lnSpc>
                          <a:spcPct val="200000"/>
                        </a:lnSpc>
                        <a:spcBef>
                          <a:spcPts val="0"/>
                        </a:spcBef>
                        <a:spcAft>
                          <a:spcPts val="0"/>
                        </a:spcAft>
                      </a:pPr>
                      <a:r>
                        <a:rPr lang="en-US" sz="1100" kern="1200">
                          <a:effectLst/>
                        </a:rPr>
                        <a:t>Data Distributed</a:t>
                      </a:r>
                      <a:endParaRPr lang="en-US" sz="11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2760" marR="62760" marT="0" marB="0"/>
                </a:tc>
              </a:tr>
              <a:tr h="2466870">
                <a:tc>
                  <a:txBody>
                    <a:bodyPr/>
                    <a:lstStyle/>
                    <a:p>
                      <a:pPr marL="0" marR="0" indent="457200">
                        <a:lnSpc>
                          <a:spcPct val="200000"/>
                        </a:lnSpc>
                        <a:spcBef>
                          <a:spcPts val="0"/>
                        </a:spcBef>
                        <a:spcAft>
                          <a:spcPts val="0"/>
                        </a:spcAft>
                      </a:pPr>
                      <a:r>
                        <a:rPr lang="en-US" sz="1100" kern="1200">
                          <a:effectLst/>
                        </a:rPr>
                        <a:t>Protecting Data</a:t>
                      </a:r>
                      <a:endParaRPr lang="en-US" sz="11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2760" marR="6276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100" kern="1200">
                          <a:effectLst/>
                        </a:rPr>
                        <a:t>Randomization or perturbation.</a:t>
                      </a:r>
                    </a:p>
                    <a:p>
                      <a:pPr marL="342900" marR="0" lvl="0" indent="-342900">
                        <a:lnSpc>
                          <a:spcPct val="200000"/>
                        </a:lnSpc>
                        <a:spcBef>
                          <a:spcPts val="0"/>
                        </a:spcBef>
                        <a:spcAft>
                          <a:spcPts val="0"/>
                        </a:spcAft>
                        <a:buFont typeface="Symbol" panose="05050102010706020507" pitchFamily="18" charset="2"/>
                        <a:buChar char=""/>
                      </a:pPr>
                      <a:r>
                        <a:rPr lang="en-US" sz="1100" kern="1200">
                          <a:effectLst/>
                        </a:rPr>
                        <a:t>K- anonymization</a:t>
                      </a:r>
                    </a:p>
                    <a:p>
                      <a:pPr marL="342900" marR="0" lvl="0" indent="-342900">
                        <a:lnSpc>
                          <a:spcPct val="200000"/>
                        </a:lnSpc>
                        <a:spcBef>
                          <a:spcPts val="0"/>
                        </a:spcBef>
                        <a:spcAft>
                          <a:spcPts val="0"/>
                        </a:spcAft>
                        <a:buFont typeface="Symbol" panose="05050102010706020507" pitchFamily="18" charset="2"/>
                        <a:buChar char=""/>
                      </a:pPr>
                      <a:r>
                        <a:rPr lang="en-US" sz="1100" kern="1200">
                          <a:effectLst/>
                        </a:rPr>
                        <a:t>Utility Based </a:t>
                      </a:r>
                    </a:p>
                    <a:p>
                      <a:pPr marL="342900" marR="0" lvl="0" indent="-342900">
                        <a:lnSpc>
                          <a:spcPct val="200000"/>
                        </a:lnSpc>
                        <a:spcBef>
                          <a:spcPts val="0"/>
                        </a:spcBef>
                        <a:spcAft>
                          <a:spcPts val="0"/>
                        </a:spcAft>
                        <a:buFont typeface="Symbol" panose="05050102010706020507" pitchFamily="18" charset="2"/>
                        <a:buChar char=""/>
                      </a:pPr>
                      <a:r>
                        <a:rPr lang="en-US" sz="1100" kern="1200">
                          <a:effectLst/>
                        </a:rPr>
                        <a:t>T- closeness Model</a:t>
                      </a:r>
                    </a:p>
                    <a:p>
                      <a:pPr marL="342900" marR="0" lvl="0" indent="-342900">
                        <a:lnSpc>
                          <a:spcPct val="200000"/>
                        </a:lnSpc>
                        <a:spcBef>
                          <a:spcPts val="0"/>
                        </a:spcBef>
                        <a:spcAft>
                          <a:spcPts val="0"/>
                        </a:spcAft>
                        <a:buFont typeface="Symbol" panose="05050102010706020507" pitchFamily="18" charset="2"/>
                        <a:buChar char=""/>
                      </a:pPr>
                      <a:r>
                        <a:rPr lang="en-US" sz="1100" kern="1200">
                          <a:effectLst/>
                        </a:rPr>
                        <a:t>Models for text, Binary and String Data</a:t>
                      </a:r>
                      <a:endParaRPr lang="en-US" sz="11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2760" marR="6276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100" kern="1200">
                          <a:effectLst/>
                        </a:rPr>
                        <a:t>Horizontal/vertical: SMC-based</a:t>
                      </a:r>
                    </a:p>
                    <a:p>
                      <a:pPr marL="342900" marR="0" lvl="0" indent="-342900">
                        <a:lnSpc>
                          <a:spcPct val="200000"/>
                        </a:lnSpc>
                        <a:spcBef>
                          <a:spcPts val="0"/>
                        </a:spcBef>
                        <a:spcAft>
                          <a:spcPts val="0"/>
                        </a:spcAft>
                        <a:buFont typeface="Symbol" panose="05050102010706020507" pitchFamily="18" charset="2"/>
                        <a:buChar char=""/>
                      </a:pPr>
                      <a:r>
                        <a:rPr lang="en-US" sz="1100" kern="1200">
                          <a:effectLst/>
                        </a:rPr>
                        <a:t>Homomorphic encryption</a:t>
                      </a:r>
                      <a:endParaRPr lang="en-US" sz="11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2760" marR="62760" marT="0" marB="0"/>
                </a:tc>
              </a:tr>
              <a:tr h="1765007">
                <a:tc>
                  <a:txBody>
                    <a:bodyPr/>
                    <a:lstStyle/>
                    <a:p>
                      <a:pPr marL="0" marR="0" indent="457200">
                        <a:lnSpc>
                          <a:spcPct val="200000"/>
                        </a:lnSpc>
                        <a:spcBef>
                          <a:spcPts val="0"/>
                        </a:spcBef>
                        <a:spcAft>
                          <a:spcPts val="0"/>
                        </a:spcAft>
                      </a:pPr>
                      <a:r>
                        <a:rPr lang="en-US" sz="1100" kern="1200">
                          <a:effectLst/>
                        </a:rPr>
                        <a:t>Protecting Results</a:t>
                      </a:r>
                      <a:endParaRPr lang="en-US" sz="11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2760" marR="62760" marT="0" marB="0"/>
                </a:tc>
                <a:tc gridSpan="2">
                  <a:txBody>
                    <a:bodyPr/>
                    <a:lstStyle/>
                    <a:p>
                      <a:pPr marL="342900" marR="0" lvl="0" indent="-342900">
                        <a:lnSpc>
                          <a:spcPct val="200000"/>
                        </a:lnSpc>
                        <a:spcBef>
                          <a:spcPts val="0"/>
                        </a:spcBef>
                        <a:spcAft>
                          <a:spcPts val="0"/>
                        </a:spcAft>
                        <a:buFont typeface="Symbol" panose="05050102010706020507" pitchFamily="18" charset="2"/>
                        <a:buChar char=""/>
                      </a:pPr>
                      <a:r>
                        <a:rPr lang="en-US" sz="1100" kern="1200" dirty="0">
                          <a:effectLst/>
                        </a:rPr>
                        <a:t>Association Rule Hiding</a:t>
                      </a:r>
                    </a:p>
                    <a:p>
                      <a:pPr marL="342900" marR="0" lvl="0" indent="-342900">
                        <a:lnSpc>
                          <a:spcPct val="200000"/>
                        </a:lnSpc>
                        <a:spcBef>
                          <a:spcPts val="0"/>
                        </a:spcBef>
                        <a:spcAft>
                          <a:spcPts val="0"/>
                        </a:spcAft>
                        <a:buFont typeface="Symbol" panose="05050102010706020507" pitchFamily="18" charset="2"/>
                        <a:buChar char=""/>
                      </a:pPr>
                      <a:r>
                        <a:rPr lang="en-US" sz="1100" kern="1200" dirty="0">
                          <a:effectLst/>
                        </a:rPr>
                        <a:t>Query auditing</a:t>
                      </a:r>
                    </a:p>
                    <a:p>
                      <a:pPr marL="342900" marR="0" lvl="0" indent="-342900">
                        <a:lnSpc>
                          <a:spcPct val="200000"/>
                        </a:lnSpc>
                        <a:spcBef>
                          <a:spcPts val="0"/>
                        </a:spcBef>
                        <a:spcAft>
                          <a:spcPts val="0"/>
                        </a:spcAft>
                        <a:buFont typeface="Symbol" panose="05050102010706020507" pitchFamily="18" charset="2"/>
                        <a:buChar char=""/>
                      </a:pPr>
                      <a:r>
                        <a:rPr lang="en-US" sz="1100" kern="1200" dirty="0">
                          <a:effectLst/>
                        </a:rPr>
                        <a:t>Sequence Releases</a:t>
                      </a:r>
                    </a:p>
                    <a:p>
                      <a:pPr marL="342900" marR="0" lvl="0" indent="-342900">
                        <a:lnSpc>
                          <a:spcPct val="200000"/>
                        </a:lnSpc>
                        <a:spcBef>
                          <a:spcPts val="0"/>
                        </a:spcBef>
                        <a:spcAft>
                          <a:spcPts val="0"/>
                        </a:spcAft>
                        <a:buFont typeface="Symbol" panose="05050102010706020507" pitchFamily="18" charset="2"/>
                        <a:buChar char=""/>
                      </a:pPr>
                      <a:r>
                        <a:rPr lang="en-US" sz="1100" kern="1200" dirty="0">
                          <a:effectLst/>
                        </a:rPr>
                        <a:t>Inference Control</a:t>
                      </a:r>
                    </a:p>
                    <a:p>
                      <a:pPr marL="342900" marR="0" lvl="0" indent="-342900">
                        <a:lnSpc>
                          <a:spcPct val="200000"/>
                        </a:lnSpc>
                        <a:spcBef>
                          <a:spcPts val="0"/>
                        </a:spcBef>
                        <a:spcAft>
                          <a:spcPts val="0"/>
                        </a:spcAft>
                        <a:buFont typeface="Symbol" panose="05050102010706020507" pitchFamily="18" charset="2"/>
                        <a:buChar char=""/>
                      </a:pPr>
                      <a:r>
                        <a:rPr lang="en-US" sz="1100" kern="1200" dirty="0">
                          <a:effectLst/>
                        </a:rPr>
                        <a:t>Downgrading Classification Effectiveness</a:t>
                      </a:r>
                      <a:endParaRPr lang="en-US" sz="11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2760" marR="62760" marT="0" marB="0"/>
                </a:tc>
                <a:tc hMerge="1">
                  <a:txBody>
                    <a:bodyPr/>
                    <a:lstStyle/>
                    <a:p>
                      <a:endParaRPr lang="en-US"/>
                    </a:p>
                  </a:txBody>
                  <a:tcPr/>
                </a:tc>
              </a:tr>
            </a:tbl>
          </a:graphicData>
        </a:graphic>
      </p:graphicFrame>
    </p:spTree>
    <p:extLst>
      <p:ext uri="{BB962C8B-B14F-4D97-AF65-F5344CB8AC3E}">
        <p14:creationId xmlns:p14="http://schemas.microsoft.com/office/powerpoint/2010/main" val="378153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1551"/>
          </a:xfrm>
        </p:spPr>
        <p:txBody>
          <a:bodyPr/>
          <a:lstStyle/>
          <a:p>
            <a:r>
              <a:rPr lang="en-US" dirty="0" smtClean="0"/>
              <a:t>Introduction</a:t>
            </a:r>
            <a:endParaRPr lang="en-US" dirty="0"/>
          </a:p>
        </p:txBody>
      </p:sp>
      <p:sp>
        <p:nvSpPr>
          <p:cNvPr id="3" name="Content Placeholder 2"/>
          <p:cNvSpPr>
            <a:spLocks noGrp="1"/>
          </p:cNvSpPr>
          <p:nvPr>
            <p:ph idx="1"/>
          </p:nvPr>
        </p:nvSpPr>
        <p:spPr>
          <a:xfrm>
            <a:off x="838200" y="1558344"/>
            <a:ext cx="10515600" cy="4700788"/>
          </a:xfrm>
        </p:spPr>
        <p:txBody>
          <a:bodyPr>
            <a:normAutofit fontScale="92500" lnSpcReduction="10000"/>
          </a:bodyPr>
          <a:lstStyle/>
          <a:p>
            <a:r>
              <a:rPr lang="en-US" dirty="0"/>
              <a:t>Privacy preserving mainly means protecting the sensitive data from </a:t>
            </a:r>
            <a:r>
              <a:rPr lang="en-US" dirty="0" smtClean="0"/>
              <a:t>misuse. </a:t>
            </a:r>
            <a:endParaRPr lang="en-US" dirty="0"/>
          </a:p>
          <a:p>
            <a:r>
              <a:rPr lang="en-US" dirty="0" smtClean="0"/>
              <a:t>Individual </a:t>
            </a:r>
            <a:r>
              <a:rPr lang="en-US" dirty="0" smtClean="0"/>
              <a:t>Privacy</a:t>
            </a:r>
          </a:p>
          <a:p>
            <a:pPr lvl="1"/>
            <a:r>
              <a:rPr lang="en-US" dirty="0" smtClean="0"/>
              <a:t>To protect the personal identification information</a:t>
            </a:r>
            <a:r>
              <a:rPr lang="en-US" dirty="0" smtClean="0"/>
              <a:t>.</a:t>
            </a:r>
          </a:p>
          <a:p>
            <a:pPr lvl="1"/>
            <a:r>
              <a:rPr lang="en-US" dirty="0"/>
              <a:t>P</a:t>
            </a:r>
            <a:r>
              <a:rPr lang="en-US" dirty="0" smtClean="0"/>
              <a:t>rivacy </a:t>
            </a:r>
            <a:r>
              <a:rPr lang="en-US" dirty="0"/>
              <a:t>laws </a:t>
            </a:r>
            <a:r>
              <a:rPr lang="en-US" dirty="0" smtClean="0"/>
              <a:t>have been formed </a:t>
            </a:r>
            <a:r>
              <a:rPr lang="en-US" dirty="0"/>
              <a:t>to protect the individual’s privacy</a:t>
            </a:r>
            <a:endParaRPr lang="en-US" dirty="0" smtClean="0"/>
          </a:p>
          <a:p>
            <a:pPr lvl="1"/>
            <a:r>
              <a:rPr lang="en-US" u="sng" dirty="0" smtClean="0">
                <a:hlinkClick r:id="rId2"/>
              </a:rPr>
              <a:t>Health </a:t>
            </a:r>
            <a:r>
              <a:rPr lang="en-US" u="sng" dirty="0">
                <a:hlinkClick r:id="rId2"/>
              </a:rPr>
              <a:t>Insurance Portability and Accountability </a:t>
            </a:r>
            <a:r>
              <a:rPr lang="en-US" u="sng" dirty="0" smtClean="0">
                <a:hlinkClick r:id="rId2"/>
              </a:rPr>
              <a:t>Act</a:t>
            </a:r>
            <a:endParaRPr lang="en-US" dirty="0"/>
          </a:p>
          <a:p>
            <a:pPr lvl="2"/>
            <a:r>
              <a:rPr lang="en-US" dirty="0"/>
              <a:t>Protects individual’s medical records. </a:t>
            </a:r>
          </a:p>
          <a:p>
            <a:pPr lvl="2"/>
            <a:r>
              <a:rPr lang="en-US" dirty="0" smtClean="0"/>
              <a:t>Based </a:t>
            </a:r>
            <a:r>
              <a:rPr lang="en-US" dirty="0"/>
              <a:t>on the assumption that personal information is collected only by the healthcare provider.</a:t>
            </a:r>
            <a:endParaRPr lang="en-US" dirty="0" smtClean="0"/>
          </a:p>
          <a:p>
            <a:pPr lvl="2"/>
            <a:r>
              <a:rPr lang="en-US" dirty="0" smtClean="0"/>
              <a:t>Sets </a:t>
            </a:r>
            <a:r>
              <a:rPr lang="en-US" dirty="0"/>
              <a:t>limits and conditions on how this information should be used or disclosed without patient’s authorization. </a:t>
            </a:r>
            <a:endParaRPr lang="en-US" dirty="0" smtClean="0"/>
          </a:p>
          <a:p>
            <a:pPr lvl="1"/>
            <a:r>
              <a:rPr lang="en-US" dirty="0" smtClean="0"/>
              <a:t>Data Protection Directive -EC </a:t>
            </a:r>
            <a:r>
              <a:rPr lang="en-US" dirty="0"/>
              <a:t>95/46 rule </a:t>
            </a:r>
            <a:r>
              <a:rPr lang="en-US" dirty="0" smtClean="0"/>
              <a:t>–</a:t>
            </a:r>
          </a:p>
          <a:p>
            <a:pPr lvl="2"/>
            <a:r>
              <a:rPr lang="en-US" dirty="0"/>
              <a:t>D</a:t>
            </a:r>
            <a:r>
              <a:rPr lang="en-US" dirty="0" smtClean="0"/>
              <a:t>ata </a:t>
            </a:r>
            <a:r>
              <a:rPr lang="en-US" dirty="0"/>
              <a:t>can be kept in a form which permits identification of data subjects for no longer than is necessary for the purposes for which the data </a:t>
            </a:r>
            <a:r>
              <a:rPr lang="en-US" dirty="0" smtClean="0"/>
              <a:t>was </a:t>
            </a:r>
            <a:r>
              <a:rPr lang="en-US" dirty="0"/>
              <a:t>collected </a:t>
            </a:r>
            <a:r>
              <a:rPr lang="en-US" dirty="0" smtClean="0"/>
              <a:t>.</a:t>
            </a:r>
          </a:p>
          <a:p>
            <a:pPr marL="457200" lvl="1" indent="0">
              <a:buNone/>
            </a:pPr>
            <a:endParaRPr lang="en-US" dirty="0"/>
          </a:p>
          <a:p>
            <a:pPr lvl="1"/>
            <a:endParaRPr lang="en-US" dirty="0" smtClean="0"/>
          </a:p>
          <a:p>
            <a:pPr lvl="1"/>
            <a:endParaRPr lang="en-US" dirty="0" smtClean="0"/>
          </a:p>
          <a:p>
            <a:pPr lvl="1"/>
            <a:endParaRPr lang="en-US" dirty="0" smtClean="0"/>
          </a:p>
          <a:p>
            <a:pPr marL="914400" lvl="2" indent="0">
              <a:buNone/>
            </a:pPr>
            <a:endParaRPr lang="en-US" dirty="0"/>
          </a:p>
          <a:p>
            <a:pPr marL="914400" lvl="2" indent="0">
              <a:buNone/>
            </a:pPr>
            <a:endParaRPr lang="en-US" dirty="0" smtClean="0"/>
          </a:p>
        </p:txBody>
      </p:sp>
    </p:spTree>
    <p:extLst>
      <p:ext uri="{BB962C8B-B14F-4D97-AF65-F5344CB8AC3E}">
        <p14:creationId xmlns:p14="http://schemas.microsoft.com/office/powerpoint/2010/main" val="1630976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067"/>
          </a:xfrm>
        </p:spPr>
        <p:txBody>
          <a:bodyPr/>
          <a:lstStyle/>
          <a:p>
            <a:r>
              <a:rPr lang="en-US" dirty="0" smtClean="0"/>
              <a:t>Introduction (cont’d)</a:t>
            </a:r>
            <a:endParaRPr lang="en-US" dirty="0"/>
          </a:p>
        </p:txBody>
      </p:sp>
      <p:sp>
        <p:nvSpPr>
          <p:cNvPr id="3" name="Content Placeholder 2"/>
          <p:cNvSpPr>
            <a:spLocks noGrp="1"/>
          </p:cNvSpPr>
          <p:nvPr>
            <p:ph idx="1"/>
          </p:nvPr>
        </p:nvSpPr>
        <p:spPr>
          <a:xfrm>
            <a:off x="838200" y="1571223"/>
            <a:ext cx="10515600" cy="4605740"/>
          </a:xfrm>
        </p:spPr>
        <p:txBody>
          <a:bodyPr>
            <a:normAutofit lnSpcReduction="10000"/>
          </a:bodyPr>
          <a:lstStyle/>
          <a:p>
            <a:r>
              <a:rPr lang="en-US" dirty="0"/>
              <a:t>Corporate </a:t>
            </a:r>
            <a:r>
              <a:rPr lang="en-US" dirty="0" smtClean="0"/>
              <a:t>Privacy</a:t>
            </a:r>
          </a:p>
          <a:p>
            <a:pPr lvl="1"/>
            <a:r>
              <a:rPr lang="en-US" dirty="0" smtClean="0"/>
              <a:t>Is </a:t>
            </a:r>
            <a:r>
              <a:rPr lang="en-US" dirty="0"/>
              <a:t>at risk in data warehousing environment i.e. when several sources of data are combined to carry out </a:t>
            </a:r>
            <a:r>
              <a:rPr lang="en-US" dirty="0" smtClean="0"/>
              <a:t>analysis.</a:t>
            </a:r>
          </a:p>
          <a:p>
            <a:pPr lvl="1"/>
            <a:r>
              <a:rPr lang="en-US" dirty="0"/>
              <a:t>For instance medical researches may require several hospitals to merge their database to find out effective solutions</a:t>
            </a:r>
            <a:endParaRPr lang="en-US" dirty="0"/>
          </a:p>
          <a:p>
            <a:pPr lvl="1"/>
            <a:r>
              <a:rPr lang="en-US" dirty="0"/>
              <a:t>Confidentiality </a:t>
            </a:r>
          </a:p>
          <a:p>
            <a:pPr lvl="2"/>
            <a:r>
              <a:rPr lang="en-US" dirty="0"/>
              <a:t>Participants or source are concerned</a:t>
            </a:r>
          </a:p>
          <a:p>
            <a:pPr lvl="2"/>
            <a:r>
              <a:rPr lang="en-US" dirty="0" smtClean="0"/>
              <a:t>Concern is to protect </a:t>
            </a:r>
            <a:r>
              <a:rPr lang="en-US" dirty="0"/>
              <a:t>source specific information such as embarrassing secrets or trade secrets or group related data </a:t>
            </a:r>
            <a:r>
              <a:rPr lang="en-US" dirty="0" smtClean="0"/>
              <a:t>which may </a:t>
            </a:r>
            <a:r>
              <a:rPr lang="en-US" dirty="0"/>
              <a:t>be revealed.</a:t>
            </a:r>
          </a:p>
          <a:p>
            <a:pPr lvl="1"/>
            <a:r>
              <a:rPr lang="en-US" dirty="0" smtClean="0"/>
              <a:t>Collaboration</a:t>
            </a:r>
          </a:p>
          <a:p>
            <a:pPr lvl="2"/>
            <a:r>
              <a:rPr lang="en-US" dirty="0" smtClean="0"/>
              <a:t>External parties are concerned.</a:t>
            </a:r>
          </a:p>
          <a:p>
            <a:pPr lvl="2"/>
            <a:r>
              <a:rPr lang="en-US" dirty="0" smtClean="0"/>
              <a:t>U.S. antitrust </a:t>
            </a:r>
            <a:r>
              <a:rPr lang="en-US" dirty="0"/>
              <a:t>regulations </a:t>
            </a:r>
            <a:r>
              <a:rPr lang="en-US" dirty="0" smtClean="0"/>
              <a:t>put limits</a:t>
            </a:r>
            <a:r>
              <a:rPr lang="en-US" dirty="0" smtClean="0"/>
              <a:t> </a:t>
            </a:r>
            <a:r>
              <a:rPr lang="en-US" dirty="0"/>
              <a:t>on the ability of the companies to </a:t>
            </a:r>
            <a:r>
              <a:rPr lang="en-US" dirty="0" smtClean="0"/>
              <a:t>collaborate.</a:t>
            </a:r>
          </a:p>
          <a:p>
            <a:pPr lvl="2"/>
            <a:r>
              <a:rPr lang="en-US" dirty="0" smtClean="0"/>
              <a:t>To protect consumers from issues such as price fixing by manufacturers’.</a:t>
            </a:r>
          </a:p>
          <a:p>
            <a:pPr lvl="1"/>
            <a:endParaRPr lang="en-US" dirty="0"/>
          </a:p>
        </p:txBody>
      </p:sp>
    </p:spTree>
    <p:extLst>
      <p:ext uri="{BB962C8B-B14F-4D97-AF65-F5344CB8AC3E}">
        <p14:creationId xmlns:p14="http://schemas.microsoft.com/office/powerpoint/2010/main" val="2703976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Perturbation/ Randomization</a:t>
            </a:r>
            <a:endParaRPr lang="en-US" dirty="0"/>
          </a:p>
        </p:txBody>
      </p:sp>
      <p:sp>
        <p:nvSpPr>
          <p:cNvPr id="3" name="Content Placeholder 2"/>
          <p:cNvSpPr>
            <a:spLocks noGrp="1"/>
          </p:cNvSpPr>
          <p:nvPr>
            <p:ph idx="1"/>
          </p:nvPr>
        </p:nvSpPr>
        <p:spPr>
          <a:xfrm>
            <a:off x="965915" y="1584101"/>
            <a:ext cx="10387885" cy="4592862"/>
          </a:xfrm>
        </p:spPr>
        <p:txBody>
          <a:bodyPr>
            <a:normAutofit lnSpcReduction="10000"/>
          </a:bodyPr>
          <a:lstStyle/>
          <a:p>
            <a:r>
              <a:rPr lang="en-US" dirty="0" smtClean="0"/>
              <a:t>Entering some false information and taking away some true information.</a:t>
            </a:r>
          </a:p>
          <a:p>
            <a:r>
              <a:rPr lang="en-US" dirty="0"/>
              <a:t>V</a:t>
            </a:r>
            <a:r>
              <a:rPr lang="en-US" dirty="0" smtClean="0"/>
              <a:t>ery </a:t>
            </a:r>
            <a:r>
              <a:rPr lang="en-US" dirty="0"/>
              <a:t>simple process and can be applied at the time data collection</a:t>
            </a:r>
            <a:endParaRPr lang="en-US" dirty="0" smtClean="0"/>
          </a:p>
          <a:p>
            <a:r>
              <a:rPr lang="en-US" dirty="0"/>
              <a:t>Consider a set of data records denoted by X = {x1 . . . </a:t>
            </a:r>
            <a:r>
              <a:rPr lang="en-US" dirty="0" err="1"/>
              <a:t>xN</a:t>
            </a:r>
            <a:r>
              <a:rPr lang="en-US" dirty="0"/>
              <a:t> </a:t>
            </a:r>
            <a:r>
              <a:rPr lang="en-US" dirty="0" smtClean="0"/>
              <a:t>}. </a:t>
            </a:r>
            <a:r>
              <a:rPr lang="en-US" dirty="0"/>
              <a:t>With probability distribution </a:t>
            </a:r>
            <a:r>
              <a:rPr lang="en-US" dirty="0" err="1"/>
              <a:t>fY</a:t>
            </a:r>
            <a:r>
              <a:rPr lang="en-US" dirty="0"/>
              <a:t> (y) noise component is added for record xi ∈ X. These noise components are drawn independently, and are denoted y1 . . . </a:t>
            </a:r>
            <a:r>
              <a:rPr lang="en-US" dirty="0" err="1" smtClean="0"/>
              <a:t>yN</a:t>
            </a:r>
            <a:r>
              <a:rPr lang="en-US" dirty="0" smtClean="0"/>
              <a:t>. </a:t>
            </a:r>
            <a:r>
              <a:rPr lang="en-US" dirty="0"/>
              <a:t>Thus, the new set of distorted records are denoted by x1 + y1 . . . </a:t>
            </a:r>
            <a:r>
              <a:rPr lang="en-US" dirty="0" err="1"/>
              <a:t>xN</a:t>
            </a:r>
            <a:r>
              <a:rPr lang="en-US" dirty="0"/>
              <a:t> + </a:t>
            </a:r>
            <a:r>
              <a:rPr lang="en-US" dirty="0" err="1" smtClean="0"/>
              <a:t>yN</a:t>
            </a:r>
            <a:r>
              <a:rPr lang="en-US" dirty="0" smtClean="0"/>
              <a:t>.</a:t>
            </a:r>
          </a:p>
          <a:p>
            <a:r>
              <a:rPr lang="en-US" dirty="0"/>
              <a:t>U</a:t>
            </a:r>
            <a:r>
              <a:rPr lang="en-US" dirty="0" smtClean="0"/>
              <a:t>sed </a:t>
            </a:r>
            <a:r>
              <a:rPr lang="en-US" dirty="0"/>
              <a:t>in OLAP to protect the aggregated </a:t>
            </a:r>
            <a:r>
              <a:rPr lang="en-US" dirty="0" smtClean="0"/>
              <a:t>data.</a:t>
            </a:r>
          </a:p>
          <a:p>
            <a:r>
              <a:rPr lang="en-US" dirty="0" smtClean="0"/>
              <a:t>Protect the data obtained through explicit feedback i.e. information provided by the user </a:t>
            </a:r>
            <a:r>
              <a:rPr lang="en-US" dirty="0" smtClean="0"/>
              <a:t>which</a:t>
            </a:r>
            <a:r>
              <a:rPr lang="en-US" dirty="0" smtClean="0"/>
              <a:t> </a:t>
            </a:r>
            <a:r>
              <a:rPr lang="en-US" dirty="0" smtClean="0"/>
              <a:t>categorize them.</a:t>
            </a:r>
            <a:endParaRPr lang="en-US" dirty="0"/>
          </a:p>
        </p:txBody>
      </p:sp>
    </p:spTree>
    <p:extLst>
      <p:ext uri="{BB962C8B-B14F-4D97-AF65-F5344CB8AC3E}">
        <p14:creationId xmlns:p14="http://schemas.microsoft.com/office/powerpoint/2010/main" val="61740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K-Anonymization</a:t>
            </a:r>
            <a:endParaRPr lang="en-US" dirty="0"/>
          </a:p>
        </p:txBody>
      </p:sp>
      <p:sp>
        <p:nvSpPr>
          <p:cNvPr id="3" name="Content Placeholder 2"/>
          <p:cNvSpPr>
            <a:spLocks noGrp="1"/>
          </p:cNvSpPr>
          <p:nvPr>
            <p:ph idx="1"/>
          </p:nvPr>
        </p:nvSpPr>
        <p:spPr>
          <a:xfrm>
            <a:off x="978794" y="1584101"/>
            <a:ext cx="10375006" cy="4592862"/>
          </a:xfrm>
        </p:spPr>
        <p:txBody>
          <a:bodyPr>
            <a:normAutofit/>
          </a:bodyPr>
          <a:lstStyle/>
          <a:p>
            <a:r>
              <a:rPr lang="en-US" dirty="0"/>
              <a:t>T</a:t>
            </a:r>
            <a:r>
              <a:rPr lang="en-US" dirty="0" smtClean="0"/>
              <a:t>he </a:t>
            </a:r>
            <a:r>
              <a:rPr lang="en-US" dirty="0"/>
              <a:t>individual’s identity is completely </a:t>
            </a:r>
            <a:r>
              <a:rPr lang="en-US" dirty="0" smtClean="0"/>
              <a:t>hidden.</a:t>
            </a:r>
          </a:p>
          <a:p>
            <a:r>
              <a:rPr lang="en-US" dirty="0"/>
              <a:t>Q</a:t>
            </a:r>
            <a:r>
              <a:rPr lang="en-US" dirty="0" smtClean="0"/>
              <a:t>uasi </a:t>
            </a:r>
            <a:r>
              <a:rPr lang="en-US" dirty="0"/>
              <a:t>identifiers such as Zip Code, Gender, Age, Phone number has the potential to trace the </a:t>
            </a:r>
            <a:r>
              <a:rPr lang="en-US" dirty="0" smtClean="0"/>
              <a:t>individual.</a:t>
            </a:r>
          </a:p>
          <a:p>
            <a:r>
              <a:rPr lang="en-US" dirty="0"/>
              <a:t>These quasi identifiers are either suppressed or </a:t>
            </a:r>
            <a:r>
              <a:rPr lang="en-US" dirty="0" smtClean="0"/>
              <a:t>generalized.</a:t>
            </a:r>
          </a:p>
          <a:p>
            <a:r>
              <a:rPr lang="en-US" dirty="0"/>
              <a:t>Suppression is just like deleting the information whereas generalization is replacing the values with less specific </a:t>
            </a:r>
            <a:r>
              <a:rPr lang="en-US" dirty="0" smtClean="0"/>
              <a:t>values.</a:t>
            </a:r>
          </a:p>
          <a:p>
            <a:r>
              <a:rPr lang="en-US" dirty="0" smtClean="0"/>
              <a:t>Drawback :-</a:t>
            </a:r>
          </a:p>
          <a:p>
            <a:pPr lvl="1"/>
            <a:r>
              <a:rPr lang="en-US" dirty="0"/>
              <a:t>D</a:t>
            </a:r>
            <a:r>
              <a:rPr lang="en-US" dirty="0" smtClean="0"/>
              <a:t>ata </a:t>
            </a:r>
            <a:r>
              <a:rPr lang="en-US" dirty="0"/>
              <a:t>is divided into clusters, it becomes easy for the attacker </a:t>
            </a:r>
            <a:r>
              <a:rPr lang="en-US" dirty="0" smtClean="0"/>
              <a:t>to </a:t>
            </a:r>
            <a:r>
              <a:rPr lang="en-US" dirty="0"/>
              <a:t>predict the values of the sensitive data as the generalized or suppressed data has almost the same </a:t>
            </a:r>
            <a:r>
              <a:rPr lang="en-US" dirty="0" smtClean="0"/>
              <a:t>values.</a:t>
            </a:r>
            <a:endParaRPr lang="en-US" dirty="0" smtClean="0"/>
          </a:p>
          <a:p>
            <a:endParaRPr lang="en-US" dirty="0" smtClean="0"/>
          </a:p>
          <a:p>
            <a:endParaRPr lang="en-US" dirty="0"/>
          </a:p>
        </p:txBody>
      </p:sp>
    </p:spTree>
    <p:extLst>
      <p:ext uri="{BB962C8B-B14F-4D97-AF65-F5344CB8AC3E}">
        <p14:creationId xmlns:p14="http://schemas.microsoft.com/office/powerpoint/2010/main" val="2613119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8933"/>
          </a:xfrm>
        </p:spPr>
        <p:txBody>
          <a:bodyPr/>
          <a:lstStyle/>
          <a:p>
            <a:r>
              <a:rPr lang="en-US" dirty="0" smtClean="0"/>
              <a:t>Suppression and Generalization</a:t>
            </a:r>
            <a:endParaRPr lang="en-US" dirty="0"/>
          </a:p>
        </p:txBody>
      </p:sp>
      <p:sp>
        <p:nvSpPr>
          <p:cNvPr id="3" name="Content Placeholder 2"/>
          <p:cNvSpPr>
            <a:spLocks noGrp="1"/>
          </p:cNvSpPr>
          <p:nvPr>
            <p:ph idx="1"/>
          </p:nvPr>
        </p:nvSpPr>
        <p:spPr>
          <a:xfrm>
            <a:off x="721217" y="1300766"/>
            <a:ext cx="10632583" cy="4876198"/>
          </a:xfrm>
        </p:spPr>
        <p:txBody>
          <a:bodyPr/>
          <a:lstStyle/>
          <a:p>
            <a:r>
              <a:rPr lang="en-US" dirty="0" smtClean="0"/>
              <a:t>Example :-</a:t>
            </a:r>
            <a:r>
              <a:rPr lang="en-US" dirty="0"/>
              <a:t>to protect the medical history of an individual Zip Code, Gender and Education columns are suppressed and Age column is generalized</a:t>
            </a:r>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9995968"/>
              </p:ext>
            </p:extLst>
          </p:nvPr>
        </p:nvGraphicFramePr>
        <p:xfrm>
          <a:off x="992746" y="2620679"/>
          <a:ext cx="9207322" cy="1828800"/>
        </p:xfrm>
        <a:graphic>
          <a:graphicData uri="http://schemas.openxmlformats.org/drawingml/2006/table">
            <a:tbl>
              <a:tblPr firstRow="1" firstCol="1" bandRow="1">
                <a:tableStyleId>{5C22544A-7EE6-4342-B048-85BDC9FD1C3A}</a:tableStyleId>
              </a:tblPr>
              <a:tblGrid>
                <a:gridCol w="1562725"/>
                <a:gridCol w="1634369"/>
                <a:gridCol w="1429514"/>
                <a:gridCol w="1813479"/>
                <a:gridCol w="1526905"/>
                <a:gridCol w="1240330"/>
              </a:tblGrid>
              <a:tr h="0">
                <a:tc>
                  <a:txBody>
                    <a:bodyPr/>
                    <a:lstStyle/>
                    <a:p>
                      <a:pPr marL="0" marR="0" indent="457200" algn="just">
                        <a:lnSpc>
                          <a:spcPct val="200000"/>
                        </a:lnSpc>
                        <a:spcBef>
                          <a:spcPts val="0"/>
                        </a:spcBef>
                        <a:spcAft>
                          <a:spcPts val="0"/>
                        </a:spcAft>
                      </a:pPr>
                      <a:r>
                        <a:rPr lang="en-US" sz="1200" kern="1200" dirty="0">
                          <a:effectLst/>
                        </a:rPr>
                        <a:t>Zip Code</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Gender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Age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Education</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Disease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Expenses</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indent="457200" algn="just">
                        <a:lnSpc>
                          <a:spcPct val="200000"/>
                        </a:lnSpc>
                        <a:spcBef>
                          <a:spcPts val="0"/>
                        </a:spcBef>
                        <a:spcAft>
                          <a:spcPts val="0"/>
                        </a:spcAft>
                      </a:pPr>
                      <a:r>
                        <a:rPr lang="en-US" sz="1200" kern="1200">
                          <a:effectLst/>
                        </a:rPr>
                        <a:t>60616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Female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25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Masters</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cancer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4000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indent="457200" algn="just">
                        <a:lnSpc>
                          <a:spcPct val="200000"/>
                        </a:lnSpc>
                        <a:spcBef>
                          <a:spcPts val="0"/>
                        </a:spcBef>
                        <a:spcAft>
                          <a:spcPts val="0"/>
                        </a:spcAft>
                      </a:pPr>
                      <a:r>
                        <a:rPr lang="en-US" sz="1200" kern="1200">
                          <a:effectLst/>
                        </a:rPr>
                        <a:t>60601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Male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16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9th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Diabetes</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2500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indent="457200" algn="just">
                        <a:lnSpc>
                          <a:spcPct val="200000"/>
                        </a:lnSpc>
                        <a:spcBef>
                          <a:spcPts val="0"/>
                        </a:spcBef>
                        <a:spcAft>
                          <a:spcPts val="0"/>
                        </a:spcAft>
                      </a:pPr>
                      <a:r>
                        <a:rPr lang="en-US" sz="1200" kern="1200">
                          <a:effectLst/>
                        </a:rPr>
                        <a:t>60617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Female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19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12th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Flue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500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indent="457200" algn="just">
                        <a:lnSpc>
                          <a:spcPct val="200000"/>
                        </a:lnSpc>
                        <a:spcBef>
                          <a:spcPts val="0"/>
                        </a:spcBef>
                        <a:spcAft>
                          <a:spcPts val="0"/>
                        </a:spcAft>
                      </a:pPr>
                      <a:r>
                        <a:rPr lang="en-US" sz="1200" kern="1200">
                          <a:effectLst/>
                        </a:rPr>
                        <a:t>60607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Male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28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P.H.D</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Cancer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dirty="0">
                          <a:effectLst/>
                        </a:rPr>
                        <a:t>3780</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90874194"/>
              </p:ext>
            </p:extLst>
          </p:nvPr>
        </p:nvGraphicFramePr>
        <p:xfrm>
          <a:off x="992746" y="4664984"/>
          <a:ext cx="9207322" cy="1828800"/>
        </p:xfrm>
        <a:graphic>
          <a:graphicData uri="http://schemas.openxmlformats.org/drawingml/2006/table">
            <a:tbl>
              <a:tblPr firstRow="1" firstCol="1" bandRow="1">
                <a:tableStyleId>{5C22544A-7EE6-4342-B048-85BDC9FD1C3A}</a:tableStyleId>
              </a:tblPr>
              <a:tblGrid>
                <a:gridCol w="1559368"/>
                <a:gridCol w="1631012"/>
                <a:gridCol w="1425036"/>
                <a:gridCol w="1810120"/>
                <a:gridCol w="1524664"/>
                <a:gridCol w="1257122"/>
              </a:tblGrid>
              <a:tr h="0">
                <a:tc>
                  <a:txBody>
                    <a:bodyPr/>
                    <a:lstStyle/>
                    <a:p>
                      <a:pPr marL="0" marR="0" indent="457200" algn="just">
                        <a:lnSpc>
                          <a:spcPct val="200000"/>
                        </a:lnSpc>
                        <a:spcBef>
                          <a:spcPts val="0"/>
                        </a:spcBef>
                        <a:spcAft>
                          <a:spcPts val="0"/>
                        </a:spcAft>
                      </a:pPr>
                      <a:r>
                        <a:rPr lang="en-US" sz="1200" kern="1200">
                          <a:effectLst/>
                        </a:rPr>
                        <a:t>Zip Code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Gender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Age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Education</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Disease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Expenses</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indent="457200" algn="just">
                        <a:lnSpc>
                          <a:spcPct val="200000"/>
                        </a:lnSpc>
                        <a:spcBef>
                          <a:spcPts val="0"/>
                        </a:spcBef>
                        <a:spcAft>
                          <a:spcPts val="0"/>
                        </a:spcAft>
                      </a:pPr>
                      <a:r>
                        <a:rPr lang="en-US" sz="1200" kern="1200">
                          <a:effectLst/>
                        </a:rPr>
                        <a:t>60616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Person</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21-30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Educated</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cancer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4000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indent="457200" algn="just">
                        <a:lnSpc>
                          <a:spcPct val="200000"/>
                        </a:lnSpc>
                        <a:spcBef>
                          <a:spcPts val="0"/>
                        </a:spcBef>
                        <a:spcAft>
                          <a:spcPts val="0"/>
                        </a:spcAft>
                      </a:pPr>
                      <a:r>
                        <a:rPr lang="en-US" sz="1200" kern="1200">
                          <a:effectLst/>
                        </a:rPr>
                        <a:t>60616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Person</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11-20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Educated</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Diabetes</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2500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indent="457200" algn="just">
                        <a:lnSpc>
                          <a:spcPct val="200000"/>
                        </a:lnSpc>
                        <a:spcBef>
                          <a:spcPts val="0"/>
                        </a:spcBef>
                        <a:spcAft>
                          <a:spcPts val="0"/>
                        </a:spcAft>
                      </a:pPr>
                      <a:r>
                        <a:rPr lang="en-US" sz="1200" kern="1200">
                          <a:effectLst/>
                        </a:rPr>
                        <a:t>60616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Person</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11-20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Educated</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Flue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500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indent="457200" algn="just">
                        <a:lnSpc>
                          <a:spcPct val="200000"/>
                        </a:lnSpc>
                        <a:spcBef>
                          <a:spcPts val="0"/>
                        </a:spcBef>
                        <a:spcAft>
                          <a:spcPts val="0"/>
                        </a:spcAft>
                      </a:pPr>
                      <a:r>
                        <a:rPr lang="en-US" sz="1200" kern="1200">
                          <a:effectLst/>
                        </a:rPr>
                        <a:t>60616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Person</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21-30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Educated</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a:effectLst/>
                        </a:rPr>
                        <a:t>Cancer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457200" algn="just">
                        <a:lnSpc>
                          <a:spcPct val="200000"/>
                        </a:lnSpc>
                        <a:spcBef>
                          <a:spcPts val="0"/>
                        </a:spcBef>
                        <a:spcAft>
                          <a:spcPts val="0"/>
                        </a:spcAft>
                      </a:pPr>
                      <a:r>
                        <a:rPr lang="en-US" sz="1200" kern="1200" dirty="0">
                          <a:effectLst/>
                        </a:rPr>
                        <a:t>3780</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22180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dirty="0" smtClean="0"/>
              <a:t>Utility Based Preservation</a:t>
            </a:r>
            <a:endParaRPr lang="en-US" dirty="0"/>
          </a:p>
        </p:txBody>
      </p:sp>
      <p:sp>
        <p:nvSpPr>
          <p:cNvPr id="3" name="Content Placeholder 2"/>
          <p:cNvSpPr>
            <a:spLocks noGrp="1"/>
          </p:cNvSpPr>
          <p:nvPr>
            <p:ph idx="1"/>
          </p:nvPr>
        </p:nvSpPr>
        <p:spPr/>
        <p:txBody>
          <a:bodyPr/>
          <a:lstStyle/>
          <a:p>
            <a:r>
              <a:rPr lang="en-US" dirty="0"/>
              <a:t>G</a:t>
            </a:r>
            <a:r>
              <a:rPr lang="en-US" dirty="0" smtClean="0"/>
              <a:t>eneralized </a:t>
            </a:r>
            <a:r>
              <a:rPr lang="en-US" dirty="0"/>
              <a:t>or suppressed on the basis of its </a:t>
            </a:r>
            <a:r>
              <a:rPr lang="en-US" dirty="0" smtClean="0"/>
              <a:t>utility.</a:t>
            </a:r>
          </a:p>
          <a:p>
            <a:r>
              <a:rPr lang="en-US" dirty="0"/>
              <a:t>For instance if we want to carry out some disease analysis on the basis of the age of the </a:t>
            </a:r>
            <a:r>
              <a:rPr lang="en-US" dirty="0" smtClean="0"/>
              <a:t>patient, </a:t>
            </a:r>
            <a:r>
              <a:rPr lang="en-US" dirty="0"/>
              <a:t>age is not generalized and its original values are </a:t>
            </a:r>
            <a:r>
              <a:rPr lang="en-US" dirty="0" smtClean="0"/>
              <a:t>retained.</a:t>
            </a:r>
          </a:p>
          <a:p>
            <a:r>
              <a:rPr lang="en-US" dirty="0"/>
              <a:t>Therefore the generalization is done according to the local region hence providing more </a:t>
            </a:r>
            <a:r>
              <a:rPr lang="en-US" dirty="0" smtClean="0"/>
              <a:t>flexibility.</a:t>
            </a:r>
            <a:endParaRPr lang="en-US" dirty="0"/>
          </a:p>
        </p:txBody>
      </p:sp>
    </p:spTree>
    <p:extLst>
      <p:ext uri="{BB962C8B-B14F-4D97-AF65-F5344CB8AC3E}">
        <p14:creationId xmlns:p14="http://schemas.microsoft.com/office/powerpoint/2010/main" val="631328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 – Closeness Model</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W</a:t>
            </a:r>
            <a:r>
              <a:rPr lang="en-US" dirty="0" smtClean="0"/>
              <a:t>hen </a:t>
            </a:r>
            <a:r>
              <a:rPr lang="en-US" dirty="0"/>
              <a:t>the sensitivity of all the attributes is not </a:t>
            </a:r>
            <a:r>
              <a:rPr lang="en-US" dirty="0" smtClean="0"/>
              <a:t>similar</a:t>
            </a:r>
            <a:r>
              <a:rPr lang="en-US" dirty="0" smtClean="0"/>
              <a:t>.</a:t>
            </a:r>
          </a:p>
          <a:p>
            <a:r>
              <a:rPr lang="en-US" dirty="0"/>
              <a:t>For example value of the disease column may be become more sensitive when it is positive instead when it is negative</a:t>
            </a:r>
            <a:r>
              <a:rPr lang="en-US" dirty="0" smtClean="0"/>
              <a:t>.</a:t>
            </a:r>
            <a:endParaRPr lang="en-US" dirty="0" smtClean="0"/>
          </a:p>
          <a:p>
            <a:r>
              <a:rPr lang="en-US" i="1" dirty="0" smtClean="0"/>
              <a:t>Definition :- </a:t>
            </a:r>
            <a:r>
              <a:rPr lang="en-US" dirty="0" smtClean="0"/>
              <a:t>An </a:t>
            </a:r>
            <a:r>
              <a:rPr lang="en-US" dirty="0"/>
              <a:t>equivalence class is said to have </a:t>
            </a:r>
            <a:r>
              <a:rPr lang="en-US" i="1" dirty="0"/>
              <a:t>t</a:t>
            </a:r>
            <a:r>
              <a:rPr lang="en-US" dirty="0"/>
              <a:t>-closeness if the distance between the distribution of a sensitive attribute in this class and the distribution of the attribute in the whole table is no more than a threshold </a:t>
            </a:r>
            <a:r>
              <a:rPr lang="en-US" i="1" dirty="0" smtClean="0"/>
              <a:t>t.</a:t>
            </a:r>
          </a:p>
          <a:p>
            <a:r>
              <a:rPr lang="en-US" dirty="0"/>
              <a:t>T</a:t>
            </a:r>
            <a:r>
              <a:rPr lang="en-US" dirty="0" smtClean="0"/>
              <a:t>hreshold</a:t>
            </a:r>
            <a:r>
              <a:rPr lang="en-US" dirty="0"/>
              <a:t> </a:t>
            </a:r>
            <a:r>
              <a:rPr lang="en-US" i="1" dirty="0"/>
              <a:t>t</a:t>
            </a:r>
            <a:r>
              <a:rPr lang="en-US" dirty="0"/>
              <a:t> gives an upper bound on the difference between the distribution of the sensitive attribute values within an anonymized group </a:t>
            </a:r>
            <a:r>
              <a:rPr lang="en-US" dirty="0" smtClean="0"/>
              <a:t>.</a:t>
            </a:r>
          </a:p>
          <a:p>
            <a:endParaRPr lang="en-US" dirty="0"/>
          </a:p>
        </p:txBody>
      </p:sp>
    </p:spTree>
    <p:extLst>
      <p:ext uri="{BB962C8B-B14F-4D97-AF65-F5344CB8AC3E}">
        <p14:creationId xmlns:p14="http://schemas.microsoft.com/office/powerpoint/2010/main" val="2623752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for Text, Binary and String Data	</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a:t>Text and Market Basket Data – </a:t>
            </a:r>
            <a:endParaRPr lang="en-US" dirty="0" smtClean="0"/>
          </a:p>
          <a:p>
            <a:pPr lvl="1"/>
            <a:r>
              <a:rPr lang="en-US" dirty="0" smtClean="0"/>
              <a:t>In </a:t>
            </a:r>
            <a:r>
              <a:rPr lang="en-US" dirty="0"/>
              <a:t>this anonymization is done during data collection time using sketch based methods. </a:t>
            </a:r>
          </a:p>
          <a:p>
            <a:r>
              <a:rPr lang="en-US" dirty="0"/>
              <a:t>String Data </a:t>
            </a:r>
            <a:r>
              <a:rPr lang="en-US" dirty="0" smtClean="0"/>
              <a:t>–</a:t>
            </a:r>
          </a:p>
          <a:p>
            <a:pPr lvl="1"/>
            <a:r>
              <a:rPr lang="en-US" dirty="0"/>
              <a:t>G</a:t>
            </a:r>
            <a:r>
              <a:rPr lang="en-US" dirty="0" smtClean="0"/>
              <a:t>enerates </a:t>
            </a:r>
            <a:r>
              <a:rPr lang="en-US" dirty="0"/>
              <a:t>the strings which have lengths tightly distributed within certain ranges from widely varying length</a:t>
            </a:r>
          </a:p>
          <a:p>
            <a:endParaRPr lang="en-US" dirty="0"/>
          </a:p>
        </p:txBody>
      </p:sp>
    </p:spTree>
    <p:extLst>
      <p:ext uri="{BB962C8B-B14F-4D97-AF65-F5344CB8AC3E}">
        <p14:creationId xmlns:p14="http://schemas.microsoft.com/office/powerpoint/2010/main" val="3284177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870</TotalTime>
  <Words>1341</Words>
  <Application>Microsoft Office PowerPoint</Application>
  <PresentationFormat>Widescreen</PresentationFormat>
  <Paragraphs>181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SimSun</vt:lpstr>
      <vt:lpstr>Arial</vt:lpstr>
      <vt:lpstr>Corbel</vt:lpstr>
      <vt:lpstr>Symbol</vt:lpstr>
      <vt:lpstr>Times New Roman</vt:lpstr>
      <vt:lpstr>Depth</vt:lpstr>
      <vt:lpstr>Privacy Preserving  Data Mining</vt:lpstr>
      <vt:lpstr>Introduction</vt:lpstr>
      <vt:lpstr>Introduction (cont’d)</vt:lpstr>
      <vt:lpstr>Data Perturbation/ Randomization</vt:lpstr>
      <vt:lpstr>K-Anonymization</vt:lpstr>
      <vt:lpstr>Suppression and Generalization</vt:lpstr>
      <vt:lpstr>Utility Based Preservation</vt:lpstr>
      <vt:lpstr>T – Closeness Model</vt:lpstr>
      <vt:lpstr>Models for Text, Binary and String Data </vt:lpstr>
      <vt:lpstr>Secure Multiparty Computation</vt:lpstr>
      <vt:lpstr>Feasibility Of SMC</vt:lpstr>
      <vt:lpstr>Homomorphic Encryption</vt:lpstr>
      <vt:lpstr>Protecting Results</vt:lpstr>
      <vt:lpstr>Protecting Results ( Cont’d)</vt:lpstr>
      <vt:lpstr>Protecting Results (Cont’d)</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Preserving  Data Mining</dc:title>
  <dc:creator>simrat  sidhu</dc:creator>
  <cp:lastModifiedBy>simrat  sidhu</cp:lastModifiedBy>
  <cp:revision>28</cp:revision>
  <dcterms:created xsi:type="dcterms:W3CDTF">2015-11-09T21:41:46Z</dcterms:created>
  <dcterms:modified xsi:type="dcterms:W3CDTF">2015-11-11T19:18:58Z</dcterms:modified>
</cp:coreProperties>
</file>