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69" r:id="rId3"/>
    <p:sldId id="257" r:id="rId4"/>
    <p:sldId id="258" r:id="rId5"/>
    <p:sldId id="259" r:id="rId6"/>
    <p:sldId id="260" r:id="rId7"/>
    <p:sldId id="261" r:id="rId8"/>
    <p:sldId id="263" r:id="rId9"/>
    <p:sldId id="264" r:id="rId10"/>
    <p:sldId id="265" r:id="rId11"/>
    <p:sldId id="268" r:id="rId12"/>
    <p:sldId id="266" r:id="rId13"/>
    <p:sldId id="267"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9" d="100"/>
          <a:sy n="69" d="100"/>
        </p:scale>
        <p:origin x="366"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392166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66D9-3166-482B-A803-C065898FE44C}"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349146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392864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7511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3757779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3065254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157682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2183739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46437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38471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336084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F766D9-3166-482B-A803-C065898FE44C}"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214688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F766D9-3166-482B-A803-C065898FE44C}" type="datetimeFigureOut">
              <a:rPr lang="en-US" smtClean="0"/>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28606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401260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119260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5F766D9-3166-482B-A803-C065898FE44C}" type="datetimeFigureOut">
              <a:rPr lang="en-US" smtClean="0"/>
              <a:t>11/4/2015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297749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66D9-3166-482B-A803-C065898FE44C}" type="datetimeFigureOut">
              <a:rPr lang="en-US" smtClean="0"/>
              <a:t>11/4/2015</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709BCB62-26D0-4ED0-B2EE-F261B8FC07D3}" type="slidenum">
              <a:rPr lang="en-US" smtClean="0"/>
              <a:t>‹#›</a:t>
            </a:fld>
            <a:endParaRPr lang="en-US"/>
          </a:p>
        </p:txBody>
      </p:sp>
    </p:spTree>
    <p:extLst>
      <p:ext uri="{BB962C8B-B14F-4D97-AF65-F5344CB8AC3E}">
        <p14:creationId xmlns:p14="http://schemas.microsoft.com/office/powerpoint/2010/main" val="334748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5F766D9-3166-482B-A803-C065898FE44C}" type="datetimeFigureOut">
              <a:rPr lang="en-US" smtClean="0"/>
              <a:t>11/4/2015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9BCB62-26D0-4ED0-B2EE-F261B8FC07D3}" type="slidenum">
              <a:rPr lang="en-US" smtClean="0"/>
              <a:t>‹#›</a:t>
            </a:fld>
            <a:endParaRPr lang="en-US"/>
          </a:p>
        </p:txBody>
      </p:sp>
    </p:spTree>
    <p:extLst>
      <p:ext uri="{BB962C8B-B14F-4D97-AF65-F5344CB8AC3E}">
        <p14:creationId xmlns:p14="http://schemas.microsoft.com/office/powerpoint/2010/main" val="3559815644"/>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i="1" u="sng" dirty="0">
                <a:solidFill>
                  <a:schemeClr val="bg1"/>
                </a:solidFill>
              </a:rPr>
              <a:t>Cloud Security Challenges, Strategy, Control Mechanism and Privacy Issues</a:t>
            </a:r>
            <a:r>
              <a:rPr lang="en-US" dirty="0"/>
              <a:t/>
            </a:r>
            <a:br>
              <a:rPr lang="en-US" dirty="0"/>
            </a:br>
            <a:endParaRPr lang="en-US" dirty="0"/>
          </a:p>
        </p:txBody>
      </p:sp>
      <p:sp>
        <p:nvSpPr>
          <p:cNvPr id="3" name="Subtitle 2"/>
          <p:cNvSpPr>
            <a:spLocks noGrp="1"/>
          </p:cNvSpPr>
          <p:nvPr>
            <p:ph type="subTitle" idx="1"/>
          </p:nvPr>
        </p:nvSpPr>
        <p:spPr>
          <a:xfrm>
            <a:off x="1154955" y="4777380"/>
            <a:ext cx="8825658" cy="1429456"/>
          </a:xfrm>
        </p:spPr>
        <p:txBody>
          <a:bodyPr>
            <a:normAutofit/>
          </a:bodyPr>
          <a:lstStyle/>
          <a:p>
            <a:pPr algn="ctr"/>
            <a:r>
              <a:rPr lang="en-US" b="1" i="1" dirty="0" smtClean="0">
                <a:solidFill>
                  <a:schemeClr val="bg1"/>
                </a:solidFill>
              </a:rPr>
              <a:t>Ganga RavindRa</a:t>
            </a:r>
          </a:p>
          <a:p>
            <a:pPr algn="ctr"/>
            <a:r>
              <a:rPr lang="en-US" b="1" i="1" dirty="0" smtClean="0">
                <a:solidFill>
                  <a:schemeClr val="bg1"/>
                </a:solidFill>
              </a:rPr>
              <a:t>A20345490</a:t>
            </a:r>
          </a:p>
          <a:p>
            <a:pPr algn="ctr"/>
            <a:r>
              <a:rPr lang="en-US" b="1" i="1" dirty="0" smtClean="0">
                <a:solidFill>
                  <a:schemeClr val="bg1"/>
                </a:solidFill>
              </a:rPr>
              <a:t>ITM DEpartment</a:t>
            </a:r>
          </a:p>
          <a:p>
            <a:pPr algn="ctr"/>
            <a:endParaRPr lang="en-US" b="1" i="1" dirty="0">
              <a:solidFill>
                <a:schemeClr val="bg1"/>
              </a:solidFill>
            </a:endParaRPr>
          </a:p>
        </p:txBody>
      </p:sp>
    </p:spTree>
    <p:extLst>
      <p:ext uri="{BB962C8B-B14F-4D97-AF65-F5344CB8AC3E}">
        <p14:creationId xmlns:p14="http://schemas.microsoft.com/office/powerpoint/2010/main" val="41417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55" y="2"/>
            <a:ext cx="11402290" cy="651357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endParaRPr lang="en-US" sz="2800" i="1" u="sng" dirty="0" smtClean="0"/>
          </a:p>
          <a:p>
            <a:pPr marL="228600" indent="-228600">
              <a:lnSpc>
                <a:spcPct val="90000"/>
              </a:lnSpc>
              <a:spcBef>
                <a:spcPts val="1000"/>
              </a:spcBef>
              <a:buFont typeface="Arial" panose="020B0604020202020204" pitchFamily="34" charset="0"/>
              <a:buChar char="•"/>
            </a:pPr>
            <a:r>
              <a:rPr lang="en-US" sz="2800" i="1" u="sng" dirty="0" smtClean="0"/>
              <a:t>Service Disruption</a:t>
            </a:r>
          </a:p>
          <a:p>
            <a:pPr>
              <a:lnSpc>
                <a:spcPct val="90000"/>
              </a:lnSpc>
              <a:spcBef>
                <a:spcPts val="1000"/>
              </a:spcBef>
            </a:pPr>
            <a:r>
              <a:rPr lang="en-US" sz="2000" dirty="0"/>
              <a:t>Malicious attacks such as phishing, fraud, and exploitation of software vulnerabilities help hackers succeed in their mission. When an attacker gains access to an individual or organization’s login credentials, he can manipulate, retrieve or erase data. He can also redirect an organization’s client to illegitimate sites or launch a Denial of Service (</a:t>
            </a:r>
            <a:r>
              <a:rPr lang="en-US" sz="2000" dirty="0" err="1"/>
              <a:t>DoS</a:t>
            </a:r>
            <a:r>
              <a:rPr lang="en-US" sz="2000" dirty="0"/>
              <a:t>) attack.  Such compromised user accounts can act as a launching base for the attacker from where, he can leverage a legit account to launch subsequent attacks which will go unnoticed and the attacker will be concealed. </a:t>
            </a:r>
            <a:r>
              <a:rPr lang="en-US" sz="2000" dirty="0"/>
              <a:t>Service disruptions can cause a business to halt or even loose valuable customer base to competition</a:t>
            </a:r>
            <a:r>
              <a:rPr lang="en-US" sz="2000" dirty="0" smtClean="0"/>
              <a:t>.</a:t>
            </a:r>
          </a:p>
          <a:p>
            <a:pPr>
              <a:lnSpc>
                <a:spcPct val="90000"/>
              </a:lnSpc>
              <a:spcBef>
                <a:spcPts val="1000"/>
              </a:spcBef>
            </a:pPr>
            <a:endParaRPr lang="en-US" sz="2000" dirty="0" smtClean="0"/>
          </a:p>
          <a:p>
            <a:pPr>
              <a:lnSpc>
                <a:spcPct val="90000"/>
              </a:lnSpc>
              <a:spcBef>
                <a:spcPts val="1000"/>
              </a:spcBef>
            </a:pPr>
            <a:endParaRPr lang="en-US" sz="2000" dirty="0"/>
          </a:p>
          <a:p>
            <a:pPr marL="228600" indent="-228600">
              <a:lnSpc>
                <a:spcPct val="90000"/>
              </a:lnSpc>
              <a:spcBef>
                <a:spcPts val="1000"/>
              </a:spcBef>
              <a:buFont typeface="Arial" panose="020B0604020202020204" pitchFamily="34" charset="0"/>
              <a:buChar char="•"/>
            </a:pPr>
            <a:r>
              <a:rPr lang="en-US" sz="2800" i="1" u="sng" dirty="0"/>
              <a:t>Multitenancy issues</a:t>
            </a:r>
          </a:p>
          <a:p>
            <a:r>
              <a:rPr lang="en-US" sz="2000" dirty="0" smtClean="0"/>
              <a:t>Multi-tenancy of </a:t>
            </a:r>
            <a:r>
              <a:rPr lang="en-US" sz="2000" dirty="0"/>
              <a:t>cloud </a:t>
            </a:r>
            <a:r>
              <a:rPr lang="en-US" sz="2000" dirty="0" smtClean="0"/>
              <a:t>involves </a:t>
            </a:r>
            <a:r>
              <a:rPr lang="en-US" sz="2000" dirty="0"/>
              <a:t>multiple users within the </a:t>
            </a:r>
            <a:r>
              <a:rPr lang="en-US" sz="2000" dirty="0" smtClean="0"/>
              <a:t>cloud, </a:t>
            </a:r>
            <a:r>
              <a:rPr lang="en-US" sz="2000" dirty="0"/>
              <a:t>sharing the same applications and physical hardware to run their Virtual </a:t>
            </a:r>
            <a:r>
              <a:rPr lang="en-US" sz="2000" dirty="0" smtClean="0"/>
              <a:t>Machines. </a:t>
            </a:r>
            <a:r>
              <a:rPr lang="en-US" sz="2000" dirty="0"/>
              <a:t>T</a:t>
            </a:r>
            <a:r>
              <a:rPr lang="en-US" sz="2000" dirty="0" smtClean="0"/>
              <a:t>hough this concept has </a:t>
            </a:r>
            <a:r>
              <a:rPr lang="en-US" sz="2000" dirty="0"/>
              <a:t>its benefits, this model </a:t>
            </a:r>
            <a:r>
              <a:rPr lang="en-US" sz="2000" dirty="0" smtClean="0"/>
              <a:t>also has </a:t>
            </a:r>
            <a:r>
              <a:rPr lang="en-US" sz="2000" dirty="0"/>
              <a:t>some limitations in terms of security. The application and hardware sharing can enable information leakage and exploitation and it certainly helps increasing the </a:t>
            </a:r>
            <a:r>
              <a:rPr lang="en-US" sz="2000" dirty="0" smtClean="0"/>
              <a:t>attack. This model also enhances the </a:t>
            </a:r>
            <a:r>
              <a:rPr lang="en-US" sz="2000" dirty="0"/>
              <a:t>risk of VM-to-VM attacks or compromised VM becoming a hub for future </a:t>
            </a:r>
            <a:r>
              <a:rPr lang="en-US" sz="2000" dirty="0" smtClean="0"/>
              <a:t>attacks.</a:t>
            </a:r>
            <a:endParaRPr lang="en-US" sz="2000" dirty="0"/>
          </a:p>
        </p:txBody>
      </p:sp>
    </p:spTree>
    <p:extLst>
      <p:ext uri="{BB962C8B-B14F-4D97-AF65-F5344CB8AC3E}">
        <p14:creationId xmlns:p14="http://schemas.microsoft.com/office/powerpoint/2010/main" val="352455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74073"/>
            <a:ext cx="11166764" cy="2731004"/>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endParaRPr lang="en-US" sz="2400" i="1" u="sng" dirty="0" smtClean="0"/>
          </a:p>
          <a:p>
            <a:pPr marL="228600" indent="-228600">
              <a:lnSpc>
                <a:spcPct val="90000"/>
              </a:lnSpc>
              <a:spcBef>
                <a:spcPts val="1000"/>
              </a:spcBef>
              <a:buFont typeface="Arial" panose="020B0604020202020204" pitchFamily="34" charset="0"/>
              <a:buChar char="•"/>
            </a:pPr>
            <a:endParaRPr lang="en-US" sz="2400" i="1" u="sng" dirty="0" smtClean="0"/>
          </a:p>
          <a:p>
            <a:pPr marL="228600" indent="-228600">
              <a:lnSpc>
                <a:spcPct val="90000"/>
              </a:lnSpc>
              <a:spcBef>
                <a:spcPts val="1000"/>
              </a:spcBef>
              <a:buFont typeface="Arial" panose="020B0604020202020204" pitchFamily="34" charset="0"/>
              <a:buChar char="•"/>
            </a:pPr>
            <a:r>
              <a:rPr lang="en-US" sz="2400" i="1" u="sng" dirty="0" smtClean="0"/>
              <a:t>Loss of Control</a:t>
            </a:r>
          </a:p>
          <a:p>
            <a:r>
              <a:rPr lang="en-US" dirty="0" smtClean="0"/>
              <a:t>When organization’s move their services or information to cloud, they have no idea about the location of their data. This is because the provider can host their data anywhere in the cloud. From a user perspective, losing control over their data can be of huge concern. Also, since they are not aware of any security mechanisms put in place by the provider, it can be quite mysterious for the user and organizations. </a:t>
            </a:r>
            <a:endParaRPr lang="en-US" dirty="0"/>
          </a:p>
        </p:txBody>
      </p:sp>
    </p:spTree>
    <p:extLst>
      <p:ext uri="{BB962C8B-B14F-4D97-AF65-F5344CB8AC3E}">
        <p14:creationId xmlns:p14="http://schemas.microsoft.com/office/powerpoint/2010/main" val="50851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672"/>
            <a:ext cx="10515600" cy="803563"/>
          </a:xfrm>
        </p:spPr>
        <p:txBody>
          <a:bodyPr>
            <a:normAutofit/>
          </a:bodyPr>
          <a:lstStyle/>
          <a:p>
            <a:pPr lvl="0" algn="ctr"/>
            <a:r>
              <a:rPr lang="en-US" sz="3200" b="1" u="sng" dirty="0">
                <a:solidFill>
                  <a:schemeClr val="bg1"/>
                </a:solidFill>
              </a:rPr>
              <a:t>CLOUD SECURITY </a:t>
            </a:r>
            <a:r>
              <a:rPr lang="en-US" sz="3200" b="1" u="sng" dirty="0" smtClean="0">
                <a:solidFill>
                  <a:schemeClr val="bg1"/>
                </a:solidFill>
              </a:rPr>
              <a:t>STRATERGY</a:t>
            </a:r>
            <a:endParaRPr lang="en-US" sz="3200" dirty="0">
              <a:solidFill>
                <a:schemeClr val="bg1"/>
              </a:solidFill>
            </a:endParaRPr>
          </a:p>
        </p:txBody>
      </p:sp>
      <p:sp>
        <p:nvSpPr>
          <p:cNvPr id="3" name="Content Placeholder 2"/>
          <p:cNvSpPr>
            <a:spLocks noGrp="1"/>
          </p:cNvSpPr>
          <p:nvPr>
            <p:ph idx="1"/>
          </p:nvPr>
        </p:nvSpPr>
        <p:spPr>
          <a:xfrm>
            <a:off x="838200" y="1219200"/>
            <a:ext cx="10515600" cy="5638800"/>
          </a:xfrm>
        </p:spPr>
        <p:txBody>
          <a:bodyPr>
            <a:normAutofit fontScale="77500" lnSpcReduction="20000"/>
          </a:bodyPr>
          <a:lstStyle/>
          <a:p>
            <a:pPr marL="457200" indent="-457200">
              <a:buFont typeface="+mj-lt"/>
              <a:buAutoNum type="arabicPeriod"/>
            </a:pPr>
            <a:r>
              <a:rPr lang="en-US" sz="2000" dirty="0"/>
              <a:t>Ensure the applications have built in security mechanisms to avoid any buffer overflow, SQL injection etc. </a:t>
            </a:r>
            <a:r>
              <a:rPr lang="en-US" sz="2000" dirty="0"/>
              <a:t>or any such attacks</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Implement a multi-layer security approach to contain or minimize the threats and ensure that even if an external/internal layer is breached, there are other layers to back it up</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For insider attacks, make sure that the employees are well trained, aware of legal terms, policies and have various technology tools to fight any threats originating on-premises (e.g. </a:t>
            </a:r>
            <a:r>
              <a:rPr lang="en-US" sz="2000" dirty="0"/>
              <a:t>Antivirus, IPS, HIPS,  internal firewalls, network segregation, monitoring</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In cases of service disrupting attacks, ensure security solutions like self-defending networks, Cloud aware security elements (NAC, dot1x etc.) are in place. </a:t>
            </a:r>
            <a:r>
              <a:rPr lang="en-US" sz="2000" dirty="0"/>
              <a:t>Also, Data Center security techniques such as perimeter firewalls, IPS, ACLs can also be leveraged</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Ensure that multi-tenant systems are well isolated, even when on same hardware, there should be a context based firewall and rules supporting the individual domain holder’s security processes. </a:t>
            </a:r>
            <a:r>
              <a:rPr lang="en-US" sz="2000" dirty="0"/>
              <a:t>This can be further strengthened by introduction of Single Sing On solution to validate sessions</a:t>
            </a:r>
            <a:r>
              <a:rPr lang="en-US" sz="2000" dirty="0" smtClean="0"/>
              <a:t>.</a:t>
            </a:r>
          </a:p>
          <a:p>
            <a:pPr marL="457200" indent="-457200">
              <a:buFont typeface="+mj-lt"/>
              <a:buAutoNum type="arabicPeriod"/>
            </a:pPr>
            <a:endParaRPr lang="en-US" sz="2000" dirty="0"/>
          </a:p>
          <a:p>
            <a:pPr marL="457200" indent="-457200">
              <a:buFont typeface="+mj-lt"/>
              <a:buAutoNum type="arabicPeriod"/>
            </a:pPr>
            <a:r>
              <a:rPr lang="en-US" sz="2000" dirty="0"/>
              <a:t>The organizations using cloud should have a sound understanding of security processes and of the SLAs with the cloud provider. This helps remove any discrepancies and creates a healthy working relationship between provider and customer.</a:t>
            </a:r>
          </a:p>
          <a:p>
            <a:pPr marL="0" indent="0">
              <a:buNone/>
            </a:pPr>
            <a:endParaRPr lang="en-US" dirty="0"/>
          </a:p>
        </p:txBody>
      </p:sp>
    </p:spTree>
    <p:extLst>
      <p:ext uri="{BB962C8B-B14F-4D97-AF65-F5344CB8AC3E}">
        <p14:creationId xmlns:p14="http://schemas.microsoft.com/office/powerpoint/2010/main" val="143147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0543309" cy="7220951"/>
          </a:xfrm>
          <a:prstGeom prst="rect">
            <a:avLst/>
          </a:prstGeom>
        </p:spPr>
        <p:txBody>
          <a:bodyPr wrap="square">
            <a:spAutoFit/>
          </a:bodyPr>
          <a:lstStyle/>
          <a:p>
            <a:pPr>
              <a:lnSpc>
                <a:spcPct val="70000"/>
              </a:lnSpc>
              <a:spcBef>
                <a:spcPts val="1000"/>
              </a:spcBef>
            </a:pPr>
            <a:r>
              <a:rPr lang="en-US" sz="1900" dirty="0" smtClean="0"/>
              <a:t>	</a:t>
            </a:r>
          </a:p>
          <a:p>
            <a:pPr>
              <a:lnSpc>
                <a:spcPct val="70000"/>
              </a:lnSpc>
              <a:spcBef>
                <a:spcPts val="1000"/>
              </a:spcBef>
            </a:pPr>
            <a:r>
              <a:rPr lang="en-US" sz="1900" dirty="0"/>
              <a:t>	</a:t>
            </a:r>
            <a:r>
              <a:rPr lang="en-US" sz="1900" dirty="0" smtClean="0"/>
              <a:t>7.	To </a:t>
            </a:r>
            <a:r>
              <a:rPr lang="en-US" sz="1900" dirty="0"/>
              <a:t>counter external threats, ensure layered security in place, from </a:t>
            </a:r>
            <a:r>
              <a:rPr lang="en-US" sz="1900" dirty="0" smtClean="0"/>
              <a:t>			perimeter </a:t>
            </a:r>
            <a:r>
              <a:rPr lang="en-US" sz="1900" dirty="0"/>
              <a:t>to </a:t>
            </a:r>
            <a:r>
              <a:rPr lang="en-US" sz="1900" dirty="0" smtClean="0"/>
              <a:t>client machine</a:t>
            </a:r>
            <a:r>
              <a:rPr lang="en-US" sz="1900" dirty="0"/>
              <a:t>, as shown in figure.</a:t>
            </a:r>
          </a:p>
          <a:p>
            <a:r>
              <a:rPr lang="en-US" sz="1900" dirty="0" smtClean="0"/>
              <a:t>	</a:t>
            </a:r>
            <a:endParaRPr lang="en-US" sz="19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		</a:t>
            </a:r>
            <a:endParaRPr lang="en-US" sz="2000" dirty="0"/>
          </a:p>
          <a:p>
            <a:endParaRPr lang="en-US" sz="2000" dirty="0" smtClean="0"/>
          </a:p>
          <a:p>
            <a:r>
              <a:rPr lang="en-US" sz="2000" dirty="0" smtClean="0"/>
              <a:t>				</a:t>
            </a:r>
          </a:p>
          <a:p>
            <a:r>
              <a:rPr lang="en-US" sz="2000" i="1" dirty="0"/>
              <a:t>	</a:t>
            </a:r>
            <a:r>
              <a:rPr lang="en-US" sz="2000" i="1" dirty="0" smtClean="0"/>
              <a:t>		End to end protection by layered security approach</a:t>
            </a:r>
          </a:p>
          <a:p>
            <a:endParaRPr lang="en-US" sz="2000" dirty="0" smtClean="0"/>
          </a:p>
          <a:p>
            <a:endParaRPr lang="en-US" sz="2000" dirty="0" smtClean="0"/>
          </a:p>
          <a:p>
            <a:r>
              <a:rPr lang="en-US" sz="1900" dirty="0"/>
              <a:t>	</a:t>
            </a:r>
            <a:r>
              <a:rPr lang="en-US" sz="1900" dirty="0" smtClean="0"/>
              <a:t>8.	The </a:t>
            </a:r>
            <a:r>
              <a:rPr lang="en-US" sz="1900" dirty="0"/>
              <a:t>organization and cloud customers should have a contingency plan </a:t>
            </a:r>
            <a:r>
              <a:rPr lang="en-US" sz="1900" dirty="0" smtClean="0"/>
              <a:t>		in </a:t>
            </a:r>
            <a:r>
              <a:rPr lang="en-US" sz="1900" dirty="0"/>
              <a:t>place to counter </a:t>
            </a:r>
            <a:r>
              <a:rPr lang="en-US" sz="1900" dirty="0" smtClean="0"/>
              <a:t>any </a:t>
            </a:r>
            <a:r>
              <a:rPr lang="en-US" sz="1900" dirty="0"/>
              <a:t>outages or service disruptions, at least for the </a:t>
            </a:r>
            <a:r>
              <a:rPr lang="en-US" sz="1900" dirty="0" smtClean="0"/>
              <a:t>			most </a:t>
            </a:r>
            <a:r>
              <a:rPr lang="en-US" sz="1900" dirty="0"/>
              <a:t>critical applications or services. </a:t>
            </a:r>
            <a:r>
              <a:rPr lang="en-US" sz="1900" dirty="0" smtClean="0"/>
              <a:t>This </a:t>
            </a:r>
            <a:r>
              <a:rPr lang="en-US" sz="1900" dirty="0"/>
              <a:t>can range from simple </a:t>
            </a:r>
            <a:r>
              <a:rPr lang="en-US" sz="1900" dirty="0" smtClean="0"/>
              <a:t>			notification </a:t>
            </a:r>
            <a:r>
              <a:rPr lang="en-US" sz="1900" dirty="0"/>
              <a:t>systems to backup repository of applications </a:t>
            </a:r>
            <a:r>
              <a:rPr lang="en-US" sz="1900" dirty="0" smtClean="0"/>
              <a:t>on-premises</a:t>
            </a:r>
            <a:r>
              <a:rPr lang="en-US" sz="1900" dirty="0"/>
              <a:t>.</a:t>
            </a:r>
            <a:endParaRPr lang="en-US" sz="1900" dirty="0" smtClean="0"/>
          </a:p>
          <a:p>
            <a:endParaRPr lang="en-US" sz="2000" dirty="0"/>
          </a:p>
          <a:p>
            <a:endParaRPr lang="en-US" sz="2000"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559465" y="955965"/>
            <a:ext cx="4891808" cy="3269672"/>
          </a:xfrm>
          <a:prstGeom prst="rect">
            <a:avLst/>
          </a:prstGeom>
          <a:noFill/>
          <a:ln>
            <a:noFill/>
          </a:ln>
        </p:spPr>
      </p:pic>
    </p:spTree>
    <p:extLst>
      <p:ext uri="{BB962C8B-B14F-4D97-AF65-F5344CB8AC3E}">
        <p14:creationId xmlns:p14="http://schemas.microsoft.com/office/powerpoint/2010/main" val="126039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5755"/>
          </a:xfrm>
        </p:spPr>
        <p:txBody>
          <a:bodyPr/>
          <a:lstStyle/>
          <a:p>
            <a:pPr algn="ctr"/>
            <a:r>
              <a:rPr lang="en-US" b="1" u="sng" dirty="0" smtClean="0">
                <a:solidFill>
                  <a:schemeClr val="bg1"/>
                </a:solidFill>
              </a:rPr>
              <a:t>Conclusion</a:t>
            </a:r>
            <a:endParaRPr lang="en-US" b="1" u="sng" dirty="0">
              <a:solidFill>
                <a:schemeClr val="bg1"/>
              </a:solidFill>
            </a:endParaRPr>
          </a:p>
        </p:txBody>
      </p:sp>
      <p:sp>
        <p:nvSpPr>
          <p:cNvPr id="3" name="Content Placeholder 2"/>
          <p:cNvSpPr>
            <a:spLocks noGrp="1"/>
          </p:cNvSpPr>
          <p:nvPr>
            <p:ph idx="1"/>
          </p:nvPr>
        </p:nvSpPr>
        <p:spPr>
          <a:xfrm>
            <a:off x="1103312" y="1288474"/>
            <a:ext cx="8946541" cy="4959926"/>
          </a:xfrm>
        </p:spPr>
        <p:txBody>
          <a:bodyPr>
            <a:normAutofit lnSpcReduction="10000"/>
          </a:bodyPr>
          <a:lstStyle/>
          <a:p>
            <a:endParaRPr lang="en-US" dirty="0" smtClean="0"/>
          </a:p>
          <a:p>
            <a:r>
              <a:rPr lang="en-US" dirty="0" smtClean="0"/>
              <a:t>Cloud </a:t>
            </a:r>
            <a:r>
              <a:rPr lang="en-US" dirty="0"/>
              <a:t>computing is related to many areas of information management and services. The data privacy issue are more prominent in cloud than in traditional network because the data in the cloud computing environment is greatly dependent on the network and server. Due to this some organizations are hesitant on moving their data over to cloud platform. These problems have hindered the development of cloud computing and the security issue is the core problem. </a:t>
            </a:r>
            <a:endParaRPr lang="en-US" dirty="0" smtClean="0"/>
          </a:p>
          <a:p>
            <a:endParaRPr lang="en-US" dirty="0" smtClean="0"/>
          </a:p>
          <a:p>
            <a:r>
              <a:rPr lang="en-US" dirty="0" smtClean="0"/>
              <a:t>The </a:t>
            </a:r>
            <a:r>
              <a:rPr lang="en-US" dirty="0"/>
              <a:t>cloud </a:t>
            </a:r>
            <a:r>
              <a:rPr lang="en-US" dirty="0" smtClean="0"/>
              <a:t>provider </a:t>
            </a:r>
            <a:r>
              <a:rPr lang="en-US" dirty="0"/>
              <a:t>must </a:t>
            </a:r>
            <a:r>
              <a:rPr lang="en-US" dirty="0" smtClean="0"/>
              <a:t>take variety </a:t>
            </a:r>
            <a:r>
              <a:rPr lang="en-US" dirty="0"/>
              <a:t>of measures to protect the security in order to effectively solve these problems. </a:t>
            </a:r>
            <a:endParaRPr lang="en-US" dirty="0" smtClean="0"/>
          </a:p>
          <a:p>
            <a:endParaRPr lang="en-US" dirty="0" smtClean="0"/>
          </a:p>
          <a:p>
            <a:r>
              <a:rPr lang="en-US" dirty="0" smtClean="0"/>
              <a:t>There </a:t>
            </a:r>
            <a:r>
              <a:rPr lang="en-US" dirty="0"/>
              <a:t>are well defined strategies that can be adopted to tighten cloud security and accelerate the growth of cloud computing.</a:t>
            </a:r>
            <a:endParaRPr lang="en-US" dirty="0"/>
          </a:p>
        </p:txBody>
      </p:sp>
    </p:spTree>
    <p:extLst>
      <p:ext uri="{BB962C8B-B14F-4D97-AF65-F5344CB8AC3E}">
        <p14:creationId xmlns:p14="http://schemas.microsoft.com/office/powerpoint/2010/main" val="385273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119745"/>
            <a:ext cx="9404723" cy="2466110"/>
          </a:xfrm>
        </p:spPr>
        <p:txBody>
          <a:bodyPr/>
          <a:lstStyle/>
          <a:p>
            <a:pPr algn="ctr"/>
            <a:r>
              <a:rPr lang="en-US" sz="5500" b="1" dirty="0" smtClean="0">
                <a:solidFill>
                  <a:schemeClr val="bg1"/>
                </a:solidFill>
                <a:latin typeface="Calibri" panose="020F0502020204030204" pitchFamily="34" charset="0"/>
              </a:rPr>
              <a:t>Thank You</a:t>
            </a:r>
            <a:endParaRPr lang="en-US" sz="55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426791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2737"/>
          </a:xfrm>
        </p:spPr>
        <p:txBody>
          <a:bodyPr/>
          <a:lstStyle/>
          <a:p>
            <a:pPr algn="ctr"/>
            <a:r>
              <a:rPr lang="en-US" b="1" u="sng" dirty="0" smtClean="0">
                <a:solidFill>
                  <a:schemeClr val="bg1"/>
                </a:solidFill>
              </a:rPr>
              <a:t>Objective</a:t>
            </a:r>
            <a:endParaRPr lang="en-US" b="1" u="sng" dirty="0">
              <a:solidFill>
                <a:schemeClr val="bg1"/>
              </a:solidFill>
            </a:endParaRPr>
          </a:p>
        </p:txBody>
      </p:sp>
      <p:sp>
        <p:nvSpPr>
          <p:cNvPr id="3" name="Content Placeholder 2"/>
          <p:cNvSpPr>
            <a:spLocks noGrp="1"/>
          </p:cNvSpPr>
          <p:nvPr>
            <p:ph idx="1"/>
          </p:nvPr>
        </p:nvSpPr>
        <p:spPr>
          <a:xfrm>
            <a:off x="858982" y="2133600"/>
            <a:ext cx="9504218" cy="4114800"/>
          </a:xfrm>
        </p:spPr>
        <p:txBody>
          <a:bodyPr>
            <a:normAutofit/>
          </a:bodyPr>
          <a:lstStyle/>
          <a:p>
            <a:r>
              <a:rPr lang="en-US" dirty="0" smtClean="0"/>
              <a:t>Cloud Delivery Models</a:t>
            </a:r>
          </a:p>
          <a:p>
            <a:r>
              <a:rPr lang="en-US" dirty="0" smtClean="0"/>
              <a:t>Cloud Deployment models</a:t>
            </a:r>
          </a:p>
          <a:p>
            <a:r>
              <a:rPr lang="en-US" dirty="0" smtClean="0"/>
              <a:t>Cloud Computing Obstacles</a:t>
            </a:r>
          </a:p>
          <a:p>
            <a:r>
              <a:rPr lang="en-US" dirty="0" smtClean="0"/>
              <a:t>Common concern and Implications</a:t>
            </a:r>
          </a:p>
          <a:p>
            <a:r>
              <a:rPr lang="en-US" dirty="0" smtClean="0"/>
              <a:t>Cloud Security Threat</a:t>
            </a:r>
          </a:p>
          <a:p>
            <a:r>
              <a:rPr lang="en-US" dirty="0" smtClean="0"/>
              <a:t>Cloud Security Strategy</a:t>
            </a:r>
          </a:p>
        </p:txBody>
      </p:sp>
    </p:spTree>
    <p:extLst>
      <p:ext uri="{BB962C8B-B14F-4D97-AF65-F5344CB8AC3E}">
        <p14:creationId xmlns:p14="http://schemas.microsoft.com/office/powerpoint/2010/main" val="245768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825"/>
            <a:ext cx="10515600" cy="701675"/>
          </a:xfrm>
        </p:spPr>
        <p:txBody>
          <a:bodyPr>
            <a:normAutofit/>
          </a:bodyPr>
          <a:lstStyle/>
          <a:p>
            <a:pPr algn="ctr"/>
            <a:r>
              <a:rPr lang="en-US" sz="4000" b="1" u="sng" dirty="0" smtClean="0">
                <a:solidFill>
                  <a:schemeClr val="bg1"/>
                </a:solidFill>
              </a:rPr>
              <a:t>Cloud delivery models</a:t>
            </a:r>
            <a:endParaRPr lang="en-US" sz="4000" b="1" u="sng" dirty="0">
              <a:solidFill>
                <a:schemeClr val="bg1"/>
              </a:solidFill>
            </a:endParaRPr>
          </a:p>
        </p:txBody>
      </p:sp>
      <p:sp>
        <p:nvSpPr>
          <p:cNvPr id="3" name="Content Placeholder 2"/>
          <p:cNvSpPr>
            <a:spLocks noGrp="1"/>
          </p:cNvSpPr>
          <p:nvPr>
            <p:ph idx="1"/>
          </p:nvPr>
        </p:nvSpPr>
        <p:spPr>
          <a:xfrm>
            <a:off x="838200" y="1168400"/>
            <a:ext cx="10515600" cy="5499100"/>
          </a:xfrm>
        </p:spPr>
        <p:txBody>
          <a:bodyPr>
            <a:normAutofit fontScale="92500" lnSpcReduction="20000"/>
          </a:bodyPr>
          <a:lstStyle/>
          <a:p>
            <a:endParaRPr lang="en-US" sz="2000" b="1" i="1" u="sng" dirty="0" smtClean="0"/>
          </a:p>
          <a:p>
            <a:r>
              <a:rPr lang="en-US" sz="2000" b="1" i="1" u="sng" dirty="0" smtClean="0"/>
              <a:t>Infrastructure </a:t>
            </a:r>
            <a:r>
              <a:rPr lang="en-US" sz="2000" b="1" i="1" u="sng" dirty="0"/>
              <a:t>as a Service (IaaS):</a:t>
            </a:r>
            <a:r>
              <a:rPr lang="en-US" sz="2000" b="1" dirty="0"/>
              <a:t> </a:t>
            </a:r>
            <a:r>
              <a:rPr lang="en-US" sz="1800" dirty="0"/>
              <a:t>are self-service models for accessing, monitoring, and managing remote datacenter infrastructures, storage, networking, and firewalls. Instead of having to purchase hardware outright, users can purchase IaaS based on </a:t>
            </a:r>
            <a:r>
              <a:rPr lang="en-US" sz="1800" dirty="0" smtClean="0"/>
              <a:t>consumption.</a:t>
            </a:r>
          </a:p>
          <a:p>
            <a:endParaRPr lang="en-US" sz="2000" dirty="0" smtClean="0"/>
          </a:p>
          <a:p>
            <a:endParaRPr lang="en-US" sz="2000" dirty="0" smtClean="0"/>
          </a:p>
          <a:p>
            <a:r>
              <a:rPr lang="en-US" sz="2000" b="1" i="1" u="sng" dirty="0"/>
              <a:t>Platform as a Service (</a:t>
            </a:r>
            <a:r>
              <a:rPr lang="en-US" sz="2000" b="1" i="1" u="sng" dirty="0" err="1"/>
              <a:t>Paas</a:t>
            </a:r>
            <a:r>
              <a:rPr lang="en-US" sz="2000" b="1" i="1" u="sng" dirty="0"/>
              <a:t>): </a:t>
            </a:r>
            <a:r>
              <a:rPr lang="en-US" sz="1800" dirty="0" smtClean="0"/>
              <a:t>are used for applications, and other development, while providing cloud components </a:t>
            </a:r>
            <a:r>
              <a:rPr lang="en-US" sz="1800" dirty="0"/>
              <a:t>to </a:t>
            </a:r>
            <a:r>
              <a:rPr lang="en-US" sz="1800" dirty="0" smtClean="0"/>
              <a:t>software</a:t>
            </a:r>
            <a:r>
              <a:rPr lang="en-US" sz="1800" dirty="0"/>
              <a:t>. </a:t>
            </a:r>
            <a:r>
              <a:rPr lang="en-US" sz="1800" dirty="0"/>
              <a:t>Developers gain with PaaS a framework they can build upon to develop or customize applications. PaaS makes the development, testing, and deployment of applications quick, simple, and cost-effective. </a:t>
            </a:r>
            <a:r>
              <a:rPr lang="en-US" sz="1800" dirty="0"/>
              <a:t>With this technology, enterprise operations, or a third-party provider, can manage virtualization, servers, storage, networking, and the PaaS software itself. </a:t>
            </a:r>
            <a:endParaRPr lang="en-US" sz="1800" dirty="0" smtClean="0"/>
          </a:p>
          <a:p>
            <a:endParaRPr lang="en-US" sz="2000" dirty="0" smtClean="0"/>
          </a:p>
          <a:p>
            <a:endParaRPr lang="en-US" sz="2000" dirty="0"/>
          </a:p>
          <a:p>
            <a:r>
              <a:rPr lang="en-US" sz="2000" b="1" i="1" u="sng" dirty="0"/>
              <a:t>Software as a Service or SaaS:</a:t>
            </a:r>
            <a:r>
              <a:rPr lang="en-US" sz="2000" b="1" dirty="0"/>
              <a:t> </a:t>
            </a:r>
            <a:r>
              <a:rPr lang="en-US" sz="1800" dirty="0"/>
              <a:t>SaaS uses the web to deliver applications that are managed by a third-party vendor and whose interface is accessed on the clients’ side. Most SaaS applications can be run directly from a web browser without any downloads or installations required. Popular SaaS offering types include email and collaboration, customer relationship management, and healthcare-related applications. </a:t>
            </a:r>
          </a:p>
          <a:p>
            <a:endParaRPr lang="en-US" sz="2000" dirty="0"/>
          </a:p>
          <a:p>
            <a:endParaRPr lang="en-US" sz="2000" dirty="0"/>
          </a:p>
        </p:txBody>
      </p:sp>
    </p:spTree>
    <p:extLst>
      <p:ext uri="{BB962C8B-B14F-4D97-AF65-F5344CB8AC3E}">
        <p14:creationId xmlns:p14="http://schemas.microsoft.com/office/powerpoint/2010/main" val="13920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pPr algn="ctr"/>
            <a:r>
              <a:rPr lang="en-US" altLang="en-US" sz="4000" b="1" u="sng" dirty="0" smtClean="0">
                <a:solidFill>
                  <a:schemeClr val="bg1"/>
                </a:solidFill>
              </a:rPr>
              <a:t>Deployment Models</a:t>
            </a:r>
            <a:endParaRPr lang="en-US" sz="4000" b="1" u="sng" dirty="0">
              <a:solidFill>
                <a:schemeClr val="bg1"/>
              </a:solidFill>
            </a:endParaRPr>
          </a:p>
        </p:txBody>
      </p:sp>
      <p:sp>
        <p:nvSpPr>
          <p:cNvPr id="3" name="Content Placeholder 2"/>
          <p:cNvSpPr>
            <a:spLocks noGrp="1"/>
          </p:cNvSpPr>
          <p:nvPr>
            <p:ph idx="1"/>
          </p:nvPr>
        </p:nvSpPr>
        <p:spPr>
          <a:xfrm>
            <a:off x="838200" y="1825624"/>
            <a:ext cx="10515600" cy="4791075"/>
          </a:xfrm>
        </p:spPr>
        <p:txBody>
          <a:bodyPr/>
          <a:lstStyle/>
          <a:p>
            <a:pPr marL="0" indent="0">
              <a:buNone/>
            </a:pPr>
            <a:r>
              <a:rPr lang="en-US" sz="2000" dirty="0"/>
              <a:t>The cloud infrastructure has been further sub-divided </a:t>
            </a:r>
            <a:r>
              <a:rPr lang="en-US" sz="2000" dirty="0" smtClean="0"/>
              <a:t>into;</a:t>
            </a:r>
          </a:p>
          <a:p>
            <a:pPr marL="0" indent="0">
              <a:buNone/>
            </a:pPr>
            <a:endParaRPr lang="en-US" sz="2000" dirty="0" smtClean="0"/>
          </a:p>
          <a:p>
            <a:r>
              <a:rPr lang="en-US" sz="2000" dirty="0" smtClean="0"/>
              <a:t>Public </a:t>
            </a:r>
            <a:r>
              <a:rPr lang="en-US" sz="2000" dirty="0"/>
              <a:t>cloud where the  infrastructure  resides  totally  outside  of the </a:t>
            </a:r>
            <a:r>
              <a:rPr lang="en-US" sz="2000" dirty="0" smtClean="0"/>
              <a:t>tenant/enterprises/firewall.</a:t>
            </a:r>
          </a:p>
          <a:p>
            <a:pPr marL="0" indent="0">
              <a:buNone/>
            </a:pPr>
            <a:endParaRPr lang="en-US" sz="2000" dirty="0" smtClean="0"/>
          </a:p>
          <a:p>
            <a:r>
              <a:rPr lang="en-US" sz="2000" dirty="0" smtClean="0"/>
              <a:t>Hybrid </a:t>
            </a:r>
            <a:r>
              <a:rPr lang="en-US" sz="2000" dirty="0"/>
              <a:t>cloud where the infrastructure and business processes reside partly within the enterprise and partly consumed  from  third  </a:t>
            </a:r>
            <a:r>
              <a:rPr lang="en-US" sz="2000" dirty="0" smtClean="0"/>
              <a:t>party.</a:t>
            </a:r>
          </a:p>
          <a:p>
            <a:pPr marL="0" indent="0">
              <a:buNone/>
            </a:pPr>
            <a:endParaRPr lang="en-US" sz="2000" dirty="0" smtClean="0"/>
          </a:p>
          <a:p>
            <a:r>
              <a:rPr lang="en-US" sz="2000" dirty="0" smtClean="0"/>
              <a:t> </a:t>
            </a:r>
            <a:r>
              <a:rPr lang="en-US" sz="2000" dirty="0"/>
              <a:t>Private  cloud  where  IT services  are mounted  on top of large-scale  infrastructure  within enterprise  firewall. </a:t>
            </a:r>
          </a:p>
          <a:p>
            <a:pPr marL="0" indent="0">
              <a:buNone/>
            </a:pPr>
            <a:endParaRPr lang="en-US" dirty="0"/>
          </a:p>
        </p:txBody>
      </p:sp>
    </p:spTree>
    <p:extLst>
      <p:ext uri="{BB962C8B-B14F-4D97-AF65-F5344CB8AC3E}">
        <p14:creationId xmlns:p14="http://schemas.microsoft.com/office/powerpoint/2010/main" val="32548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6"/>
            <a:ext cx="10515600" cy="803564"/>
          </a:xfrm>
        </p:spPr>
        <p:txBody>
          <a:bodyPr/>
          <a:lstStyle/>
          <a:p>
            <a:pPr algn="ctr"/>
            <a:r>
              <a:rPr lang="en-US" b="1" u="sng" dirty="0" smtClean="0">
                <a:solidFill>
                  <a:schemeClr val="bg1"/>
                </a:solidFill>
              </a:rPr>
              <a:t>Cloud </a:t>
            </a:r>
            <a:r>
              <a:rPr lang="en-US" b="1" u="sng" dirty="0">
                <a:solidFill>
                  <a:schemeClr val="bg1"/>
                </a:solidFill>
              </a:rPr>
              <a:t>C</a:t>
            </a:r>
            <a:r>
              <a:rPr lang="en-US" b="1" u="sng" dirty="0" smtClean="0">
                <a:solidFill>
                  <a:schemeClr val="bg1"/>
                </a:solidFill>
              </a:rPr>
              <a:t>omputing Obstacles</a:t>
            </a:r>
            <a:endParaRPr lang="en-US" b="1" u="sng" dirty="0">
              <a:solidFill>
                <a:schemeClr val="bg1"/>
              </a:solidFill>
            </a:endParaRPr>
          </a:p>
        </p:txBody>
      </p:sp>
      <p:sp>
        <p:nvSpPr>
          <p:cNvPr id="3" name="Content Placeholder 2"/>
          <p:cNvSpPr>
            <a:spLocks noGrp="1"/>
          </p:cNvSpPr>
          <p:nvPr>
            <p:ph idx="1"/>
          </p:nvPr>
        </p:nvSpPr>
        <p:spPr>
          <a:xfrm>
            <a:off x="838200" y="1422400"/>
            <a:ext cx="10515600" cy="5257800"/>
          </a:xfrm>
        </p:spPr>
        <p:txBody>
          <a:bodyPr>
            <a:normAutofit fontScale="85000" lnSpcReduction="10000"/>
          </a:bodyPr>
          <a:lstStyle/>
          <a:p>
            <a:r>
              <a:rPr lang="en-US" sz="2400" i="1" u="sng" dirty="0"/>
              <a:t>D</a:t>
            </a:r>
            <a:r>
              <a:rPr lang="en-US" sz="2400" i="1" u="sng" dirty="0" smtClean="0"/>
              <a:t>ifficult to identify a particular physical resource that has a threat or has been compromised  </a:t>
            </a:r>
            <a:r>
              <a:rPr lang="en-US" sz="2400" dirty="0" smtClean="0"/>
              <a:t>- This is because of</a:t>
            </a:r>
            <a:r>
              <a:rPr lang="en-US" sz="2400" dirty="0" smtClean="0"/>
              <a:t> </a:t>
            </a:r>
            <a:r>
              <a:rPr lang="en-US" sz="2400" dirty="0"/>
              <a:t>dynamic scalability, service abstraction, and location transparency features of cloud computing models, the applications and data on the cloud platform have no fixed infrastructure and security boundaries. </a:t>
            </a:r>
            <a:endParaRPr lang="en-US" sz="2400" dirty="0" smtClean="0"/>
          </a:p>
          <a:p>
            <a:pPr marL="0" indent="0">
              <a:buNone/>
            </a:pPr>
            <a:endParaRPr lang="en-US" sz="2400" dirty="0"/>
          </a:p>
          <a:p>
            <a:r>
              <a:rPr lang="en-US" sz="2400" i="1" u="sng" dirty="0"/>
              <a:t>D</a:t>
            </a:r>
            <a:r>
              <a:rPr lang="en-US" sz="2400" i="1" u="sng" dirty="0" smtClean="0"/>
              <a:t>ifficult to deploy a unified security measure - </a:t>
            </a:r>
            <a:r>
              <a:rPr lang="en-US" sz="2400" dirty="0" smtClean="0"/>
              <a:t>Since </a:t>
            </a:r>
            <a:r>
              <a:rPr lang="en-US" sz="2400" dirty="0"/>
              <a:t>the cloud resources are owned by multiple providers, there is </a:t>
            </a:r>
            <a:r>
              <a:rPr lang="en-US" sz="2400" dirty="0" smtClean="0"/>
              <a:t>always a </a:t>
            </a:r>
            <a:r>
              <a:rPr lang="en-US" sz="2400" dirty="0"/>
              <a:t>conflict of </a:t>
            </a:r>
            <a:r>
              <a:rPr lang="en-US" sz="2400" dirty="0" smtClean="0"/>
              <a:t>interest.</a:t>
            </a:r>
          </a:p>
          <a:p>
            <a:pPr marL="0" indent="0">
              <a:buNone/>
            </a:pPr>
            <a:endParaRPr lang="en-US" sz="2400" dirty="0"/>
          </a:p>
          <a:p>
            <a:r>
              <a:rPr lang="en-US" sz="2400" i="1" u="sng" dirty="0"/>
              <a:t>U</a:t>
            </a:r>
            <a:r>
              <a:rPr lang="en-US" sz="2400" i="1" u="sng" dirty="0" smtClean="0"/>
              <a:t>ser data may be accessed by other unauthorized users </a:t>
            </a:r>
            <a:r>
              <a:rPr lang="en-US" sz="2400" dirty="0" smtClean="0"/>
              <a:t>- </a:t>
            </a:r>
            <a:r>
              <a:rPr lang="en-US" sz="2400" dirty="0" smtClean="0"/>
              <a:t>Due </a:t>
            </a:r>
            <a:r>
              <a:rPr lang="en-US" sz="2400" dirty="0"/>
              <a:t>to the openness of cloud and it’s sharing of virtualized resources by multi-tenant</a:t>
            </a:r>
            <a:r>
              <a:rPr lang="en-US" sz="2400" dirty="0" smtClean="0"/>
              <a:t>, </a:t>
            </a:r>
            <a:r>
              <a:rPr lang="en-US" sz="2400" dirty="0" smtClean="0"/>
              <a:t>user data may be accessed by other unauthorized users</a:t>
            </a:r>
            <a:r>
              <a:rPr lang="en-US" sz="2400" dirty="0" smtClean="0"/>
              <a:t>.</a:t>
            </a:r>
          </a:p>
          <a:p>
            <a:pPr marL="0" indent="0">
              <a:buNone/>
            </a:pPr>
            <a:endParaRPr lang="en-US" sz="2400" dirty="0"/>
          </a:p>
          <a:p>
            <a:r>
              <a:rPr lang="en-US" sz="2400" i="1" u="sng" dirty="0"/>
              <a:t>C</a:t>
            </a:r>
            <a:r>
              <a:rPr lang="en-US" sz="2400" i="1" u="sng" dirty="0" smtClean="0"/>
              <a:t>loud security measures have to meet the need of fast data processing </a:t>
            </a:r>
            <a:r>
              <a:rPr lang="en-US" sz="2400" dirty="0" smtClean="0"/>
              <a:t>- </a:t>
            </a:r>
            <a:r>
              <a:rPr lang="en-US" sz="2400" dirty="0" smtClean="0"/>
              <a:t>As </a:t>
            </a:r>
            <a:r>
              <a:rPr lang="en-US" sz="2400" dirty="0"/>
              <a:t>the cloud platform has to deal with massive data storage and to deliver increased access, cloud security measures have to meet the need of fast data processing.</a:t>
            </a:r>
          </a:p>
          <a:p>
            <a:pPr marL="0" indent="0">
              <a:buNone/>
            </a:pPr>
            <a:endParaRPr lang="en-US" dirty="0"/>
          </a:p>
        </p:txBody>
      </p:sp>
    </p:spTree>
    <p:extLst>
      <p:ext uri="{BB962C8B-B14F-4D97-AF65-F5344CB8AC3E}">
        <p14:creationId xmlns:p14="http://schemas.microsoft.com/office/powerpoint/2010/main" val="36592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685799"/>
          </a:xfrm>
        </p:spPr>
        <p:txBody>
          <a:bodyPr>
            <a:normAutofit/>
          </a:bodyPr>
          <a:lstStyle/>
          <a:p>
            <a:pPr lvl="0" algn="ctr"/>
            <a:r>
              <a:rPr lang="en-US" sz="3200" b="1" u="sng" dirty="0">
                <a:solidFill>
                  <a:schemeClr val="bg1"/>
                </a:solidFill>
              </a:rPr>
              <a:t>COMMON CONCERN AND </a:t>
            </a:r>
            <a:r>
              <a:rPr lang="en-US" sz="3200" b="1" u="sng" dirty="0" smtClean="0">
                <a:solidFill>
                  <a:schemeClr val="bg1"/>
                </a:solidFill>
              </a:rPr>
              <a:t>IMPLICATION</a:t>
            </a:r>
            <a:endParaRPr lang="en-US" sz="3200" dirty="0">
              <a:solidFill>
                <a:schemeClr val="bg1"/>
              </a:solidFill>
            </a:endParaRPr>
          </a:p>
        </p:txBody>
      </p:sp>
      <p:sp>
        <p:nvSpPr>
          <p:cNvPr id="3" name="Content Placeholder 2"/>
          <p:cNvSpPr>
            <a:spLocks noGrp="1"/>
          </p:cNvSpPr>
          <p:nvPr>
            <p:ph idx="1"/>
          </p:nvPr>
        </p:nvSpPr>
        <p:spPr>
          <a:xfrm>
            <a:off x="838200" y="965200"/>
            <a:ext cx="10515600" cy="5727700"/>
          </a:xfrm>
        </p:spPr>
        <p:txBody>
          <a:bodyPr>
            <a:normAutofit fontScale="92500" lnSpcReduction="10000"/>
          </a:bodyPr>
          <a:lstStyle/>
          <a:p>
            <a:endParaRPr lang="en-US" i="1" u="sng" dirty="0" smtClean="0"/>
          </a:p>
          <a:p>
            <a:r>
              <a:rPr lang="en-US" i="1" u="sng" dirty="0" smtClean="0"/>
              <a:t>Cloud </a:t>
            </a:r>
            <a:r>
              <a:rPr lang="en-US" i="1" u="sng" dirty="0"/>
              <a:t>infrastructure, platform and hosted code</a:t>
            </a:r>
            <a:r>
              <a:rPr lang="en-US" i="1" dirty="0"/>
              <a:t> </a:t>
            </a:r>
            <a:r>
              <a:rPr lang="en-US" i="1" dirty="0" smtClean="0"/>
              <a:t>-</a:t>
            </a:r>
            <a:r>
              <a:rPr lang="en-US" sz="2000" dirty="0" smtClean="0"/>
              <a:t>This </a:t>
            </a:r>
            <a:r>
              <a:rPr lang="en-US" sz="2000" dirty="0"/>
              <a:t>category includes concerns that are related to possible virtualization, storage and networking vulnerabilities. The vulnerabilities that have an impact are the ones that originate in the cloud software platform stack and hosted code, which gets migrated to cloud. Data Center also imposes various security issues</a:t>
            </a:r>
            <a:r>
              <a:rPr lang="en-US" sz="2000" dirty="0" smtClean="0"/>
              <a:t>.</a:t>
            </a:r>
          </a:p>
          <a:p>
            <a:endParaRPr lang="en-US" sz="2000" dirty="0" smtClean="0"/>
          </a:p>
          <a:p>
            <a:r>
              <a:rPr lang="en-US" i="1" u="sng" dirty="0"/>
              <a:t>Data and information - </a:t>
            </a:r>
            <a:r>
              <a:rPr lang="en-US" sz="2000" dirty="0"/>
              <a:t>This  category  comprises  the  concerns  which involve data  integrity, data confidentiality, data  lock  in,  data reminisce,  provenance, and user privacy  related specific concerns</a:t>
            </a:r>
            <a:r>
              <a:rPr lang="en-US" sz="2000" dirty="0" smtClean="0"/>
              <a:t>.</a:t>
            </a:r>
          </a:p>
          <a:p>
            <a:endParaRPr lang="en-US" sz="2000" dirty="0" smtClean="0"/>
          </a:p>
          <a:p>
            <a:r>
              <a:rPr lang="en-US" i="1" u="sng" dirty="0"/>
              <a:t>Access control </a:t>
            </a:r>
            <a:r>
              <a:rPr lang="en-US" sz="2000" i="1" dirty="0"/>
              <a:t>-</a:t>
            </a:r>
            <a:r>
              <a:rPr lang="en-US" sz="2000" dirty="0"/>
              <a:t> This comprises the concern around cloud access (authentication, authorization and access control or AAA), encrypted data communication, and user identity management</a:t>
            </a:r>
            <a:r>
              <a:rPr lang="en-US" sz="2000" dirty="0" smtClean="0"/>
              <a:t>.</a:t>
            </a:r>
          </a:p>
          <a:p>
            <a:endParaRPr lang="en-US" sz="2000" dirty="0" smtClean="0"/>
          </a:p>
          <a:p>
            <a:r>
              <a:rPr lang="en-US" i="1" u="sng" dirty="0"/>
              <a:t>Compliance </a:t>
            </a:r>
            <a:r>
              <a:rPr lang="en-US" sz="2000" i="1" dirty="0"/>
              <a:t>-</a:t>
            </a:r>
            <a:r>
              <a:rPr lang="en-US" sz="2000" dirty="0"/>
              <a:t> Because of its bandwidth, wide fetched and disruptive influence, the cloud is constantly monitored and tracked by regulatory agencies, especially around security audit, data location; operation traceability and compliance concerns.</a:t>
            </a:r>
          </a:p>
        </p:txBody>
      </p:sp>
    </p:spTree>
    <p:extLst>
      <p:ext uri="{BB962C8B-B14F-4D97-AF65-F5344CB8AC3E}">
        <p14:creationId xmlns:p14="http://schemas.microsoft.com/office/powerpoint/2010/main" val="90641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34999"/>
          </a:xfrm>
        </p:spPr>
        <p:txBody>
          <a:bodyPr>
            <a:normAutofit/>
          </a:bodyPr>
          <a:lstStyle/>
          <a:p>
            <a:pPr lvl="0" algn="ctr"/>
            <a:r>
              <a:rPr lang="en-US" sz="2400" b="1" u="sng" dirty="0">
                <a:solidFill>
                  <a:schemeClr val="bg1"/>
                </a:solidFill>
              </a:rPr>
              <a:t>CLOUD SECURITY </a:t>
            </a:r>
            <a:r>
              <a:rPr lang="en-US" sz="2400" b="1" u="sng" dirty="0" smtClean="0">
                <a:solidFill>
                  <a:schemeClr val="bg1"/>
                </a:solidFill>
              </a:rPr>
              <a:t>THREAT</a:t>
            </a:r>
            <a:endParaRPr lang="en-US" sz="2400" dirty="0">
              <a:solidFill>
                <a:schemeClr val="bg1"/>
              </a:solidFill>
            </a:endParaRPr>
          </a:p>
        </p:txBody>
      </p:sp>
      <p:sp>
        <p:nvSpPr>
          <p:cNvPr id="3" name="Content Placeholder 2"/>
          <p:cNvSpPr>
            <a:spLocks noGrp="1"/>
          </p:cNvSpPr>
          <p:nvPr>
            <p:ph idx="1"/>
          </p:nvPr>
        </p:nvSpPr>
        <p:spPr>
          <a:xfrm>
            <a:off x="838200" y="749300"/>
            <a:ext cx="10515600" cy="5834063"/>
          </a:xfrm>
        </p:spPr>
        <p:txBody>
          <a:bodyPr>
            <a:normAutofit lnSpcReduction="10000"/>
          </a:bodyPr>
          <a:lstStyle/>
          <a:p>
            <a:r>
              <a:rPr lang="en-US" i="1" u="sng" dirty="0"/>
              <a:t>Insider </a:t>
            </a:r>
            <a:r>
              <a:rPr lang="en-US" i="1" u="sng" dirty="0" smtClean="0"/>
              <a:t>Threats</a:t>
            </a:r>
          </a:p>
          <a:p>
            <a:pPr marL="0" indent="0">
              <a:buNone/>
            </a:pPr>
            <a:endParaRPr lang="en-US" dirty="0"/>
          </a:p>
          <a:p>
            <a:pPr>
              <a:buFont typeface="Wingdings" panose="05000000000000000000" pitchFamily="2" charset="2"/>
              <a:buChar char="Ø"/>
            </a:pPr>
            <a:r>
              <a:rPr lang="en-US" sz="2000" dirty="0"/>
              <a:t>It is a well-known fact that most security threats arise from within an </a:t>
            </a:r>
            <a:r>
              <a:rPr lang="en-US" sz="2000" dirty="0" smtClean="0"/>
              <a:t>organization. This </a:t>
            </a:r>
            <a:r>
              <a:rPr lang="en-US" sz="2000" dirty="0"/>
              <a:t>threat is </a:t>
            </a:r>
            <a:r>
              <a:rPr lang="en-US" sz="2000" dirty="0" smtClean="0"/>
              <a:t>common </a:t>
            </a:r>
            <a:r>
              <a:rPr lang="en-US" sz="2000" dirty="0"/>
              <a:t>for consumers of cloud services </a:t>
            </a:r>
            <a:r>
              <a:rPr lang="en-US" sz="2000" dirty="0" smtClean="0"/>
              <a:t>since </a:t>
            </a:r>
            <a:r>
              <a:rPr lang="en-US" sz="2000" dirty="0"/>
              <a:t>the cloud is based on a multi-tenant model, under a provider’s single management domain. </a:t>
            </a:r>
            <a:endParaRPr lang="en-US" sz="20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r>
              <a:rPr lang="en-US" sz="2000" dirty="0" smtClean="0"/>
              <a:t>In </a:t>
            </a:r>
            <a:r>
              <a:rPr lang="en-US" sz="2000" dirty="0"/>
              <a:t>addition to this, the organizations that subscribe to cloud services are usually unaware of the company’s hiring process of its employees. </a:t>
            </a:r>
            <a:r>
              <a:rPr lang="en-US" sz="2000" dirty="0" smtClean="0"/>
              <a:t>There </a:t>
            </a:r>
            <a:r>
              <a:rPr lang="en-US" sz="2000" dirty="0"/>
              <a:t>is no visibility into the hiring standards and practices for cloud employees, by cloud provider to its consumers. This situation can make it a very easy and </a:t>
            </a:r>
            <a:r>
              <a:rPr lang="en-US" sz="2000" dirty="0" smtClean="0"/>
              <a:t>a tempting </a:t>
            </a:r>
            <a:r>
              <a:rPr lang="en-US" sz="2000" dirty="0"/>
              <a:t>ground for casual hackers or malicious insiders. </a:t>
            </a:r>
            <a:endParaRPr lang="en-US" sz="20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r>
              <a:rPr lang="en-US" sz="2000" dirty="0" smtClean="0"/>
              <a:t>Also, without </a:t>
            </a:r>
            <a:r>
              <a:rPr lang="en-US" sz="2000" dirty="0"/>
              <a:t>any boundaries, the third party </a:t>
            </a:r>
            <a:r>
              <a:rPr lang="en-US" sz="2000" dirty="0" smtClean="0"/>
              <a:t>vendors </a:t>
            </a:r>
            <a:r>
              <a:rPr lang="en-US" sz="2000" dirty="0"/>
              <a:t>for the particular providers can sneak into sensitive data and information of several users can be compromised.</a:t>
            </a:r>
          </a:p>
          <a:p>
            <a:endParaRPr lang="en-US" dirty="0"/>
          </a:p>
        </p:txBody>
      </p:sp>
    </p:spTree>
    <p:extLst>
      <p:ext uri="{BB962C8B-B14F-4D97-AF65-F5344CB8AC3E}">
        <p14:creationId xmlns:p14="http://schemas.microsoft.com/office/powerpoint/2010/main" val="374846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 y="254000"/>
            <a:ext cx="11303000" cy="7294305"/>
          </a:xfrm>
          <a:prstGeom prst="rect">
            <a:avLst/>
          </a:prstGeom>
        </p:spPr>
        <p:txBody>
          <a:bodyPr wrap="square">
            <a:spAutoFit/>
          </a:bodyPr>
          <a:lstStyle/>
          <a:p>
            <a:r>
              <a:rPr lang="en-US" dirty="0" smtClean="0"/>
              <a:t>The following figure details the results of survey conducted by IDC to reflect the inside threat which is existent everywhere from small to very large size enterprises.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lgn="ctr"/>
            <a:r>
              <a:rPr lang="en-US" dirty="0" smtClean="0"/>
              <a:t>Example </a:t>
            </a:r>
            <a:r>
              <a:rPr lang="en-US" dirty="0"/>
              <a:t>of insider vs. outsider threats </a:t>
            </a:r>
          </a:p>
          <a:p>
            <a:endParaRPr lang="en-US" dirty="0" smtClean="0"/>
          </a:p>
          <a:p>
            <a:endParaRPr lang="en-US" dirty="0"/>
          </a:p>
          <a:p>
            <a:endParaRPr lang="en-US" dirty="0" smtClean="0"/>
          </a:p>
          <a:p>
            <a:endParaRPr lang="en-US" dirty="0"/>
          </a:p>
          <a:p>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765107" y="1535162"/>
            <a:ext cx="6124893" cy="3575368"/>
          </a:xfrm>
          <a:prstGeom prst="rect">
            <a:avLst/>
          </a:prstGeom>
          <a:noFill/>
        </p:spPr>
      </p:pic>
    </p:spTree>
    <p:extLst>
      <p:ext uri="{BB962C8B-B14F-4D97-AF65-F5344CB8AC3E}">
        <p14:creationId xmlns:p14="http://schemas.microsoft.com/office/powerpoint/2010/main" val="101612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609600"/>
            <a:ext cx="11804073" cy="612578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800" i="1" u="sng" dirty="0"/>
              <a:t>Outside Malicious Attacks</a:t>
            </a:r>
          </a:p>
          <a:p>
            <a:pPr>
              <a:lnSpc>
                <a:spcPct val="90000"/>
              </a:lnSpc>
              <a:spcBef>
                <a:spcPts val="1000"/>
              </a:spcBef>
            </a:pPr>
            <a:r>
              <a:rPr lang="en-US" sz="2000" dirty="0" smtClean="0"/>
              <a:t>Outside </a:t>
            </a:r>
            <a:r>
              <a:rPr lang="en-US" sz="2000" dirty="0"/>
              <a:t>threats are of concern since it directly connects to releasing any sensitive and confidential information out in the open if found </a:t>
            </a:r>
            <a:r>
              <a:rPr lang="en-US" sz="2000" dirty="0" smtClean="0"/>
              <a:t>in </a:t>
            </a:r>
            <a:r>
              <a:rPr lang="en-US" sz="2000" dirty="0"/>
              <a:t>the wrong hands. It can be disastrous to the numerous users whose information was </a:t>
            </a:r>
            <a:r>
              <a:rPr lang="en-US" sz="2000" dirty="0" smtClean="0"/>
              <a:t>compromised. This </a:t>
            </a:r>
            <a:r>
              <a:rPr lang="en-US" sz="2000" dirty="0"/>
              <a:t>is a long </a:t>
            </a:r>
            <a:r>
              <a:rPr lang="en-US" sz="2000" dirty="0" smtClean="0"/>
              <a:t>lasting </a:t>
            </a:r>
            <a:r>
              <a:rPr lang="en-US" sz="2000" dirty="0"/>
              <a:t>and persistent issue faced by the cloud infrastructure. </a:t>
            </a:r>
            <a:endParaRPr lang="en-US" sz="2000" dirty="0" smtClean="0"/>
          </a:p>
          <a:p>
            <a:pPr>
              <a:lnSpc>
                <a:spcPct val="90000"/>
              </a:lnSpc>
              <a:spcBef>
                <a:spcPts val="1000"/>
              </a:spcBef>
            </a:pPr>
            <a:r>
              <a:rPr lang="en-US" sz="2000" dirty="0" smtClean="0"/>
              <a:t>Since </a:t>
            </a:r>
            <a:r>
              <a:rPr lang="en-US" sz="2000" dirty="0"/>
              <a:t>the cloud architecture is </a:t>
            </a:r>
            <a:r>
              <a:rPr lang="en-US" sz="2000" dirty="0" smtClean="0"/>
              <a:t>more </a:t>
            </a:r>
            <a:r>
              <a:rPr lang="en-US" sz="2000" dirty="0"/>
              <a:t>associable than private networks and have more interfaces that help its legitimate user’s access information, this provides leverage to hackers and attackers to their advantage by exploiting this weakness, connection tapping or breaking in and by social engineering. </a:t>
            </a:r>
            <a:endParaRPr lang="en-US" sz="2000" dirty="0" smtClean="0"/>
          </a:p>
          <a:p>
            <a:pPr>
              <a:lnSpc>
                <a:spcPct val="90000"/>
              </a:lnSpc>
              <a:spcBef>
                <a:spcPts val="1000"/>
              </a:spcBef>
            </a:pPr>
            <a:endParaRPr lang="en-US" sz="2000" dirty="0"/>
          </a:p>
          <a:p>
            <a:pPr marL="228600" indent="-228600">
              <a:lnSpc>
                <a:spcPct val="90000"/>
              </a:lnSpc>
              <a:spcBef>
                <a:spcPts val="1000"/>
              </a:spcBef>
              <a:buFont typeface="Arial" panose="020B0604020202020204" pitchFamily="34" charset="0"/>
              <a:buChar char="•"/>
            </a:pPr>
            <a:r>
              <a:rPr lang="en-US" sz="2800" i="1" u="sng" dirty="0"/>
              <a:t>Data Loss</a:t>
            </a:r>
          </a:p>
          <a:p>
            <a:r>
              <a:rPr lang="en-US" sz="2000" dirty="0"/>
              <a:t>There is considerable amount of difference in data integrity and safety when maintained on-premises and when migrated to cloud. This is because cloud systems are multi-tenant environment and do not provide the same level of access control. Care should be taken to prevent unauthorized parties from gaining access to sensitive </a:t>
            </a:r>
            <a:r>
              <a:rPr lang="en-US" sz="2000" dirty="0" smtClean="0"/>
              <a:t>data. </a:t>
            </a:r>
            <a:r>
              <a:rPr lang="en-US" sz="2000" dirty="0"/>
              <a:t>Other factors responsible for data loss are inconsistent use of encryption and encryption keys, operational failures, political issues and data center reliability.</a:t>
            </a:r>
          </a:p>
          <a:p>
            <a:pPr>
              <a:lnSpc>
                <a:spcPct val="90000"/>
              </a:lnSpc>
              <a:spcBef>
                <a:spcPts val="1000"/>
              </a:spcBef>
            </a:pPr>
            <a:endParaRPr lang="en-US" sz="2000" dirty="0"/>
          </a:p>
        </p:txBody>
      </p:sp>
    </p:spTree>
    <p:extLst>
      <p:ext uri="{BB962C8B-B14F-4D97-AF65-F5344CB8AC3E}">
        <p14:creationId xmlns:p14="http://schemas.microsoft.com/office/powerpoint/2010/main" val="1163719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199</TotalTime>
  <Words>1546</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Wingdings</vt:lpstr>
      <vt:lpstr>Wingdings 3</vt:lpstr>
      <vt:lpstr>Ion</vt:lpstr>
      <vt:lpstr>Cloud Security Challenges, Strategy, Control Mechanism and Privacy Issues </vt:lpstr>
      <vt:lpstr>Objective</vt:lpstr>
      <vt:lpstr>Cloud delivery models</vt:lpstr>
      <vt:lpstr>Deployment Models</vt:lpstr>
      <vt:lpstr>Cloud Computing Obstacles</vt:lpstr>
      <vt:lpstr>COMMON CONCERN AND IMPLICATION</vt:lpstr>
      <vt:lpstr>CLOUD SECURITY THREAT</vt:lpstr>
      <vt:lpstr>PowerPoint Presentation</vt:lpstr>
      <vt:lpstr>PowerPoint Presentation</vt:lpstr>
      <vt:lpstr>PowerPoint Presentation</vt:lpstr>
      <vt:lpstr>PowerPoint Presentation</vt:lpstr>
      <vt:lpstr>CLOUD SECURITY STRATERGY</vt:lpstr>
      <vt:lpstr>PowerPoint Presentation</vt:lpstr>
      <vt:lpstr>Conclusion</vt:lpstr>
      <vt:lpstr>Thank You</vt:lpstr>
    </vt:vector>
  </TitlesOfParts>
  <Company>Office of Technology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 Ravindra</dc:creator>
  <cp:lastModifiedBy>Ganga Ravindra</cp:lastModifiedBy>
  <cp:revision>31</cp:revision>
  <dcterms:created xsi:type="dcterms:W3CDTF">2015-11-04T19:41:19Z</dcterms:created>
  <dcterms:modified xsi:type="dcterms:W3CDTF">2015-11-04T23:00:35Z</dcterms:modified>
</cp:coreProperties>
</file>