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21"/>
  </p:notesMasterIdLst>
  <p:handoutMasterIdLst>
    <p:handoutMasterId r:id="rId22"/>
  </p:handoutMasterIdLst>
  <p:sldIdLst>
    <p:sldId id="390" r:id="rId3"/>
    <p:sldId id="446" r:id="rId4"/>
    <p:sldId id="477" r:id="rId5"/>
    <p:sldId id="458" r:id="rId6"/>
    <p:sldId id="465" r:id="rId7"/>
    <p:sldId id="461" r:id="rId8"/>
    <p:sldId id="463" r:id="rId9"/>
    <p:sldId id="469" r:id="rId10"/>
    <p:sldId id="466" r:id="rId11"/>
    <p:sldId id="467" r:id="rId12"/>
    <p:sldId id="468" r:id="rId13"/>
    <p:sldId id="470" r:id="rId14"/>
    <p:sldId id="471" r:id="rId15"/>
    <p:sldId id="472" r:id="rId16"/>
    <p:sldId id="475" r:id="rId17"/>
    <p:sldId id="473" r:id="rId18"/>
    <p:sldId id="474" r:id="rId19"/>
    <p:sldId id="476" r:id="rId2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222222"/>
    <a:srgbClr val="18B2B6"/>
    <a:srgbClr val="0033CC"/>
    <a:srgbClr val="F8F8F8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49" autoAdjust="0"/>
    <p:restoredTop sz="86392" autoAdjust="0"/>
  </p:normalViewPr>
  <p:slideViewPr>
    <p:cSldViewPr>
      <p:cViewPr varScale="1">
        <p:scale>
          <a:sx n="91" d="100"/>
          <a:sy n="91" d="100"/>
        </p:scale>
        <p:origin x="67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 smtClean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  <a:endParaRPr lang="en-US" sz="1800" i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ITM </a:t>
            </a: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-528</a:t>
            </a:r>
            <a:endParaRPr lang="en-US" sz="6000" b="1" dirty="0">
              <a:solidFill>
                <a:schemeClr val="hlink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528 Database Security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867400" cy="2209800"/>
          </a:xfrm>
        </p:spPr>
        <p:txBody>
          <a:bodyPr/>
          <a:lstStyle/>
          <a:p>
            <a:r>
              <a:rPr lang="en-US" dirty="0" smtClean="0"/>
              <a:t>October 21, 2015</a:t>
            </a:r>
          </a:p>
          <a:p>
            <a:r>
              <a:rPr lang="en-US" dirty="0" smtClean="0"/>
              <a:t>Securing BigData Research Paper  </a:t>
            </a:r>
          </a:p>
          <a:p>
            <a:r>
              <a:rPr lang="en-US" dirty="0" smtClean="0"/>
              <a:t>            By Prasanthi Mandava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BigData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Securing Data Communication</a:t>
            </a:r>
            <a:r>
              <a:rPr lang="en-US" sz="1400" b="1" dirty="0" smtClean="0"/>
              <a:t>:</a:t>
            </a:r>
            <a:endParaRPr lang="en-US" sz="1400" dirty="0"/>
          </a:p>
          <a:p>
            <a:pPr lvl="0"/>
            <a:r>
              <a:rPr lang="en-US" sz="1400" dirty="0"/>
              <a:t>Data transfer between clients and DataNodes uses the Hadoop Data Transfer protocol. </a:t>
            </a:r>
            <a:endParaRPr lang="en-US" sz="1400" dirty="0" smtClean="0"/>
          </a:p>
          <a:p>
            <a:pPr lvl="0"/>
            <a:r>
              <a:rPr lang="en-US" sz="1400" dirty="0" smtClean="0"/>
              <a:t>SASL </a:t>
            </a:r>
            <a:r>
              <a:rPr lang="en-US" sz="1400" dirty="0"/>
              <a:t>handshake or wrapper is needed for encryption of data transfer.  </a:t>
            </a:r>
            <a:endParaRPr lang="en-US" sz="1400" dirty="0" smtClean="0"/>
          </a:p>
          <a:p>
            <a:pPr lvl="0"/>
            <a:r>
              <a:rPr lang="en-US" sz="1400" dirty="0" smtClean="0"/>
              <a:t>Wrapper </a:t>
            </a:r>
            <a:r>
              <a:rPr lang="en-US" sz="1400" dirty="0"/>
              <a:t>can be enabled by setting dfs.encrypt.data transfer to </a:t>
            </a:r>
            <a:r>
              <a:rPr lang="en-US" sz="1400" b="1" dirty="0"/>
              <a:t>true</a:t>
            </a:r>
            <a:r>
              <a:rPr lang="en-US" sz="1400" dirty="0"/>
              <a:t> hdfs-site.html configuration file. </a:t>
            </a:r>
            <a:endParaRPr lang="en-US" sz="1400" dirty="0" smtClean="0"/>
          </a:p>
          <a:p>
            <a:pPr marL="0" lvl="0" indent="0">
              <a:buNone/>
            </a:pPr>
            <a:endParaRPr lang="en-US" sz="1400" dirty="0" smtClean="0"/>
          </a:p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Data Encryption at rest and motion: </a:t>
            </a:r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b="1" dirty="0"/>
              <a:t> </a:t>
            </a:r>
            <a:r>
              <a:rPr lang="en-US" sz="1400" dirty="0" smtClean="0"/>
              <a:t>Hadoop </a:t>
            </a:r>
            <a:r>
              <a:rPr lang="en-US" sz="1400" dirty="0"/>
              <a:t>distribution </a:t>
            </a:r>
            <a:r>
              <a:rPr lang="en-US" sz="1400" dirty="0" smtClean="0"/>
              <a:t>doesn’t provides </a:t>
            </a:r>
            <a:r>
              <a:rPr lang="en-US" sz="1400" dirty="0"/>
              <a:t>encryption at rest, major vendors offers third-party solutions. </a:t>
            </a:r>
            <a:endParaRPr lang="en-US" sz="1400" dirty="0" smtClean="0"/>
          </a:p>
          <a:p>
            <a:r>
              <a:rPr lang="en-US" sz="1400" dirty="0" smtClean="0"/>
              <a:t>Data encryption using Amazon Web Services. </a:t>
            </a: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BigData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9802" y="1828800"/>
            <a:ext cx="6242596" cy="4892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BigData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12131"/>
            <a:ext cx="7924800" cy="4909344"/>
          </a:xfrm>
        </p:spPr>
        <p:txBody>
          <a:bodyPr/>
          <a:lstStyle/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Monitoring Logs: </a:t>
            </a:r>
            <a:r>
              <a:rPr lang="en-US" sz="1400" b="1" dirty="0"/>
              <a:t> </a:t>
            </a:r>
            <a:endParaRPr lang="en-US" sz="1400" b="1" dirty="0" smtClean="0"/>
          </a:p>
          <a:p>
            <a:pPr marL="0" lvl="0" indent="0">
              <a:buNone/>
            </a:pPr>
            <a:endParaRPr lang="en-US" sz="1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7030A0"/>
                </a:solidFill>
              </a:rPr>
              <a:t>Audit Logs</a:t>
            </a:r>
            <a:r>
              <a:rPr lang="en-US" sz="1400" dirty="0" smtClean="0"/>
              <a:t>: Captures all access to HDFS and the MapReduce audit log, which captures all the jobs submitted for a Hadoop cluster.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1400" b="1" dirty="0" smtClean="0">
              <a:solidFill>
                <a:srgbClr val="7030A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7030A0"/>
                </a:solidFill>
              </a:rPr>
              <a:t>Hadoop </a:t>
            </a:r>
            <a:r>
              <a:rPr lang="en-US" sz="1400" b="1" dirty="0">
                <a:solidFill>
                  <a:srgbClr val="7030A0"/>
                </a:solidFill>
              </a:rPr>
              <a:t>Daemon Logs</a:t>
            </a:r>
            <a:r>
              <a:rPr lang="en-US" sz="1400" b="1" dirty="0"/>
              <a:t>: </a:t>
            </a:r>
            <a:r>
              <a:rPr lang="en-US" sz="1400" dirty="0"/>
              <a:t>G</a:t>
            </a:r>
            <a:r>
              <a:rPr lang="en-US" sz="1400" dirty="0" smtClean="0"/>
              <a:t>enerated </a:t>
            </a:r>
            <a:r>
              <a:rPr lang="en-US" sz="1400" dirty="0"/>
              <a:t>by Hadoop daemons such as NameNode DataNode, Secondary NameNode, JobTracker, TaskTracker and ResourceManager. </a:t>
            </a:r>
            <a:endParaRPr lang="en-US" sz="1400" dirty="0" smtClean="0"/>
          </a:p>
          <a:p>
            <a:pPr marL="0" lvl="0" indent="0">
              <a:buNone/>
            </a:pPr>
            <a:endParaRPr lang="en-US" sz="1400" dirty="0" smtClean="0"/>
          </a:p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Correlating Logs using User Name</a:t>
            </a:r>
            <a:r>
              <a:rPr lang="en-US" sz="1400" b="1" dirty="0"/>
              <a:t>: </a:t>
            </a:r>
            <a:r>
              <a:rPr lang="en-US" sz="1400" dirty="0" smtClean="0"/>
              <a:t>List </a:t>
            </a:r>
            <a:r>
              <a:rPr lang="en-US" sz="1400" dirty="0"/>
              <a:t>of users accessed a particular ticket or job can be retrieved and observed for security </a:t>
            </a:r>
            <a:r>
              <a:rPr lang="en-US" sz="1400" dirty="0" smtClean="0"/>
              <a:t>purpose.</a:t>
            </a:r>
          </a:p>
          <a:p>
            <a:pPr marL="0" lvl="0" indent="0">
              <a:buNone/>
            </a:pPr>
            <a:endParaRPr lang="en-US" sz="1400" dirty="0" smtClean="0"/>
          </a:p>
          <a:p>
            <a:pPr marL="0" lvl="0" indent="0"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Correlating </a:t>
            </a:r>
            <a:r>
              <a:rPr lang="en-US" sz="1400" b="1" dirty="0">
                <a:solidFill>
                  <a:srgbClr val="7030A0"/>
                </a:solidFill>
              </a:rPr>
              <a:t>logs using Job Name:</a:t>
            </a:r>
            <a:r>
              <a:rPr lang="en-US" sz="1400" b="1" dirty="0"/>
              <a:t> </a:t>
            </a:r>
            <a:r>
              <a:rPr lang="en-US" sz="1400" dirty="0" smtClean="0"/>
              <a:t>Job </a:t>
            </a:r>
            <a:r>
              <a:rPr lang="en-US" sz="1400" dirty="0"/>
              <a:t>name </a:t>
            </a:r>
            <a:r>
              <a:rPr lang="en-US" sz="1400" dirty="0" smtClean="0"/>
              <a:t>can be used to </a:t>
            </a:r>
            <a:r>
              <a:rPr lang="en-US" sz="1400" dirty="0"/>
              <a:t>relate multiple logs to get the details of the activities performed for a particular </a:t>
            </a:r>
            <a:r>
              <a:rPr lang="en-US" sz="1400" dirty="0" smtClean="0"/>
              <a:t>job.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BigData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924800" cy="4892675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Securing BigData with MongoDB: 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MongoDB components:</a:t>
            </a:r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b="1" dirty="0"/>
              <a:t> </a:t>
            </a:r>
            <a:r>
              <a:rPr lang="en-US" sz="1400" dirty="0"/>
              <a:t>MongoDB is an open-source, document-oriented database designed for ease of development and scaling. </a:t>
            </a:r>
          </a:p>
          <a:p>
            <a:pPr lvl="0"/>
            <a:r>
              <a:rPr lang="en-US" sz="1400" dirty="0"/>
              <a:t>S</a:t>
            </a:r>
            <a:r>
              <a:rPr lang="en-US" sz="1400" dirty="0" smtClean="0"/>
              <a:t>tores </a:t>
            </a:r>
            <a:r>
              <a:rPr lang="en-US" sz="1400" dirty="0"/>
              <a:t>data in documents form, such as JSON or XML documents.</a:t>
            </a:r>
          </a:p>
          <a:p>
            <a:pPr lvl="0"/>
            <a:r>
              <a:rPr lang="en-US" sz="1400" dirty="0"/>
              <a:t>Documents are similar to structures in programming that associate keys with values such as hashes, maps etc.</a:t>
            </a:r>
          </a:p>
          <a:p>
            <a:pPr lvl="0"/>
            <a:r>
              <a:rPr lang="en-US" sz="1400" dirty="0"/>
              <a:t>MongoDB stores documents in collections. </a:t>
            </a:r>
            <a:endParaRPr lang="en-US" sz="1400" dirty="0" smtClean="0"/>
          </a:p>
          <a:p>
            <a:pPr lvl="0"/>
            <a:r>
              <a:rPr lang="en-US" sz="1400" dirty="0" smtClean="0"/>
              <a:t>A </a:t>
            </a:r>
            <a:r>
              <a:rPr lang="en-US" sz="1400" dirty="0"/>
              <a:t>collection is a group of documents that have a set of shared common indexes.</a:t>
            </a:r>
          </a:p>
          <a:p>
            <a:pPr marL="0" lvl="0" indent="0">
              <a:buNone/>
            </a:pPr>
            <a:endParaRPr lang="en-US" sz="1400" b="1" dirty="0"/>
          </a:p>
          <a:p>
            <a:pPr marL="0" lvl="0" indent="0"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Data </a:t>
            </a:r>
            <a:r>
              <a:rPr lang="en-US" sz="1400" b="1" dirty="0">
                <a:solidFill>
                  <a:srgbClr val="7030A0"/>
                </a:solidFill>
              </a:rPr>
              <a:t>Encryption:  </a:t>
            </a:r>
            <a:endParaRPr lang="en-US" sz="1400" dirty="0">
              <a:solidFill>
                <a:srgbClr val="7030A0"/>
              </a:solidFill>
            </a:endParaRPr>
          </a:p>
          <a:p>
            <a:pPr lvl="0"/>
            <a:r>
              <a:rPr lang="en-US" sz="1400" dirty="0"/>
              <a:t>Data encryption at rest means encrypting the data files at rest. Encryption of files is important for securing the data.</a:t>
            </a:r>
          </a:p>
          <a:p>
            <a:pPr lvl="0"/>
            <a:r>
              <a:rPr lang="en-US" sz="1400" dirty="0" smtClean="0"/>
              <a:t>Two types </a:t>
            </a:r>
            <a:r>
              <a:rPr lang="en-US" sz="1400" dirty="0"/>
              <a:t>of encrypting data at rest with MongoDB: </a:t>
            </a:r>
          </a:p>
          <a:p>
            <a:pPr marL="0" lvl="0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BigData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924800" cy="4648200"/>
          </a:xfrm>
        </p:spPr>
        <p:txBody>
          <a:bodyPr anchor="ctr"/>
          <a:lstStyle/>
          <a:p>
            <a:pPr marL="0" lvl="0" indent="0">
              <a:buNone/>
            </a:pPr>
            <a:endParaRPr lang="en-US" sz="1400" b="1" dirty="0" smtClean="0">
              <a:solidFill>
                <a:srgbClr val="7030A0"/>
              </a:solidFill>
            </a:endParaRPr>
          </a:p>
          <a:p>
            <a:pPr marL="0" lvl="0" indent="0">
              <a:buNone/>
            </a:pPr>
            <a:endParaRPr lang="en-US" sz="14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endParaRPr lang="en-US" sz="1400" b="1" dirty="0" smtClean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1. Application </a:t>
            </a:r>
            <a:r>
              <a:rPr lang="en-US" sz="1400" b="1" dirty="0">
                <a:solidFill>
                  <a:srgbClr val="7030A0"/>
                </a:solidFill>
              </a:rPr>
              <a:t>Level Encryption: </a:t>
            </a:r>
            <a:endParaRPr lang="en-US" sz="1400" b="1" dirty="0" smtClean="0">
              <a:solidFill>
                <a:srgbClr val="7030A0"/>
              </a:solidFill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Application </a:t>
            </a:r>
            <a:r>
              <a:rPr lang="en-US" sz="1400" dirty="0"/>
              <a:t>level encryption provides encryption on a filed level or per-document level encryption. </a:t>
            </a:r>
            <a:endParaRPr lang="en-US" sz="14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To </a:t>
            </a:r>
            <a:r>
              <a:rPr lang="en-US" sz="1400" dirty="0"/>
              <a:t>secure or encrypt data at document or field level data, Volumetric Data Security Platform can be used</a:t>
            </a:r>
            <a:r>
              <a:rPr lang="en-US" sz="1400" dirty="0" smtClean="0"/>
              <a:t>.</a:t>
            </a:r>
          </a:p>
          <a:p>
            <a:pPr marL="0" lvl="0" indent="0"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2. </a:t>
            </a:r>
            <a:r>
              <a:rPr lang="en-US" sz="1400" b="1" dirty="0">
                <a:solidFill>
                  <a:srgbClr val="7030A0"/>
                </a:solidFill>
              </a:rPr>
              <a:t> Storage Encryption</a:t>
            </a:r>
            <a:r>
              <a:rPr lang="en-US" sz="1400" b="1" dirty="0"/>
              <a:t>: </a:t>
            </a:r>
            <a:endParaRPr lang="en-US" sz="1400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400" b="1" dirty="0"/>
              <a:t> </a:t>
            </a:r>
            <a:r>
              <a:rPr lang="en-US" sz="1400" dirty="0" smtClean="0"/>
              <a:t>Storage </a:t>
            </a:r>
            <a:r>
              <a:rPr lang="en-US" sz="1400" dirty="0"/>
              <a:t>Encryption encrypts all the data stored in MongoDB or operating system to make sure that only authorized processes can access the data. </a:t>
            </a:r>
            <a:endParaRPr lang="en-US" sz="14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400" dirty="0"/>
              <a:t>Third party tools : </a:t>
            </a:r>
            <a:r>
              <a:rPr lang="en-US" sz="1400" b="1" dirty="0" smtClean="0"/>
              <a:t>Volumetric </a:t>
            </a:r>
            <a:r>
              <a:rPr lang="en-US" sz="1400" b="1" dirty="0"/>
              <a:t>Data Security </a:t>
            </a:r>
            <a:r>
              <a:rPr lang="en-US" sz="1400" b="1" dirty="0" smtClean="0"/>
              <a:t>Platform</a:t>
            </a:r>
          </a:p>
          <a:p>
            <a:pPr marL="0" lv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Linux Unified Key Setup </a:t>
            </a:r>
          </a:p>
          <a:p>
            <a:pPr marL="0" lv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IBM </a:t>
            </a:r>
            <a:r>
              <a:rPr lang="en-US" sz="1400" b="1" dirty="0"/>
              <a:t>Guardium Data Encryption </a:t>
            </a:r>
            <a:endParaRPr lang="en-US" sz="1400" b="1" dirty="0" smtClean="0"/>
          </a:p>
          <a:p>
            <a:pPr marL="0" lvl="0" indent="0"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Volumetric </a:t>
            </a:r>
            <a:r>
              <a:rPr lang="en-US" sz="1400" b="1" dirty="0">
                <a:solidFill>
                  <a:srgbClr val="7030A0"/>
                </a:solidFill>
              </a:rPr>
              <a:t>Data Security Platform:  </a:t>
            </a:r>
            <a:endParaRPr lang="en-US" sz="1400" dirty="0">
              <a:solidFill>
                <a:srgbClr val="7030A0"/>
              </a:solidFill>
            </a:endParaRPr>
          </a:p>
          <a:p>
            <a:pPr lvl="0"/>
            <a:r>
              <a:rPr lang="en-US" sz="1400" dirty="0" smtClean="0"/>
              <a:t>Provides </a:t>
            </a:r>
            <a:r>
              <a:rPr lang="en-US" sz="1400" dirty="0"/>
              <a:t>disk and file level encryption in addition to application level encryption</a:t>
            </a:r>
            <a:r>
              <a:rPr lang="en-US" sz="1400" dirty="0" smtClean="0"/>
              <a:t>.</a:t>
            </a:r>
          </a:p>
          <a:p>
            <a:pPr lvl="0"/>
            <a:r>
              <a:rPr lang="en-US" sz="1400" dirty="0" smtClean="0"/>
              <a:t>Protects </a:t>
            </a:r>
            <a:r>
              <a:rPr lang="en-US" sz="1400" dirty="0"/>
              <a:t>data at a specific column level or data at disk or document level. </a:t>
            </a:r>
            <a:endParaRPr lang="en-US" sz="1400" dirty="0" smtClean="0"/>
          </a:p>
          <a:p>
            <a:pPr lvl="0"/>
            <a:r>
              <a:rPr lang="en-US" sz="1400" dirty="0" smtClean="0"/>
              <a:t>Supports </a:t>
            </a:r>
            <a:r>
              <a:rPr lang="en-US" sz="1400" dirty="0"/>
              <a:t>many operating systems with high performance and centralized management with Volumetric Data Security Manager (DSM).</a:t>
            </a: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lvl="0" indent="0">
              <a:buNone/>
            </a:pPr>
            <a:endParaRPr lang="en-US" sz="1400" dirty="0"/>
          </a:p>
          <a:p>
            <a:pPr lvl="0"/>
            <a:endParaRPr lang="en-US" sz="1400" dirty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BigData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9248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SCRAM-SHA-1 Authentication</a:t>
            </a:r>
            <a:r>
              <a:rPr lang="en-US" sz="1400" b="1" dirty="0"/>
              <a:t>: </a:t>
            </a:r>
            <a:endParaRPr lang="en-US" sz="1400" dirty="0"/>
          </a:p>
          <a:p>
            <a:pPr lvl="0"/>
            <a:r>
              <a:rPr lang="en-US" sz="1400" dirty="0"/>
              <a:t>SCRAM-SHA-1 is an IETF standard </a:t>
            </a:r>
            <a:r>
              <a:rPr lang="en-US" sz="1400" dirty="0" smtClean="0"/>
              <a:t>method.</a:t>
            </a:r>
          </a:p>
          <a:p>
            <a:pPr lvl="0"/>
            <a:r>
              <a:rPr lang="en-US" sz="1400" dirty="0" smtClean="0"/>
              <a:t>Best </a:t>
            </a:r>
            <a:r>
              <a:rPr lang="en-US" sz="1400" dirty="0"/>
              <a:t>practice method for implementation of challenge response mechanism for authenticating users with passwords.</a:t>
            </a:r>
            <a:r>
              <a:rPr lang="en-US" sz="1400" b="1" dirty="0"/>
              <a:t> </a:t>
            </a:r>
            <a:endParaRPr lang="en-US" sz="1400" dirty="0"/>
          </a:p>
          <a:p>
            <a:pPr lvl="0"/>
            <a:r>
              <a:rPr lang="en-US" sz="1400" dirty="0" smtClean="0"/>
              <a:t>Verifies the </a:t>
            </a:r>
            <a:r>
              <a:rPr lang="en-US" sz="1400" dirty="0"/>
              <a:t>provided user credentials against the user’s name, password and </a:t>
            </a:r>
            <a:r>
              <a:rPr lang="en-US" sz="1400" dirty="0" smtClean="0"/>
              <a:t>database</a:t>
            </a:r>
            <a:r>
              <a:rPr lang="en-US" sz="1400" dirty="0"/>
              <a:t>. </a:t>
            </a:r>
            <a:endParaRPr lang="en-US" sz="1400" dirty="0" smtClean="0"/>
          </a:p>
          <a:p>
            <a:pPr lvl="0"/>
            <a:r>
              <a:rPr lang="en-US" sz="1400" dirty="0" smtClean="0"/>
              <a:t>User’s </a:t>
            </a:r>
            <a:r>
              <a:rPr lang="en-US" sz="1400" dirty="0"/>
              <a:t>database and username together identifies the user in the database</a:t>
            </a:r>
            <a:r>
              <a:rPr lang="en-US" sz="1400" dirty="0" smtClean="0"/>
              <a:t>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MongoDB Auditing 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b="1" dirty="0"/>
              <a:t> </a:t>
            </a:r>
            <a:r>
              <a:rPr lang="en-US" sz="1400" dirty="0"/>
              <a:t>Auditing enables administrators with the ability to verify that implemented security policies are controlling the system activities.</a:t>
            </a:r>
          </a:p>
          <a:p>
            <a:pPr lvl="0"/>
            <a:r>
              <a:rPr lang="en-US" sz="1400" dirty="0" smtClean="0"/>
              <a:t>Administrators </a:t>
            </a:r>
            <a:r>
              <a:rPr lang="en-US" sz="1400" dirty="0"/>
              <a:t>have enough information to perform forensic investigation and obey with regulations and policies that require audit data.</a:t>
            </a:r>
          </a:p>
          <a:p>
            <a:pPr lvl="0"/>
            <a:r>
              <a:rPr lang="en-US" sz="1400" dirty="0"/>
              <a:t>Mongod and mongos instances has an auditing capability in MongoDB.</a:t>
            </a:r>
          </a:p>
          <a:p>
            <a:pPr marL="0" indent="0">
              <a:buNone/>
            </a:pPr>
            <a:endParaRPr lang="en-US" sz="1400" b="1" dirty="0"/>
          </a:p>
          <a:p>
            <a:pPr marL="0" lvl="0" indent="0">
              <a:buNone/>
            </a:pPr>
            <a:endParaRPr lang="en-US" sz="1400" dirty="0"/>
          </a:p>
          <a:p>
            <a:pPr lvl="0"/>
            <a:endParaRPr lang="en-US" sz="1400" dirty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BigData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0600" y="1981200"/>
            <a:ext cx="7467600" cy="457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772400" cy="4416425"/>
          </a:xfrm>
        </p:spPr>
        <p:txBody>
          <a:bodyPr/>
          <a:lstStyle/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Comparison of Hadoop/MongoDB based security </a:t>
            </a:r>
            <a:r>
              <a:rPr lang="en-US" sz="1400" b="1" dirty="0"/>
              <a:t>:</a:t>
            </a:r>
            <a:endParaRPr lang="en-US" sz="1400" dirty="0"/>
          </a:p>
          <a:p>
            <a:pPr lvl="0"/>
            <a:r>
              <a:rPr lang="en-US" sz="1400" dirty="0" smtClean="0"/>
              <a:t>To </a:t>
            </a:r>
            <a:r>
              <a:rPr lang="en-US" sz="1400" dirty="0"/>
              <a:t>store and process BigData Hadoop and MongoDB are good enough. </a:t>
            </a:r>
            <a:endParaRPr lang="en-US" sz="1400" dirty="0" smtClean="0"/>
          </a:p>
          <a:p>
            <a:pPr lvl="0"/>
            <a:r>
              <a:rPr lang="en-US" sz="1400" dirty="0" smtClean="0"/>
              <a:t>Hadoop </a:t>
            </a:r>
            <a:r>
              <a:rPr lang="en-US" sz="1400" dirty="0"/>
              <a:t>doesn’t have the built-in security and MongoDB </a:t>
            </a:r>
            <a:r>
              <a:rPr lang="en-US" sz="1400" dirty="0" smtClean="0"/>
              <a:t>does </a:t>
            </a:r>
            <a:r>
              <a:rPr lang="en-US" sz="1400" dirty="0"/>
              <a:t>not have in some places like data encryption at rest needs to be taken care by third party tools such as ‘volumetric data security’. </a:t>
            </a:r>
          </a:p>
          <a:p>
            <a:r>
              <a:rPr lang="en-US" sz="1400" dirty="0"/>
              <a:t>Hadoop is basically built for storing and processing BigData and not security in place. Whereas MongoDB has built-in security such as role based access control, auditing and SCRAM-SHA-1.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Conclusion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dirty="0" smtClean="0"/>
              <a:t> </a:t>
            </a:r>
            <a:r>
              <a:rPr lang="en-US" sz="1400" dirty="0"/>
              <a:t>BigData security can be improved by following the above discussed security</a:t>
            </a:r>
            <a:r>
              <a:rPr lang="en-US" sz="1400" b="1" dirty="0"/>
              <a:t> </a:t>
            </a:r>
            <a:r>
              <a:rPr lang="en-US" sz="1400" dirty="0"/>
              <a:t>methods using Hadoop and MongoDB tools. </a:t>
            </a:r>
            <a:endParaRPr lang="en-US" sz="1400" dirty="0" smtClean="0"/>
          </a:p>
          <a:p>
            <a:r>
              <a:rPr lang="en-US" sz="1400" dirty="0" smtClean="0"/>
              <a:t>Organizations </a:t>
            </a:r>
            <a:r>
              <a:rPr lang="en-US" sz="1400" dirty="0"/>
              <a:t>can improve their security and data is secured from vulnerability.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BigData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724400"/>
          </a:xfrm>
        </p:spPr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7030A0"/>
                </a:solidFill>
              </a:rPr>
              <a:t>Thank You ..!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Securing </a:t>
            </a:r>
            <a:r>
              <a:rPr lang="en-US" sz="3200" dirty="0" smtClean="0"/>
              <a:t>BigData – Table of Content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8001000" cy="4800600"/>
          </a:xfrm>
        </p:spPr>
        <p:txBody>
          <a:bodyPr/>
          <a:lstStyle/>
          <a:p>
            <a:pPr lvl="0"/>
            <a:r>
              <a:rPr lang="en-US" sz="1400" dirty="0" smtClean="0"/>
              <a:t>Introduction </a:t>
            </a:r>
            <a:endParaRPr lang="en-US" sz="1400" dirty="0"/>
          </a:p>
          <a:p>
            <a:pPr lvl="2"/>
            <a:r>
              <a:rPr lang="en-US" sz="1400" dirty="0"/>
              <a:t>Big Data </a:t>
            </a:r>
          </a:p>
          <a:p>
            <a:pPr lvl="2"/>
            <a:r>
              <a:rPr lang="en-US" sz="1400" dirty="0"/>
              <a:t>Characteristics of Big Data: </a:t>
            </a:r>
          </a:p>
          <a:p>
            <a:pPr lvl="2"/>
            <a:r>
              <a:rPr lang="en-US" sz="1400" dirty="0"/>
              <a:t>Need for Securing Big Data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Securing </a:t>
            </a:r>
            <a:r>
              <a:rPr lang="en-US" sz="1400" dirty="0"/>
              <a:t>big data in Hadoop</a:t>
            </a:r>
          </a:p>
          <a:p>
            <a:pPr lvl="2"/>
            <a:r>
              <a:rPr lang="en-US" sz="1400" dirty="0"/>
              <a:t>Hadoop Architecture/components </a:t>
            </a:r>
          </a:p>
          <a:p>
            <a:pPr lvl="2"/>
            <a:r>
              <a:rPr lang="en-US" sz="1400" dirty="0"/>
              <a:t>Challenges involved in Hadoop to secure data</a:t>
            </a:r>
          </a:p>
          <a:p>
            <a:pPr lvl="2"/>
            <a:r>
              <a:rPr lang="en-US" sz="1400" dirty="0"/>
              <a:t>Token Based Authentication </a:t>
            </a:r>
          </a:p>
          <a:p>
            <a:pPr lvl="2"/>
            <a:r>
              <a:rPr lang="en-US" sz="1400" dirty="0"/>
              <a:t>Secured Communication</a:t>
            </a:r>
          </a:p>
          <a:p>
            <a:pPr lvl="2"/>
            <a:r>
              <a:rPr lang="en-US" sz="1400" dirty="0"/>
              <a:t>Data Encryption at rest and motion</a:t>
            </a:r>
          </a:p>
          <a:p>
            <a:pPr lvl="2"/>
            <a:r>
              <a:rPr lang="en-US" sz="1400" dirty="0"/>
              <a:t>Monitoring Logs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Securing </a:t>
            </a:r>
            <a:r>
              <a:rPr lang="en-US" sz="1400" dirty="0"/>
              <a:t>big data in MongoDB</a:t>
            </a:r>
          </a:p>
          <a:p>
            <a:pPr lvl="2"/>
            <a:r>
              <a:rPr lang="en-US" sz="1400" dirty="0"/>
              <a:t>MongoDB components </a:t>
            </a:r>
          </a:p>
          <a:p>
            <a:pPr lvl="2"/>
            <a:r>
              <a:rPr lang="en-US" sz="1400" dirty="0"/>
              <a:t>Data Encryption</a:t>
            </a:r>
          </a:p>
          <a:p>
            <a:pPr lvl="2"/>
            <a:r>
              <a:rPr lang="en-US" sz="1400" dirty="0" smtClean="0"/>
              <a:t>Authentication</a:t>
            </a:r>
          </a:p>
          <a:p>
            <a:pPr lvl="2"/>
            <a:r>
              <a:rPr lang="en-US" sz="1400" dirty="0" smtClean="0"/>
              <a:t>MongoDB Auditing</a:t>
            </a:r>
            <a:endParaRPr lang="en-US" sz="1400" dirty="0"/>
          </a:p>
          <a:p>
            <a:pPr lvl="0"/>
            <a:r>
              <a:rPr lang="en-US" sz="1400" dirty="0"/>
              <a:t>Comparison of Hadoop/MongoDB based security </a:t>
            </a:r>
          </a:p>
          <a:p>
            <a:pPr lvl="0"/>
            <a:r>
              <a:rPr lang="en-US" sz="1400" dirty="0"/>
              <a:t>Conclusion</a:t>
            </a:r>
          </a:p>
          <a:p>
            <a:pPr marL="400050" indent="-342900">
              <a:buFont typeface="+mj-lt"/>
              <a:buAutoNum type="arabicParenR"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Securing BigData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400050" indent="-342900">
              <a:buFont typeface="+mj-lt"/>
              <a:buAutoNum type="arabicParenR"/>
            </a:pPr>
            <a:endParaRPr lang="en-US" sz="1400" dirty="0" smtClean="0"/>
          </a:p>
          <a:p>
            <a:pPr marL="57150" indent="0"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Goal/Introduction: </a:t>
            </a:r>
          </a:p>
          <a:p>
            <a:pPr marL="57150" indent="0">
              <a:buNone/>
            </a:pPr>
            <a:endParaRPr lang="en-US" sz="1400" b="1" dirty="0"/>
          </a:p>
          <a:p>
            <a:pPr marL="342900" indent="-285750"/>
            <a:r>
              <a:rPr lang="en-US" sz="1400" dirty="0" smtClean="0"/>
              <a:t>Big </a:t>
            </a:r>
            <a:r>
              <a:rPr lang="en-US" sz="1400" dirty="0"/>
              <a:t>Data involves managing or processing of large amounts of data. To process this massive amounts of data organizations use big data tools such as Hadoop and NoSQL databases. </a:t>
            </a:r>
            <a:endParaRPr lang="en-US" sz="1400" dirty="0" smtClean="0"/>
          </a:p>
          <a:p>
            <a:pPr marL="57150" indent="0">
              <a:buNone/>
            </a:pPr>
            <a:endParaRPr lang="en-US" sz="1400" dirty="0"/>
          </a:p>
          <a:p>
            <a:pPr marL="5715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Big Data: </a:t>
            </a:r>
            <a:endParaRPr lang="en-US" sz="1400" b="1" dirty="0" smtClean="0">
              <a:solidFill>
                <a:srgbClr val="7030A0"/>
              </a:solidFill>
            </a:endParaRPr>
          </a:p>
          <a:p>
            <a:pPr marL="342900" lvl="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Big </a:t>
            </a:r>
            <a:r>
              <a:rPr lang="en-US" sz="1400" dirty="0"/>
              <a:t>Data comprised of large sets of data,</a:t>
            </a:r>
            <a:r>
              <a:rPr lang="en-US" sz="1400" b="1" dirty="0"/>
              <a:t> </a:t>
            </a:r>
            <a:r>
              <a:rPr lang="en-US" sz="1400" dirty="0"/>
              <a:t>ranging from few terabytes to many zettabytes of data. </a:t>
            </a:r>
            <a:endParaRPr lang="en-US" sz="1400" dirty="0" smtClean="0"/>
          </a:p>
          <a:p>
            <a:pPr marL="342900" lvl="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This </a:t>
            </a:r>
            <a:r>
              <a:rPr lang="en-US" sz="1400" dirty="0"/>
              <a:t>data could be from different sectors such as banking, health care, and retail etc. </a:t>
            </a:r>
            <a:endParaRPr lang="en-US" sz="1400" dirty="0" smtClean="0"/>
          </a:p>
          <a:p>
            <a:pPr marL="342900" lvl="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Refers </a:t>
            </a:r>
            <a:r>
              <a:rPr lang="en-US" sz="1400" dirty="0"/>
              <a:t>to collecting, storing and processing of large data sets of </a:t>
            </a:r>
            <a:r>
              <a:rPr lang="en-US" sz="1400" dirty="0" smtClean="0"/>
              <a:t>data</a:t>
            </a:r>
            <a:endParaRPr lang="en-US" sz="1400" dirty="0"/>
          </a:p>
          <a:p>
            <a:pPr marL="5715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Securing BigData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57150" indent="0">
              <a:buNone/>
            </a:pPr>
            <a:endParaRPr lang="en-US" sz="1400" dirty="0" smtClean="0"/>
          </a:p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Characteristics of Big Data</a:t>
            </a:r>
            <a:r>
              <a:rPr lang="en-US" sz="1400" b="1" dirty="0" smtClean="0">
                <a:solidFill>
                  <a:srgbClr val="7030A0"/>
                </a:solidFill>
              </a:rPr>
              <a:t>:</a:t>
            </a:r>
            <a:endParaRPr lang="en-US" sz="1400" dirty="0"/>
          </a:p>
          <a:p>
            <a:r>
              <a:rPr lang="en-US" sz="1400" b="1" dirty="0"/>
              <a:t> </a:t>
            </a:r>
            <a:r>
              <a:rPr lang="en-US" sz="1400" b="1" dirty="0" smtClean="0"/>
              <a:t>Volume</a:t>
            </a:r>
            <a:r>
              <a:rPr lang="en-US" sz="1400" b="1" dirty="0"/>
              <a:t>: </a:t>
            </a:r>
            <a:r>
              <a:rPr lang="en-US" sz="1400" dirty="0"/>
              <a:t>In this case the volume of the data generated is very important. Size of the data is considered in determining whether it is Big Data or not</a:t>
            </a:r>
            <a:r>
              <a:rPr lang="en-US" sz="1400" dirty="0" smtClean="0"/>
              <a:t>.</a:t>
            </a:r>
            <a:r>
              <a:rPr lang="en-US" sz="1400" dirty="0"/>
              <a:t> </a:t>
            </a:r>
          </a:p>
          <a:p>
            <a:pPr lvl="0"/>
            <a:r>
              <a:rPr lang="en-US" sz="1400" b="1" dirty="0"/>
              <a:t>Variety:</a:t>
            </a:r>
            <a:r>
              <a:rPr lang="en-US" sz="1400" dirty="0"/>
              <a:t> The category to which data belongs is also an important fact that needs to be identified by data analysts. </a:t>
            </a:r>
            <a:endParaRPr lang="en-US" sz="1400" dirty="0" smtClean="0"/>
          </a:p>
          <a:p>
            <a:pPr lvl="0"/>
            <a:r>
              <a:rPr lang="en-US" sz="1400" b="1" dirty="0" smtClean="0"/>
              <a:t>Velocity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smtClean="0"/>
              <a:t>How </a:t>
            </a:r>
            <a:r>
              <a:rPr lang="en-US" sz="1400" dirty="0"/>
              <a:t>fast the data is generated and processed, </a:t>
            </a:r>
            <a:r>
              <a:rPr lang="en-US" sz="1400" dirty="0" smtClean="0"/>
              <a:t>analyzed.</a:t>
            </a:r>
          </a:p>
          <a:p>
            <a:pPr marL="0" lvl="0" indent="0">
              <a:buNone/>
            </a:pPr>
            <a:endParaRPr lang="en-US" sz="1400" dirty="0" smtClean="0"/>
          </a:p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Need for Securing Big Data: </a:t>
            </a:r>
            <a:endParaRPr lang="en-US" sz="1400" b="1" dirty="0" smtClean="0">
              <a:solidFill>
                <a:srgbClr val="7030A0"/>
              </a:solidFill>
            </a:endParaRPr>
          </a:p>
          <a:p>
            <a:pPr marL="0" lvl="0" indent="0">
              <a:buNone/>
            </a:pPr>
            <a:endParaRPr lang="en-US" sz="1400" b="1" dirty="0" smtClean="0">
              <a:solidFill>
                <a:srgbClr val="7030A0"/>
              </a:solidFill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Big </a:t>
            </a:r>
            <a:r>
              <a:rPr lang="en-US" sz="1400" dirty="0"/>
              <a:t>Data </a:t>
            </a:r>
            <a:r>
              <a:rPr lang="en-US" sz="1400" dirty="0" smtClean="0"/>
              <a:t>is stored </a:t>
            </a:r>
            <a:r>
              <a:rPr lang="en-US" sz="1400" dirty="0"/>
              <a:t>and processed in Data Centers/ big data tools such as Hadoop or </a:t>
            </a:r>
            <a:r>
              <a:rPr lang="en-US" sz="1400" dirty="0" smtClean="0"/>
              <a:t>MongoDB.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Shared </a:t>
            </a:r>
            <a:r>
              <a:rPr lang="en-US" sz="1400" dirty="0"/>
              <a:t>with different computers or transferred across network. </a:t>
            </a:r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r>
              <a:rPr lang="en-US" sz="1400" dirty="0" smtClean="0"/>
              <a:t>    </a:t>
            </a:r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z="3600" dirty="0"/>
              <a:t>Securing BigData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1"/>
            <a:ext cx="8047264" cy="4865914"/>
          </a:xfrm>
        </p:spPr>
        <p:txBody>
          <a:bodyPr/>
          <a:lstStyle/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Hadoop Architecture/components</a:t>
            </a:r>
            <a:r>
              <a:rPr lang="en-US" sz="1400" b="1" dirty="0"/>
              <a:t>: </a:t>
            </a:r>
            <a:r>
              <a:rPr lang="en-US" sz="1400" dirty="0"/>
              <a:t>Hadoop is an open source project written in java to implement MapReduce programming model for scalable, reliable and distributed </a:t>
            </a:r>
            <a:r>
              <a:rPr lang="en-US" sz="1400" dirty="0" smtClean="0"/>
              <a:t>computing</a:t>
            </a:r>
            <a:r>
              <a:rPr lang="en-US" sz="1400" b="1" dirty="0"/>
              <a:t> </a:t>
            </a:r>
            <a:r>
              <a:rPr lang="en-US" sz="1400" b="1" dirty="0" smtClean="0"/>
              <a:t>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Hadoop File System (HDFS): </a:t>
            </a:r>
            <a:endParaRPr lang="en-US" sz="1400" b="1" dirty="0" smtClean="0">
              <a:solidFill>
                <a:srgbClr val="7030A0"/>
              </a:solidFill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Most </a:t>
            </a:r>
            <a:r>
              <a:rPr lang="en-US" sz="1400" dirty="0"/>
              <a:t>of the file system used by Hadoop is Hadoop File System (HDFS). </a:t>
            </a:r>
            <a:endParaRPr lang="en-US" sz="14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Managed </a:t>
            </a:r>
            <a:r>
              <a:rPr lang="en-US" sz="1400" dirty="0"/>
              <a:t>by a master/slave architecture. </a:t>
            </a:r>
            <a:endParaRPr lang="en-US" sz="14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Master </a:t>
            </a:r>
            <a:r>
              <a:rPr lang="en-US" sz="1400" dirty="0"/>
              <a:t>program is termed as </a:t>
            </a:r>
            <a:r>
              <a:rPr lang="en-US" sz="1400" b="1" dirty="0" smtClean="0"/>
              <a:t>NameNode</a:t>
            </a:r>
            <a:r>
              <a:rPr lang="en-US" sz="1400" dirty="0"/>
              <a:t>.</a:t>
            </a:r>
            <a:endParaRPr lang="en-US" sz="14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Slave </a:t>
            </a:r>
            <a:r>
              <a:rPr lang="en-US" sz="1400" dirty="0"/>
              <a:t>programs are termed as </a:t>
            </a:r>
            <a:r>
              <a:rPr lang="en-US" sz="1400" b="1" dirty="0"/>
              <a:t>DataNodes</a:t>
            </a:r>
            <a:r>
              <a:rPr lang="en-US" sz="1400" dirty="0" smtClean="0"/>
              <a:t>.</a:t>
            </a:r>
            <a:r>
              <a:rPr lang="en-US" sz="1400" b="1" dirty="0"/>
              <a:t> </a:t>
            </a:r>
            <a:endParaRPr lang="en-US" sz="1400" b="1" dirty="0" smtClean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NameNode: </a:t>
            </a:r>
            <a:endParaRPr lang="en-US" sz="1400" b="1" dirty="0" smtClean="0">
              <a:solidFill>
                <a:srgbClr val="7030A0"/>
              </a:solidFill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NameNode </a:t>
            </a:r>
            <a:r>
              <a:rPr lang="en-US" sz="1400" dirty="0"/>
              <a:t>keeps track of data that is spread across DataNode. </a:t>
            </a:r>
            <a:endParaRPr lang="en-US" sz="14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Also called </a:t>
            </a:r>
            <a:r>
              <a:rPr lang="en-US" sz="1400" dirty="0"/>
              <a:t>as a ‘</a:t>
            </a:r>
            <a:r>
              <a:rPr lang="en-US" sz="1400" b="1" dirty="0"/>
              <a:t>bookkeeper’. </a:t>
            </a:r>
            <a:r>
              <a:rPr lang="en-US" sz="1400" b="1" dirty="0">
                <a:solidFill>
                  <a:srgbClr val="7030A0"/>
                </a:solidFill>
              </a:rPr>
              <a:t> </a:t>
            </a:r>
            <a:endParaRPr lang="en-US" sz="1400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endParaRPr lang="en-US" sz="1400" b="1" dirty="0" smtClean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DataNode</a:t>
            </a:r>
            <a:r>
              <a:rPr lang="en-US" sz="1400" b="1" dirty="0"/>
              <a:t>: </a:t>
            </a:r>
            <a:r>
              <a:rPr lang="en-US" sz="1400" dirty="0"/>
              <a:t>DataNode does the grant work of read and write request from HDFS file system’s clients. </a:t>
            </a: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Securing BigData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MapReduce</a:t>
            </a:r>
            <a:r>
              <a:rPr lang="en-US" sz="1400" b="1" dirty="0"/>
              <a:t>: </a:t>
            </a:r>
            <a:endParaRPr lang="en-US" sz="1400" b="1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MapReduce </a:t>
            </a:r>
            <a:r>
              <a:rPr lang="en-US" sz="1400" dirty="0"/>
              <a:t>is a programming model which splits massive amount of data sets into chunks of </a:t>
            </a:r>
            <a:r>
              <a:rPr lang="en-US" sz="1400" dirty="0" smtClean="0"/>
              <a:t>data.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Extensively </a:t>
            </a:r>
            <a:r>
              <a:rPr lang="en-US" sz="1400" dirty="0"/>
              <a:t>used in the industry to process larger sets of data.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Organizations </a:t>
            </a:r>
            <a:r>
              <a:rPr lang="en-US" sz="1400" dirty="0"/>
              <a:t>that uses MapReduce model are Amazon, Yahoo, Facebook and Google. </a:t>
            </a:r>
            <a:endParaRPr lang="en-US" sz="1400" dirty="0" smtClean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Challenges </a:t>
            </a:r>
            <a:r>
              <a:rPr lang="en-US" sz="1400" b="1" dirty="0">
                <a:solidFill>
                  <a:srgbClr val="7030A0"/>
                </a:solidFill>
              </a:rPr>
              <a:t>involved in Hadoop to secure data</a:t>
            </a:r>
            <a:r>
              <a:rPr lang="en-US" sz="1400" b="1" dirty="0" smtClean="0">
                <a:solidFill>
                  <a:srgbClr val="7030A0"/>
                </a:solidFill>
              </a:rPr>
              <a:t>:</a:t>
            </a:r>
            <a:endParaRPr lang="en-US" sz="1400" dirty="0"/>
          </a:p>
          <a:p>
            <a:pPr lvl="0"/>
            <a:r>
              <a:rPr lang="en-US" sz="1400" dirty="0"/>
              <a:t>HDFS is not a traditional client/server model of processing data. Here no server to process the data, authenticate the users or to manage locking. </a:t>
            </a:r>
            <a:endParaRPr lang="en-US" sz="1400" dirty="0" smtClean="0"/>
          </a:p>
          <a:p>
            <a:pPr lvl="0"/>
            <a:r>
              <a:rPr lang="en-US" sz="1400" dirty="0"/>
              <a:t> </a:t>
            </a:r>
            <a:r>
              <a:rPr lang="en-US" sz="1400" dirty="0" smtClean="0"/>
              <a:t>Users </a:t>
            </a:r>
            <a:r>
              <a:rPr lang="en-US" sz="1400" dirty="0"/>
              <a:t>who has the access to the server running NameNode processes and having permission to the Hadoop binaries can get data from NameNode and delete the data.  </a:t>
            </a:r>
            <a:endParaRPr lang="en-US" sz="1400" dirty="0" smtClean="0"/>
          </a:p>
          <a:p>
            <a:pPr lvl="0"/>
            <a:r>
              <a:rPr lang="en-US" sz="1400" dirty="0" smtClean="0"/>
              <a:t>Data transferred over network is not encrypted.</a:t>
            </a:r>
          </a:p>
          <a:p>
            <a:pPr lvl="0"/>
            <a:r>
              <a:rPr lang="en-US" sz="1400" dirty="0"/>
              <a:t> </a:t>
            </a:r>
            <a:r>
              <a:rPr lang="en-US" sz="1400" dirty="0" smtClean="0"/>
              <a:t>Hadoop </a:t>
            </a:r>
            <a:r>
              <a:rPr lang="en-US" sz="1400" dirty="0"/>
              <a:t>doesn’t encrypt the data stored on disk and this can expose the data to attacks. </a:t>
            </a: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Securing BigData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0" lvl="0" indent="0"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Methods for Improving BigData Security in Hadoop:</a:t>
            </a:r>
          </a:p>
          <a:p>
            <a:pPr marL="0" lvl="0" indent="0">
              <a:buNone/>
            </a:pPr>
            <a:endParaRPr lang="en-US" sz="1400" b="1" dirty="0" smtClean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Token </a:t>
            </a:r>
            <a:r>
              <a:rPr lang="en-US" sz="1400" b="1" dirty="0">
                <a:solidFill>
                  <a:srgbClr val="7030A0"/>
                </a:solidFill>
              </a:rPr>
              <a:t>Based Authentication: </a:t>
            </a:r>
            <a:r>
              <a:rPr lang="en-US" sz="1400" dirty="0" smtClean="0"/>
              <a:t>Kerberos </a:t>
            </a:r>
            <a:r>
              <a:rPr lang="en-US" sz="1400" dirty="0"/>
              <a:t>is often used with Hadoop to provide authentication. </a:t>
            </a:r>
            <a:endParaRPr lang="en-US" sz="1400" dirty="0" smtClean="0"/>
          </a:p>
          <a:p>
            <a:pPr marL="0" lvl="0" indent="0"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Kerberos </a:t>
            </a:r>
            <a:r>
              <a:rPr lang="en-US" sz="1400" b="1" dirty="0">
                <a:solidFill>
                  <a:srgbClr val="7030A0"/>
                </a:solidFill>
              </a:rPr>
              <a:t>Authentication</a:t>
            </a:r>
            <a:r>
              <a:rPr lang="en-US" sz="1400" b="1" dirty="0"/>
              <a:t>: </a:t>
            </a:r>
            <a:endParaRPr lang="en-US" sz="1400" b="1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Kerberos </a:t>
            </a:r>
            <a:r>
              <a:rPr lang="en-US" sz="1400" dirty="0"/>
              <a:t>is an authentication protocol for ‘trusted hosts on untrusted networks’. </a:t>
            </a:r>
            <a:endParaRPr lang="en-US" sz="14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400" dirty="0" smtClean="0"/>
              <a:t>Kerberos </a:t>
            </a:r>
            <a:r>
              <a:rPr lang="en-US" sz="1400" dirty="0"/>
              <a:t>undertakes that all the hosts it’s communicating with are to be trusted and that the secret is not compromised.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Steps involved in Kerberos authentication process: </a:t>
            </a:r>
            <a:r>
              <a:rPr lang="en-US" sz="1400" b="1" dirty="0"/>
              <a:t> </a:t>
            </a:r>
            <a:endParaRPr lang="en-US" sz="1400" dirty="0"/>
          </a:p>
          <a:p>
            <a:r>
              <a:rPr lang="en-US" sz="1400" b="1" dirty="0"/>
              <a:t> </a:t>
            </a:r>
            <a:r>
              <a:rPr lang="en-US" sz="1400" dirty="0" smtClean="0"/>
              <a:t>The </a:t>
            </a:r>
            <a:r>
              <a:rPr lang="en-US" sz="1400" dirty="0"/>
              <a:t>Authentication Server grants the user a TGT (Ticket Granting Ticket) as an authentication token. This TGT is valid only for a specific time.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The </a:t>
            </a:r>
            <a:r>
              <a:rPr lang="en-US" sz="1400" dirty="0"/>
              <a:t>client uses credentials to decrypt TGT and then it uses the TGT to get the service ticket from the Ticket Granting Server to access a ‘Kerberized’ service. A client can use the same TGT for multiple TGS requests until TGT expires.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User </a:t>
            </a:r>
            <a:r>
              <a:rPr lang="en-US" sz="1400" dirty="0"/>
              <a:t>uses the service ticket to authenticate and access a specific Kerberos-enabled service.</a:t>
            </a:r>
          </a:p>
          <a:p>
            <a:endParaRPr lang="en-US" sz="1400" dirty="0" smtClean="0"/>
          </a:p>
          <a:p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BigData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9595" y="1828800"/>
            <a:ext cx="5630610" cy="4800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BigData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696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Secured Communication: </a:t>
            </a:r>
            <a:endParaRPr lang="en-US" sz="1400" dirty="0">
              <a:solidFill>
                <a:srgbClr val="7030A0"/>
              </a:solidFill>
            </a:endParaRPr>
          </a:p>
          <a:p>
            <a:pPr lvl="0"/>
            <a:r>
              <a:rPr lang="en-US" sz="1400" dirty="0" smtClean="0"/>
              <a:t>Communication </a:t>
            </a:r>
            <a:r>
              <a:rPr lang="en-US" sz="1400" dirty="0"/>
              <a:t>between nodes in Hadoop uses RPC (remote procedure call), TCP/IP and HTTP protocols. </a:t>
            </a:r>
          </a:p>
          <a:p>
            <a:pPr lvl="0"/>
            <a:r>
              <a:rPr lang="en-US" sz="1400" dirty="0"/>
              <a:t>RPC is used for communication between NameNode, JobTracker, DataNodes and Hadoop clients. </a:t>
            </a:r>
          </a:p>
          <a:p>
            <a:pPr lvl="0"/>
            <a:r>
              <a:rPr lang="en-US" sz="1400" dirty="0"/>
              <a:t>Reading and writing of file data between clients and DataNodes uses TCP/IP protocol, which is not secured and is vulnerable for attacks. </a:t>
            </a:r>
            <a:endParaRPr lang="en-US" sz="1400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Encryption </a:t>
            </a:r>
            <a:r>
              <a:rPr lang="en-US" sz="1400" b="1" dirty="0">
                <a:solidFill>
                  <a:srgbClr val="7030A0"/>
                </a:solidFill>
              </a:rPr>
              <a:t>of Inter-process Communication: </a:t>
            </a:r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b="1" dirty="0"/>
              <a:t> </a:t>
            </a:r>
            <a:r>
              <a:rPr lang="en-US" sz="1400" dirty="0" smtClean="0"/>
              <a:t>RPC </a:t>
            </a:r>
            <a:r>
              <a:rPr lang="en-US" sz="1400" dirty="0"/>
              <a:t>protocol is used for inter-process communication in Hadoop. This communication includes between Hadoop client and HDFS and between Hadoop services such as JobTracker and TaskTracker or NameNode and DataNodes.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Encrypting HTTP Communication: 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</a:p>
          <a:p>
            <a:pPr lvl="0"/>
            <a:r>
              <a:rPr lang="en-US" sz="1400" dirty="0" smtClean="0"/>
              <a:t>Hadoop </a:t>
            </a:r>
            <a:r>
              <a:rPr lang="en-US" sz="1400" dirty="0"/>
              <a:t>uses HTTP protocol communication </a:t>
            </a:r>
            <a:r>
              <a:rPr lang="en-US" sz="1400" dirty="0" smtClean="0"/>
              <a:t>for </a:t>
            </a:r>
            <a:r>
              <a:rPr lang="en-US" sz="1400" dirty="0"/>
              <a:t>web consoles, communication between NameNode and for MapReduce data shuffle. </a:t>
            </a:r>
          </a:p>
          <a:p>
            <a:pPr mar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28394</TotalTime>
  <Words>686</Words>
  <Application>Microsoft Office PowerPoint</Application>
  <PresentationFormat>On-screen Show (4:3)</PresentationFormat>
  <Paragraphs>192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Century Schoolbook</vt:lpstr>
      <vt:lpstr>Futura Bk BT</vt:lpstr>
      <vt:lpstr>Futura Md BT</vt:lpstr>
      <vt:lpstr>Times New Roman</vt:lpstr>
      <vt:lpstr>Wingdings</vt:lpstr>
      <vt:lpstr>ITMtemplate</vt:lpstr>
      <vt:lpstr>1_ITM478_08_1</vt:lpstr>
      <vt:lpstr>528 Database Security</vt:lpstr>
      <vt:lpstr>Securing BigData – Table of Content</vt:lpstr>
      <vt:lpstr>Securing BigData</vt:lpstr>
      <vt:lpstr>Securing BigData</vt:lpstr>
      <vt:lpstr>Securing BigData</vt:lpstr>
      <vt:lpstr>Securing BigData</vt:lpstr>
      <vt:lpstr>Securing BigData</vt:lpstr>
      <vt:lpstr>Securing BigData</vt:lpstr>
      <vt:lpstr>Securing BigData</vt:lpstr>
      <vt:lpstr>Securing BigData</vt:lpstr>
      <vt:lpstr>Securing BigData</vt:lpstr>
      <vt:lpstr>Securing BigData</vt:lpstr>
      <vt:lpstr>Securing BigData</vt:lpstr>
      <vt:lpstr>Securing BigData</vt:lpstr>
      <vt:lpstr>Securing BigData</vt:lpstr>
      <vt:lpstr>Securing BigData</vt:lpstr>
      <vt:lpstr>PowerPoint Presentation</vt:lpstr>
      <vt:lpstr>Securing BigData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prashanthi mandava</cp:lastModifiedBy>
  <cp:revision>395</cp:revision>
  <dcterms:created xsi:type="dcterms:W3CDTF">2015-08-06T17:32:52Z</dcterms:created>
  <dcterms:modified xsi:type="dcterms:W3CDTF">2015-11-05T00:08:06Z</dcterms:modified>
</cp:coreProperties>
</file>