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2" r:id="rId3"/>
    <p:sldId id="257" r:id="rId4"/>
    <p:sldId id="263" r:id="rId5"/>
    <p:sldId id="264" r:id="rId6"/>
    <p:sldId id="266" r:id="rId7"/>
    <p:sldId id="267" r:id="rId8"/>
    <p:sldId id="273" r:id="rId9"/>
    <p:sldId id="279" r:id="rId10"/>
    <p:sldId id="280" r:id="rId11"/>
    <p:sldId id="274" r:id="rId12"/>
    <p:sldId id="268" r:id="rId13"/>
    <p:sldId id="275" r:id="rId14"/>
    <p:sldId id="276" r:id="rId15"/>
    <p:sldId id="278" r:id="rId16"/>
    <p:sldId id="258" r:id="rId17"/>
    <p:sldId id="261" r:id="rId18"/>
    <p:sldId id="259" r:id="rId19"/>
    <p:sldId id="260" r:id="rId20"/>
    <p:sldId id="269" r:id="rId21"/>
    <p:sldId id="270" r:id="rId22"/>
    <p:sldId id="271" r:id="rId23"/>
    <p:sldId id="27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un Venkatesh" initials="AV" lastIdx="1" clrIdx="0">
    <p:extLst>
      <p:ext uri="{19B8F6BF-5375-455C-9EA6-DF929625EA0E}">
        <p15:presenceInfo xmlns:p15="http://schemas.microsoft.com/office/powerpoint/2012/main" userId="0a5ea792302b0e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4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10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377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593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5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23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7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7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46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71015"/>
          </a:xfrm>
        </p:spPr>
        <p:txBody>
          <a:bodyPr/>
          <a:lstStyle/>
          <a:p>
            <a:pPr algn="ctr"/>
            <a:r>
              <a:rPr lang="en-US" sz="4000" b="1" dirty="0"/>
              <a:t>S</a:t>
            </a:r>
            <a:r>
              <a:rPr lang="en-US" sz="4000" b="1" dirty="0" smtClean="0"/>
              <a:t>ecurity Mechanism for Hadoop Systems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411" y="6144768"/>
            <a:ext cx="8825658" cy="335280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Arjun Venkatesh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22617"/>
              </p:ext>
            </p:extLst>
          </p:nvPr>
        </p:nvGraphicFramePr>
        <p:xfrm>
          <a:off x="1723240" y="3206834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ITMS</a:t>
                      </a:r>
                      <a:r>
                        <a:rPr lang="en-US" dirty="0" smtClean="0"/>
                        <a:t> </a:t>
                      </a:r>
                      <a:r>
                        <a:rPr lang="en-US" sz="4000" b="1" i="0" kern="1200" dirty="0" smtClean="0">
                          <a:solidFill>
                            <a:schemeClr val="tx2"/>
                          </a:solidFill>
                          <a:latin typeface="+mj-lt"/>
                          <a:ea typeface="+mj-ea"/>
                          <a:cs typeface="+mj-cs"/>
                        </a:rPr>
                        <a:t>528</a:t>
                      </a:r>
                      <a:endParaRPr lang="en-US" sz="4000" b="1" i="0" kern="1200" dirty="0">
                        <a:solidFill>
                          <a:schemeClr val="tx2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1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49" y="428334"/>
            <a:ext cx="4639120" cy="644562"/>
          </a:xfrm>
        </p:spPr>
        <p:txBody>
          <a:bodyPr/>
          <a:lstStyle/>
          <a:p>
            <a:pPr algn="ctr"/>
            <a:r>
              <a:rPr lang="en-US" sz="4000" b="1" dirty="0" smtClean="0"/>
              <a:t>Kerberos contd..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96049" y="1584960"/>
            <a:ext cx="3358959" cy="490728"/>
          </a:xfrm>
        </p:spPr>
        <p:txBody>
          <a:bodyPr/>
          <a:lstStyle/>
          <a:p>
            <a:pPr algn="ctr"/>
            <a:r>
              <a:rPr lang="en-US" sz="2000" b="1" dirty="0" smtClean="0"/>
              <a:t>Kerberos RPC Mechanism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6049" y="2514600"/>
            <a:ext cx="4396339" cy="3741738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It uses </a:t>
            </a:r>
            <a:r>
              <a:rPr lang="en-US" sz="1600" dirty="0"/>
              <a:t>Simple Authentication and Security Layer (SASL) through Kerberos 5 module incorporated to it. The SASL further implements Generic Security Service Application Program Interface (GSSAPI) which as a whole is referred as Kerberos </a:t>
            </a:r>
            <a:r>
              <a:rPr lang="en-US" sz="1600" dirty="0" smtClean="0"/>
              <a:t>RPC.</a:t>
            </a:r>
          </a:p>
          <a:p>
            <a:pPr algn="just"/>
            <a:r>
              <a:rPr lang="en-US" sz="1600" dirty="0"/>
              <a:t>SASL allows authentication protocol to be negotiated and GSSAPI is the top end API that implements the </a:t>
            </a:r>
            <a:r>
              <a:rPr lang="en-US" sz="1600" dirty="0" smtClean="0"/>
              <a:t>Kerberos.</a:t>
            </a:r>
          </a:p>
          <a:p>
            <a:pPr algn="just"/>
            <a:r>
              <a:rPr lang="en-US" sz="1600" dirty="0"/>
              <a:t>Kerberos RPC is configured </a:t>
            </a:r>
            <a:r>
              <a:rPr lang="en-US" sz="1600" dirty="0" smtClean="0"/>
              <a:t>in core-site.xml </a:t>
            </a:r>
            <a:r>
              <a:rPr lang="en-US" sz="1600" dirty="0"/>
              <a:t>and </a:t>
            </a:r>
            <a:r>
              <a:rPr lang="en-US" sz="1600" dirty="0" smtClean="0"/>
              <a:t>mapred-site.xml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979053" y="1499426"/>
            <a:ext cx="3964993" cy="576262"/>
          </a:xfrm>
        </p:spPr>
        <p:txBody>
          <a:bodyPr/>
          <a:lstStyle/>
          <a:p>
            <a:r>
              <a:rPr lang="en-US" sz="2000" b="1" dirty="0" smtClean="0"/>
              <a:t>Kerberos Mechanism for Web</a:t>
            </a:r>
            <a:endParaRPr lang="en-US" sz="2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79053" y="2514600"/>
            <a:ext cx="4396339" cy="3741738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Hadoop i</a:t>
            </a:r>
            <a:r>
              <a:rPr lang="en-US" sz="1600" dirty="0" smtClean="0"/>
              <a:t>s embedded with </a:t>
            </a:r>
            <a:r>
              <a:rPr lang="en-US" sz="1600" dirty="0"/>
              <a:t>Auth which provides HTTP SPNEGO authentication for protection of web apps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The Auth </a:t>
            </a:r>
            <a:r>
              <a:rPr lang="en-US" sz="1600" dirty="0"/>
              <a:t>sets a signed HTTP cookie that contains a token for Kerberos </a:t>
            </a:r>
            <a:r>
              <a:rPr lang="en-US" sz="1600" dirty="0" smtClean="0"/>
              <a:t>Authentication.</a:t>
            </a:r>
          </a:p>
          <a:p>
            <a:pPr algn="just"/>
            <a:r>
              <a:rPr lang="en-US" sz="1600" dirty="0" smtClean="0"/>
              <a:t>Auth is set up by setting up a </a:t>
            </a:r>
            <a:r>
              <a:rPr lang="en-US" sz="1600" dirty="0"/>
              <a:t>keytab and a principal to use to protect a resource, </a:t>
            </a:r>
            <a:r>
              <a:rPr lang="en-US" sz="1600" dirty="0" smtClean="0"/>
              <a:t>this is configured in the </a:t>
            </a:r>
            <a:r>
              <a:rPr lang="en-US" sz="1600" dirty="0"/>
              <a:t>web app’s WEB-INF/web.xml file.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412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9294"/>
            <a:ext cx="7748080" cy="876210"/>
          </a:xfrm>
        </p:spPr>
        <p:txBody>
          <a:bodyPr/>
          <a:lstStyle/>
          <a:p>
            <a:pPr algn="ctr"/>
            <a:r>
              <a:rPr lang="en-US" dirty="0" smtClean="0"/>
              <a:t>Oozie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7430"/>
            <a:ext cx="8946541" cy="5140362"/>
          </a:xfrm>
        </p:spPr>
        <p:txBody>
          <a:bodyPr/>
          <a:lstStyle/>
          <a:p>
            <a:r>
              <a:rPr lang="en-US" dirty="0"/>
              <a:t>Oozie is an associate system that can be used to manage Hadoop </a:t>
            </a:r>
            <a:r>
              <a:rPr lang="en-US" dirty="0" smtClean="0"/>
              <a:t>jobs.</a:t>
            </a:r>
          </a:p>
          <a:p>
            <a:r>
              <a:rPr lang="en-US" dirty="0" smtClean="0"/>
              <a:t>Oozie </a:t>
            </a:r>
            <a:r>
              <a:rPr lang="en-US" dirty="0"/>
              <a:t>accepts workflows and then submits them to HDFS and MapReduce. It also accepts workflows via a web interface and interacts with Hadoop elements on behalf of the user, who submitted the task. </a:t>
            </a:r>
            <a:endParaRPr lang="en-US" dirty="0" smtClean="0"/>
          </a:p>
          <a:p>
            <a:r>
              <a:rPr lang="en-US" dirty="0" smtClean="0"/>
              <a:t>Oozie is </a:t>
            </a:r>
            <a:r>
              <a:rPr lang="en-US" dirty="0"/>
              <a:t>configured to support Kerberos RPC (KRPC) and HTTP SPNEGO </a:t>
            </a:r>
            <a:r>
              <a:rPr lang="en-US" dirty="0" smtClean="0"/>
              <a:t>authentication.</a:t>
            </a:r>
          </a:p>
          <a:p>
            <a:r>
              <a:rPr lang="en-US" dirty="0"/>
              <a:t>For KRPC, the Oozie service user principal must be created and will be added to Kerberos r</a:t>
            </a:r>
            <a:r>
              <a:rPr lang="en-US" dirty="0" smtClean="0"/>
              <a:t>ealm.</a:t>
            </a:r>
          </a:p>
          <a:p>
            <a:r>
              <a:rPr lang="en-US" dirty="0" smtClean="0"/>
              <a:t>For HTTP SPNEGO, It is to be configured </a:t>
            </a:r>
            <a:r>
              <a:rPr lang="en-US" dirty="0"/>
              <a:t>to use the same HTTP principal and keytab </a:t>
            </a:r>
            <a:r>
              <a:rPr lang="en-US" dirty="0" smtClean="0"/>
              <a:t>file. </a:t>
            </a:r>
          </a:p>
          <a:p>
            <a:r>
              <a:rPr lang="en-US" dirty="0" smtClean="0"/>
              <a:t>Oozie’s </a:t>
            </a:r>
            <a:r>
              <a:rPr lang="en-US" dirty="0"/>
              <a:t>configuration file, “oozie-site.xml” where the parameters </a:t>
            </a:r>
            <a:r>
              <a:rPr lang="en-US" dirty="0" smtClean="0"/>
              <a:t>for authentication is </a:t>
            </a:r>
            <a:r>
              <a:rPr lang="en-US" dirty="0"/>
              <a:t>configured.</a:t>
            </a:r>
          </a:p>
        </p:txBody>
      </p:sp>
    </p:spTree>
    <p:extLst>
      <p:ext uri="{BB962C8B-B14F-4D97-AF65-F5344CB8AC3E}">
        <p14:creationId xmlns:p14="http://schemas.microsoft.com/office/powerpoint/2010/main" val="37448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607" y="2586318"/>
            <a:ext cx="8193089" cy="1400530"/>
          </a:xfrm>
        </p:spPr>
        <p:txBody>
          <a:bodyPr/>
          <a:lstStyle/>
          <a:p>
            <a:pPr algn="ctr"/>
            <a:r>
              <a:rPr lang="en-US" sz="4000" b="1" dirty="0" smtClean="0"/>
              <a:t>Authorization Mechanism in Hadoop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6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89294"/>
            <a:ext cx="4730561" cy="803058"/>
          </a:xfrm>
        </p:spPr>
        <p:txBody>
          <a:bodyPr/>
          <a:lstStyle/>
          <a:p>
            <a:pPr algn="ctr"/>
            <a:r>
              <a:rPr lang="en-US" dirty="0" smtClean="0"/>
              <a:t>Job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controls who can submit, view or manage jobs (Pig, Hive, Map Reduce…)</a:t>
            </a:r>
          </a:p>
          <a:p>
            <a:r>
              <a:rPr lang="en-US" dirty="0" smtClean="0"/>
              <a:t>Provides ACL’s (Access Control List) for Hadoop Scheduler Queues, Manage and View jobs.</a:t>
            </a:r>
          </a:p>
          <a:p>
            <a:r>
              <a:rPr lang="en-US" dirty="0" smtClean="0"/>
              <a:t>mapred-site.xml file is the main file where parameters are needed to be configured.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16142"/>
            <a:ext cx="7193345" cy="961554"/>
          </a:xfrm>
        </p:spPr>
        <p:txBody>
          <a:bodyPr/>
          <a:lstStyle/>
          <a:p>
            <a:pPr algn="ctr"/>
            <a:r>
              <a:rPr lang="en-US" dirty="0" smtClean="0"/>
              <a:t>Service Level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controls which users have permission to particular services.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ensures that clients which connect to HDFS have necessary permissions to access HDFS and it can control users having permissions to submit MapReduce </a:t>
            </a:r>
            <a:r>
              <a:rPr lang="en-US" dirty="0" smtClean="0"/>
              <a:t>jobs.</a:t>
            </a:r>
          </a:p>
          <a:p>
            <a:r>
              <a:rPr lang="en-US" dirty="0" smtClean="0"/>
              <a:t>Files that control SLA parameters are: </a:t>
            </a:r>
            <a:r>
              <a:rPr lang="en-US" b="1" dirty="0" smtClean="0"/>
              <a:t>core-site.xml</a:t>
            </a:r>
            <a:r>
              <a:rPr lang="en-US" dirty="0" smtClean="0"/>
              <a:t> and </a:t>
            </a:r>
            <a:r>
              <a:rPr lang="en-US" b="1" dirty="0" smtClean="0"/>
              <a:t>hadoop-policy.xml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25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87" y="2805774"/>
            <a:ext cx="8485697" cy="1315122"/>
          </a:xfrm>
        </p:spPr>
        <p:txBody>
          <a:bodyPr/>
          <a:lstStyle/>
          <a:p>
            <a:pPr algn="ctr"/>
            <a:r>
              <a:rPr lang="en-US" dirty="0" smtClean="0"/>
              <a:t>Apache Knox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8674"/>
          </a:xfrm>
        </p:spPr>
        <p:txBody>
          <a:bodyPr/>
          <a:lstStyle/>
          <a:p>
            <a:pPr algn="ctr"/>
            <a:r>
              <a:rPr lang="en-US" sz="4000" b="1" dirty="0" smtClean="0"/>
              <a:t>Apache Knox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724464" cy="4195481"/>
          </a:xfrm>
        </p:spPr>
        <p:txBody>
          <a:bodyPr/>
          <a:lstStyle/>
          <a:p>
            <a:r>
              <a:rPr lang="en-US" dirty="0" smtClean="0"/>
              <a:t>What is Apache Knox?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Apache Knox Gateway is a REST API Gateway for interrelating with Hadoop clusters. The Knox Gateway offers a single entry point for all REST communications with the Hadoop clusters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3011424"/>
            <a:ext cx="5205983" cy="23896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949363" y="2052918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Knox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760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8674"/>
          </a:xfrm>
        </p:spPr>
        <p:txBody>
          <a:bodyPr/>
          <a:lstStyle/>
          <a:p>
            <a:r>
              <a:rPr lang="en-US" sz="4000" b="1" dirty="0" smtClean="0"/>
              <a:t>Apache Knox Contd..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25" y="1962912"/>
            <a:ext cx="6237075" cy="404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Apache Knox?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REST/HTTP API Security for Hadoop</a:t>
            </a:r>
          </a:p>
          <a:p>
            <a:r>
              <a:rPr lang="en-US" dirty="0" smtClean="0"/>
              <a:t>Single REST API access point</a:t>
            </a:r>
          </a:p>
          <a:p>
            <a:r>
              <a:rPr lang="en-US" dirty="0" smtClean="0"/>
              <a:t>Centralized Authentication, Authorization for Hadoop REST/HTTP services.</a:t>
            </a:r>
          </a:p>
          <a:p>
            <a:r>
              <a:rPr lang="en-US" dirty="0" smtClean="0"/>
              <a:t>LDAP/AD Authentication.</a:t>
            </a:r>
          </a:p>
          <a:p>
            <a:r>
              <a:rPr lang="en-US" dirty="0" smtClean="0"/>
              <a:t>Eliminates client’s requirements for intimate knowledge of cluster topology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929" y="2402209"/>
            <a:ext cx="2967103" cy="365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1826"/>
          </a:xfrm>
        </p:spPr>
        <p:txBody>
          <a:bodyPr/>
          <a:lstStyle/>
          <a:p>
            <a:r>
              <a:rPr lang="en-US" sz="4000" b="1" dirty="0" smtClean="0"/>
              <a:t>Authentication Using Knox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968048" cy="4195481"/>
          </a:xfrm>
        </p:spPr>
        <p:txBody>
          <a:bodyPr/>
          <a:lstStyle/>
          <a:p>
            <a:r>
              <a:rPr lang="en-US" dirty="0"/>
              <a:t>The Apache Knox Gateway is a system that provides a single point of authentication and access for Apache Hadoop services in a </a:t>
            </a:r>
            <a:r>
              <a:rPr lang="en-US" dirty="0" smtClean="0"/>
              <a:t>cluster</a:t>
            </a:r>
          </a:p>
          <a:p>
            <a:r>
              <a:rPr lang="en-US" dirty="0" smtClean="0"/>
              <a:t>Provides </a:t>
            </a:r>
            <a:r>
              <a:rPr lang="en-US" dirty="0"/>
              <a:t>authentication and token verification at the </a:t>
            </a:r>
            <a:r>
              <a:rPr lang="en-US" dirty="0" smtClean="0"/>
              <a:t>perimeter.</a:t>
            </a:r>
            <a:endParaRPr lang="en-US" dirty="0"/>
          </a:p>
          <a:p>
            <a:r>
              <a:rPr lang="en-US" dirty="0" smtClean="0"/>
              <a:t>Enables </a:t>
            </a:r>
            <a:r>
              <a:rPr lang="en-US" dirty="0"/>
              <a:t>authentication integration with enterprise and cloud identity management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Integrates with </a:t>
            </a:r>
            <a:r>
              <a:rPr lang="en-US" dirty="0"/>
              <a:t>OpenLDAP, ApacheDS and Microsoft Active </a:t>
            </a:r>
            <a:r>
              <a:rPr lang="en-US" dirty="0" smtClean="0"/>
              <a:t>Directory for basic verification of user credentials.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205" y="2255521"/>
            <a:ext cx="1467939" cy="36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sz="4000" b="1" dirty="0" smtClean="0"/>
              <a:t>Authorization Using Knox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248720" cy="4195481"/>
          </a:xfrm>
        </p:spPr>
        <p:txBody>
          <a:bodyPr/>
          <a:lstStyle/>
          <a:p>
            <a:r>
              <a:rPr lang="en-US" dirty="0" smtClean="0"/>
              <a:t>Knox Gateway provides an ACL based authorization provider that evaluates rules that comprise of username, groups and ip addresses.</a:t>
            </a:r>
          </a:p>
          <a:p>
            <a:r>
              <a:rPr lang="en-US" dirty="0" smtClean="0"/>
              <a:t>ACL can be applied on HDFS and Hive component using Knox.</a:t>
            </a:r>
          </a:p>
          <a:p>
            <a:r>
              <a:rPr lang="en-US" dirty="0" smtClean="0"/>
              <a:t>Provides Service level authorization i.e. ACLs protect resources and protect access to the </a:t>
            </a:r>
            <a:r>
              <a:rPr lang="en-US" dirty="0"/>
              <a:t>H</a:t>
            </a:r>
            <a:r>
              <a:rPr lang="en-US" dirty="0" smtClean="0"/>
              <a:t>adoop services themselves based on users and groups.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58" y="2155507"/>
            <a:ext cx="2924476" cy="32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807" y="379566"/>
            <a:ext cx="4584257" cy="803058"/>
          </a:xfrm>
        </p:spPr>
        <p:txBody>
          <a:bodyPr/>
          <a:lstStyle/>
          <a:p>
            <a:pPr algn="ctr"/>
            <a:r>
              <a:rPr lang="en-US" sz="4000" b="1" dirty="0" smtClean="0"/>
              <a:t>Overview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782" y="1809079"/>
            <a:ext cx="5382865" cy="2921417"/>
          </a:xfrm>
        </p:spPr>
        <p:txBody>
          <a:bodyPr/>
          <a:lstStyle/>
          <a:p>
            <a:r>
              <a:rPr lang="en-US" dirty="0" smtClean="0"/>
              <a:t>What is Big Data</a:t>
            </a:r>
          </a:p>
          <a:p>
            <a:r>
              <a:rPr lang="en-US" dirty="0" smtClean="0"/>
              <a:t>Hadoop Architecture</a:t>
            </a:r>
          </a:p>
          <a:p>
            <a:r>
              <a:rPr lang="en-US" dirty="0" smtClean="0"/>
              <a:t>Authentication Mechanism in Hadoop</a:t>
            </a:r>
          </a:p>
          <a:p>
            <a:r>
              <a:rPr lang="en-US" dirty="0" smtClean="0"/>
              <a:t>Authorization Mechanism in Hadoop</a:t>
            </a:r>
          </a:p>
          <a:p>
            <a:r>
              <a:rPr lang="en-US" dirty="0" smtClean="0"/>
              <a:t>Apache Knox</a:t>
            </a:r>
          </a:p>
          <a:p>
            <a:r>
              <a:rPr lang="en-US" dirty="0" smtClean="0"/>
              <a:t>Encryption Mechanism in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87" y="2805774"/>
            <a:ext cx="8485697" cy="1315122"/>
          </a:xfrm>
        </p:spPr>
        <p:txBody>
          <a:bodyPr/>
          <a:lstStyle/>
          <a:p>
            <a:pPr algn="ctr"/>
            <a:r>
              <a:rPr lang="en-US" dirty="0" smtClean="0"/>
              <a:t>Encryption Mechanism in Hadoop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Network Encryption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RPC Encryption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HDFS Data Transfer Encryption</a:t>
            </a:r>
          </a:p>
          <a:p>
            <a:endParaRPr lang="en-US" dirty="0" smtClean="0"/>
          </a:p>
          <a:p>
            <a:r>
              <a:rPr lang="en-US" dirty="0" smtClean="0"/>
              <a:t>Web Encryption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539145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Parameters for network encryption are configured in: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core-site.xml</a:t>
            </a:r>
          </a:p>
          <a:p>
            <a:pPr marL="0" indent="0">
              <a:buNone/>
            </a:pPr>
            <a:r>
              <a:rPr lang="en-US" dirty="0" smtClean="0"/>
              <a:t>	hadoop.ssl.enabled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hadoop.ssl.hostname </a:t>
            </a:r>
            <a:r>
              <a:rPr lang="en-US" dirty="0"/>
              <a:t>.</a:t>
            </a:r>
            <a:r>
              <a:rPr lang="en-US" dirty="0" smtClean="0"/>
              <a:t>verifier</a:t>
            </a:r>
          </a:p>
          <a:p>
            <a:pPr marL="0" indent="0">
              <a:buNone/>
            </a:pPr>
            <a:r>
              <a:rPr lang="en-US" dirty="0"/>
              <a:t>	hadoop.ssl.require .client.cert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hadoop.ssl.keystores.factory.class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hadoop.ssl.client.conf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hadoop.ssl.server.conf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hdfs-site.xml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dfs.encrypt.data .transfer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6" y="550254"/>
            <a:ext cx="4443985" cy="827442"/>
          </a:xfrm>
        </p:spPr>
        <p:txBody>
          <a:bodyPr/>
          <a:lstStyle/>
          <a:p>
            <a:pPr algn="ctr"/>
            <a:r>
              <a:rPr lang="en-US" sz="4000" b="1" dirty="0" smtClean="0"/>
              <a:t>Data Encryption</a:t>
            </a:r>
            <a:endParaRPr lang="en-US" sz="4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owest </a:t>
            </a:r>
            <a:r>
              <a:rPr lang="en-US" dirty="0"/>
              <a:t>level of </a:t>
            </a:r>
            <a:r>
              <a:rPr lang="en-US" dirty="0" smtClean="0"/>
              <a:t>encryption is </a:t>
            </a:r>
            <a:r>
              <a:rPr lang="en-US" dirty="0"/>
              <a:t>volume </a:t>
            </a:r>
            <a:r>
              <a:rPr lang="en-US" dirty="0" smtClean="0"/>
              <a:t>encryption, </a:t>
            </a:r>
            <a:r>
              <a:rPr lang="en-US" dirty="0"/>
              <a:t>that can encrypt all the data on a node and doesn’t require any changes to Hadoop.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volume-level encryption provides protection against physical security but lacks a fine-grained approach.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encryption is done only to selected files/directories in HDFS to protect performance</a:t>
            </a:r>
          </a:p>
        </p:txBody>
      </p:sp>
    </p:spTree>
    <p:extLst>
      <p:ext uri="{BB962C8B-B14F-4D97-AF65-F5344CB8AC3E}">
        <p14:creationId xmlns:p14="http://schemas.microsoft.com/office/powerpoint/2010/main" val="9475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719328"/>
            <a:ext cx="9086685" cy="5529071"/>
          </a:xfrm>
        </p:spPr>
        <p:txBody>
          <a:bodyPr/>
          <a:lstStyle/>
          <a:p>
            <a:r>
              <a:rPr lang="en-US" dirty="0" smtClean="0"/>
              <a:t>The Data encryption solution consists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Encryption Zone</a:t>
            </a:r>
            <a:r>
              <a:rPr lang="en-US" b="1" dirty="0"/>
              <a:t>:</a:t>
            </a:r>
            <a:r>
              <a:rPr lang="en-US" dirty="0"/>
              <a:t> The HDFS creates an encryption zone and is linked to an empty HDFS directory and an encryption key. Any files put in the directory are automatically encrypted by HDFS.</a:t>
            </a:r>
          </a:p>
          <a:p>
            <a:pPr lvl="0"/>
            <a:r>
              <a:rPr lang="en-US" dirty="0"/>
              <a:t>Key Management Server (KMS): KMS is responsible for storing encryption key. It provides API and access on keys stored in KMS. </a:t>
            </a:r>
          </a:p>
          <a:p>
            <a:pPr lvl="0"/>
            <a:r>
              <a:rPr lang="en-US" dirty="0"/>
              <a:t>Key Provider API: The Key Provider API is the glue used to hold HDFS Name Node and Client to connect with KMS.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://blog.cloudera.com/wp-content/uploads/2015/01/tde-f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24" y="1461515"/>
            <a:ext cx="6595872" cy="2022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1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00" y="984292"/>
            <a:ext cx="7028212" cy="52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5250"/>
          </a:xfrm>
        </p:spPr>
        <p:txBody>
          <a:bodyPr/>
          <a:lstStyle/>
          <a:p>
            <a:pPr algn="ctr"/>
            <a:r>
              <a:rPr lang="en-US" dirty="0" smtClean="0"/>
              <a:t>What is Big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3" y="2052918"/>
            <a:ext cx="5821743" cy="46161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standard single definition</a:t>
            </a:r>
          </a:p>
          <a:p>
            <a:pPr algn="just"/>
            <a:r>
              <a:rPr lang="en-US" dirty="0" smtClean="0"/>
              <a:t>Big </a:t>
            </a:r>
            <a:r>
              <a:rPr lang="en-US" dirty="0"/>
              <a:t>data is a collection of data from traditional and digital sources inside and outside </a:t>
            </a:r>
            <a:r>
              <a:rPr lang="en-US" dirty="0" smtClean="0"/>
              <a:t>a company </a:t>
            </a:r>
            <a:r>
              <a:rPr lang="en-US" dirty="0"/>
              <a:t>that represents a source for ongoing discovery </a:t>
            </a:r>
            <a:r>
              <a:rPr lang="en-US" dirty="0" smtClean="0"/>
              <a:t>and </a:t>
            </a:r>
            <a:r>
              <a:rPr lang="en-US" dirty="0"/>
              <a:t>analysis</a:t>
            </a:r>
            <a:r>
              <a:rPr lang="en-US" dirty="0" smtClean="0"/>
              <a:t>. 	</a:t>
            </a:r>
            <a:r>
              <a:rPr lang="en-US" sz="1000" dirty="0" smtClean="0"/>
              <a:t>--Forbes.com</a:t>
            </a:r>
            <a:r>
              <a:rPr lang="en-US" dirty="0" smtClean="0"/>
              <a:t>		</a:t>
            </a:r>
            <a:endParaRPr lang="en-US" sz="1000" dirty="0"/>
          </a:p>
          <a:p>
            <a:pPr algn="just"/>
            <a:r>
              <a:rPr lang="en-US" dirty="0" smtClean="0"/>
              <a:t>Big </a:t>
            </a:r>
            <a:r>
              <a:rPr lang="en-US" dirty="0"/>
              <a:t>data is the realization of greater business intelligence by storing, processing, and analyzing data that was previously ignored due to the limitations of traditional data management </a:t>
            </a:r>
            <a:r>
              <a:rPr lang="en-US" dirty="0" smtClean="0"/>
              <a:t>technologies. 	</a:t>
            </a:r>
            <a:r>
              <a:rPr lang="en-US" sz="1100" dirty="0" smtClean="0"/>
              <a:t>--Gartner Insight</a:t>
            </a:r>
            <a:endParaRPr lang="en-US" sz="1100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31" y="2447533"/>
            <a:ext cx="2663961" cy="36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183" y="477102"/>
            <a:ext cx="7193345" cy="717714"/>
          </a:xfrm>
        </p:spPr>
        <p:txBody>
          <a:bodyPr/>
          <a:lstStyle/>
          <a:p>
            <a:pPr algn="ctr"/>
            <a:r>
              <a:rPr lang="en-US" sz="4000" b="1" dirty="0" smtClean="0"/>
              <a:t>Data.. Data.. Everywhere!!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69" y="1821271"/>
            <a:ext cx="7126287" cy="3860202"/>
          </a:xfrm>
        </p:spPr>
        <p:txBody>
          <a:bodyPr/>
          <a:lstStyle/>
          <a:p>
            <a:r>
              <a:rPr lang="en-US" dirty="0"/>
              <a:t>2.5 quintillion bytes of data are generated every day!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quintillion is 10</a:t>
            </a:r>
            <a:r>
              <a:rPr lang="en-US" baseline="30000" dirty="0"/>
              <a:t>18</a:t>
            </a:r>
          </a:p>
          <a:p>
            <a:r>
              <a:rPr lang="en-US" dirty="0"/>
              <a:t>Data come from many quarters.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Social media sites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Airplane’s/Ship’s Black box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Digital photos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Location-based data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45" y="2452145"/>
            <a:ext cx="5161635" cy="32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452718"/>
            <a:ext cx="7034784" cy="1229778"/>
          </a:xfrm>
        </p:spPr>
        <p:txBody>
          <a:bodyPr/>
          <a:lstStyle/>
          <a:p>
            <a:pPr algn="ctr"/>
            <a:r>
              <a:rPr lang="en-US" sz="4000" b="1" dirty="0" smtClean="0"/>
              <a:t>4 V Dimensions of Big Data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03728" cy="4195481"/>
          </a:xfrm>
        </p:spPr>
        <p:txBody>
          <a:bodyPr/>
          <a:lstStyle/>
          <a:p>
            <a:r>
              <a:rPr lang="en-US" dirty="0"/>
              <a:t>Volume: Large volumes of data</a:t>
            </a:r>
          </a:p>
          <a:p>
            <a:r>
              <a:rPr lang="en-US" dirty="0"/>
              <a:t>Velocity: Quickly moving data</a:t>
            </a:r>
          </a:p>
          <a:p>
            <a:r>
              <a:rPr lang="en-US" dirty="0"/>
              <a:t>Variety: structured, unstructured, images, etc.</a:t>
            </a:r>
          </a:p>
          <a:p>
            <a:r>
              <a:rPr lang="en-US" dirty="0"/>
              <a:t>Veracity: Trust and integrity is a challenge and a must and is important for big data just as for traditional relational DBs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055" y="440526"/>
            <a:ext cx="5840033" cy="766482"/>
          </a:xfrm>
        </p:spPr>
        <p:txBody>
          <a:bodyPr/>
          <a:lstStyle/>
          <a:p>
            <a:pPr algn="ctr"/>
            <a:r>
              <a:rPr lang="en-US" sz="4000" b="1" dirty="0" smtClean="0"/>
              <a:t>Hadoop Architecture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16736"/>
            <a:ext cx="8946541" cy="4931663"/>
          </a:xfrm>
        </p:spPr>
        <p:txBody>
          <a:bodyPr/>
          <a:lstStyle/>
          <a:p>
            <a:r>
              <a:rPr lang="en-US" dirty="0" smtClean="0"/>
              <a:t>Block Diagram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463" y="2272094"/>
            <a:ext cx="7195985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6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23" y="2574126"/>
            <a:ext cx="8485697" cy="1400530"/>
          </a:xfrm>
        </p:spPr>
        <p:txBody>
          <a:bodyPr/>
          <a:lstStyle/>
          <a:p>
            <a:pPr algn="ctr"/>
            <a:r>
              <a:rPr lang="en-US" sz="4000" b="1" dirty="0" smtClean="0"/>
              <a:t>Authentication Mechanism in Hadoop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85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64910"/>
            <a:ext cx="6522785" cy="705522"/>
          </a:xfrm>
        </p:spPr>
        <p:txBody>
          <a:bodyPr/>
          <a:lstStyle/>
          <a:p>
            <a:pPr algn="ctr"/>
            <a:r>
              <a:rPr lang="en-US" dirty="0" smtClean="0"/>
              <a:t>Kerberos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3318"/>
            <a:ext cx="8946541" cy="51525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Kerberos?</a:t>
            </a:r>
          </a:p>
          <a:p>
            <a:pPr algn="just"/>
            <a:r>
              <a:rPr lang="en-US" dirty="0"/>
              <a:t>Kerberos is an authentication protocol for “trusted hosts on untrusted networks” and it also privileges Single-Sign-On (SSO) for users and servers in an open network. Hadoop uses this authentication mechanism to acknowledge users trying to access Hadoop application along with Hadoop internal services to one </a:t>
            </a:r>
            <a:r>
              <a:rPr lang="en-US" dirty="0" smtClean="0"/>
              <a:t>another.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What Does Kerberos do?</a:t>
            </a:r>
          </a:p>
          <a:p>
            <a:pPr algn="just"/>
            <a:r>
              <a:rPr lang="en-US" dirty="0" smtClean="0"/>
              <a:t>Establishes identity for clients, hosts and services</a:t>
            </a:r>
          </a:p>
          <a:p>
            <a:pPr algn="just"/>
            <a:r>
              <a:rPr lang="en-US" dirty="0" smtClean="0"/>
              <a:t>Prevent impersonation/password are never sent over wire</a:t>
            </a:r>
          </a:p>
          <a:p>
            <a:pPr algn="just"/>
            <a:r>
              <a:rPr lang="en-US" dirty="0" smtClean="0"/>
              <a:t>Integrates with enterprise identity management such as LDAP</a:t>
            </a:r>
          </a:p>
          <a:p>
            <a:pPr algn="just"/>
            <a:r>
              <a:rPr lang="en-US" dirty="0" smtClean="0"/>
              <a:t>More granular auditing of data access/ job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82030"/>
            <a:ext cx="4913441" cy="888402"/>
          </a:xfrm>
        </p:spPr>
        <p:txBody>
          <a:bodyPr/>
          <a:lstStyle/>
          <a:p>
            <a:pPr algn="ctr"/>
            <a:r>
              <a:rPr lang="en-US" sz="4000" b="1" dirty="0" smtClean="0"/>
              <a:t>Kerberos contd..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170432"/>
            <a:ext cx="8946541" cy="5077967"/>
          </a:xfrm>
        </p:spPr>
        <p:txBody>
          <a:bodyPr/>
          <a:lstStyle/>
          <a:p>
            <a:r>
              <a:rPr lang="en-US" dirty="0" smtClean="0"/>
              <a:t>Kerberos Authentication flow.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91" y="2221939"/>
            <a:ext cx="6939089" cy="411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6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577</TotalTime>
  <Words>917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Security Mechanism for Hadoop Systems</vt:lpstr>
      <vt:lpstr>Overview</vt:lpstr>
      <vt:lpstr>What is Big Data</vt:lpstr>
      <vt:lpstr>Data.. Data.. Everywhere!!</vt:lpstr>
      <vt:lpstr>4 V Dimensions of Big Data </vt:lpstr>
      <vt:lpstr>Hadoop Architecture</vt:lpstr>
      <vt:lpstr>Authentication Mechanism in Hadoop</vt:lpstr>
      <vt:lpstr>Kerberos Authentication</vt:lpstr>
      <vt:lpstr>Kerberos contd..</vt:lpstr>
      <vt:lpstr>Kerberos contd..</vt:lpstr>
      <vt:lpstr>Oozie based Authentication</vt:lpstr>
      <vt:lpstr>Authorization Mechanism in Hadoop</vt:lpstr>
      <vt:lpstr>Job Authorization</vt:lpstr>
      <vt:lpstr>Service Level Authorization</vt:lpstr>
      <vt:lpstr>Apache Knox</vt:lpstr>
      <vt:lpstr>Apache Knox</vt:lpstr>
      <vt:lpstr>Apache Knox Contd..</vt:lpstr>
      <vt:lpstr>Authentication Using Knox</vt:lpstr>
      <vt:lpstr>Authorization Using Knox</vt:lpstr>
      <vt:lpstr>Encryption Mechanism in Hadoop</vt:lpstr>
      <vt:lpstr>Network Encryption</vt:lpstr>
      <vt:lpstr>Data Encryption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Mechanism for Hadoop Systems</dc:title>
  <dc:creator>Arjun Venkatesh</dc:creator>
  <cp:lastModifiedBy>Arjun Venkatesh</cp:lastModifiedBy>
  <cp:revision>38</cp:revision>
  <dcterms:created xsi:type="dcterms:W3CDTF">2015-11-03T23:44:44Z</dcterms:created>
  <dcterms:modified xsi:type="dcterms:W3CDTF">2015-11-04T09:24:03Z</dcterms:modified>
</cp:coreProperties>
</file>