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0" r:id="rId2"/>
  </p:sldMasterIdLst>
  <p:notesMasterIdLst>
    <p:notesMasterId r:id="rId19"/>
  </p:notesMasterIdLst>
  <p:handoutMasterIdLst>
    <p:handoutMasterId r:id="rId20"/>
  </p:handoutMasterIdLst>
  <p:sldIdLst>
    <p:sldId id="390" r:id="rId3"/>
    <p:sldId id="446" r:id="rId4"/>
    <p:sldId id="447" r:id="rId5"/>
    <p:sldId id="448" r:id="rId6"/>
    <p:sldId id="449" r:id="rId7"/>
    <p:sldId id="450" r:id="rId8"/>
    <p:sldId id="451" r:id="rId9"/>
    <p:sldId id="452" r:id="rId10"/>
    <p:sldId id="453" r:id="rId11"/>
    <p:sldId id="454" r:id="rId12"/>
    <p:sldId id="455" r:id="rId13"/>
    <p:sldId id="456" r:id="rId14"/>
    <p:sldId id="457" r:id="rId15"/>
    <p:sldId id="458" r:id="rId16"/>
    <p:sldId id="459" r:id="rId17"/>
    <p:sldId id="460" r:id="rId18"/>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69696"/>
    <a:srgbClr val="222222"/>
    <a:srgbClr val="18B2B6"/>
    <a:srgbClr val="0033CC"/>
    <a:srgbClr val="F8F8F8"/>
    <a:srgbClr val="EAEAEA"/>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2449" autoAdjust="0"/>
    <p:restoredTop sz="86392" autoAdjust="0"/>
  </p:normalViewPr>
  <p:slideViewPr>
    <p:cSldViewPr>
      <p:cViewPr>
        <p:scale>
          <a:sx n="90" d="100"/>
          <a:sy n="90" d="100"/>
        </p:scale>
        <p:origin x="-1075" y="-43"/>
      </p:cViewPr>
      <p:guideLst>
        <p:guide orient="horz" pos="2160"/>
        <p:guide pos="2880"/>
      </p:guideLst>
    </p:cSldViewPr>
  </p:slideViewPr>
  <p:outlineViewPr>
    <p:cViewPr>
      <p:scale>
        <a:sx n="33" d="100"/>
        <a:sy n="33" d="100"/>
      </p:scale>
      <p:origin x="0" y="40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460" y="-78"/>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a:defRPr sz="1200" smtClean="0"/>
            </a:lvl1pPr>
          </a:lstStyle>
          <a:p>
            <a:pPr>
              <a:defRPr/>
            </a:pPr>
            <a:endParaRPr lang="en-US" dirty="0"/>
          </a:p>
        </p:txBody>
      </p:sp>
      <p:sp>
        <p:nvSpPr>
          <p:cNvPr id="147459" name="Rectangle 3"/>
          <p:cNvSpPr>
            <a:spLocks noGrp="1" noChangeArrowheads="1"/>
          </p:cNvSpPr>
          <p:nvPr>
            <p:ph type="dt" sz="quarter" idx="1"/>
          </p:nvPr>
        </p:nvSpPr>
        <p:spPr bwMode="auto">
          <a:xfrm>
            <a:off x="4142962"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a:defRPr sz="1200" smtClean="0"/>
            </a:lvl1pPr>
          </a:lstStyle>
          <a:p>
            <a:pPr>
              <a:defRPr/>
            </a:pPr>
            <a:endParaRPr lang="en-US" dirty="0"/>
          </a:p>
        </p:txBody>
      </p:sp>
      <p:sp>
        <p:nvSpPr>
          <p:cNvPr id="147460" name="Rectangle 4"/>
          <p:cNvSpPr>
            <a:spLocks noGrp="1" noChangeArrowheads="1"/>
          </p:cNvSpPr>
          <p:nvPr>
            <p:ph type="ftr" sz="quarter" idx="2"/>
          </p:nvPr>
        </p:nvSpPr>
        <p:spPr bwMode="auto">
          <a:xfrm>
            <a:off x="0"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a:defRPr sz="1200" smtClean="0"/>
            </a:lvl1pPr>
          </a:lstStyle>
          <a:p>
            <a:pPr>
              <a:defRPr/>
            </a:pPr>
            <a:endParaRPr lang="en-US" dirty="0"/>
          </a:p>
        </p:txBody>
      </p:sp>
      <p:sp>
        <p:nvSpPr>
          <p:cNvPr id="147461" name="Rectangle 5"/>
          <p:cNvSpPr>
            <a:spLocks noGrp="1" noChangeArrowheads="1"/>
          </p:cNvSpPr>
          <p:nvPr>
            <p:ph type="sldNum" sz="quarter" idx="3"/>
          </p:nvPr>
        </p:nvSpPr>
        <p:spPr bwMode="auto">
          <a:xfrm>
            <a:off x="4142962"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a:defRPr sz="1200" smtClean="0"/>
            </a:lvl1pPr>
          </a:lstStyle>
          <a:p>
            <a:pPr>
              <a:defRPr/>
            </a:pPr>
            <a:fld id="{0FA4BCF2-D88E-440A-9CD7-5C1A8B4895C6}" type="slidenum">
              <a:rPr lang="en-US"/>
              <a:pPr>
                <a:defRPr/>
              </a:pPr>
              <a:t>‹#›</a:t>
            </a:fld>
            <a:endParaRPr lang="en-US" dirty="0"/>
          </a:p>
        </p:txBody>
      </p:sp>
    </p:spTree>
    <p:extLst>
      <p:ext uri="{BB962C8B-B14F-4D97-AF65-F5344CB8AC3E}">
        <p14:creationId xmlns="" xmlns:p14="http://schemas.microsoft.com/office/powerpoint/2010/main" val="227292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endParaRPr lang="en-US" dirty="0"/>
          </a:p>
        </p:txBody>
      </p:sp>
      <p:sp>
        <p:nvSpPr>
          <p:cNvPr id="83971" name="Rectangle 3"/>
          <p:cNvSpPr>
            <a:spLocks noGrp="1" noChangeArrowheads="1"/>
          </p:cNvSpPr>
          <p:nvPr>
            <p:ph type="dt"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dirty="0"/>
          </a:p>
        </p:txBody>
      </p:sp>
      <p:sp>
        <p:nvSpPr>
          <p:cNvPr id="8192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3974" name="Rectangle 6"/>
          <p:cNvSpPr>
            <a:spLocks noGrp="1" noChangeArrowheads="1"/>
          </p:cNvSpPr>
          <p:nvPr>
            <p:ph type="ftr" sz="quarter" idx="4"/>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dirty="0"/>
          </a:p>
        </p:txBody>
      </p:sp>
      <p:sp>
        <p:nvSpPr>
          <p:cNvPr id="83975" name="Rectangle 7"/>
          <p:cNvSpPr>
            <a:spLocks noGrp="1" noChangeArrowheads="1"/>
          </p:cNvSpPr>
          <p:nvPr>
            <p:ph type="sldNum" sz="quarter" idx="5"/>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F48C8418-815B-4876-A6A7-4FE2712B2668}" type="slidenum">
              <a:rPr lang="en-US"/>
              <a:pPr>
                <a:defRPr/>
              </a:pPr>
              <a:t>‹#›</a:t>
            </a:fld>
            <a:endParaRPr lang="en-US" dirty="0"/>
          </a:p>
        </p:txBody>
      </p:sp>
    </p:spTree>
    <p:extLst>
      <p:ext uri="{BB962C8B-B14F-4D97-AF65-F5344CB8AC3E}">
        <p14:creationId xmlns="" xmlns:p14="http://schemas.microsoft.com/office/powerpoint/2010/main" val="4199717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dirty="0"/>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smtClean="0"/>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2" name="Vertical Title 1"/>
          <p:cNvSpPr>
            <a:spLocks noGrp="1"/>
          </p:cNvSpPr>
          <p:nvPr>
            <p:ph type="title" orient="vert"/>
          </p:nvPr>
        </p:nvSpPr>
        <p:spPr>
          <a:xfrm>
            <a:off x="6762750" y="533400"/>
            <a:ext cx="1924050" cy="5592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533400"/>
            <a:ext cx="5619750" cy="5592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pPr>
              <a:defRPr/>
            </a:pPr>
            <a:fld id="{F1E035D3-54D9-4C90-91CA-1F6BBEF4309C}"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90600" y="1828800"/>
            <a:ext cx="7696200" cy="4297363"/>
          </a:xfrm>
        </p:spPr>
        <p:txBody>
          <a:bodyPr/>
          <a:lstStyle/>
          <a:p>
            <a:pPr lvl="0"/>
            <a:r>
              <a:rPr lang="en-US" noProof="0" dirty="0" smtClean="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90600" y="1828800"/>
            <a:ext cx="37719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828800"/>
            <a:ext cx="37719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a:ln/>
        </p:spPr>
        <p:txBody>
          <a:bodyPr/>
          <a:lstStyle>
            <a:lvl1pPr>
              <a:defRPr/>
            </a:lvl1pPr>
          </a:lstStyle>
          <a:p>
            <a:pPr>
              <a:defRPr/>
            </a:pPr>
            <a:fld id="{B6E41460-8EF0-4699-AF3D-B2F1FDC5A931}"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153400" cy="1143000"/>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990600" y="1752600"/>
            <a:ext cx="39624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05400" y="1752600"/>
            <a:ext cx="3886200" cy="4876800"/>
          </a:xfrm>
        </p:spPr>
        <p:txBody>
          <a:bodyPr/>
          <a:lstStyle/>
          <a:p>
            <a:pPr lvl="0"/>
            <a:endParaRPr lang="en-US" noProof="0" dirty="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90600" y="1793874"/>
            <a:ext cx="3733800"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990600" y="2632075"/>
            <a:ext cx="3733800"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953000" y="1793874"/>
            <a:ext cx="3813175"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953000" y="2632075"/>
            <a:ext cx="3813175"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5"/>
          <p:cNvSpPr>
            <a:spLocks noGrp="1" noChangeArrowheads="1"/>
          </p:cNvSpPr>
          <p:nvPr>
            <p:ph type="dt" sz="half" idx="10"/>
          </p:nvPr>
        </p:nvSpPr>
        <p:spPr>
          <a:xfrm>
            <a:off x="1066800" y="6245225"/>
            <a:ext cx="2133600" cy="476250"/>
          </a:xfrm>
          <a:ln/>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505200" y="6245225"/>
            <a:ext cx="2895600" cy="476250"/>
          </a:xfrm>
          <a:ln/>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a:xfrm>
            <a:off x="6629400" y="6245225"/>
            <a:ext cx="2133600" cy="476250"/>
          </a:xfrm>
          <a:ln/>
        </p:spPr>
        <p:txBody>
          <a:bodyPr/>
          <a:lstStyle>
            <a:lvl1pPr>
              <a:defRPr/>
            </a:lvl1pPr>
          </a:lstStyle>
          <a:p>
            <a:pPr>
              <a:defRPr/>
            </a:pPr>
            <a:fld id="{4A42361D-285A-4411-BF2F-5F15F18B962C}"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dirty="0"/>
          </a:p>
        </p:txBody>
      </p:sp>
      <p:sp>
        <p:nvSpPr>
          <p:cNvPr id="4"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7"/>
          <p:cNvSpPr>
            <a:spLocks noGrp="1" noChangeArrowheads="1"/>
          </p:cNvSpPr>
          <p:nvPr>
            <p:ph type="sldNum" sz="quarter" idx="12"/>
          </p:nvPr>
        </p:nvSpPr>
        <p:spPr>
          <a:ln/>
        </p:spPr>
        <p:txBody>
          <a:bodyPr/>
          <a:lstStyle>
            <a:lvl1pPr>
              <a:defRPr/>
            </a:lvl1pPr>
          </a:lstStyle>
          <a:p>
            <a:pPr>
              <a:defRPr/>
            </a:pPr>
            <a:fld id="{1EC80791-D0B4-4C00-B287-D0425F8BF0B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dirty="0"/>
          </a:p>
        </p:txBody>
      </p:sp>
      <p:sp>
        <p:nvSpPr>
          <p:cNvPr id="3"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7"/>
          <p:cNvSpPr>
            <a:spLocks noGrp="1" noChangeArrowheads="1"/>
          </p:cNvSpPr>
          <p:nvPr>
            <p:ph type="sldNum" sz="quarter" idx="12"/>
          </p:nvPr>
        </p:nvSpPr>
        <p:spPr>
          <a:ln/>
        </p:spPr>
        <p:txBody>
          <a:bodyPr/>
          <a:lstStyle>
            <a:lvl1pPr>
              <a:defRPr/>
            </a:lvl1pPr>
          </a:lstStyle>
          <a:p>
            <a:pPr>
              <a:defRPr/>
            </a:pPr>
            <a:fld id="{4430B8C6-5827-465E-BBB0-2945CE2BDCC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1" y="1828800"/>
            <a:ext cx="2895600" cy="990600"/>
          </a:xfrm>
        </p:spPr>
        <p:txBody>
          <a:bodyPr anchor="t"/>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114800" y="1810111"/>
            <a:ext cx="4572000" cy="43160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90601" y="2895600"/>
            <a:ext cx="2895600" cy="3230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a:ln/>
        </p:spPr>
        <p:txBody>
          <a:bodyPr/>
          <a:lstStyle>
            <a:lvl1pPr>
              <a:defRPr/>
            </a:lvl1pPr>
          </a:lstStyle>
          <a:p>
            <a:pPr>
              <a:defRPr/>
            </a:pPr>
            <a:fld id="{5B7A5559-1F48-4FDC-B269-9C4E1620E421}"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a:ln/>
        </p:spPr>
        <p:txBody>
          <a:bodyPr/>
          <a:lstStyle>
            <a:lvl1pPr>
              <a:defRPr/>
            </a:lvl1pPr>
          </a:lstStyle>
          <a:p>
            <a:pPr>
              <a:defRPr/>
            </a:pPr>
            <a:fld id="{6B71106D-F034-4803-A19C-5843D508FEEB}" type="slidenum">
              <a:rPr lang="en-US"/>
              <a:pPr>
                <a:defRPr/>
              </a:pPr>
              <a:t>‹#›</a:t>
            </a:fld>
            <a:endParaRPr lang="en-US" dirty="0"/>
          </a:p>
        </p:txBody>
      </p:sp>
      <p:sp>
        <p:nvSpPr>
          <p:cNvPr id="8" name="Rectangle 7"/>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pPr>
              <a:defRPr/>
            </a:pPr>
            <a:fld id="{D9382E54-FB81-40A8-AB8D-CD0461E5200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 Box 8"/>
          <p:cNvSpPr txBox="1">
            <a:spLocks noChangeArrowheads="1"/>
          </p:cNvSpPr>
          <p:nvPr/>
        </p:nvSpPr>
        <p:spPr bwMode="auto">
          <a:xfrm>
            <a:off x="1524000" y="1237074"/>
            <a:ext cx="7645400" cy="515526"/>
          </a:xfrm>
          <a:prstGeom prst="rect">
            <a:avLst/>
          </a:prstGeom>
          <a:noFill/>
          <a:ln w="9525">
            <a:noFill/>
            <a:miter lim="800000"/>
            <a:headEnd/>
            <a:tailEnd/>
          </a:ln>
          <a:effectLst/>
        </p:spPr>
        <p:txBody>
          <a:bodyPr wrap="square">
            <a:spAutoFit/>
          </a:bodyPr>
          <a:lstStyle/>
          <a:p>
            <a:pPr algn="l">
              <a:defRPr/>
            </a:pPr>
            <a:r>
              <a:rPr lang="en-US" sz="2730" b="1" dirty="0">
                <a:solidFill>
                  <a:schemeClr val="accent1">
                    <a:lumMod val="75000"/>
                  </a:schemeClr>
                </a:solidFill>
                <a:latin typeface="Futura Md BT" pitchFamily="34" charset="0"/>
              </a:rPr>
              <a:t>information technology &amp; management</a:t>
            </a:r>
          </a:p>
        </p:txBody>
      </p:sp>
      <p:sp>
        <p:nvSpPr>
          <p:cNvPr id="24" name="Rectangle 4"/>
          <p:cNvSpPr>
            <a:spLocks noGrp="1" noChangeArrowheads="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dirty="0"/>
          </a:p>
        </p:txBody>
      </p:sp>
      <p:sp>
        <p:nvSpPr>
          <p:cNvPr id="25" name="Rectangle 5"/>
          <p:cNvSpPr>
            <a:spLocks noGrp="1" noChangeArrowheads="1"/>
          </p:cNvSpPr>
          <p:nvPr>
            <p:ph type="ftr" sz="quarter" idx="3"/>
          </p:nvPr>
        </p:nvSpPr>
        <p:spPr bwMode="auto">
          <a:xfrm>
            <a:off x="32766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dirty="0"/>
          </a:p>
        </p:txBody>
      </p:sp>
      <p:sp>
        <p:nvSpPr>
          <p:cNvPr id="26" name="Rectangle 6"/>
          <p:cNvSpPr>
            <a:spLocks noGrp="1" noChangeArrowheads="1"/>
          </p:cNvSpPr>
          <p:nvPr>
            <p:ph type="sldNum" sz="quarter" idx="4"/>
          </p:nvPr>
        </p:nvSpPr>
        <p:spPr bwMode="auto">
          <a:xfrm>
            <a:off x="67818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solidFill>
                  <a:schemeClr val="tx2"/>
                </a:solidFill>
                <a:latin typeface="+mj-lt"/>
              </a:defRPr>
            </a:lvl1pPr>
          </a:lstStyle>
          <a:p>
            <a:pPr>
              <a:defRPr/>
            </a:pPr>
            <a:fld id="{D7FEDE45-6CB2-46AC-ADB5-5552551D4D10}" type="slidenum">
              <a:rPr lang="en-US"/>
              <a:pPr>
                <a:defRPr/>
              </a:pPr>
              <a:t>‹#›</a:t>
            </a:fld>
            <a:endParaRPr lang="en-US" dirty="0"/>
          </a:p>
        </p:txBody>
      </p:sp>
      <p:pic>
        <p:nvPicPr>
          <p:cNvPr id="18" name="Picture 13" descr="C:\Users\Ray Trygstad\Documents\Projects\ITM 588\IITlogoWhite.png"/>
          <p:cNvPicPr>
            <a:picLocks noChangeAspect="1" noChangeArrowheads="1"/>
          </p:cNvPicPr>
          <p:nvPr/>
        </p:nvPicPr>
        <p:blipFill>
          <a:blip r:embed="rId3" cstate="print"/>
          <a:srcRect/>
          <a:stretch>
            <a:fillRect/>
          </a:stretch>
        </p:blipFill>
        <p:spPr bwMode="auto">
          <a:xfrm>
            <a:off x="381000" y="304800"/>
            <a:ext cx="8341310" cy="854439"/>
          </a:xfrm>
          <a:prstGeom prst="rect">
            <a:avLst/>
          </a:prstGeom>
          <a:noFill/>
        </p:spPr>
      </p:pic>
    </p:spTree>
  </p:cSld>
  <p:clrMap bg1="lt1" tx1="dk1" bg2="lt2" tx2="dk2" accent1="accent1" accent2="accent2" accent3="accent3" accent4="accent4" accent5="accent5" accent6="accent6" hlink="hlink" folHlink="folHlink"/>
  <p:sldLayoutIdLst>
    <p:sldLayoutId id="2147483702" r:id="rId1"/>
  </p:sldLayoutIdLst>
  <p:timing>
    <p:tnLst>
      <p:par>
        <p:cTn id="1" dur="indefinite" restart="never" nodeType="tmRoot"/>
      </p:par>
    </p:tnLst>
  </p:timing>
  <p:txStyles>
    <p:titleStyle>
      <a:lvl1pPr algn="l" rtl="0" eaLnBrk="1" fontAlgn="base" hangingPunct="1">
        <a:spcBef>
          <a:spcPct val="0"/>
        </a:spcBef>
        <a:spcAft>
          <a:spcPct val="0"/>
        </a:spcAft>
        <a:defRPr sz="4000" b="1">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Futura Md BT" pitchFamily="34" charset="0"/>
        </a:defRPr>
      </a:lvl2pPr>
      <a:lvl3pPr algn="l" rtl="0" eaLnBrk="1" fontAlgn="base" hangingPunct="1">
        <a:spcBef>
          <a:spcPct val="0"/>
        </a:spcBef>
        <a:spcAft>
          <a:spcPct val="0"/>
        </a:spcAft>
        <a:defRPr sz="4000">
          <a:solidFill>
            <a:schemeClr val="tx2"/>
          </a:solidFill>
          <a:latin typeface="Futura Md BT" pitchFamily="34" charset="0"/>
        </a:defRPr>
      </a:lvl3pPr>
      <a:lvl4pPr algn="l" rtl="0" eaLnBrk="1" fontAlgn="base" hangingPunct="1">
        <a:spcBef>
          <a:spcPct val="0"/>
        </a:spcBef>
        <a:spcAft>
          <a:spcPct val="0"/>
        </a:spcAft>
        <a:defRPr sz="4000">
          <a:solidFill>
            <a:schemeClr val="tx2"/>
          </a:solidFill>
          <a:latin typeface="Futura Md BT" pitchFamily="34" charset="0"/>
        </a:defRPr>
      </a:lvl4pPr>
      <a:lvl5pPr algn="l" rtl="0" eaLnBrk="1" fontAlgn="base" hangingPunct="1">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eaLnBrk="1" fontAlgn="base" hangingPunct="1">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eaLnBrk="1" fontAlgn="base" hangingPunct="1">
        <a:spcBef>
          <a:spcPct val="20000"/>
        </a:spcBef>
        <a:spcAft>
          <a:spcPct val="0"/>
        </a:spcAft>
        <a:buFont typeface="Wingdings" pitchFamily="2" charset="2"/>
        <a:buChar char="§"/>
        <a:defRPr sz="2800">
          <a:solidFill>
            <a:schemeClr val="tx1"/>
          </a:solidFill>
          <a:latin typeface="+mn-lt"/>
        </a:defRPr>
      </a:lvl2pPr>
      <a:lvl3pPr marL="1208088" indent="-228600" algn="l" rtl="0" eaLnBrk="1" fontAlgn="base" hangingPunct="1">
        <a:spcBef>
          <a:spcPct val="20000"/>
        </a:spcBef>
        <a:spcAft>
          <a:spcPct val="0"/>
        </a:spcAft>
        <a:buFont typeface="Century Schoolbook" pitchFamily="18"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57200" y="457200"/>
            <a:ext cx="8686800" cy="1143000"/>
          </a:xfrm>
          <a:prstGeom prst="rect">
            <a:avLst/>
          </a:prstGeom>
          <a:solidFill>
            <a:schemeClr val="tx1"/>
          </a:solidFill>
          <a:ln w="9525">
            <a:noFill/>
            <a:miter lim="800000"/>
            <a:headEnd/>
            <a:tailEnd/>
          </a:ln>
          <a:effectLst/>
        </p:spPr>
        <p:txBody>
          <a:bodyPr wrap="none" anchor="ctr"/>
          <a:lstStyle/>
          <a:p>
            <a:pPr>
              <a:defRPr/>
            </a:pPr>
            <a:endParaRPr lang="en-US" dirty="0"/>
          </a:p>
        </p:txBody>
      </p:sp>
      <p:sp>
        <p:nvSpPr>
          <p:cNvPr id="2051" name="Rectangle 3"/>
          <p:cNvSpPr>
            <a:spLocks noGrp="1" noChangeArrowheads="1"/>
          </p:cNvSpPr>
          <p:nvPr>
            <p:ph type="title"/>
          </p:nvPr>
        </p:nvSpPr>
        <p:spPr bwMode="auto">
          <a:xfrm>
            <a:off x="990600" y="5334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5300" name="Rectangle 4"/>
          <p:cNvSpPr>
            <a:spLocks noGrp="1" noChangeArrowheads="1"/>
          </p:cNvSpPr>
          <p:nvPr>
            <p:ph type="body" idx="1"/>
          </p:nvPr>
        </p:nvSpPr>
        <p:spPr bwMode="auto">
          <a:xfrm>
            <a:off x="990600" y="1828800"/>
            <a:ext cx="76962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5301" name="Rectangle 5"/>
          <p:cNvSpPr>
            <a:spLocks noGrp="1" noChangeArrowheads="1"/>
          </p:cNvSpPr>
          <p:nvPr>
            <p:ph type="dt" sz="half" idx="2"/>
          </p:nvPr>
        </p:nvSpPr>
        <p:spPr bwMode="auto">
          <a:xfrm>
            <a:off x="9906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dirty="0"/>
          </a:p>
        </p:txBody>
      </p:sp>
      <p:sp>
        <p:nvSpPr>
          <p:cNvPr id="55302" name="Rectangle 6"/>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dirty="0"/>
          </a:p>
        </p:txBody>
      </p:sp>
      <p:sp>
        <p:nvSpPr>
          <p:cNvPr id="553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pPr>
              <a:defRPr/>
            </a:pPr>
            <a:fld id="{D58CCF95-06A8-4263-A1A4-4BC6231D0D26}" type="slidenum">
              <a:rPr lang="en-US"/>
              <a:pPr>
                <a:defRPr/>
              </a:pPr>
              <a:t>‹#›</a:t>
            </a:fld>
            <a:endParaRPr lang="en-US" dirty="0"/>
          </a:p>
        </p:txBody>
      </p:sp>
      <p:sp>
        <p:nvSpPr>
          <p:cNvPr id="55304" name="Rectangle 8"/>
          <p:cNvSpPr>
            <a:spLocks noChangeArrowheads="1"/>
          </p:cNvSpPr>
          <p:nvPr/>
        </p:nvSpPr>
        <p:spPr bwMode="auto">
          <a:xfrm>
            <a:off x="0" y="0"/>
            <a:ext cx="4572000" cy="457200"/>
          </a:xfrm>
          <a:prstGeom prst="rect">
            <a:avLst/>
          </a:prstGeom>
          <a:solidFill>
            <a:schemeClr val="tx1"/>
          </a:solidFill>
          <a:ln w="9525">
            <a:noFill/>
            <a:miter lim="800000"/>
            <a:headEnd/>
            <a:tailEnd/>
          </a:ln>
          <a:effectLst/>
        </p:spPr>
        <p:txBody>
          <a:bodyPr wrap="none" anchor="ctr"/>
          <a:lstStyle/>
          <a:p>
            <a:pPr>
              <a:defRPr/>
            </a:pPr>
            <a:endParaRPr lang="en-US" dirty="0"/>
          </a:p>
        </p:txBody>
      </p:sp>
      <p:sp>
        <p:nvSpPr>
          <p:cNvPr id="55305" name="Rectangle 9"/>
          <p:cNvSpPr>
            <a:spLocks noChangeArrowheads="1"/>
          </p:cNvSpPr>
          <p:nvPr/>
        </p:nvSpPr>
        <p:spPr bwMode="auto">
          <a:xfrm>
            <a:off x="4572000" y="0"/>
            <a:ext cx="4572000" cy="457200"/>
          </a:xfrm>
          <a:prstGeom prst="rect">
            <a:avLst/>
          </a:prstGeom>
          <a:solidFill>
            <a:srgbClr val="FF0000"/>
          </a:solidFill>
          <a:ln w="9525">
            <a:noFill/>
            <a:miter lim="800000"/>
            <a:headEnd/>
            <a:tailEnd/>
          </a:ln>
          <a:effectLst/>
        </p:spPr>
        <p:txBody>
          <a:bodyPr wrap="none" anchor="ctr"/>
          <a:lstStyle/>
          <a:p>
            <a:pPr algn="l">
              <a:defRPr/>
            </a:pPr>
            <a:endParaRPr lang="en-US" dirty="0"/>
          </a:p>
        </p:txBody>
      </p:sp>
      <p:sp>
        <p:nvSpPr>
          <p:cNvPr id="55306" name="Text Box 10"/>
          <p:cNvSpPr txBox="1">
            <a:spLocks noChangeArrowheads="1"/>
          </p:cNvSpPr>
          <p:nvPr/>
        </p:nvSpPr>
        <p:spPr bwMode="auto">
          <a:xfrm>
            <a:off x="0" y="76200"/>
            <a:ext cx="4572000" cy="369888"/>
          </a:xfrm>
          <a:prstGeom prst="rect">
            <a:avLst/>
          </a:prstGeom>
          <a:noFill/>
          <a:ln w="9525">
            <a:noFill/>
            <a:miter lim="800000"/>
            <a:headEnd/>
            <a:tailEnd/>
          </a:ln>
          <a:effectLst/>
        </p:spPr>
        <p:txBody>
          <a:bodyPr wrap="square">
            <a:spAutoFit/>
          </a:bodyPr>
          <a:lstStyle/>
          <a:p>
            <a:pPr algn="l">
              <a:defRPr/>
            </a:pPr>
            <a:r>
              <a:rPr lang="en-US" sz="1800" dirty="0">
                <a:solidFill>
                  <a:schemeClr val="bg1"/>
                </a:solidFill>
                <a:latin typeface="Futura Bk BT" pitchFamily="34" charset="0"/>
              </a:rPr>
              <a:t>ILLINOIS INSTITUTE OF TECHNOLOGY</a:t>
            </a:r>
          </a:p>
        </p:txBody>
      </p:sp>
      <p:sp>
        <p:nvSpPr>
          <p:cNvPr id="55307" name="Text Box 11"/>
          <p:cNvSpPr txBox="1">
            <a:spLocks noChangeArrowheads="1"/>
          </p:cNvSpPr>
          <p:nvPr/>
        </p:nvSpPr>
        <p:spPr bwMode="auto">
          <a:xfrm>
            <a:off x="4692650" y="87312"/>
            <a:ext cx="4298950" cy="369888"/>
          </a:xfrm>
          <a:prstGeom prst="rect">
            <a:avLst/>
          </a:prstGeom>
          <a:noFill/>
          <a:ln w="9525">
            <a:noFill/>
            <a:miter lim="800000"/>
            <a:headEnd/>
            <a:tailEnd/>
          </a:ln>
          <a:effectLst/>
        </p:spPr>
        <p:txBody>
          <a:bodyPr>
            <a:spAutoFit/>
          </a:bodyPr>
          <a:lstStyle/>
          <a:p>
            <a:pPr algn="l">
              <a:defRPr/>
            </a:pPr>
            <a:r>
              <a:rPr lang="en-US" sz="1800" i="1" dirty="0" smtClean="0">
                <a:solidFill>
                  <a:schemeClr val="bg1"/>
                </a:solidFill>
                <a:latin typeface="Futura Md BT" pitchFamily="34" charset="0"/>
              </a:rPr>
              <a:t>School of Applied Technology</a:t>
            </a:r>
            <a:endParaRPr lang="en-US" sz="1800" i="1" dirty="0">
              <a:solidFill>
                <a:schemeClr val="bg1"/>
              </a:solidFill>
              <a:latin typeface="Futura Md BT" pitchFamily="34" charset="0"/>
            </a:endParaRPr>
          </a:p>
        </p:txBody>
      </p:sp>
      <p:sp>
        <p:nvSpPr>
          <p:cNvPr id="55308" name="Rectangle 12"/>
          <p:cNvSpPr>
            <a:spLocks noChangeArrowheads="1"/>
          </p:cNvSpPr>
          <p:nvPr/>
        </p:nvSpPr>
        <p:spPr bwMode="auto">
          <a:xfrm rot="5400000">
            <a:off x="-2819400" y="3276600"/>
            <a:ext cx="6400800" cy="762000"/>
          </a:xfrm>
          <a:prstGeom prst="rect">
            <a:avLst/>
          </a:prstGeom>
          <a:solidFill>
            <a:schemeClr val="tx1"/>
          </a:solidFill>
          <a:ln w="9525">
            <a:noFill/>
            <a:miter lim="800000"/>
            <a:headEnd/>
            <a:tailEnd/>
          </a:ln>
          <a:effectLst/>
        </p:spPr>
        <p:txBody>
          <a:bodyPr wrap="none" anchor="ctr"/>
          <a:lstStyle/>
          <a:p>
            <a:pPr>
              <a:defRPr/>
            </a:pPr>
            <a:endParaRPr lang="en-US" dirty="0"/>
          </a:p>
        </p:txBody>
      </p:sp>
      <p:sp>
        <p:nvSpPr>
          <p:cNvPr id="55309" name="Line 13"/>
          <p:cNvSpPr>
            <a:spLocks noChangeShapeType="1"/>
          </p:cNvSpPr>
          <p:nvPr/>
        </p:nvSpPr>
        <p:spPr bwMode="auto">
          <a:xfrm>
            <a:off x="0" y="457200"/>
            <a:ext cx="9144000" cy="0"/>
          </a:xfrm>
          <a:prstGeom prst="line">
            <a:avLst/>
          </a:prstGeom>
          <a:noFill/>
          <a:ln w="28575">
            <a:solidFill>
              <a:schemeClr val="bg1"/>
            </a:solidFill>
            <a:round/>
            <a:headEnd/>
            <a:tailEnd/>
          </a:ln>
          <a:effectLst/>
        </p:spPr>
        <p:txBody>
          <a:bodyPr/>
          <a:lstStyle/>
          <a:p>
            <a:pPr>
              <a:defRPr/>
            </a:pPr>
            <a:endParaRPr lang="en-US" dirty="0"/>
          </a:p>
        </p:txBody>
      </p:sp>
      <p:sp>
        <p:nvSpPr>
          <p:cNvPr id="55310" name="Text Box 14"/>
          <p:cNvSpPr txBox="1">
            <a:spLocks noChangeArrowheads="1"/>
          </p:cNvSpPr>
          <p:nvPr/>
        </p:nvSpPr>
        <p:spPr bwMode="auto">
          <a:xfrm rot="16200000">
            <a:off x="-2050256" y="3953669"/>
            <a:ext cx="4802187" cy="1006475"/>
          </a:xfrm>
          <a:prstGeom prst="rect">
            <a:avLst/>
          </a:prstGeom>
          <a:noFill/>
          <a:ln w="9525" algn="ctr">
            <a:noFill/>
            <a:miter lim="800000"/>
            <a:headEnd type="none" w="sm" len="sm"/>
            <a:tailEnd type="none" w="sm" len="sm"/>
          </a:ln>
          <a:effectLst/>
        </p:spPr>
        <p:txBody>
          <a:bodyPr>
            <a:spAutoFit/>
          </a:bodyPr>
          <a:lstStyle/>
          <a:p>
            <a:pPr algn="l">
              <a:defRPr/>
            </a:pPr>
            <a:r>
              <a:rPr lang="en-US" sz="6000" b="1" dirty="0" smtClean="0">
                <a:solidFill>
                  <a:schemeClr val="hlink"/>
                </a:solidFill>
                <a:latin typeface="Futura Md BT" pitchFamily="34" charset="0"/>
              </a:rPr>
              <a:t>ITM - 527</a:t>
            </a:r>
            <a:endParaRPr lang="en-US" sz="6000" b="1" dirty="0">
              <a:solidFill>
                <a:schemeClr val="hlink"/>
              </a:solidFill>
              <a:latin typeface="Futura Md BT" pitchFamily="34" charset="0"/>
            </a:endParaRPr>
          </a:p>
        </p:txBody>
      </p:sp>
    </p:spTree>
  </p:cSld>
  <p:clrMap bg1="lt1" tx1="dk1" bg2="lt2" tx2="dk2" accent1="accent1" accent2="accent2" accent3="accent3" accent4="accent4" accent5="accent5" accent6="accent6" hlink="hlink" folHlink="folHlink"/>
  <p:sldLayoutIdLst>
    <p:sldLayoutId id="214748370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3"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0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30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30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bldLvl="2" autoUpdateAnimBg="0">
        <p:tmplLst>
          <p:tmpl lvl="1">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Lst>
      </p:bldP>
    </p:bldLst>
  </p:timing>
  <p:hf hdr="0" ft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fontAlgn="base">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fontAlgn="base">
        <a:spcBef>
          <a:spcPct val="20000"/>
        </a:spcBef>
        <a:spcAft>
          <a:spcPct val="0"/>
        </a:spcAft>
        <a:buFont typeface="Wingdings" pitchFamily="2" charset="2"/>
        <a:buChar char="§"/>
        <a:defRPr sz="2800">
          <a:solidFill>
            <a:schemeClr val="tx1"/>
          </a:solidFill>
          <a:latin typeface="+mn-lt"/>
        </a:defRPr>
      </a:lvl2pPr>
      <a:lvl3pPr marL="1208088" indent="-228600" algn="l" rtl="0" fontAlgn="base">
        <a:spcBef>
          <a:spcPct val="20000"/>
        </a:spcBef>
        <a:spcAft>
          <a:spcPct val="0"/>
        </a:spcAft>
        <a:buFont typeface="Century Schoolbook" pitchFamily="18" charset="0"/>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hyperlink" Target="http://www.sas.com/en_us/insights/big-data/what-is-big-data.html" TargetMode="External"/><Relationship Id="rId3" Type="http://schemas.openxmlformats.org/officeDocument/2006/relationships/hyperlink" Target="http://docs.mongodb.org/manual" TargetMode="External"/><Relationship Id="rId7" Type="http://schemas.openxmlformats.org/officeDocument/2006/relationships/hyperlink" Target="https://www.mongodb.com/nosql-explained" TargetMode="External"/><Relationship Id="rId2" Type="http://schemas.openxmlformats.org/officeDocument/2006/relationships/hyperlink" Target="http://www.fidelissecurity.com/files/NDFInsightsWhitePaper.pdf" TargetMode="External"/><Relationship Id="rId1" Type="http://schemas.openxmlformats.org/officeDocument/2006/relationships/slideLayout" Target="../slideLayouts/slideLayout3.xml"/><Relationship Id="rId6" Type="http://schemas.openxmlformats.org/officeDocument/2006/relationships/hyperlink" Target="http://www-01.ibm.com/software/data/bigdata/what-is-big-data.html" TargetMode="External"/><Relationship Id="rId5" Type="http://schemas.openxmlformats.org/officeDocument/2006/relationships/hyperlink" Target="http://www.tutorialspoint.com/mongodb/mongodb_tutorial.pdf" TargetMode="External"/><Relationship Id="rId4" Type="http://schemas.openxmlformats.org/officeDocument/2006/relationships/hyperlink" Target="https://www.mongodb.com/collateral/mongodb-security-architectur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ITMS 528 - Database Security</a:t>
            </a:r>
            <a:endParaRPr lang="en-US" dirty="0"/>
          </a:p>
        </p:txBody>
      </p:sp>
      <p:sp>
        <p:nvSpPr>
          <p:cNvPr id="4" name="Text Placeholder 3"/>
          <p:cNvSpPr>
            <a:spLocks noGrp="1"/>
          </p:cNvSpPr>
          <p:nvPr>
            <p:ph type="body" sz="quarter" idx="13"/>
          </p:nvPr>
        </p:nvSpPr>
        <p:spPr/>
        <p:txBody>
          <a:bodyPr/>
          <a:lstStyle/>
          <a:p>
            <a:r>
              <a:rPr lang="en-US" dirty="0" smtClean="0"/>
              <a:t>October  21, </a:t>
            </a:r>
            <a:r>
              <a:rPr lang="en-US" dirty="0" smtClean="0"/>
              <a:t>2015</a:t>
            </a:r>
          </a:p>
          <a:p>
            <a:r>
              <a:rPr lang="en-US" dirty="0" err="1" smtClean="0"/>
              <a:t>Sonali</a:t>
            </a:r>
            <a:r>
              <a:rPr lang="en-US" dirty="0" smtClean="0"/>
              <a:t> </a:t>
            </a:r>
            <a:r>
              <a:rPr lang="en-US" dirty="0" err="1" smtClean="0"/>
              <a:t>Nimbalkar</a:t>
            </a:r>
            <a:endParaRPr lang="en-US" dirty="0" smtClean="0"/>
          </a:p>
          <a:p>
            <a:r>
              <a:rPr lang="en-US" b="1" dirty="0" smtClean="0"/>
              <a:t>MongoDB NoSQL Database Security and Challenges</a:t>
            </a:r>
            <a:endParaRPr lang="en-US" dirty="0"/>
          </a:p>
        </p:txBody>
      </p:sp>
    </p:spTree>
    <p:extLst>
      <p:ext uri="{BB962C8B-B14F-4D97-AF65-F5344CB8AC3E}">
        <p14:creationId xmlns="" xmlns:p14="http://schemas.microsoft.com/office/powerpoint/2010/main" val="323258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MongoDB Security Architecture</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57150" indent="0"/>
            <a:r>
              <a:rPr lang="en-US" sz="1600" b="1" dirty="0" smtClean="0"/>
              <a:t>Authorization</a:t>
            </a:r>
          </a:p>
          <a:p>
            <a:pPr marL="57150" indent="0">
              <a:buNone/>
            </a:pPr>
            <a:r>
              <a:rPr lang="en-US" sz="1600" dirty="0" smtClean="0"/>
              <a:t>Authorization means defining the permissions for authenticated user or application to allow access for various operations in the database.</a:t>
            </a:r>
          </a:p>
          <a:p>
            <a:pPr marL="857250" lvl="1" indent="-400050">
              <a:buFont typeface="Wingdings" pitchFamily="2" charset="2"/>
              <a:buChar char="ü"/>
            </a:pPr>
            <a:endParaRPr lang="en-US" sz="1600" dirty="0" smtClean="0"/>
          </a:p>
          <a:p>
            <a:pPr marL="857250" lvl="1" indent="-400050">
              <a:buFont typeface="Wingdings" pitchFamily="2" charset="2"/>
              <a:buChar char="ü"/>
            </a:pPr>
            <a:r>
              <a:rPr lang="en-US" sz="1600" dirty="0" smtClean="0"/>
              <a:t>MongoDB field level redaction technique is very helpful to restrict access to sensitive data. It can be used to protect PII, SSN or bank information. </a:t>
            </a:r>
          </a:p>
          <a:p>
            <a:pPr marL="857250" lvl="1" indent="-400050">
              <a:buFont typeface="Wingdings" pitchFamily="2" charset="2"/>
              <a:buChar char="ü"/>
            </a:pPr>
            <a:endParaRPr lang="en-US" sz="1600" dirty="0" smtClean="0"/>
          </a:p>
          <a:p>
            <a:pPr marL="857250" lvl="1" indent="-400050">
              <a:buFont typeface="Wingdings" pitchFamily="2" charset="2"/>
              <a:buChar char="ü"/>
            </a:pPr>
            <a:r>
              <a:rPr lang="en-US" sz="1600" dirty="0" smtClean="0"/>
              <a:t>	Privileges are assigned to user roles which define a specific set of actions that can be performed on the database.</a:t>
            </a:r>
          </a:p>
          <a:p>
            <a:pPr marL="857250" lvl="1" indent="-400050">
              <a:buFont typeface="Wingdings" pitchFamily="2" charset="2"/>
              <a:buChar char="ü"/>
            </a:pPr>
            <a:endParaRPr lang="en-US" sz="1600" dirty="0" smtClean="0"/>
          </a:p>
          <a:p>
            <a:pPr marL="857250" lvl="1" indent="-400050">
              <a:buFont typeface="Wingdings" pitchFamily="2" charset="2"/>
              <a:buChar char="ü"/>
            </a:pPr>
            <a:r>
              <a:rPr lang="en-US" sz="1600" dirty="0" smtClean="0"/>
              <a:t>Permissions can be based on both the content of the document and on specific user privileges, based on security labels.</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10</a:t>
            </a:fld>
            <a:endParaRPr lang="en-US" dirty="0"/>
          </a:p>
        </p:txBody>
      </p:sp>
      <p:sp>
        <p:nvSpPr>
          <p:cNvPr id="7" name="TextBox 6"/>
          <p:cNvSpPr txBox="1"/>
          <p:nvPr/>
        </p:nvSpPr>
        <p:spPr>
          <a:xfrm>
            <a:off x="1" y="3200400"/>
            <a:ext cx="754053" cy="3657600"/>
          </a:xfrm>
          <a:prstGeom prst="rect">
            <a:avLst/>
          </a:prstGeom>
          <a:solidFill>
            <a:schemeClr val="tx1"/>
          </a:solidFill>
        </p:spPr>
        <p:txBody>
          <a:bodyPr vert="vert270" wrap="square" rtlCol="0">
            <a:spAutoFit/>
          </a:bodyPr>
          <a:lstStyle/>
          <a:p>
            <a:r>
              <a:rPr lang="en-US" sz="3700" b="1" dirty="0" smtClean="0">
                <a:solidFill>
                  <a:srgbClr val="FF0000"/>
                </a:solidFill>
              </a:rPr>
              <a:t>ITMS - 528</a:t>
            </a:r>
            <a:endParaRPr lang="en-US" sz="3700" b="1" dirty="0">
              <a:solidFill>
                <a:srgbClr val="FF0000"/>
              </a:solidFill>
            </a:endParaRPr>
          </a:p>
        </p:txBody>
      </p:sp>
    </p:spTree>
    <p:extLst>
      <p:ext uri="{BB962C8B-B14F-4D97-AF65-F5344CB8AC3E}">
        <p14:creationId xmlns="" xmlns:p14="http://schemas.microsoft.com/office/powerpoint/2010/main" val="3589334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MongoDB Security Architecture</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57150" indent="0"/>
            <a:r>
              <a:rPr lang="en-US" sz="1600" b="1" dirty="0" smtClean="0"/>
              <a:t>Auditing</a:t>
            </a:r>
          </a:p>
          <a:p>
            <a:pPr marL="57150" indent="0">
              <a:buNone/>
            </a:pPr>
            <a:r>
              <a:rPr lang="en-US" sz="1600" dirty="0" smtClean="0"/>
              <a:t>Auditing framework creates audit logs which keep the track of user activities, database configurations and data captured by each entity accessing the database. </a:t>
            </a:r>
          </a:p>
          <a:p>
            <a:pPr marL="857250" lvl="1" indent="-400050">
              <a:buFont typeface="Wingdings" pitchFamily="2" charset="2"/>
              <a:buChar char="ü"/>
            </a:pPr>
            <a:r>
              <a:rPr lang="en-US" sz="1600" dirty="0" smtClean="0"/>
              <a:t>Audit log helps to prevent any unauthorized access to data, performing security analysis. </a:t>
            </a:r>
          </a:p>
          <a:p>
            <a:pPr marL="857250" lvl="1" indent="-400050">
              <a:buNone/>
            </a:pPr>
            <a:endParaRPr lang="en-US" sz="1600" dirty="0" smtClean="0"/>
          </a:p>
          <a:p>
            <a:pPr marL="57150" indent="0"/>
            <a:r>
              <a:rPr lang="en-US" sz="1600" b="1" dirty="0" smtClean="0"/>
              <a:t>Encryption</a:t>
            </a:r>
          </a:p>
          <a:p>
            <a:pPr marL="57150" indent="0">
              <a:buNone/>
            </a:pPr>
            <a:r>
              <a:rPr lang="en-US" sz="1600" dirty="0" smtClean="0"/>
              <a:t>Encryption means encoding of data and only authorized entities can decode it to retrieve information.</a:t>
            </a:r>
          </a:p>
          <a:p>
            <a:pPr marL="857250" lvl="1" indent="-400050">
              <a:buFont typeface="Wingdings" pitchFamily="2" charset="2"/>
              <a:buChar char="ü"/>
            </a:pPr>
            <a:r>
              <a:rPr lang="en-US" sz="1600" b="1" dirty="0" smtClean="0"/>
              <a:t>Network Encryption</a:t>
            </a:r>
          </a:p>
          <a:p>
            <a:pPr marL="857250" lvl="1" indent="-400050">
              <a:buNone/>
            </a:pPr>
            <a:r>
              <a:rPr lang="en-US" sz="1600" dirty="0" smtClean="0"/>
              <a:t>	MongoDB uses SSL(secure socket layer) protocol. SSL allows client to connect to MongoDB via encrypted channels. </a:t>
            </a:r>
          </a:p>
          <a:p>
            <a:pPr marL="857250" lvl="1" indent="-400050">
              <a:buFont typeface="Wingdings" pitchFamily="2" charset="2"/>
              <a:buChar char="ü"/>
            </a:pPr>
            <a:r>
              <a:rPr lang="en-US" sz="1600" b="1" dirty="0" smtClean="0"/>
              <a:t>Disk Encryption</a:t>
            </a:r>
          </a:p>
          <a:p>
            <a:pPr marL="857250" lvl="1" indent="-400050">
              <a:buNone/>
            </a:pPr>
            <a:r>
              <a:rPr lang="en-US" sz="1600" dirty="0" smtClean="0"/>
              <a:t>	It uses third party libraries which provide disk level encryption and it ensures that only authorized processes can access this data.  It’s used to encrypt data at rest.</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11</a:t>
            </a:fld>
            <a:endParaRPr lang="en-US" dirty="0"/>
          </a:p>
        </p:txBody>
      </p:sp>
      <p:sp>
        <p:nvSpPr>
          <p:cNvPr id="7" name="TextBox 6"/>
          <p:cNvSpPr txBox="1"/>
          <p:nvPr/>
        </p:nvSpPr>
        <p:spPr>
          <a:xfrm>
            <a:off x="1" y="3200400"/>
            <a:ext cx="754053" cy="3657600"/>
          </a:xfrm>
          <a:prstGeom prst="rect">
            <a:avLst/>
          </a:prstGeom>
          <a:solidFill>
            <a:schemeClr val="tx1"/>
          </a:solidFill>
        </p:spPr>
        <p:txBody>
          <a:bodyPr vert="vert270" wrap="square" rtlCol="0">
            <a:spAutoFit/>
          </a:bodyPr>
          <a:lstStyle/>
          <a:p>
            <a:r>
              <a:rPr lang="en-US" sz="3700" b="1" dirty="0" smtClean="0">
                <a:solidFill>
                  <a:srgbClr val="FF0000"/>
                </a:solidFill>
              </a:rPr>
              <a:t>ITMS - 528</a:t>
            </a:r>
            <a:endParaRPr lang="en-US" sz="3700" b="1" dirty="0">
              <a:solidFill>
                <a:srgbClr val="FF0000"/>
              </a:solidFill>
            </a:endParaRPr>
          </a:p>
        </p:txBody>
      </p:sp>
    </p:spTree>
    <p:extLst>
      <p:ext uri="{BB962C8B-B14F-4D97-AF65-F5344CB8AC3E}">
        <p14:creationId xmlns="" xmlns:p14="http://schemas.microsoft.com/office/powerpoint/2010/main" val="35893347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MongoDB Security Architecture</a:t>
            </a:r>
            <a:endParaRPr lang="en-US" sz="3200" dirty="0"/>
          </a:p>
        </p:txBody>
      </p:sp>
      <p:sp>
        <p:nvSpPr>
          <p:cNvPr id="3" name="Content Placeholder 2"/>
          <p:cNvSpPr>
            <a:spLocks noGrp="1"/>
          </p:cNvSpPr>
          <p:nvPr>
            <p:ph sz="half" idx="1"/>
          </p:nvPr>
        </p:nvSpPr>
        <p:spPr>
          <a:xfrm>
            <a:off x="990600" y="1828800"/>
            <a:ext cx="7924800" cy="4876800"/>
          </a:xfrm>
        </p:spPr>
        <p:txBody>
          <a:bodyPr/>
          <a:lstStyle/>
          <a:p>
            <a:pPr marL="57150" indent="0"/>
            <a:r>
              <a:rPr lang="en-US" sz="1400" b="1" dirty="0" smtClean="0"/>
              <a:t>  Environment &amp; Processes</a:t>
            </a:r>
          </a:p>
          <a:p>
            <a:pPr marL="57150" indent="0">
              <a:buNone/>
            </a:pPr>
            <a:r>
              <a:rPr lang="en-US" sz="1400" dirty="0" smtClean="0"/>
              <a:t>It’s essential to build trusted and secure environment to reduce risk or security threats.</a:t>
            </a:r>
            <a:endParaRPr lang="en-US" sz="1400" b="1" dirty="0" smtClean="0"/>
          </a:p>
          <a:p>
            <a:pPr lvl="1">
              <a:buFont typeface="Wingdings" pitchFamily="2" charset="2"/>
              <a:buChar char="ü"/>
            </a:pPr>
            <a:r>
              <a:rPr lang="en-US" sz="1400" b="1" dirty="0" smtClean="0"/>
              <a:t>Network Filter</a:t>
            </a:r>
            <a:endParaRPr lang="en-US" sz="1400" dirty="0" smtClean="0"/>
          </a:p>
          <a:p>
            <a:pPr lvl="1">
              <a:buNone/>
            </a:pPr>
            <a:r>
              <a:rPr lang="en-US" sz="1400" dirty="0" smtClean="0"/>
              <a:t>	Connections to MongoDB from unknown sources can be blocked by using firewalls and router ACL rules.</a:t>
            </a:r>
          </a:p>
          <a:p>
            <a:pPr lvl="1">
              <a:buFont typeface="Wingdings" pitchFamily="2" charset="2"/>
              <a:buChar char="ü"/>
            </a:pPr>
            <a:r>
              <a:rPr lang="en-US" sz="1400" b="1" dirty="0" smtClean="0"/>
              <a:t>Binding IP addresses</a:t>
            </a:r>
            <a:endParaRPr lang="en-US" sz="1400" dirty="0" smtClean="0"/>
          </a:p>
          <a:p>
            <a:pPr lvl="1">
              <a:buNone/>
            </a:pPr>
            <a:r>
              <a:rPr lang="en-US" sz="1400" dirty="0" smtClean="0"/>
              <a:t>	It limits the network interfaces on which programs will listen for incoming connections.</a:t>
            </a:r>
          </a:p>
          <a:p>
            <a:pPr lvl="1">
              <a:buFont typeface="Wingdings" pitchFamily="2" charset="2"/>
              <a:buChar char="ü"/>
            </a:pPr>
            <a:r>
              <a:rPr lang="en-US" sz="1400" b="1" dirty="0" smtClean="0"/>
              <a:t>Running in VPNs</a:t>
            </a:r>
            <a:endParaRPr lang="en-US" sz="1400" dirty="0" smtClean="0"/>
          </a:p>
          <a:p>
            <a:pPr lvl="1">
              <a:buNone/>
            </a:pPr>
            <a:r>
              <a:rPr lang="en-US" sz="1400" dirty="0" smtClean="0"/>
              <a:t>	MongoDB configures SSL protocol for the virtual private network.</a:t>
            </a:r>
          </a:p>
          <a:p>
            <a:pPr lvl="1">
              <a:buFont typeface="Wingdings" pitchFamily="2" charset="2"/>
              <a:buChar char="ü"/>
            </a:pPr>
            <a:r>
              <a:rPr lang="en-US" sz="1400" b="1" dirty="0" smtClean="0"/>
              <a:t>Dedicated OS user account</a:t>
            </a:r>
            <a:endParaRPr lang="en-US" sz="1400" dirty="0" smtClean="0"/>
          </a:p>
          <a:p>
            <a:pPr lvl="1">
              <a:buNone/>
            </a:pPr>
            <a:r>
              <a:rPr lang="en-US" sz="1400" dirty="0" smtClean="0"/>
              <a:t>	Separate user account should be created to accomplish database activities.</a:t>
            </a:r>
          </a:p>
          <a:p>
            <a:pPr lvl="1">
              <a:buFont typeface="Wingdings" pitchFamily="2" charset="2"/>
              <a:buChar char="ü"/>
            </a:pPr>
            <a:r>
              <a:rPr lang="en-US" sz="1400" b="1" dirty="0" smtClean="0"/>
              <a:t>File system permissions</a:t>
            </a:r>
            <a:endParaRPr lang="en-US" sz="1400" dirty="0" smtClean="0"/>
          </a:p>
          <a:p>
            <a:pPr lvl="1">
              <a:buNone/>
            </a:pPr>
            <a:r>
              <a:rPr lang="en-US" sz="1400" dirty="0" smtClean="0"/>
              <a:t>	File systems present on server should employ permissions to access files so only authorized person can access data files.</a:t>
            </a:r>
          </a:p>
          <a:p>
            <a:pPr lvl="1">
              <a:buFont typeface="Wingdings" pitchFamily="2" charset="2"/>
              <a:buChar char="ü"/>
            </a:pPr>
            <a:r>
              <a:rPr lang="en-US" sz="1400" b="1" dirty="0" smtClean="0"/>
              <a:t>Query injection</a:t>
            </a:r>
            <a:endParaRPr lang="en-US" sz="1400" dirty="0" smtClean="0"/>
          </a:p>
          <a:p>
            <a:pPr lvl="1">
              <a:buNone/>
            </a:pPr>
            <a:r>
              <a:rPr lang="en-US" sz="1400" dirty="0" smtClean="0"/>
              <a:t>	Test script should be present to avoid SQL injection attacks.</a:t>
            </a:r>
          </a:p>
          <a:p>
            <a:pPr lvl="1">
              <a:buFont typeface="Wingdings" pitchFamily="2" charset="2"/>
              <a:buChar char="ü"/>
            </a:pPr>
            <a:r>
              <a:rPr lang="en-US" sz="1400" b="1" dirty="0" smtClean="0"/>
              <a:t>Physical access control</a:t>
            </a:r>
            <a:endParaRPr lang="en-US" sz="1400" dirty="0" smtClean="0"/>
          </a:p>
          <a:p>
            <a:pPr marL="800100" lvl="2" indent="0">
              <a:buNone/>
            </a:pPr>
            <a:r>
              <a:rPr lang="en-US" sz="1400" dirty="0" smtClean="0"/>
              <a:t>Control physical access to servers, storage and backup media for protection</a:t>
            </a:r>
            <a:r>
              <a:rPr lang="en-US" sz="600" dirty="0" smtClean="0"/>
              <a:t>.</a:t>
            </a:r>
          </a:p>
          <a:p>
            <a:pPr marL="57150" indent="0"/>
            <a:endParaRPr lang="en-US" sz="1400" b="1" dirty="0" smtClean="0"/>
          </a:p>
        </p:txBody>
      </p:sp>
      <p:sp>
        <p:nvSpPr>
          <p:cNvPr id="5" name="Slide Number Placeholder 4"/>
          <p:cNvSpPr>
            <a:spLocks noGrp="1"/>
          </p:cNvSpPr>
          <p:nvPr>
            <p:ph type="sldNum" sz="quarter" idx="12"/>
          </p:nvPr>
        </p:nvSpPr>
        <p:spPr>
          <a:xfrm>
            <a:off x="8610600" y="6248400"/>
            <a:ext cx="381000" cy="476250"/>
          </a:xfrm>
        </p:spPr>
        <p:txBody>
          <a:bodyPr/>
          <a:lstStyle/>
          <a:p>
            <a:pPr>
              <a:defRPr/>
            </a:pPr>
            <a:fld id="{5D74AC02-7534-425D-9D68-BB86A7E0F91B}" type="slidenum">
              <a:rPr lang="en-US" smtClean="0"/>
              <a:pPr>
                <a:defRPr/>
              </a:pPr>
              <a:t>12</a:t>
            </a:fld>
            <a:endParaRPr lang="en-US" dirty="0"/>
          </a:p>
        </p:txBody>
      </p:sp>
      <p:sp>
        <p:nvSpPr>
          <p:cNvPr id="7" name="TextBox 6"/>
          <p:cNvSpPr txBox="1"/>
          <p:nvPr/>
        </p:nvSpPr>
        <p:spPr>
          <a:xfrm>
            <a:off x="1" y="3200400"/>
            <a:ext cx="754053" cy="3657600"/>
          </a:xfrm>
          <a:prstGeom prst="rect">
            <a:avLst/>
          </a:prstGeom>
          <a:solidFill>
            <a:schemeClr val="tx1"/>
          </a:solidFill>
        </p:spPr>
        <p:txBody>
          <a:bodyPr vert="vert270" wrap="square" rtlCol="0">
            <a:spAutoFit/>
          </a:bodyPr>
          <a:lstStyle/>
          <a:p>
            <a:r>
              <a:rPr lang="en-US" sz="3700" b="1" dirty="0" smtClean="0">
                <a:solidFill>
                  <a:srgbClr val="FF0000"/>
                </a:solidFill>
              </a:rPr>
              <a:t>ITMS - 528</a:t>
            </a:r>
            <a:endParaRPr lang="en-US" sz="3700" b="1" dirty="0">
              <a:solidFill>
                <a:srgbClr val="FF0000"/>
              </a:solidFill>
            </a:endParaRPr>
          </a:p>
        </p:txBody>
      </p:sp>
    </p:spTree>
    <p:extLst>
      <p:ext uri="{BB962C8B-B14F-4D97-AF65-F5344CB8AC3E}">
        <p14:creationId xmlns="" xmlns:p14="http://schemas.microsoft.com/office/powerpoint/2010/main" val="3589334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Data Security Issues in MongoDB</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57150" indent="0"/>
            <a:r>
              <a:rPr lang="en-US" sz="1600" dirty="0" smtClean="0"/>
              <a:t>  MongoDB was not having any in-built mechanism to encrypt data which is at rest.</a:t>
            </a:r>
          </a:p>
          <a:p>
            <a:pPr marL="57150" indent="0"/>
            <a:endParaRPr lang="en-US" sz="1600" dirty="0" smtClean="0"/>
          </a:p>
          <a:p>
            <a:pPr marL="57150" lvl="0" indent="0"/>
            <a:r>
              <a:rPr lang="en-US" sz="1600" dirty="0" smtClean="0"/>
              <a:t>Inter-node encryption communication is not supported in MongoDB. </a:t>
            </a:r>
          </a:p>
          <a:p>
            <a:pPr marL="57150" lvl="0" indent="0"/>
            <a:endParaRPr lang="en-US" sz="1600" dirty="0" smtClean="0"/>
          </a:p>
          <a:p>
            <a:pPr marL="57150" indent="0"/>
            <a:r>
              <a:rPr lang="en-US" sz="1600" dirty="0" smtClean="0"/>
              <a:t>Authentication is disabled by default. Basic MongoDB features support authentication  only on database level.</a:t>
            </a:r>
          </a:p>
          <a:p>
            <a:pPr marL="57150" indent="0"/>
            <a:endParaRPr lang="en-US" sz="1600" dirty="0" smtClean="0"/>
          </a:p>
          <a:p>
            <a:pPr marL="57150" indent="0"/>
            <a:r>
              <a:rPr lang="en-US" sz="1600" dirty="0" smtClean="0"/>
              <a:t>MongoDB has HTTP console for each instance to show information about connecting clients and by default authorization is not required to access it.</a:t>
            </a:r>
          </a:p>
          <a:p>
            <a:pPr marL="57150" indent="0"/>
            <a:endParaRPr lang="en-US" sz="1600" dirty="0" smtClean="0"/>
          </a:p>
          <a:p>
            <a:pPr marL="57150" lvl="0" indent="0"/>
            <a:r>
              <a:rPr lang="en-US" sz="1600" dirty="0" smtClean="0"/>
              <a:t>MongoDB are used along with PHP and java scripts which are more susceptible for injection attacks.</a:t>
            </a:r>
          </a:p>
          <a:p>
            <a:pPr marL="57150" lvl="0" indent="0"/>
            <a:endParaRPr lang="en-US" sz="1600" dirty="0" smtClean="0"/>
          </a:p>
          <a:p>
            <a:pPr marL="57150" lvl="0" indent="0"/>
            <a:r>
              <a:rPr lang="en-US" sz="1600" dirty="0" smtClean="0"/>
              <a:t>Default MongoDB version does not support SSL protocol security protection.</a:t>
            </a:r>
          </a:p>
          <a:p>
            <a:pPr marL="57150" indent="0"/>
            <a:endParaRPr lang="en-US" sz="1400" dirty="0" smtClean="0"/>
          </a:p>
          <a:p>
            <a:pPr marL="57150" lvl="0" indent="0"/>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13</a:t>
            </a:fld>
            <a:endParaRPr lang="en-US" dirty="0"/>
          </a:p>
        </p:txBody>
      </p:sp>
      <p:sp>
        <p:nvSpPr>
          <p:cNvPr id="7" name="TextBox 6"/>
          <p:cNvSpPr txBox="1"/>
          <p:nvPr/>
        </p:nvSpPr>
        <p:spPr>
          <a:xfrm>
            <a:off x="1" y="3200400"/>
            <a:ext cx="754053" cy="3657600"/>
          </a:xfrm>
          <a:prstGeom prst="rect">
            <a:avLst/>
          </a:prstGeom>
          <a:solidFill>
            <a:schemeClr val="tx1"/>
          </a:solidFill>
        </p:spPr>
        <p:txBody>
          <a:bodyPr vert="vert270" wrap="square" rtlCol="0">
            <a:spAutoFit/>
          </a:bodyPr>
          <a:lstStyle/>
          <a:p>
            <a:r>
              <a:rPr lang="en-US" sz="3700" b="1" dirty="0" smtClean="0">
                <a:solidFill>
                  <a:srgbClr val="FF0000"/>
                </a:solidFill>
              </a:rPr>
              <a:t>ITMS - 528</a:t>
            </a:r>
            <a:endParaRPr lang="en-US" sz="3700" b="1" dirty="0">
              <a:solidFill>
                <a:srgbClr val="FF0000"/>
              </a:solidFill>
            </a:endParaRPr>
          </a:p>
        </p:txBody>
      </p:sp>
    </p:spTree>
    <p:extLst>
      <p:ext uri="{BB962C8B-B14F-4D97-AF65-F5344CB8AC3E}">
        <p14:creationId xmlns="" xmlns:p14="http://schemas.microsoft.com/office/powerpoint/2010/main" val="35893347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Future Scope</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lvl="0"/>
            <a:r>
              <a:rPr lang="en-US" sz="1600" dirty="0" smtClean="0"/>
              <a:t>Strong file system security is needed to protect data files.</a:t>
            </a:r>
          </a:p>
          <a:p>
            <a:pPr lvl="0"/>
            <a:endParaRPr lang="en-US" sz="1600" dirty="0" smtClean="0"/>
          </a:p>
          <a:p>
            <a:r>
              <a:rPr lang="en-US" sz="1600" dirty="0" smtClean="0"/>
              <a:t>MongoDB must support Kerberos authentication by default to validate client and server connection.</a:t>
            </a:r>
          </a:p>
          <a:p>
            <a:endParaRPr lang="en-US" sz="1600" dirty="0" smtClean="0"/>
          </a:p>
          <a:p>
            <a:r>
              <a:rPr lang="en-US" sz="1600" dirty="0" smtClean="0"/>
              <a:t>Third party tool to provide TDE or in-built key management mechanism  needs to be incorporated.</a:t>
            </a:r>
          </a:p>
          <a:p>
            <a:endParaRPr lang="en-US" sz="1600" dirty="0" smtClean="0"/>
          </a:p>
          <a:p>
            <a:r>
              <a:rPr lang="en-US" sz="1600" dirty="0" smtClean="0"/>
              <a:t>MongoDB requires test script for NoSQL injection attacks.</a:t>
            </a:r>
          </a:p>
          <a:p>
            <a:pPr lvl="0"/>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14</a:t>
            </a:fld>
            <a:endParaRPr lang="en-US" dirty="0"/>
          </a:p>
        </p:txBody>
      </p:sp>
      <p:sp>
        <p:nvSpPr>
          <p:cNvPr id="7" name="TextBox 6"/>
          <p:cNvSpPr txBox="1"/>
          <p:nvPr/>
        </p:nvSpPr>
        <p:spPr>
          <a:xfrm>
            <a:off x="1" y="3200400"/>
            <a:ext cx="754053" cy="3657600"/>
          </a:xfrm>
          <a:prstGeom prst="rect">
            <a:avLst/>
          </a:prstGeom>
          <a:solidFill>
            <a:schemeClr val="tx1"/>
          </a:solidFill>
        </p:spPr>
        <p:txBody>
          <a:bodyPr vert="vert270" wrap="square" rtlCol="0">
            <a:spAutoFit/>
          </a:bodyPr>
          <a:lstStyle/>
          <a:p>
            <a:r>
              <a:rPr lang="en-US" sz="3700" b="1" dirty="0" smtClean="0">
                <a:solidFill>
                  <a:srgbClr val="FF0000"/>
                </a:solidFill>
              </a:rPr>
              <a:t>ITMS - 528</a:t>
            </a:r>
            <a:endParaRPr lang="en-US" sz="3700" b="1" dirty="0">
              <a:solidFill>
                <a:srgbClr val="FF0000"/>
              </a:solidFill>
            </a:endParaRPr>
          </a:p>
        </p:txBody>
      </p:sp>
    </p:spTree>
    <p:extLst>
      <p:ext uri="{BB962C8B-B14F-4D97-AF65-F5344CB8AC3E}">
        <p14:creationId xmlns="" xmlns:p14="http://schemas.microsoft.com/office/powerpoint/2010/main" val="3589334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Conclusion</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57150" indent="0"/>
            <a:r>
              <a:rPr lang="en-US" sz="1600" dirty="0" smtClean="0"/>
              <a:t>MongoDB NoSQL database is widely used as it's an open source and provides flexibility, scalability and performance to deal with big data. But NOSQL security needs to be improved to meet data security requirements.</a:t>
            </a:r>
          </a:p>
          <a:p>
            <a:pPr marL="57150" indent="0"/>
            <a:endParaRPr lang="en-US" sz="1600" dirty="0" smtClean="0"/>
          </a:p>
          <a:p>
            <a:pPr marL="57150" indent="0"/>
            <a:r>
              <a:rPr lang="en-US" sz="1600" dirty="0" smtClean="0"/>
              <a:t>Big data technologies must improve to meet the regulatory compliance standards and it would be best suited when some security features of RDBMS will also be combined with NoSQL database.</a:t>
            </a:r>
          </a:p>
          <a:p>
            <a:pPr marL="57150" indent="0"/>
            <a:endParaRPr lang="en-US" sz="1600" dirty="0" smtClean="0"/>
          </a:p>
          <a:p>
            <a:pPr marL="57150" indent="0"/>
            <a:r>
              <a:rPr lang="en-US" sz="1600" dirty="0" smtClean="0"/>
              <a:t>NoSQL databases may replace RDBMS once they are improved and upgraded to provide high end database security along with scalability, high performance.</a:t>
            </a:r>
          </a:p>
          <a:p>
            <a:pPr marL="57150" indent="0"/>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15</a:t>
            </a:fld>
            <a:endParaRPr lang="en-US" dirty="0"/>
          </a:p>
        </p:txBody>
      </p:sp>
      <p:sp>
        <p:nvSpPr>
          <p:cNvPr id="7" name="TextBox 6"/>
          <p:cNvSpPr txBox="1"/>
          <p:nvPr/>
        </p:nvSpPr>
        <p:spPr>
          <a:xfrm>
            <a:off x="1" y="3200400"/>
            <a:ext cx="754053" cy="3657600"/>
          </a:xfrm>
          <a:prstGeom prst="rect">
            <a:avLst/>
          </a:prstGeom>
          <a:solidFill>
            <a:schemeClr val="tx1"/>
          </a:solidFill>
        </p:spPr>
        <p:txBody>
          <a:bodyPr vert="vert270" wrap="square" rtlCol="0">
            <a:spAutoFit/>
          </a:bodyPr>
          <a:lstStyle/>
          <a:p>
            <a:r>
              <a:rPr lang="en-US" sz="3700" b="1" dirty="0" smtClean="0">
                <a:solidFill>
                  <a:srgbClr val="FF0000"/>
                </a:solidFill>
              </a:rPr>
              <a:t>ITMS - 528</a:t>
            </a:r>
            <a:endParaRPr lang="en-US" sz="3700" b="1" dirty="0">
              <a:solidFill>
                <a:srgbClr val="FF0000"/>
              </a:solidFill>
            </a:endParaRPr>
          </a:p>
        </p:txBody>
      </p:sp>
    </p:spTree>
    <p:extLst>
      <p:ext uri="{BB962C8B-B14F-4D97-AF65-F5344CB8AC3E}">
        <p14:creationId xmlns="" xmlns:p14="http://schemas.microsoft.com/office/powerpoint/2010/main" val="3589334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References</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lvl="0"/>
            <a:r>
              <a:rPr lang="en-US" sz="1400" dirty="0" smtClean="0"/>
              <a:t>"Current Data Security Issues of NoSQL Databases", January, 2014. Retrieved October 14, 2015 from   </a:t>
            </a:r>
            <a:r>
              <a:rPr lang="en-US" sz="1400" u="sng" dirty="0" smtClean="0">
                <a:hlinkClick r:id="rId2"/>
              </a:rPr>
              <a:t>http://www.fidelissecurity.com/files/NDFInsightsWhitePaper.pdf</a:t>
            </a:r>
            <a:endParaRPr lang="en-US" sz="1400" dirty="0" smtClean="0"/>
          </a:p>
          <a:p>
            <a:pPr lvl="0"/>
            <a:r>
              <a:rPr lang="en-US" sz="1400" dirty="0" smtClean="0"/>
              <a:t>L. Okman, N. Gal-‐Oz, Y. Gonen, E. Gudes, and J. Abramov, "Security Issues in NoSQL Databases", 2011. </a:t>
            </a:r>
          </a:p>
          <a:p>
            <a:pPr lvl="0"/>
            <a:r>
              <a:rPr lang="en-US" sz="1400" dirty="0" smtClean="0"/>
              <a:t>"MongoDB Documentation, Release 3.0.6",September 09,2015. Retrieved September 19, 2015 from   </a:t>
            </a:r>
            <a:r>
              <a:rPr lang="en-US" sz="1400" u="sng" dirty="0" smtClean="0">
                <a:hlinkClick r:id="rId3"/>
              </a:rPr>
              <a:t>http://docs.mongodb.org/manual</a:t>
            </a:r>
            <a:endParaRPr lang="en-US" sz="1400" dirty="0" smtClean="0"/>
          </a:p>
          <a:p>
            <a:pPr lvl="0"/>
            <a:r>
              <a:rPr lang="en-US" sz="1400" dirty="0" smtClean="0"/>
              <a:t>"MongoDB Security Architecture", August, 2015. Retrieved October 01, 2015 from  </a:t>
            </a:r>
            <a:r>
              <a:rPr lang="en-US" sz="1400" u="sng" dirty="0" smtClean="0">
                <a:hlinkClick r:id="rId4"/>
              </a:rPr>
              <a:t>https://www.mongodb.com/collateral/mongodb-security-architecture</a:t>
            </a:r>
            <a:r>
              <a:rPr lang="en-US" sz="1400" dirty="0" smtClean="0"/>
              <a:t> </a:t>
            </a:r>
          </a:p>
          <a:p>
            <a:pPr lvl="0"/>
            <a:r>
              <a:rPr lang="en-US" sz="1400" dirty="0" smtClean="0"/>
              <a:t>"MongoDB Tutorial". Retrieved September 15, 2015 from </a:t>
            </a:r>
            <a:r>
              <a:rPr lang="en-US" sz="1400" u="sng" dirty="0" smtClean="0">
                <a:hlinkClick r:id="rId5"/>
              </a:rPr>
              <a:t>http://www.tutorialspoint.com/mongodb/mongodb_tutorial.pdf</a:t>
            </a:r>
            <a:endParaRPr lang="en-US" sz="1400" dirty="0" smtClean="0"/>
          </a:p>
          <a:p>
            <a:pPr lvl="0"/>
            <a:r>
              <a:rPr lang="en-US" sz="1400" dirty="0" smtClean="0"/>
              <a:t>Retrieved October 17, 2015 from   </a:t>
            </a:r>
            <a:r>
              <a:rPr lang="en-US" sz="1400" u="sng" dirty="0" smtClean="0">
                <a:hlinkClick r:id="rId6"/>
              </a:rPr>
              <a:t>http://www-01.ibm.com/software/data/bigdata/what-is-big-data.html</a:t>
            </a:r>
            <a:endParaRPr lang="en-US" sz="1400" dirty="0" smtClean="0"/>
          </a:p>
          <a:p>
            <a:pPr lvl="0"/>
            <a:r>
              <a:rPr lang="en-US" sz="1400" dirty="0" smtClean="0"/>
              <a:t>Retrieved October 03, 2015 from  </a:t>
            </a:r>
            <a:r>
              <a:rPr lang="en-US" sz="1400" u="sng" dirty="0" smtClean="0"/>
              <a:t> </a:t>
            </a:r>
            <a:r>
              <a:rPr lang="en-US" sz="1400" u="sng" dirty="0" smtClean="0">
                <a:hlinkClick r:id="rId7"/>
              </a:rPr>
              <a:t>https://www.mongodb.com/nosql-explained</a:t>
            </a:r>
            <a:endParaRPr lang="en-US" sz="1400" dirty="0" smtClean="0"/>
          </a:p>
          <a:p>
            <a:pPr lvl="0"/>
            <a:r>
              <a:rPr lang="en-US" sz="1400" dirty="0" smtClean="0"/>
              <a:t>Source: META Group. "3D Data Management: Controlling Data Volume, Velocity, and Variety.", February 2001. Retrieved October 01, 2015 from  </a:t>
            </a:r>
            <a:r>
              <a:rPr lang="en-US" sz="1400" u="sng" dirty="0" smtClean="0">
                <a:hlinkClick r:id="rId8"/>
              </a:rPr>
              <a:t>http://www.sas.com/en_us/insights/big-data/what-is-big-data.html</a:t>
            </a:r>
            <a:endParaRPr lang="en-US" sz="1400" dirty="0" smtClean="0"/>
          </a:p>
          <a:p>
            <a:pPr marL="57150" indent="0"/>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16</a:t>
            </a:fld>
            <a:endParaRPr lang="en-US" dirty="0"/>
          </a:p>
        </p:txBody>
      </p:sp>
      <p:sp>
        <p:nvSpPr>
          <p:cNvPr id="7" name="TextBox 6"/>
          <p:cNvSpPr txBox="1"/>
          <p:nvPr/>
        </p:nvSpPr>
        <p:spPr>
          <a:xfrm>
            <a:off x="1" y="3200400"/>
            <a:ext cx="754053" cy="3657600"/>
          </a:xfrm>
          <a:prstGeom prst="rect">
            <a:avLst/>
          </a:prstGeom>
          <a:solidFill>
            <a:schemeClr val="tx1"/>
          </a:solidFill>
        </p:spPr>
        <p:txBody>
          <a:bodyPr vert="vert270" wrap="square" rtlCol="0">
            <a:spAutoFit/>
          </a:bodyPr>
          <a:lstStyle/>
          <a:p>
            <a:r>
              <a:rPr lang="en-US" sz="3700" b="1" dirty="0" smtClean="0">
                <a:solidFill>
                  <a:srgbClr val="FF0000"/>
                </a:solidFill>
              </a:rPr>
              <a:t>ITMS - 528</a:t>
            </a:r>
            <a:endParaRPr lang="en-US" sz="3700" b="1" dirty="0">
              <a:solidFill>
                <a:srgbClr val="FF0000"/>
              </a:solidFill>
            </a:endParaRPr>
          </a:p>
        </p:txBody>
      </p:sp>
    </p:spTree>
    <p:extLst>
      <p:ext uri="{BB962C8B-B14F-4D97-AF65-F5344CB8AC3E}">
        <p14:creationId xmlns="" xmlns:p14="http://schemas.microsoft.com/office/powerpoint/2010/main" val="3589334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Table Of Content</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57150" indent="0"/>
            <a:r>
              <a:rPr lang="en-US" sz="1400" dirty="0" smtClean="0"/>
              <a:t>  </a:t>
            </a:r>
            <a:r>
              <a:rPr lang="en-US" sz="1600" dirty="0" smtClean="0"/>
              <a:t>Objective</a:t>
            </a:r>
          </a:p>
          <a:p>
            <a:pPr marL="57150" indent="0"/>
            <a:r>
              <a:rPr lang="en-US" sz="1600" dirty="0" smtClean="0"/>
              <a:t>  Background</a:t>
            </a:r>
          </a:p>
          <a:p>
            <a:pPr marL="57150" indent="0"/>
            <a:r>
              <a:rPr lang="en-US" sz="1600" dirty="0" smtClean="0"/>
              <a:t>  Big Data Introduction</a:t>
            </a:r>
          </a:p>
          <a:p>
            <a:pPr marL="57150" indent="0"/>
            <a:r>
              <a:rPr lang="en-US" sz="1600" dirty="0" smtClean="0"/>
              <a:t>  NoSQL database and Advantages</a:t>
            </a:r>
          </a:p>
          <a:p>
            <a:pPr marL="57150" indent="0"/>
            <a:r>
              <a:rPr lang="en-US" sz="1600" dirty="0" smtClean="0"/>
              <a:t>  MongoDB NoSQL Database</a:t>
            </a:r>
          </a:p>
          <a:p>
            <a:pPr marL="57150" indent="0"/>
            <a:r>
              <a:rPr lang="en-US" sz="1600" dirty="0" smtClean="0"/>
              <a:t>  MongoDB Security Architecture</a:t>
            </a:r>
          </a:p>
          <a:p>
            <a:pPr marL="857250" lvl="1" indent="-400050">
              <a:buFont typeface="+mj-lt"/>
              <a:buAutoNum type="romanUcPeriod"/>
            </a:pPr>
            <a:r>
              <a:rPr lang="en-US" sz="1600" dirty="0" smtClean="0"/>
              <a:t>	Authentication</a:t>
            </a:r>
          </a:p>
          <a:p>
            <a:pPr marL="857250" lvl="1" indent="-400050">
              <a:buFont typeface="+mj-lt"/>
              <a:buAutoNum type="romanUcPeriod"/>
            </a:pPr>
            <a:r>
              <a:rPr lang="en-US" sz="1600" dirty="0" smtClean="0"/>
              <a:t>	Authorization</a:t>
            </a:r>
          </a:p>
          <a:p>
            <a:pPr marL="857250" lvl="1" indent="-400050">
              <a:buFont typeface="+mj-lt"/>
              <a:buAutoNum type="romanUcPeriod"/>
            </a:pPr>
            <a:r>
              <a:rPr lang="en-US" sz="1600" dirty="0" smtClean="0"/>
              <a:t>	Auditing</a:t>
            </a:r>
          </a:p>
          <a:p>
            <a:pPr marL="857250" lvl="1" indent="-400050">
              <a:buFont typeface="+mj-lt"/>
              <a:buAutoNum type="romanUcPeriod"/>
            </a:pPr>
            <a:r>
              <a:rPr lang="en-US" sz="1600" dirty="0" smtClean="0"/>
              <a:t>	Encryption</a:t>
            </a:r>
          </a:p>
          <a:p>
            <a:pPr marL="57150" indent="0"/>
            <a:r>
              <a:rPr lang="en-US" sz="1600" dirty="0" smtClean="0"/>
              <a:t>  Data Security Issues in MongoDB</a:t>
            </a:r>
          </a:p>
          <a:p>
            <a:pPr marL="57150" indent="0"/>
            <a:r>
              <a:rPr lang="en-US" sz="1600" dirty="0" smtClean="0"/>
              <a:t>  Future Scope</a:t>
            </a:r>
          </a:p>
          <a:p>
            <a:pPr marL="57150" indent="0"/>
            <a:r>
              <a:rPr lang="en-US" sz="1600" dirty="0" smtClean="0"/>
              <a:t>  Conclusion</a:t>
            </a:r>
          </a:p>
          <a:p>
            <a:pPr marL="57150" indent="0"/>
            <a:r>
              <a:rPr lang="en-US" sz="1600" dirty="0" smtClean="0"/>
              <a:t>  References</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a:t>
            </a:fld>
            <a:endParaRPr lang="en-US" dirty="0"/>
          </a:p>
        </p:txBody>
      </p:sp>
      <p:sp>
        <p:nvSpPr>
          <p:cNvPr id="7" name="TextBox 6"/>
          <p:cNvSpPr txBox="1"/>
          <p:nvPr/>
        </p:nvSpPr>
        <p:spPr>
          <a:xfrm>
            <a:off x="1" y="3200400"/>
            <a:ext cx="754053" cy="3657600"/>
          </a:xfrm>
          <a:prstGeom prst="rect">
            <a:avLst/>
          </a:prstGeom>
          <a:solidFill>
            <a:schemeClr val="tx1"/>
          </a:solidFill>
        </p:spPr>
        <p:txBody>
          <a:bodyPr vert="vert270" wrap="square" rtlCol="0">
            <a:spAutoFit/>
          </a:bodyPr>
          <a:lstStyle/>
          <a:p>
            <a:r>
              <a:rPr lang="en-US" sz="3700" b="1" dirty="0" smtClean="0">
                <a:solidFill>
                  <a:srgbClr val="FF0000"/>
                </a:solidFill>
              </a:rPr>
              <a:t>ITMS - 528</a:t>
            </a:r>
            <a:endParaRPr lang="en-US" sz="3700" b="1" dirty="0">
              <a:solidFill>
                <a:srgbClr val="FF0000"/>
              </a:solidFill>
            </a:endParaRPr>
          </a:p>
        </p:txBody>
      </p:sp>
    </p:spTree>
    <p:extLst>
      <p:ext uri="{BB962C8B-B14F-4D97-AF65-F5344CB8AC3E}">
        <p14:creationId xmlns="" xmlns:p14="http://schemas.microsoft.com/office/powerpoint/2010/main" val="3589334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Objective</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57150" indent="0"/>
            <a:r>
              <a:rPr lang="en-US" sz="1600" dirty="0" smtClean="0"/>
              <a:t>Objective of this research paper is to discuss security measures which are currently applied to MongoDB and address existing loopholes in MongoDB database security.</a:t>
            </a:r>
          </a:p>
          <a:p>
            <a:pPr marL="57150" indent="0"/>
            <a:endParaRPr lang="en-US" sz="1600" dirty="0" smtClean="0"/>
          </a:p>
          <a:p>
            <a:pPr marL="57150" indent="0"/>
            <a:r>
              <a:rPr lang="en-US" sz="1600" dirty="0" smtClean="0"/>
              <a:t> Analysis of possible solutions to overcome these security issues.</a:t>
            </a:r>
          </a:p>
          <a:p>
            <a:pPr marL="57150" indent="0"/>
            <a:endParaRPr lang="en-US" sz="1400" dirty="0" smtClean="0"/>
          </a:p>
          <a:p>
            <a:pPr marL="57150" indent="0"/>
            <a:endParaRPr lang="en-US" sz="16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3</a:t>
            </a:fld>
            <a:endParaRPr lang="en-US" dirty="0"/>
          </a:p>
        </p:txBody>
      </p:sp>
      <p:sp>
        <p:nvSpPr>
          <p:cNvPr id="7" name="TextBox 6"/>
          <p:cNvSpPr txBox="1"/>
          <p:nvPr/>
        </p:nvSpPr>
        <p:spPr>
          <a:xfrm>
            <a:off x="1" y="3200400"/>
            <a:ext cx="754053" cy="3657600"/>
          </a:xfrm>
          <a:prstGeom prst="rect">
            <a:avLst/>
          </a:prstGeom>
          <a:solidFill>
            <a:schemeClr val="tx1"/>
          </a:solidFill>
        </p:spPr>
        <p:txBody>
          <a:bodyPr vert="vert270" wrap="square" rtlCol="0">
            <a:spAutoFit/>
          </a:bodyPr>
          <a:lstStyle/>
          <a:p>
            <a:r>
              <a:rPr lang="en-US" sz="3700" b="1" dirty="0" smtClean="0">
                <a:solidFill>
                  <a:srgbClr val="FF0000"/>
                </a:solidFill>
              </a:rPr>
              <a:t>ITMS - 528</a:t>
            </a:r>
            <a:endParaRPr lang="en-US" sz="3700" b="1" dirty="0">
              <a:solidFill>
                <a:srgbClr val="FF0000"/>
              </a:solidFill>
            </a:endParaRPr>
          </a:p>
        </p:txBody>
      </p:sp>
    </p:spTree>
    <p:extLst>
      <p:ext uri="{BB962C8B-B14F-4D97-AF65-F5344CB8AC3E}">
        <p14:creationId xmlns="" xmlns:p14="http://schemas.microsoft.com/office/powerpoint/2010/main" val="35893347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Background</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57150" indent="0"/>
            <a:r>
              <a:rPr lang="en-US" sz="1600" dirty="0" smtClean="0"/>
              <a:t>Today NoSQL databases supporting big data has gained popularity among social websites due to its scalability and high performance.</a:t>
            </a:r>
          </a:p>
          <a:p>
            <a:pPr marL="57150" indent="0"/>
            <a:r>
              <a:rPr lang="en-US" sz="1600" dirty="0" smtClean="0"/>
              <a:t>Per day quintillion bytes of data gets generated via social media sites, multimedia, transactions and from many more sources.</a:t>
            </a:r>
          </a:p>
          <a:p>
            <a:pPr marL="57150" indent="0"/>
            <a:r>
              <a:rPr lang="en-US" sz="1600" dirty="0" smtClean="0"/>
              <a:t>Data from these NoSQL databases are not retrieved using typical SQLs instead it uses other languages like DQL,CQL etc.</a:t>
            </a:r>
          </a:p>
          <a:p>
            <a:pPr marL="57150" indent="0"/>
            <a:r>
              <a:rPr lang="en-US" sz="1600" dirty="0" smtClean="0"/>
              <a:t>Currently around 150 NoSQL databases are available in market which includes Hadoop, MongoDB, HBase, Cassandra etc.</a:t>
            </a:r>
          </a:p>
          <a:p>
            <a:pPr marL="57150" indent="0"/>
            <a:r>
              <a:rPr lang="en-US" sz="1600" dirty="0" smtClean="0"/>
              <a:t>NoSQL databases are primarily designed to solve Big Data issues as they provide high scalability, availability and performance in data storage and retrieval.</a:t>
            </a:r>
          </a:p>
          <a:p>
            <a:pPr marL="57150" indent="0"/>
            <a:r>
              <a:rPr lang="en-US" sz="1600" dirty="0" smtClean="0"/>
              <a:t>Currently NoSQL are becoming targets of attackers due to weak security features. So along with the scalability and performance other database factors like database security and consistency are equally important. </a:t>
            </a:r>
          </a:p>
          <a:p>
            <a:pPr marL="57150" indent="0"/>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4</a:t>
            </a:fld>
            <a:endParaRPr lang="en-US" dirty="0"/>
          </a:p>
        </p:txBody>
      </p:sp>
      <p:sp>
        <p:nvSpPr>
          <p:cNvPr id="7" name="TextBox 6"/>
          <p:cNvSpPr txBox="1"/>
          <p:nvPr/>
        </p:nvSpPr>
        <p:spPr>
          <a:xfrm>
            <a:off x="1" y="3200400"/>
            <a:ext cx="754053" cy="3657600"/>
          </a:xfrm>
          <a:prstGeom prst="rect">
            <a:avLst/>
          </a:prstGeom>
          <a:solidFill>
            <a:schemeClr val="tx1"/>
          </a:solidFill>
        </p:spPr>
        <p:txBody>
          <a:bodyPr vert="vert270" wrap="square" rtlCol="0">
            <a:spAutoFit/>
          </a:bodyPr>
          <a:lstStyle/>
          <a:p>
            <a:r>
              <a:rPr lang="en-US" sz="3700" b="1" dirty="0" smtClean="0">
                <a:solidFill>
                  <a:srgbClr val="FF0000"/>
                </a:solidFill>
              </a:rPr>
              <a:t>ITMS - 528</a:t>
            </a:r>
            <a:endParaRPr lang="en-US" sz="3700" b="1" dirty="0">
              <a:solidFill>
                <a:srgbClr val="FF0000"/>
              </a:solidFill>
            </a:endParaRPr>
          </a:p>
        </p:txBody>
      </p:sp>
    </p:spTree>
    <p:extLst>
      <p:ext uri="{BB962C8B-B14F-4D97-AF65-F5344CB8AC3E}">
        <p14:creationId xmlns="" xmlns:p14="http://schemas.microsoft.com/office/powerpoint/2010/main" val="3589334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Big Data</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57150" indent="0"/>
            <a:r>
              <a:rPr lang="en-US" sz="1600" dirty="0" smtClean="0"/>
              <a:t>  Big data is described as extremely large data set.</a:t>
            </a:r>
          </a:p>
          <a:p>
            <a:pPr marL="57150" indent="0"/>
            <a:endParaRPr lang="en-US" sz="1600" dirty="0" smtClean="0"/>
          </a:p>
          <a:p>
            <a:pPr marL="57150" indent="0"/>
            <a:r>
              <a:rPr lang="en-US" sz="1600" dirty="0" smtClean="0"/>
              <a:t>Big data in terms of 3 Vs –</a:t>
            </a:r>
          </a:p>
          <a:p>
            <a:pPr marL="57150" indent="0"/>
            <a:endParaRPr lang="en-US" sz="1600" dirty="0" smtClean="0"/>
          </a:p>
          <a:p>
            <a:pPr marL="57150" indent="0"/>
            <a:r>
              <a:rPr lang="en-US" sz="1600" dirty="0" smtClean="0"/>
              <a:t> </a:t>
            </a:r>
            <a:r>
              <a:rPr lang="en-US" sz="1600" b="1" dirty="0" smtClean="0"/>
              <a:t>Volume: </a:t>
            </a:r>
            <a:r>
              <a:rPr lang="en-US" sz="1600" dirty="0" smtClean="0"/>
              <a:t> Many sources contributes to increase the data volume.  Transactional, multimedia, unstructured data like blogs, social site comments contributes in exponential growth of volume.</a:t>
            </a:r>
          </a:p>
          <a:p>
            <a:pPr marL="57150" indent="0"/>
            <a:endParaRPr lang="en-US" sz="1600" dirty="0" smtClean="0"/>
          </a:p>
          <a:p>
            <a:pPr marL="57150" indent="0"/>
            <a:r>
              <a:rPr lang="en-US" sz="1600" b="1" dirty="0" smtClean="0"/>
              <a:t>Velocity:</a:t>
            </a:r>
            <a:r>
              <a:rPr lang="en-US" sz="1600" dirty="0" smtClean="0"/>
              <a:t> In banking, sales and marketing or sensors business domains , it's a need to streamline data at high speed and dealing with such large data set is challenging.</a:t>
            </a:r>
          </a:p>
          <a:p>
            <a:pPr marL="57150" indent="0"/>
            <a:endParaRPr lang="en-US" sz="1600" dirty="0" smtClean="0"/>
          </a:p>
          <a:p>
            <a:pPr marL="57150" indent="0"/>
            <a:r>
              <a:rPr lang="en-US" sz="1600" b="1" dirty="0" smtClean="0"/>
              <a:t>Variety:  </a:t>
            </a:r>
            <a:r>
              <a:rPr lang="en-US" sz="1600" dirty="0" smtClean="0"/>
              <a:t>Data can be handled in variety of formats. It can be created in structured or unstructured formats. Structured format includes traditional databases, files etc whereas unstructured data format can vary from text document, videos, emails to blogs etc.</a:t>
            </a:r>
          </a:p>
          <a:p>
            <a:pPr marL="57150" indent="0"/>
            <a:endParaRPr lang="en-US" sz="1400" dirty="0" smtClean="0"/>
          </a:p>
          <a:p>
            <a:pPr marL="57150" indent="0"/>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5</a:t>
            </a:fld>
            <a:endParaRPr lang="en-US" dirty="0"/>
          </a:p>
        </p:txBody>
      </p:sp>
      <p:sp>
        <p:nvSpPr>
          <p:cNvPr id="7" name="TextBox 6"/>
          <p:cNvSpPr txBox="1"/>
          <p:nvPr/>
        </p:nvSpPr>
        <p:spPr>
          <a:xfrm>
            <a:off x="1" y="3200400"/>
            <a:ext cx="754053" cy="3657600"/>
          </a:xfrm>
          <a:prstGeom prst="rect">
            <a:avLst/>
          </a:prstGeom>
          <a:solidFill>
            <a:schemeClr val="tx1"/>
          </a:solidFill>
        </p:spPr>
        <p:txBody>
          <a:bodyPr vert="vert270" wrap="square" rtlCol="0">
            <a:spAutoFit/>
          </a:bodyPr>
          <a:lstStyle/>
          <a:p>
            <a:r>
              <a:rPr lang="en-US" sz="3700" b="1" dirty="0" smtClean="0">
                <a:solidFill>
                  <a:srgbClr val="FF0000"/>
                </a:solidFill>
              </a:rPr>
              <a:t>ITMS - 528</a:t>
            </a:r>
            <a:endParaRPr lang="en-US" sz="3700" b="1" dirty="0">
              <a:solidFill>
                <a:srgbClr val="FF0000"/>
              </a:solidFill>
            </a:endParaRPr>
          </a:p>
        </p:txBody>
      </p:sp>
    </p:spTree>
    <p:extLst>
      <p:ext uri="{BB962C8B-B14F-4D97-AF65-F5344CB8AC3E}">
        <p14:creationId xmlns="" xmlns:p14="http://schemas.microsoft.com/office/powerpoint/2010/main" val="3589334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NoSQL Database and advantages</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57150" indent="0"/>
            <a:r>
              <a:rPr lang="en-US" sz="1600" dirty="0" smtClean="0"/>
              <a:t>NoSQL database is the database where in data can be stored in various unstructured formats.</a:t>
            </a:r>
          </a:p>
          <a:p>
            <a:pPr marL="57150" indent="0"/>
            <a:r>
              <a:rPr lang="en-US" sz="1600" dirty="0" smtClean="0"/>
              <a:t>Based on data storage, NoSQL databases are divided into four data storage models - Key-value database, Column database, Document database and Graph database model.</a:t>
            </a:r>
          </a:p>
          <a:p>
            <a:pPr marL="57150" indent="0"/>
            <a:r>
              <a:rPr lang="en-US" sz="1600" dirty="0" smtClean="0"/>
              <a:t>No SQL databases can be used with PHP, Java scripts and many other programming languages for user friendly access.</a:t>
            </a:r>
          </a:p>
          <a:p>
            <a:pPr marL="57150" indent="0"/>
            <a:r>
              <a:rPr lang="en-US" sz="1600" dirty="0" smtClean="0"/>
              <a:t>Advantages -</a:t>
            </a:r>
          </a:p>
          <a:p>
            <a:pPr lvl="1">
              <a:buFont typeface="+mj-lt"/>
              <a:buAutoNum type="romanLcPeriod"/>
            </a:pPr>
            <a:r>
              <a:rPr lang="en-US" sz="1600" dirty="0" smtClean="0"/>
              <a:t>NoSQL databases provide high scalability, availability and performance in data storage and retrieval. </a:t>
            </a:r>
          </a:p>
          <a:p>
            <a:pPr lvl="1">
              <a:buFont typeface="+mj-lt"/>
              <a:buAutoNum type="romanLcPeriod"/>
            </a:pPr>
            <a:r>
              <a:rPr lang="en-US" sz="1600" dirty="0" smtClean="0"/>
              <a:t>NoSQL databases can efficiently store large amount of unstructured data, large volumes of structured, semi-structured data.</a:t>
            </a:r>
          </a:p>
          <a:p>
            <a:pPr lvl="1">
              <a:buFont typeface="+mj-lt"/>
              <a:buAutoNum type="romanLcPeriod"/>
            </a:pPr>
            <a:r>
              <a:rPr lang="en-US" sz="1600" dirty="0" smtClean="0"/>
              <a:t>It mostly works on agile methodology which helps to manage data in a better way as it involves flexibility.</a:t>
            </a:r>
          </a:p>
          <a:p>
            <a:pPr lvl="1">
              <a:buFont typeface="+mj-lt"/>
              <a:buAutoNum type="romanLcPeriod"/>
            </a:pPr>
            <a:r>
              <a:rPr lang="en-US" sz="1600" dirty="0" smtClean="0"/>
              <a:t>Object-oriented programming is used to provide coding flexibility to manage unstructured data.</a:t>
            </a:r>
          </a:p>
          <a:p>
            <a:pPr lvl="1">
              <a:buFont typeface="+mj-lt"/>
              <a:buAutoNum type="romanLcPeriod"/>
            </a:pPr>
            <a:r>
              <a:rPr lang="en-US" sz="1600" dirty="0" smtClean="0"/>
              <a:t>Efficient, scale-out architecture instead of expensive, monolithic architecture.</a:t>
            </a:r>
          </a:p>
          <a:p>
            <a:pPr marL="57150" indent="0"/>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6</a:t>
            </a:fld>
            <a:endParaRPr lang="en-US" dirty="0"/>
          </a:p>
        </p:txBody>
      </p:sp>
      <p:sp>
        <p:nvSpPr>
          <p:cNvPr id="7" name="TextBox 6"/>
          <p:cNvSpPr txBox="1"/>
          <p:nvPr/>
        </p:nvSpPr>
        <p:spPr>
          <a:xfrm>
            <a:off x="1" y="3200400"/>
            <a:ext cx="754053" cy="3657600"/>
          </a:xfrm>
          <a:prstGeom prst="rect">
            <a:avLst/>
          </a:prstGeom>
          <a:solidFill>
            <a:schemeClr val="tx1"/>
          </a:solidFill>
        </p:spPr>
        <p:txBody>
          <a:bodyPr vert="vert270" wrap="square" rtlCol="0">
            <a:spAutoFit/>
          </a:bodyPr>
          <a:lstStyle/>
          <a:p>
            <a:r>
              <a:rPr lang="en-US" sz="3700" b="1" dirty="0" smtClean="0">
                <a:solidFill>
                  <a:srgbClr val="FF0000"/>
                </a:solidFill>
              </a:rPr>
              <a:t>ITMS - 528</a:t>
            </a:r>
            <a:endParaRPr lang="en-US" sz="3700" b="1" dirty="0">
              <a:solidFill>
                <a:srgbClr val="FF0000"/>
              </a:solidFill>
            </a:endParaRPr>
          </a:p>
        </p:txBody>
      </p:sp>
    </p:spTree>
    <p:extLst>
      <p:ext uri="{BB962C8B-B14F-4D97-AF65-F5344CB8AC3E}">
        <p14:creationId xmlns="" xmlns:p14="http://schemas.microsoft.com/office/powerpoint/2010/main" val="3589334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MongoDB NoSQL Database</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57150" indent="0"/>
            <a:r>
              <a:rPr lang="en-US" sz="1600" dirty="0" smtClean="0"/>
              <a:t>  MongoDB is open source, document based NoSQL database which is capable of dealing   with big data.</a:t>
            </a:r>
          </a:p>
          <a:p>
            <a:pPr marL="57150" indent="0"/>
            <a:r>
              <a:rPr lang="en-US" sz="1600" dirty="0" smtClean="0"/>
              <a:t>  It is supported on RedHat, Ubantu, Solaris and Windows OS.</a:t>
            </a:r>
          </a:p>
          <a:p>
            <a:pPr marL="57150" indent="0"/>
            <a:r>
              <a:rPr lang="en-US" sz="1600" dirty="0" smtClean="0"/>
              <a:t>A record in MongoDB represents a document which is composed of field-value pairs.</a:t>
            </a:r>
          </a:p>
          <a:p>
            <a:pPr marL="57150" indent="0"/>
            <a:r>
              <a:rPr lang="en-US" sz="1600" dirty="0" smtClean="0"/>
              <a:t>Documents are stored in group which is called collection.</a:t>
            </a:r>
          </a:p>
          <a:p>
            <a:pPr marL="57150" indent="0"/>
            <a:r>
              <a:rPr lang="en-US" sz="1600" dirty="0" smtClean="0"/>
              <a:t>  Documents in single collection can have different key-value pair, content and size.</a:t>
            </a:r>
          </a:p>
          <a:p>
            <a:pPr marL="57150" indent="0"/>
            <a:r>
              <a:rPr lang="en-US" sz="1600" dirty="0" smtClean="0"/>
              <a:t>References and embedded documents are used to relate one document with another to form relationships.</a:t>
            </a:r>
          </a:p>
          <a:p>
            <a:pPr marL="57150" indent="0"/>
            <a:r>
              <a:rPr lang="en-US" sz="1600" dirty="0" err="1" smtClean="0"/>
              <a:t>MongoDB</a:t>
            </a:r>
            <a:r>
              <a:rPr lang="en-US" sz="1600" dirty="0" smtClean="0"/>
              <a:t> can be used with Java or PHP programming languages for better coding flexibility.</a:t>
            </a:r>
          </a:p>
          <a:p>
            <a:pPr marL="57150" indent="0"/>
            <a:endParaRPr lang="en-US" sz="1400" dirty="0" smtClean="0"/>
          </a:p>
          <a:p>
            <a:pPr marL="57150" indent="0"/>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7</a:t>
            </a:fld>
            <a:endParaRPr lang="en-US" dirty="0"/>
          </a:p>
        </p:txBody>
      </p:sp>
      <p:sp>
        <p:nvSpPr>
          <p:cNvPr id="7" name="TextBox 6"/>
          <p:cNvSpPr txBox="1"/>
          <p:nvPr/>
        </p:nvSpPr>
        <p:spPr>
          <a:xfrm>
            <a:off x="1" y="3200400"/>
            <a:ext cx="754053" cy="3657600"/>
          </a:xfrm>
          <a:prstGeom prst="rect">
            <a:avLst/>
          </a:prstGeom>
          <a:solidFill>
            <a:schemeClr val="tx1"/>
          </a:solidFill>
        </p:spPr>
        <p:txBody>
          <a:bodyPr vert="vert270" wrap="square" rtlCol="0">
            <a:spAutoFit/>
          </a:bodyPr>
          <a:lstStyle/>
          <a:p>
            <a:r>
              <a:rPr lang="en-US" sz="3700" b="1" dirty="0" smtClean="0">
                <a:solidFill>
                  <a:srgbClr val="FF0000"/>
                </a:solidFill>
              </a:rPr>
              <a:t>ITMS - 528</a:t>
            </a:r>
            <a:endParaRPr lang="en-US" sz="3700" b="1" dirty="0">
              <a:solidFill>
                <a:srgbClr val="FF0000"/>
              </a:solidFill>
            </a:endParaRPr>
          </a:p>
        </p:txBody>
      </p:sp>
    </p:spTree>
    <p:extLst>
      <p:ext uri="{BB962C8B-B14F-4D97-AF65-F5344CB8AC3E}">
        <p14:creationId xmlns="" xmlns:p14="http://schemas.microsoft.com/office/powerpoint/2010/main" val="35893347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MongoDB NoSQL Database</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57150" indent="0"/>
            <a:r>
              <a:rPr lang="en-US" sz="1600" dirty="0" smtClean="0"/>
              <a:t>Benefits of MongoDB –</a:t>
            </a:r>
          </a:p>
          <a:p>
            <a:pPr marL="57150" indent="0"/>
            <a:endParaRPr lang="en-US" sz="1600" dirty="0" smtClean="0"/>
          </a:p>
          <a:p>
            <a:pPr marL="57150" lvl="1" indent="0">
              <a:buFont typeface="Wingdings" pitchFamily="2" charset="2"/>
              <a:buChar char="u"/>
            </a:pPr>
            <a:r>
              <a:rPr lang="en-US" sz="1600" b="1" dirty="0" smtClean="0">
                <a:ea typeface="+mn-ea"/>
                <a:cs typeface="+mn-cs"/>
              </a:rPr>
              <a:t>Dynamic schema :</a:t>
            </a:r>
          </a:p>
          <a:p>
            <a:pPr marL="400050" lvl="2" indent="0">
              <a:buNone/>
            </a:pPr>
            <a:r>
              <a:rPr lang="en-US" sz="1600" dirty="0" smtClean="0"/>
              <a:t>MongoDB allows insertions of data at any point of time without having any predefined structures to store data. It gives flexibility in real-time scenario.</a:t>
            </a:r>
          </a:p>
          <a:p>
            <a:pPr marL="400050" lvl="2" indent="0">
              <a:buNone/>
            </a:pPr>
            <a:endParaRPr lang="en-US" sz="1600" dirty="0" smtClean="0">
              <a:ea typeface="+mn-ea"/>
              <a:cs typeface="+mn-cs"/>
            </a:endParaRPr>
          </a:p>
          <a:p>
            <a:pPr marL="57150" indent="0"/>
            <a:r>
              <a:rPr lang="en-US" sz="1600" b="1" dirty="0" smtClean="0"/>
              <a:t>Auto-sharding:</a:t>
            </a:r>
          </a:p>
          <a:p>
            <a:pPr marL="457200" lvl="1" indent="0">
              <a:buNone/>
            </a:pPr>
            <a:r>
              <a:rPr lang="en-US" sz="1600" dirty="0" smtClean="0"/>
              <a:t> Auto-sharding means NoSQL database automatically spread data across MongoDB servers .</a:t>
            </a:r>
          </a:p>
          <a:p>
            <a:pPr marL="457200" lvl="1" indent="0">
              <a:buNone/>
            </a:pPr>
            <a:endParaRPr lang="en-US" sz="1600" b="1" dirty="0" smtClean="0"/>
          </a:p>
          <a:p>
            <a:pPr marL="57150" indent="0"/>
            <a:r>
              <a:rPr lang="en-US" sz="1600" b="1" dirty="0" smtClean="0"/>
              <a:t>Replication:</a:t>
            </a:r>
          </a:p>
          <a:p>
            <a:pPr marL="457200" lvl="1" indent="0">
              <a:buNone/>
            </a:pPr>
            <a:r>
              <a:rPr lang="en-US" sz="1600" dirty="0" smtClean="0"/>
              <a:t>MongoDB database support auto-replication which gives data availability at any point of time. That helps in disaster recovery.</a:t>
            </a:r>
            <a:endParaRPr lang="en-US" sz="1600" b="1"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8</a:t>
            </a:fld>
            <a:endParaRPr lang="en-US" dirty="0"/>
          </a:p>
        </p:txBody>
      </p:sp>
      <p:sp>
        <p:nvSpPr>
          <p:cNvPr id="7" name="TextBox 6"/>
          <p:cNvSpPr txBox="1"/>
          <p:nvPr/>
        </p:nvSpPr>
        <p:spPr>
          <a:xfrm>
            <a:off x="1" y="3200400"/>
            <a:ext cx="754053" cy="3657600"/>
          </a:xfrm>
          <a:prstGeom prst="rect">
            <a:avLst/>
          </a:prstGeom>
          <a:solidFill>
            <a:schemeClr val="tx1"/>
          </a:solidFill>
        </p:spPr>
        <p:txBody>
          <a:bodyPr vert="vert270" wrap="square" rtlCol="0">
            <a:spAutoFit/>
          </a:bodyPr>
          <a:lstStyle/>
          <a:p>
            <a:r>
              <a:rPr lang="en-US" sz="3700" b="1" dirty="0" smtClean="0">
                <a:solidFill>
                  <a:srgbClr val="FF0000"/>
                </a:solidFill>
              </a:rPr>
              <a:t>ITMS - 528</a:t>
            </a:r>
            <a:endParaRPr lang="en-US" sz="3700" b="1" dirty="0">
              <a:solidFill>
                <a:srgbClr val="FF0000"/>
              </a:solidFill>
            </a:endParaRPr>
          </a:p>
        </p:txBody>
      </p:sp>
    </p:spTree>
    <p:extLst>
      <p:ext uri="{BB962C8B-B14F-4D97-AF65-F5344CB8AC3E}">
        <p14:creationId xmlns="" xmlns:p14="http://schemas.microsoft.com/office/powerpoint/2010/main" val="3589334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MongoDB Security Architecture</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57150" indent="0"/>
            <a:r>
              <a:rPr lang="en-US" sz="1600" dirty="0" smtClean="0"/>
              <a:t>MongoDB fulfills best security practice requirements by incorporating security features like user rights management, auditing, encryption, LDAP, Kerberos, PKI certificate, field-level reduction and SSL protocol.</a:t>
            </a:r>
          </a:p>
          <a:p>
            <a:pPr marL="57150" indent="0"/>
            <a:r>
              <a:rPr lang="en-US" sz="1600" dirty="0" smtClean="0"/>
              <a:t>Security feature of MongoDB  -</a:t>
            </a:r>
          </a:p>
          <a:p>
            <a:pPr marL="57150" indent="0"/>
            <a:r>
              <a:rPr lang="en-US" sz="1600" b="1" dirty="0" smtClean="0"/>
              <a:t>Authentication</a:t>
            </a:r>
          </a:p>
          <a:p>
            <a:pPr marL="57150" indent="0">
              <a:buNone/>
            </a:pPr>
            <a:r>
              <a:rPr lang="en-US" sz="1600" dirty="0" smtClean="0"/>
              <a:t>Authentication is the process of confirming identity of application or individual against database access.</a:t>
            </a:r>
          </a:p>
          <a:p>
            <a:pPr marL="857250" lvl="1" indent="-400050">
              <a:buFont typeface="Wingdings" pitchFamily="2" charset="2"/>
              <a:buChar char="ü"/>
            </a:pPr>
            <a:r>
              <a:rPr lang="en-US" sz="1600" b="1" dirty="0" smtClean="0"/>
              <a:t>In Database Authentication</a:t>
            </a:r>
          </a:p>
          <a:p>
            <a:pPr marL="857250" lvl="1" indent="-400050">
              <a:buNone/>
            </a:pPr>
            <a:r>
              <a:rPr lang="en-US" sz="1600" dirty="0" smtClean="0"/>
              <a:t>	MongoDB authenticates entities on a database level. </a:t>
            </a:r>
            <a:endParaRPr lang="en-US" sz="1600" b="1" dirty="0" smtClean="0"/>
          </a:p>
          <a:p>
            <a:pPr marL="857250" lvl="1" indent="-400050">
              <a:buFont typeface="Wingdings" pitchFamily="2" charset="2"/>
              <a:buChar char="ü"/>
            </a:pPr>
            <a:r>
              <a:rPr lang="en-US" sz="1600" b="1" dirty="0" smtClean="0"/>
              <a:t>LDAP Authentication</a:t>
            </a:r>
          </a:p>
          <a:p>
            <a:pPr marL="857250" lvl="1" indent="-400050">
              <a:buNone/>
            </a:pPr>
            <a:r>
              <a:rPr lang="en-US" sz="1600" dirty="0" smtClean="0"/>
              <a:t>	Using LDAP mechanism, MongoDB can authenticate users against corporate LDAP infrastructure which eliminates need of duplicate password maintenance.</a:t>
            </a:r>
          </a:p>
          <a:p>
            <a:pPr marL="857250" lvl="1" indent="-400050">
              <a:buFont typeface="Wingdings" pitchFamily="2" charset="2"/>
              <a:buChar char="ü"/>
            </a:pPr>
            <a:r>
              <a:rPr lang="en-US" sz="1600" b="1" dirty="0" smtClean="0"/>
              <a:t>Kerberos Authentication</a:t>
            </a:r>
          </a:p>
          <a:p>
            <a:pPr marL="857250" lvl="1" indent="-400050">
              <a:buNone/>
            </a:pPr>
            <a:r>
              <a:rPr lang="en-US" sz="1600" dirty="0" smtClean="0"/>
              <a:t>	It allows both client and server to verify each other's identity</a:t>
            </a:r>
            <a:endParaRPr lang="en-US" sz="1600" b="1" dirty="0" smtClean="0"/>
          </a:p>
          <a:p>
            <a:pPr marL="857250" lvl="1" indent="-400050">
              <a:buFont typeface="Wingdings" pitchFamily="2" charset="2"/>
              <a:buChar char="ü"/>
            </a:pPr>
            <a:r>
              <a:rPr lang="en-US" sz="1600" b="1" dirty="0" smtClean="0"/>
              <a:t>x.509 Certificate Authentication</a:t>
            </a:r>
          </a:p>
          <a:p>
            <a:pPr marL="857250" lvl="1" indent="-400050">
              <a:buNone/>
            </a:pPr>
            <a:r>
              <a:rPr lang="en-US" sz="1600" dirty="0" smtClean="0"/>
              <a:t>	Users can be authenticated to MongoDB using client certificates</a:t>
            </a:r>
          </a:p>
          <a:p>
            <a:pPr marL="57150" indent="0"/>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9</a:t>
            </a:fld>
            <a:endParaRPr lang="en-US" dirty="0"/>
          </a:p>
        </p:txBody>
      </p:sp>
      <p:sp>
        <p:nvSpPr>
          <p:cNvPr id="7" name="TextBox 6"/>
          <p:cNvSpPr txBox="1"/>
          <p:nvPr/>
        </p:nvSpPr>
        <p:spPr>
          <a:xfrm>
            <a:off x="1" y="3200400"/>
            <a:ext cx="754053" cy="3657600"/>
          </a:xfrm>
          <a:prstGeom prst="rect">
            <a:avLst/>
          </a:prstGeom>
          <a:solidFill>
            <a:schemeClr val="tx1"/>
          </a:solidFill>
        </p:spPr>
        <p:txBody>
          <a:bodyPr vert="vert270" wrap="square" rtlCol="0">
            <a:spAutoFit/>
          </a:bodyPr>
          <a:lstStyle/>
          <a:p>
            <a:r>
              <a:rPr lang="en-US" sz="3700" b="1" dirty="0" smtClean="0">
                <a:solidFill>
                  <a:srgbClr val="FF0000"/>
                </a:solidFill>
              </a:rPr>
              <a:t>ITMS - 528</a:t>
            </a:r>
            <a:endParaRPr lang="en-US" sz="3700" b="1" dirty="0">
              <a:solidFill>
                <a:srgbClr val="FF0000"/>
              </a:solidFill>
            </a:endParaRPr>
          </a:p>
        </p:txBody>
      </p:sp>
    </p:spTree>
    <p:extLst>
      <p:ext uri="{BB962C8B-B14F-4D97-AF65-F5344CB8AC3E}">
        <p14:creationId xmlns="" xmlns:p14="http://schemas.microsoft.com/office/powerpoint/2010/main" val="3589334786"/>
      </p:ext>
    </p:extLst>
  </p:cSld>
  <p:clrMapOvr>
    <a:masterClrMapping/>
  </p:clrMapOvr>
  <p:timing>
    <p:tnLst>
      <p:par>
        <p:cTn id="1" dur="indefinite" restart="never" nodeType="tmRoot"/>
      </p:par>
    </p:tnLst>
  </p:timing>
</p:sld>
</file>

<file path=ppt/theme/theme1.xml><?xml version="1.0" encoding="utf-8"?>
<a:theme xmlns:a="http://schemas.openxmlformats.org/drawingml/2006/main" name="ITMtemplate">
  <a:themeElements>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M478_08_1">
  <a:themeElements>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1_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ITMtemplate</Template>
  <TotalTime>28736</TotalTime>
  <Words>1092</Words>
  <Application>Microsoft Office PowerPoint</Application>
  <PresentationFormat>On-screen Show (4:3)</PresentationFormat>
  <Paragraphs>186</Paragraphs>
  <Slides>16</Slides>
  <Notes>2</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ITMtemplate</vt:lpstr>
      <vt:lpstr>1_ITM478_08_1</vt:lpstr>
      <vt:lpstr>ITMS 528 - Database Security</vt:lpstr>
      <vt:lpstr>Table Of Content</vt:lpstr>
      <vt:lpstr>Objective</vt:lpstr>
      <vt:lpstr>Background</vt:lpstr>
      <vt:lpstr>Big Data</vt:lpstr>
      <vt:lpstr>NoSQL Database and advantages</vt:lpstr>
      <vt:lpstr>MongoDB NoSQL Database</vt:lpstr>
      <vt:lpstr>MongoDB NoSQL Database</vt:lpstr>
      <vt:lpstr>MongoDB Security Architecture</vt:lpstr>
      <vt:lpstr>MongoDB Security Architecture</vt:lpstr>
      <vt:lpstr>MongoDB Security Architecture</vt:lpstr>
      <vt:lpstr>MongoDB Security Architecture</vt:lpstr>
      <vt:lpstr>Data Security Issues in MongoDB</vt:lpstr>
      <vt:lpstr>Future Scope</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528 Data Analytics</dc:title>
  <dc:subject>Chapter Twelve</dc:subject>
  <dc:creator>sshin</dc:creator>
  <cp:lastModifiedBy>Piyush</cp:lastModifiedBy>
  <cp:revision>380</cp:revision>
  <dcterms:created xsi:type="dcterms:W3CDTF">2015-08-06T17:32:52Z</dcterms:created>
  <dcterms:modified xsi:type="dcterms:W3CDTF">2015-10-25T06:53:14Z</dcterms:modified>
</cp:coreProperties>
</file>