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72" y="7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A172C5-9AB2-426C-A99E-BEA08D63B6A2}" type="datetimeFigureOut">
              <a:rPr lang="en-US" smtClean="0"/>
              <a:t>11/11/2015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CFD622-646A-435D-926A-C774EC7DF921}" type="slidenum">
              <a:rPr lang="en-US" smtClean="0"/>
              <a:t>‹#›</a:t>
            </a:fld>
            <a:endParaRPr lang="en-US"/>
          </a:p>
        </p:txBody>
      </p:sp>
    </p:spTree>
    <p:extLst>
      <p:ext uri="{BB962C8B-B14F-4D97-AF65-F5344CB8AC3E}">
        <p14:creationId xmlns:p14="http://schemas.microsoft.com/office/powerpoint/2010/main" val="923274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FD622-646A-435D-926A-C774EC7DF921}" type="slidenum">
              <a:rPr lang="en-US" smtClean="0"/>
              <a:t>15</a:t>
            </a:fld>
            <a:endParaRPr lang="en-US"/>
          </a:p>
        </p:txBody>
      </p:sp>
    </p:spTree>
    <p:extLst>
      <p:ext uri="{BB962C8B-B14F-4D97-AF65-F5344CB8AC3E}">
        <p14:creationId xmlns:p14="http://schemas.microsoft.com/office/powerpoint/2010/main" val="3311025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A0087A0-102C-4240-9073-529EC2F4D234}" type="datetimeFigureOut">
              <a:rPr lang="en-US" smtClean="0"/>
              <a:t>11/11/2015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68048F7-A72E-45CE-806A-108A8F61C5EB}" type="slidenum">
              <a:rPr lang="en-US" smtClean="0"/>
              <a:t>‹#›</a:t>
            </a:fld>
            <a:endParaRPr lang="en-US" dirty="0"/>
          </a:p>
        </p:txBody>
      </p:sp>
    </p:spTree>
    <p:extLst>
      <p:ext uri="{BB962C8B-B14F-4D97-AF65-F5344CB8AC3E}">
        <p14:creationId xmlns:p14="http://schemas.microsoft.com/office/powerpoint/2010/main" val="1590261699"/>
      </p:ext>
    </p:extLst>
  </p:cSld>
  <p:clrMapOvr>
    <a:masterClrMapping/>
  </p:clrMapOvr>
  <mc:AlternateContent xmlns:mc="http://schemas.openxmlformats.org/markup-compatibility/2006" xmlns:p14="http://schemas.microsoft.com/office/powerpoint/2010/main">
    <mc:Choice Requires="p14">
      <p:transition spd="slow" p14:dur="1600">
        <p14:prism dir="d" isContent="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0087A0-102C-4240-9073-529EC2F4D234}" type="datetimeFigureOut">
              <a:rPr lang="en-US" smtClean="0"/>
              <a:t>11/11/2015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68048F7-A72E-45CE-806A-108A8F61C5EB}" type="slidenum">
              <a:rPr lang="en-US" smtClean="0"/>
              <a:t>‹#›</a:t>
            </a:fld>
            <a:endParaRPr lang="en-US" dirty="0"/>
          </a:p>
        </p:txBody>
      </p:sp>
    </p:spTree>
    <p:extLst>
      <p:ext uri="{BB962C8B-B14F-4D97-AF65-F5344CB8AC3E}">
        <p14:creationId xmlns:p14="http://schemas.microsoft.com/office/powerpoint/2010/main" val="724023241"/>
      </p:ext>
    </p:extLst>
  </p:cSld>
  <p:clrMapOvr>
    <a:masterClrMapping/>
  </p:clrMapOvr>
  <mc:AlternateContent xmlns:mc="http://schemas.openxmlformats.org/markup-compatibility/2006" xmlns:p14="http://schemas.microsoft.com/office/powerpoint/2010/main">
    <mc:Choice Requires="p14">
      <p:transition spd="slow" p14:dur="1600">
        <p14:prism dir="d" isContent="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0087A0-102C-4240-9073-529EC2F4D234}" type="datetimeFigureOut">
              <a:rPr lang="en-US" smtClean="0"/>
              <a:t>11/11/2015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68048F7-A72E-45CE-806A-108A8F61C5EB}"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09763378"/>
      </p:ext>
    </p:extLst>
  </p:cSld>
  <p:clrMapOvr>
    <a:masterClrMapping/>
  </p:clrMapOvr>
  <mc:AlternateContent xmlns:mc="http://schemas.openxmlformats.org/markup-compatibility/2006" xmlns:p14="http://schemas.microsoft.com/office/powerpoint/2010/main">
    <mc:Choice Requires="p14">
      <p:transition spd="slow" p14:dur="1600">
        <p14:prism dir="d" isContent="1"/>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0087A0-102C-4240-9073-529EC2F4D234}" type="datetimeFigureOut">
              <a:rPr lang="en-US" smtClean="0"/>
              <a:t>11/11/2015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68048F7-A72E-45CE-806A-108A8F61C5EB}" type="slidenum">
              <a:rPr lang="en-US" smtClean="0"/>
              <a:t>‹#›</a:t>
            </a:fld>
            <a:endParaRPr lang="en-US" dirty="0"/>
          </a:p>
        </p:txBody>
      </p:sp>
    </p:spTree>
    <p:extLst>
      <p:ext uri="{BB962C8B-B14F-4D97-AF65-F5344CB8AC3E}">
        <p14:creationId xmlns:p14="http://schemas.microsoft.com/office/powerpoint/2010/main" val="3676020069"/>
      </p:ext>
    </p:extLst>
  </p:cSld>
  <p:clrMapOvr>
    <a:masterClrMapping/>
  </p:clrMapOvr>
  <mc:AlternateContent xmlns:mc="http://schemas.openxmlformats.org/markup-compatibility/2006" xmlns:p14="http://schemas.microsoft.com/office/powerpoint/2010/main">
    <mc:Choice Requires="p14">
      <p:transition spd="slow" p14:dur="1600">
        <p14:prism dir="d" isContent="1"/>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0087A0-102C-4240-9073-529EC2F4D234}" type="datetimeFigureOut">
              <a:rPr lang="en-US" smtClean="0"/>
              <a:t>11/11/2015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68048F7-A72E-45CE-806A-108A8F61C5EB}"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50281922"/>
      </p:ext>
    </p:extLst>
  </p:cSld>
  <p:clrMapOvr>
    <a:masterClrMapping/>
  </p:clrMapOvr>
  <mc:AlternateContent xmlns:mc="http://schemas.openxmlformats.org/markup-compatibility/2006" xmlns:p14="http://schemas.microsoft.com/office/powerpoint/2010/main">
    <mc:Choice Requires="p14">
      <p:transition spd="slow" p14:dur="1600">
        <p14:prism dir="d" isContent="1"/>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0087A0-102C-4240-9073-529EC2F4D234}" type="datetimeFigureOut">
              <a:rPr lang="en-US" smtClean="0"/>
              <a:t>11/11/2015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68048F7-A72E-45CE-806A-108A8F61C5EB}" type="slidenum">
              <a:rPr lang="en-US" smtClean="0"/>
              <a:t>‹#›</a:t>
            </a:fld>
            <a:endParaRPr lang="en-US" dirty="0"/>
          </a:p>
        </p:txBody>
      </p:sp>
    </p:spTree>
    <p:extLst>
      <p:ext uri="{BB962C8B-B14F-4D97-AF65-F5344CB8AC3E}">
        <p14:creationId xmlns:p14="http://schemas.microsoft.com/office/powerpoint/2010/main" val="1746201430"/>
      </p:ext>
    </p:extLst>
  </p:cSld>
  <p:clrMapOvr>
    <a:masterClrMapping/>
  </p:clrMapOvr>
  <mc:AlternateContent xmlns:mc="http://schemas.openxmlformats.org/markup-compatibility/2006" xmlns:p14="http://schemas.microsoft.com/office/powerpoint/2010/main">
    <mc:Choice Requires="p14">
      <p:transition spd="slow" p14:dur="1600">
        <p14:prism dir="d" isContent="1"/>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0087A0-102C-4240-9073-529EC2F4D234}" type="datetimeFigureOut">
              <a:rPr lang="en-US" smtClean="0"/>
              <a:t>11/11/2015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68048F7-A72E-45CE-806A-108A8F61C5EB}" type="slidenum">
              <a:rPr lang="en-US" smtClean="0"/>
              <a:t>‹#›</a:t>
            </a:fld>
            <a:endParaRPr lang="en-US" dirty="0"/>
          </a:p>
        </p:txBody>
      </p:sp>
    </p:spTree>
    <p:extLst>
      <p:ext uri="{BB962C8B-B14F-4D97-AF65-F5344CB8AC3E}">
        <p14:creationId xmlns:p14="http://schemas.microsoft.com/office/powerpoint/2010/main" val="2039663435"/>
      </p:ext>
    </p:extLst>
  </p:cSld>
  <p:clrMapOvr>
    <a:masterClrMapping/>
  </p:clrMapOvr>
  <mc:AlternateContent xmlns:mc="http://schemas.openxmlformats.org/markup-compatibility/2006" xmlns:p14="http://schemas.microsoft.com/office/powerpoint/2010/main">
    <mc:Choice Requires="p14">
      <p:transition spd="slow" p14:dur="1600">
        <p14:prism dir="d" isContent="1"/>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0087A0-102C-4240-9073-529EC2F4D234}" type="datetimeFigureOut">
              <a:rPr lang="en-US" smtClean="0"/>
              <a:t>11/11/2015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68048F7-A72E-45CE-806A-108A8F61C5EB}" type="slidenum">
              <a:rPr lang="en-US" smtClean="0"/>
              <a:t>‹#›</a:t>
            </a:fld>
            <a:endParaRPr lang="en-US" dirty="0"/>
          </a:p>
        </p:txBody>
      </p:sp>
    </p:spTree>
    <p:extLst>
      <p:ext uri="{BB962C8B-B14F-4D97-AF65-F5344CB8AC3E}">
        <p14:creationId xmlns:p14="http://schemas.microsoft.com/office/powerpoint/2010/main" val="2473116212"/>
      </p:ext>
    </p:extLst>
  </p:cSld>
  <p:clrMapOvr>
    <a:masterClrMapping/>
  </p:clrMapOvr>
  <mc:AlternateContent xmlns:mc="http://schemas.openxmlformats.org/markup-compatibility/2006" xmlns:p14="http://schemas.microsoft.com/office/powerpoint/2010/main">
    <mc:Choice Requires="p14">
      <p:transition spd="slow" p14:dur="1600">
        <p14:prism dir="d" isContent="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0087A0-102C-4240-9073-529EC2F4D234}" type="datetimeFigureOut">
              <a:rPr lang="en-US" smtClean="0"/>
              <a:t>11/11/2015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68048F7-A72E-45CE-806A-108A8F61C5EB}" type="slidenum">
              <a:rPr lang="en-US" smtClean="0"/>
              <a:t>‹#›</a:t>
            </a:fld>
            <a:endParaRPr lang="en-US" dirty="0"/>
          </a:p>
        </p:txBody>
      </p:sp>
    </p:spTree>
    <p:extLst>
      <p:ext uri="{BB962C8B-B14F-4D97-AF65-F5344CB8AC3E}">
        <p14:creationId xmlns:p14="http://schemas.microsoft.com/office/powerpoint/2010/main" val="3498475210"/>
      </p:ext>
    </p:extLst>
  </p:cSld>
  <p:clrMapOvr>
    <a:masterClrMapping/>
  </p:clrMapOvr>
  <mc:AlternateContent xmlns:mc="http://schemas.openxmlformats.org/markup-compatibility/2006" xmlns:p14="http://schemas.microsoft.com/office/powerpoint/2010/main">
    <mc:Choice Requires="p14">
      <p:transition spd="slow" p14:dur="1600">
        <p14:prism dir="d" isContent="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0087A0-102C-4240-9073-529EC2F4D234}" type="datetimeFigureOut">
              <a:rPr lang="en-US" smtClean="0"/>
              <a:t>11/11/2015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68048F7-A72E-45CE-806A-108A8F61C5EB}" type="slidenum">
              <a:rPr lang="en-US" smtClean="0"/>
              <a:t>‹#›</a:t>
            </a:fld>
            <a:endParaRPr lang="en-US" dirty="0"/>
          </a:p>
        </p:txBody>
      </p:sp>
    </p:spTree>
    <p:extLst>
      <p:ext uri="{BB962C8B-B14F-4D97-AF65-F5344CB8AC3E}">
        <p14:creationId xmlns:p14="http://schemas.microsoft.com/office/powerpoint/2010/main" val="3705804808"/>
      </p:ext>
    </p:extLst>
  </p:cSld>
  <p:clrMapOvr>
    <a:masterClrMapping/>
  </p:clrMapOvr>
  <mc:AlternateContent xmlns:mc="http://schemas.openxmlformats.org/markup-compatibility/2006" xmlns:p14="http://schemas.microsoft.com/office/powerpoint/2010/main">
    <mc:Choice Requires="p14">
      <p:transition spd="slow" p14:dur="1600">
        <p14:prism dir="d" isContent="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A0087A0-102C-4240-9073-529EC2F4D234}" type="datetimeFigureOut">
              <a:rPr lang="en-US" smtClean="0"/>
              <a:t>11/11/2015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68048F7-A72E-45CE-806A-108A8F61C5EB}" type="slidenum">
              <a:rPr lang="en-US" smtClean="0"/>
              <a:t>‹#›</a:t>
            </a:fld>
            <a:endParaRPr lang="en-US" dirty="0"/>
          </a:p>
        </p:txBody>
      </p:sp>
    </p:spTree>
    <p:extLst>
      <p:ext uri="{BB962C8B-B14F-4D97-AF65-F5344CB8AC3E}">
        <p14:creationId xmlns:p14="http://schemas.microsoft.com/office/powerpoint/2010/main" val="54738602"/>
      </p:ext>
    </p:extLst>
  </p:cSld>
  <p:clrMapOvr>
    <a:masterClrMapping/>
  </p:clrMapOvr>
  <mc:AlternateContent xmlns:mc="http://schemas.openxmlformats.org/markup-compatibility/2006" xmlns:p14="http://schemas.microsoft.com/office/powerpoint/2010/main">
    <mc:Choice Requires="p14">
      <p:transition spd="slow" p14:dur="1600">
        <p14:prism dir="d" isContent="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A0087A0-102C-4240-9073-529EC2F4D234}" type="datetimeFigureOut">
              <a:rPr lang="en-US" smtClean="0"/>
              <a:t>11/11/2015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68048F7-A72E-45CE-806A-108A8F61C5EB}" type="slidenum">
              <a:rPr lang="en-US" smtClean="0"/>
              <a:t>‹#›</a:t>
            </a:fld>
            <a:endParaRPr lang="en-US" dirty="0"/>
          </a:p>
        </p:txBody>
      </p:sp>
    </p:spTree>
    <p:extLst>
      <p:ext uri="{BB962C8B-B14F-4D97-AF65-F5344CB8AC3E}">
        <p14:creationId xmlns:p14="http://schemas.microsoft.com/office/powerpoint/2010/main" val="1443318870"/>
      </p:ext>
    </p:extLst>
  </p:cSld>
  <p:clrMapOvr>
    <a:masterClrMapping/>
  </p:clrMapOvr>
  <mc:AlternateContent xmlns:mc="http://schemas.openxmlformats.org/markup-compatibility/2006" xmlns:p14="http://schemas.microsoft.com/office/powerpoint/2010/main">
    <mc:Choice Requires="p14">
      <p:transition spd="slow" p14:dur="1600">
        <p14:prism dir="d" isContent="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A0087A0-102C-4240-9073-529EC2F4D234}" type="datetimeFigureOut">
              <a:rPr lang="en-US" smtClean="0"/>
              <a:t>11/11/2015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68048F7-A72E-45CE-806A-108A8F61C5EB}" type="slidenum">
              <a:rPr lang="en-US" smtClean="0"/>
              <a:t>‹#›</a:t>
            </a:fld>
            <a:endParaRPr lang="en-US" dirty="0"/>
          </a:p>
        </p:txBody>
      </p:sp>
    </p:spTree>
    <p:extLst>
      <p:ext uri="{BB962C8B-B14F-4D97-AF65-F5344CB8AC3E}">
        <p14:creationId xmlns:p14="http://schemas.microsoft.com/office/powerpoint/2010/main" val="2997244265"/>
      </p:ext>
    </p:extLst>
  </p:cSld>
  <p:clrMapOvr>
    <a:masterClrMapping/>
  </p:clrMapOvr>
  <mc:AlternateContent xmlns:mc="http://schemas.openxmlformats.org/markup-compatibility/2006" xmlns:p14="http://schemas.microsoft.com/office/powerpoint/2010/main">
    <mc:Choice Requires="p14">
      <p:transition spd="slow" p14:dur="1600">
        <p14:prism dir="d" isContent="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0087A0-102C-4240-9073-529EC2F4D234}" type="datetimeFigureOut">
              <a:rPr lang="en-US" smtClean="0"/>
              <a:t>11/11/2015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68048F7-A72E-45CE-806A-108A8F61C5EB}" type="slidenum">
              <a:rPr lang="en-US" smtClean="0"/>
              <a:t>‹#›</a:t>
            </a:fld>
            <a:endParaRPr lang="en-US" dirty="0"/>
          </a:p>
        </p:txBody>
      </p:sp>
    </p:spTree>
    <p:extLst>
      <p:ext uri="{BB962C8B-B14F-4D97-AF65-F5344CB8AC3E}">
        <p14:creationId xmlns:p14="http://schemas.microsoft.com/office/powerpoint/2010/main" val="474704367"/>
      </p:ext>
    </p:extLst>
  </p:cSld>
  <p:clrMapOvr>
    <a:masterClrMapping/>
  </p:clrMapOvr>
  <mc:AlternateContent xmlns:mc="http://schemas.openxmlformats.org/markup-compatibility/2006" xmlns:p14="http://schemas.microsoft.com/office/powerpoint/2010/main">
    <mc:Choice Requires="p14">
      <p:transition spd="slow" p14:dur="1600">
        <p14:prism dir="d" isContent="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0087A0-102C-4240-9073-529EC2F4D234}" type="datetimeFigureOut">
              <a:rPr lang="en-US" smtClean="0"/>
              <a:t>11/11/2015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68048F7-A72E-45CE-806A-108A8F61C5EB}" type="slidenum">
              <a:rPr lang="en-US" smtClean="0"/>
              <a:t>‹#›</a:t>
            </a:fld>
            <a:endParaRPr lang="en-US" dirty="0"/>
          </a:p>
        </p:txBody>
      </p:sp>
    </p:spTree>
    <p:extLst>
      <p:ext uri="{BB962C8B-B14F-4D97-AF65-F5344CB8AC3E}">
        <p14:creationId xmlns:p14="http://schemas.microsoft.com/office/powerpoint/2010/main" val="2678081468"/>
      </p:ext>
    </p:extLst>
  </p:cSld>
  <p:clrMapOvr>
    <a:masterClrMapping/>
  </p:clrMapOvr>
  <mc:AlternateContent xmlns:mc="http://schemas.openxmlformats.org/markup-compatibility/2006" xmlns:p14="http://schemas.microsoft.com/office/powerpoint/2010/main">
    <mc:Choice Requires="p14">
      <p:transition spd="slow" p14:dur="1600">
        <p14:prism dir="d" isContent="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0087A0-102C-4240-9073-529EC2F4D234}" type="datetimeFigureOut">
              <a:rPr lang="en-US" smtClean="0"/>
              <a:t>11/11/2015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68048F7-A72E-45CE-806A-108A8F61C5EB}" type="slidenum">
              <a:rPr lang="en-US" smtClean="0"/>
              <a:t>‹#›</a:t>
            </a:fld>
            <a:endParaRPr lang="en-US" dirty="0"/>
          </a:p>
        </p:txBody>
      </p:sp>
    </p:spTree>
    <p:extLst>
      <p:ext uri="{BB962C8B-B14F-4D97-AF65-F5344CB8AC3E}">
        <p14:creationId xmlns:p14="http://schemas.microsoft.com/office/powerpoint/2010/main" val="3968460045"/>
      </p:ext>
    </p:extLst>
  </p:cSld>
  <p:clrMapOvr>
    <a:masterClrMapping/>
  </p:clrMapOvr>
  <mc:AlternateContent xmlns:mc="http://schemas.openxmlformats.org/markup-compatibility/2006" xmlns:p14="http://schemas.microsoft.com/office/powerpoint/2010/main">
    <mc:Choice Requires="p14">
      <p:transition spd="slow" p14:dur="1600">
        <p14:prism dir="d" isContent="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A0087A0-102C-4240-9073-529EC2F4D234}" type="datetimeFigureOut">
              <a:rPr lang="en-US" smtClean="0"/>
              <a:t>11/11/2015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68048F7-A72E-45CE-806A-108A8F61C5EB}" type="slidenum">
              <a:rPr lang="en-US" smtClean="0"/>
              <a:t>‹#›</a:t>
            </a:fld>
            <a:endParaRPr lang="en-US" dirty="0"/>
          </a:p>
        </p:txBody>
      </p:sp>
    </p:spTree>
    <p:extLst>
      <p:ext uri="{BB962C8B-B14F-4D97-AF65-F5344CB8AC3E}">
        <p14:creationId xmlns:p14="http://schemas.microsoft.com/office/powerpoint/2010/main" val="714454603"/>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Lst>
  <mc:AlternateContent xmlns:mc="http://schemas.openxmlformats.org/markup-compatibility/2006" xmlns:p14="http://schemas.microsoft.com/office/powerpoint/2010/main">
    <mc:Choice Requires="p14">
      <p:transition spd="slow" p14:dur="1600">
        <p14:prism dir="d" isContent="1"/>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1"/>
                </a:solidFill>
              </a:rPr>
              <a:t>REGULATIONS AND COMPLIANCE</a:t>
            </a:r>
            <a:endParaRPr lang="en-US" dirty="0">
              <a:solidFill>
                <a:schemeClr val="tx1"/>
              </a:solidFill>
            </a:endParaRPr>
          </a:p>
        </p:txBody>
      </p:sp>
      <p:sp>
        <p:nvSpPr>
          <p:cNvPr id="4" name="Subtitle 3"/>
          <p:cNvSpPr>
            <a:spLocks noGrp="1"/>
          </p:cNvSpPr>
          <p:nvPr>
            <p:ph type="subTitle" idx="1"/>
          </p:nvPr>
        </p:nvSpPr>
        <p:spPr>
          <a:xfrm>
            <a:off x="1507067" y="4050833"/>
            <a:ext cx="7766936" cy="2102317"/>
          </a:xfrm>
        </p:spPr>
        <p:txBody>
          <a:bodyPr>
            <a:normAutofit fontScale="62500" lnSpcReduction="20000"/>
          </a:bodyPr>
          <a:lstStyle/>
          <a:p>
            <a:r>
              <a:rPr lang="en-US" sz="2800" b="1" dirty="0" smtClean="0"/>
              <a:t>	      </a:t>
            </a:r>
          </a:p>
          <a:p>
            <a:r>
              <a:rPr lang="en-US" sz="2800" b="1" dirty="0"/>
              <a:t> </a:t>
            </a:r>
            <a:r>
              <a:rPr lang="en-US" sz="2800" b="1" dirty="0" smtClean="0"/>
              <a:t>      			      </a:t>
            </a:r>
            <a:r>
              <a:rPr lang="en-US" sz="4000" b="1" dirty="0" smtClean="0"/>
              <a:t>ITMS 528</a:t>
            </a:r>
            <a:r>
              <a:rPr lang="en-US" sz="2800" b="1" dirty="0" smtClean="0"/>
              <a:t>									</a:t>
            </a:r>
          </a:p>
          <a:p>
            <a:r>
              <a:rPr lang="en-US" dirty="0" smtClean="0"/>
              <a:t>	</a:t>
            </a:r>
          </a:p>
          <a:p>
            <a:r>
              <a:rPr lang="en-US" sz="2400" dirty="0" smtClean="0"/>
              <a:t>                        </a:t>
            </a:r>
          </a:p>
          <a:p>
            <a:r>
              <a:rPr lang="en-US" sz="2400" dirty="0"/>
              <a:t> </a:t>
            </a:r>
            <a:r>
              <a:rPr lang="en-US" sz="2400" dirty="0" smtClean="0"/>
              <a:t>                                                        </a:t>
            </a:r>
          </a:p>
          <a:p>
            <a:r>
              <a:rPr lang="en-US" sz="4500" b="1" dirty="0" smtClean="0">
                <a:latin typeface="Calibri" panose="020F0502020204030204" pitchFamily="34" charset="0"/>
              </a:rPr>
              <a:t>          By Divine Puplampu</a:t>
            </a:r>
            <a:r>
              <a:rPr lang="en-US" sz="2400" dirty="0" smtClean="0"/>
              <a:t>	</a:t>
            </a:r>
            <a:r>
              <a:rPr lang="en-US" dirty="0" smtClean="0"/>
              <a:t>				     </a:t>
            </a:r>
            <a:endParaRPr lang="en-US" dirty="0"/>
          </a:p>
        </p:txBody>
      </p:sp>
    </p:spTree>
    <p:extLst>
      <p:ext uri="{BB962C8B-B14F-4D97-AF65-F5344CB8AC3E}">
        <p14:creationId xmlns:p14="http://schemas.microsoft.com/office/powerpoint/2010/main" val="1875204420"/>
      </p:ext>
    </p:extLst>
  </p:cSld>
  <p:clrMapOvr>
    <a:masterClrMapping/>
  </p:clrMapOvr>
  <mc:AlternateContent xmlns:mc="http://schemas.openxmlformats.org/markup-compatibility/2006" xmlns:p14="http://schemas.microsoft.com/office/powerpoint/2010/main">
    <mc:Choice Requires="p14">
      <p:transition spd="slow" p14:dur="2000">
        <p14:prism dir="d" isContent="1"/>
        <p:sndAc>
          <p:stSnd>
            <p:snd r:embed="rId2" name="click.wav"/>
          </p:stSnd>
        </p:sndAc>
      </p:transition>
    </mc:Choice>
    <mc:Fallback xmlns="">
      <p:transition spd="slow">
        <p:fade/>
        <p:sndAc>
          <p:stSnd>
            <p:snd r:embed="rId3" name="click.wav"/>
          </p:stSnd>
        </p:sndAc>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Federal Trade Commission</a:t>
            </a:r>
          </a:p>
        </p:txBody>
      </p:sp>
      <p:sp>
        <p:nvSpPr>
          <p:cNvPr id="3" name="Content Placeholder 2"/>
          <p:cNvSpPr>
            <a:spLocks noGrp="1"/>
          </p:cNvSpPr>
          <p:nvPr>
            <p:ph idx="1"/>
          </p:nvPr>
        </p:nvSpPr>
        <p:spPr/>
        <p:txBody>
          <a:bodyPr/>
          <a:lstStyle/>
          <a:p>
            <a:r>
              <a:rPr lang="en-US" dirty="0"/>
              <a:t> </a:t>
            </a:r>
            <a:r>
              <a:rPr lang="en-US" sz="3200" dirty="0">
                <a:latin typeface="Calibri" panose="020F0502020204030204" pitchFamily="34" charset="0"/>
              </a:rPr>
              <a:t>Securities Act of 1933 </a:t>
            </a:r>
            <a:endParaRPr lang="en-US" sz="3200" dirty="0" smtClean="0">
              <a:latin typeface="Calibri" panose="020F0502020204030204" pitchFamily="34" charset="0"/>
            </a:endParaRPr>
          </a:p>
          <a:p>
            <a:pPr lvl="1"/>
            <a:r>
              <a:rPr lang="en-US" sz="3000" dirty="0" smtClean="0">
                <a:latin typeface="Calibri" panose="020F0502020204030204" pitchFamily="34" charset="0"/>
              </a:rPr>
              <a:t>Promote </a:t>
            </a:r>
            <a:r>
              <a:rPr lang="en-US" sz="3000" dirty="0">
                <a:latin typeface="Calibri" panose="020F0502020204030204" pitchFamily="34" charset="0"/>
              </a:rPr>
              <a:t>consumer protection and eliminate anti-competitive </a:t>
            </a:r>
            <a:r>
              <a:rPr lang="en-US" sz="3000" dirty="0" smtClean="0">
                <a:latin typeface="Calibri" panose="020F0502020204030204" pitchFamily="34" charset="0"/>
              </a:rPr>
              <a:t>business practices </a:t>
            </a:r>
          </a:p>
          <a:p>
            <a:r>
              <a:rPr lang="en-US" sz="3200" dirty="0">
                <a:latin typeface="Calibri" panose="020F0502020204030204" pitchFamily="34" charset="0"/>
              </a:rPr>
              <a:t>Securities Exchange Act of 1934 </a:t>
            </a:r>
            <a:endParaRPr lang="en-US" sz="3200" dirty="0" smtClean="0">
              <a:latin typeface="Calibri" panose="020F0502020204030204" pitchFamily="34" charset="0"/>
            </a:endParaRPr>
          </a:p>
          <a:p>
            <a:pPr lvl="1"/>
            <a:r>
              <a:rPr lang="en-US" sz="3000" dirty="0">
                <a:latin typeface="Calibri" panose="020F0502020204030204" pitchFamily="34" charset="0"/>
              </a:rPr>
              <a:t> </a:t>
            </a:r>
            <a:r>
              <a:rPr lang="en-US" sz="3000" dirty="0" smtClean="0">
                <a:latin typeface="Calibri" panose="020F0502020204030204" pitchFamily="34" charset="0"/>
              </a:rPr>
              <a:t>Powers </a:t>
            </a:r>
            <a:r>
              <a:rPr lang="en-US" sz="3000" dirty="0">
                <a:latin typeface="Calibri" panose="020F0502020204030204" pitchFamily="34" charset="0"/>
              </a:rPr>
              <a:t>to regulate the securities market on the Securities Exchange Commission </a:t>
            </a:r>
          </a:p>
          <a:p>
            <a:endParaRPr lang="en-US" sz="3200" dirty="0">
              <a:latin typeface="Calibri" panose="020F0502020204030204" pitchFamily="34" charset="0"/>
            </a:endParaRPr>
          </a:p>
        </p:txBody>
      </p:sp>
    </p:spTree>
    <p:extLst>
      <p:ext uri="{BB962C8B-B14F-4D97-AF65-F5344CB8AC3E}">
        <p14:creationId xmlns:p14="http://schemas.microsoft.com/office/powerpoint/2010/main" val="1475073653"/>
      </p:ext>
    </p:extLst>
  </p:cSld>
  <p:clrMapOvr>
    <a:masterClrMapping/>
  </p:clrMapOvr>
  <mc:AlternateContent xmlns:mc="http://schemas.openxmlformats.org/markup-compatibility/2006" xmlns:p14="http://schemas.microsoft.com/office/powerpoint/2010/main">
    <mc:Choice Requires="p14">
      <p:transition spd="slow" p14:dur="1600">
        <p14:prism dir="d" isContent="1"/>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10653"/>
          </a:xfrm>
        </p:spPr>
        <p:txBody>
          <a:bodyPr/>
          <a:lstStyle/>
          <a:p>
            <a:pPr algn="ctr"/>
            <a:r>
              <a:rPr lang="en-US" dirty="0">
                <a:solidFill>
                  <a:schemeClr val="tx1"/>
                </a:solidFill>
                <a:latin typeface="Calibri" panose="020F0502020204030204" pitchFamily="34" charset="0"/>
              </a:rPr>
              <a:t>Gramm-Leach-Bliley Act of 1999 </a:t>
            </a:r>
          </a:p>
        </p:txBody>
      </p:sp>
      <p:sp>
        <p:nvSpPr>
          <p:cNvPr id="3" name="Content Placeholder 2"/>
          <p:cNvSpPr>
            <a:spLocks noGrp="1"/>
          </p:cNvSpPr>
          <p:nvPr>
            <p:ph idx="1"/>
          </p:nvPr>
        </p:nvSpPr>
        <p:spPr>
          <a:xfrm>
            <a:off x="677334" y="1620253"/>
            <a:ext cx="8596668" cy="4876800"/>
          </a:xfrm>
        </p:spPr>
        <p:txBody>
          <a:bodyPr>
            <a:noAutofit/>
          </a:bodyPr>
          <a:lstStyle/>
          <a:p>
            <a:r>
              <a:rPr lang="en-US" sz="2800" dirty="0" smtClean="0">
                <a:latin typeface="Calibri" panose="020F0502020204030204" pitchFamily="34" charset="0"/>
              </a:rPr>
              <a:t>Requires financial </a:t>
            </a:r>
            <a:r>
              <a:rPr lang="en-US" sz="2800" dirty="0">
                <a:latin typeface="Calibri" panose="020F0502020204030204" pitchFamily="34" charset="0"/>
              </a:rPr>
              <a:t>institutions to provide their clients with a privacy notice </a:t>
            </a:r>
            <a:endParaRPr lang="en-US" sz="2800" dirty="0" smtClean="0">
              <a:latin typeface="Calibri" panose="020F0502020204030204" pitchFamily="34" charset="0"/>
            </a:endParaRPr>
          </a:p>
          <a:p>
            <a:r>
              <a:rPr lang="en-US" sz="2800" dirty="0">
                <a:latin typeface="Calibri" panose="020F0502020204030204" pitchFamily="34" charset="0"/>
              </a:rPr>
              <a:t> </a:t>
            </a:r>
            <a:r>
              <a:rPr lang="en-US" sz="2800" dirty="0" smtClean="0">
                <a:latin typeface="Calibri" panose="020F0502020204030204" pitchFamily="34" charset="0"/>
              </a:rPr>
              <a:t>Explain </a:t>
            </a:r>
            <a:r>
              <a:rPr lang="en-US" sz="2800" dirty="0">
                <a:latin typeface="Calibri" panose="020F0502020204030204" pitchFamily="34" charset="0"/>
              </a:rPr>
              <a:t>what information they are </a:t>
            </a:r>
            <a:r>
              <a:rPr lang="en-US" sz="2800" dirty="0" smtClean="0">
                <a:latin typeface="Calibri" panose="020F0502020204030204" pitchFamily="34" charset="0"/>
              </a:rPr>
              <a:t>obtaining </a:t>
            </a:r>
          </a:p>
          <a:p>
            <a:r>
              <a:rPr lang="en-US" sz="2800" dirty="0">
                <a:latin typeface="Calibri" panose="020F0502020204030204" pitchFamily="34" charset="0"/>
              </a:rPr>
              <a:t> </a:t>
            </a:r>
            <a:r>
              <a:rPr lang="en-US" sz="2800" dirty="0" smtClean="0">
                <a:latin typeface="Calibri" panose="020F0502020204030204" pitchFamily="34" charset="0"/>
              </a:rPr>
              <a:t>Where </a:t>
            </a:r>
            <a:r>
              <a:rPr lang="en-US" sz="2800" dirty="0">
                <a:latin typeface="Calibri" panose="020F0502020204030204" pitchFamily="34" charset="0"/>
              </a:rPr>
              <a:t>the information is </a:t>
            </a:r>
            <a:r>
              <a:rPr lang="en-US" sz="2800" dirty="0" smtClean="0">
                <a:latin typeface="Calibri" panose="020F0502020204030204" pitchFamily="34" charset="0"/>
              </a:rPr>
              <a:t>shared </a:t>
            </a:r>
          </a:p>
          <a:p>
            <a:r>
              <a:rPr lang="en-US" sz="2800" dirty="0">
                <a:latin typeface="Calibri" panose="020F0502020204030204" pitchFamily="34" charset="0"/>
              </a:rPr>
              <a:t> </a:t>
            </a:r>
            <a:r>
              <a:rPr lang="en-US" sz="2800" dirty="0" smtClean="0">
                <a:latin typeface="Calibri" panose="020F0502020204030204" pitchFamily="34" charset="0"/>
              </a:rPr>
              <a:t>How </a:t>
            </a:r>
            <a:r>
              <a:rPr lang="en-US" sz="2800" dirty="0">
                <a:latin typeface="Calibri" panose="020F0502020204030204" pitchFamily="34" charset="0"/>
              </a:rPr>
              <a:t>it will be protected from foreseeable threats in </a:t>
            </a:r>
            <a:r>
              <a:rPr lang="en-US" sz="2800" dirty="0" smtClean="0">
                <a:latin typeface="Calibri" panose="020F0502020204030204" pitchFamily="34" charset="0"/>
              </a:rPr>
              <a:t>security </a:t>
            </a:r>
          </a:p>
          <a:p>
            <a:r>
              <a:rPr lang="en-US" sz="2800" dirty="0">
                <a:latin typeface="Calibri" panose="020F0502020204030204" pitchFamily="34" charset="0"/>
              </a:rPr>
              <a:t> </a:t>
            </a:r>
            <a:r>
              <a:rPr lang="en-US" sz="2800" dirty="0" smtClean="0">
                <a:latin typeface="Calibri" panose="020F0502020204030204" pitchFamily="34" charset="0"/>
              </a:rPr>
              <a:t>Consent </a:t>
            </a:r>
            <a:r>
              <a:rPr lang="en-US" sz="2800" dirty="0">
                <a:latin typeface="Calibri" panose="020F0502020204030204" pitchFamily="34" charset="0"/>
              </a:rPr>
              <a:t>to the </a:t>
            </a:r>
            <a:r>
              <a:rPr lang="en-US" sz="2800" dirty="0" smtClean="0">
                <a:latin typeface="Calibri" panose="020F0502020204030204" pitchFamily="34" charset="0"/>
              </a:rPr>
              <a:t>obtaining </a:t>
            </a:r>
            <a:r>
              <a:rPr lang="en-US" sz="2800" dirty="0">
                <a:latin typeface="Calibri" panose="020F0502020204030204" pitchFamily="34" charset="0"/>
              </a:rPr>
              <a:t>and use of </a:t>
            </a:r>
            <a:r>
              <a:rPr lang="en-US" sz="2800" dirty="0" smtClean="0">
                <a:latin typeface="Calibri" panose="020F0502020204030204" pitchFamily="34" charset="0"/>
              </a:rPr>
              <a:t>information. </a:t>
            </a:r>
          </a:p>
          <a:p>
            <a:r>
              <a:rPr lang="en-US" sz="2800" dirty="0">
                <a:latin typeface="Calibri" panose="020F0502020204030204" pitchFamily="34" charset="0"/>
              </a:rPr>
              <a:t> </a:t>
            </a:r>
            <a:r>
              <a:rPr lang="en-US" sz="2800" dirty="0" smtClean="0">
                <a:latin typeface="Calibri" panose="020F0502020204030204" pitchFamily="34" charset="0"/>
              </a:rPr>
              <a:t>Client’s </a:t>
            </a:r>
            <a:r>
              <a:rPr lang="en-US" sz="2800" dirty="0">
                <a:latin typeface="Calibri" panose="020F0502020204030204" pitchFamily="34" charset="0"/>
              </a:rPr>
              <a:t>right to opt out of the private information being shared in accordance with the FCRA.</a:t>
            </a:r>
          </a:p>
        </p:txBody>
      </p:sp>
    </p:spTree>
    <p:extLst>
      <p:ext uri="{BB962C8B-B14F-4D97-AF65-F5344CB8AC3E}">
        <p14:creationId xmlns:p14="http://schemas.microsoft.com/office/powerpoint/2010/main" val="3890786101"/>
      </p:ext>
    </p:extLst>
  </p:cSld>
  <p:clrMapOvr>
    <a:masterClrMapping/>
  </p:clrMapOvr>
  <mc:AlternateContent xmlns:mc="http://schemas.openxmlformats.org/markup-compatibility/2006" xmlns:p14="http://schemas.microsoft.com/office/powerpoint/2010/main">
    <mc:Choice Requires="p14">
      <p:transition spd="slow" p14:dur="1600">
        <p14:prism dir="d" isContent="1"/>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latin typeface="Calibri" panose="020F0502020204030204" pitchFamily="34" charset="0"/>
              </a:rPr>
              <a:t>Health Insurance Portability and Accountability </a:t>
            </a:r>
          </a:p>
        </p:txBody>
      </p:sp>
      <p:sp>
        <p:nvSpPr>
          <p:cNvPr id="3" name="Content Placeholder 2"/>
          <p:cNvSpPr>
            <a:spLocks noGrp="1"/>
          </p:cNvSpPr>
          <p:nvPr>
            <p:ph idx="1"/>
          </p:nvPr>
        </p:nvSpPr>
        <p:spPr>
          <a:xfrm>
            <a:off x="677334" y="1684422"/>
            <a:ext cx="8596668" cy="5173578"/>
          </a:xfrm>
        </p:spPr>
        <p:txBody>
          <a:bodyPr>
            <a:noAutofit/>
          </a:bodyPr>
          <a:lstStyle/>
          <a:p>
            <a:r>
              <a:rPr lang="en-US" sz="2800" dirty="0">
                <a:latin typeface="Calibri" panose="020F0502020204030204" pitchFamily="34" charset="0"/>
              </a:rPr>
              <a:t>(HIPAA) of </a:t>
            </a:r>
            <a:r>
              <a:rPr lang="en-US" sz="2800" dirty="0" smtClean="0">
                <a:latin typeface="Calibri" panose="020F0502020204030204" pitchFamily="34" charset="0"/>
              </a:rPr>
              <a:t>1996: Department </a:t>
            </a:r>
            <a:r>
              <a:rPr lang="en-US" sz="2800" dirty="0">
                <a:latin typeface="Calibri" panose="020F0502020204030204" pitchFamily="34" charset="0"/>
              </a:rPr>
              <a:t>of Health and Human </a:t>
            </a:r>
            <a:r>
              <a:rPr lang="en-US" sz="2800" dirty="0" smtClean="0">
                <a:latin typeface="Calibri" panose="020F0502020204030204" pitchFamily="34" charset="0"/>
              </a:rPr>
              <a:t>Services draft </a:t>
            </a:r>
            <a:r>
              <a:rPr lang="en-US" sz="2800" dirty="0">
                <a:latin typeface="Calibri" panose="020F0502020204030204" pitchFamily="34" charset="0"/>
              </a:rPr>
              <a:t>rules governing the use and dissemination of such information </a:t>
            </a:r>
            <a:endParaRPr lang="en-US" sz="2800" dirty="0" smtClean="0">
              <a:latin typeface="Calibri" panose="020F0502020204030204" pitchFamily="34" charset="0"/>
            </a:endParaRPr>
          </a:p>
          <a:p>
            <a:pPr lvl="2"/>
            <a:r>
              <a:rPr lang="en-US" sz="2400" dirty="0">
                <a:latin typeface="Calibri" panose="020F0502020204030204" pitchFamily="34" charset="0"/>
              </a:rPr>
              <a:t> </a:t>
            </a:r>
            <a:r>
              <a:rPr lang="en-US" sz="2400" dirty="0" smtClean="0">
                <a:latin typeface="Calibri" panose="020F0502020204030204" pitchFamily="34" charset="0"/>
              </a:rPr>
              <a:t>Guidelines </a:t>
            </a:r>
            <a:r>
              <a:rPr lang="en-US" sz="2400" dirty="0">
                <a:latin typeface="Calibri" panose="020F0502020204030204" pitchFamily="34" charset="0"/>
              </a:rPr>
              <a:t>for protecting the privacy and security of the health information of </a:t>
            </a:r>
            <a:r>
              <a:rPr lang="en-US" sz="2400" dirty="0" smtClean="0">
                <a:latin typeface="Calibri" panose="020F0502020204030204" pitchFamily="34" charset="0"/>
              </a:rPr>
              <a:t>individuals </a:t>
            </a:r>
          </a:p>
          <a:p>
            <a:pPr lvl="2"/>
            <a:r>
              <a:rPr lang="en-US" sz="2400" dirty="0">
                <a:latin typeface="Calibri" panose="020F0502020204030204" pitchFamily="34" charset="0"/>
              </a:rPr>
              <a:t> </a:t>
            </a:r>
            <a:r>
              <a:rPr lang="en-US" sz="2400" dirty="0" smtClean="0">
                <a:latin typeface="Calibri" panose="020F0502020204030204" pitchFamily="34" charset="0"/>
              </a:rPr>
              <a:t>Creates </a:t>
            </a:r>
            <a:r>
              <a:rPr lang="en-US" sz="2400" dirty="0">
                <a:latin typeface="Calibri" panose="020F0502020204030204" pitchFamily="34" charset="0"/>
              </a:rPr>
              <a:t>several offences relating to the disclosure of individually identifiable health </a:t>
            </a:r>
            <a:r>
              <a:rPr lang="en-US" sz="2400" dirty="0" smtClean="0">
                <a:latin typeface="Calibri" panose="020F0502020204030204" pitchFamily="34" charset="0"/>
              </a:rPr>
              <a:t>information </a:t>
            </a:r>
          </a:p>
          <a:p>
            <a:pPr lvl="2"/>
            <a:r>
              <a:rPr lang="en-US" sz="2400" dirty="0" smtClean="0">
                <a:latin typeface="Calibri" panose="020F0502020204030204" pitchFamily="34" charset="0"/>
              </a:rPr>
              <a:t>Rules </a:t>
            </a:r>
            <a:r>
              <a:rPr lang="en-US" sz="2400" dirty="0">
                <a:latin typeface="Calibri" panose="020F0502020204030204" pitchFamily="34" charset="0"/>
              </a:rPr>
              <a:t>apply to </a:t>
            </a:r>
            <a:r>
              <a:rPr lang="en-US" sz="2400" dirty="0" smtClean="0">
                <a:latin typeface="Calibri" panose="020F0502020204030204" pitchFamily="34" charset="0"/>
              </a:rPr>
              <a:t>covered entities</a:t>
            </a:r>
          </a:p>
          <a:p>
            <a:pPr lvl="2"/>
            <a:r>
              <a:rPr lang="en-US" sz="2400" dirty="0" smtClean="0">
                <a:latin typeface="Calibri" panose="020F0502020204030204" pitchFamily="34" charset="0"/>
              </a:rPr>
              <a:t>Independent </a:t>
            </a:r>
            <a:r>
              <a:rPr lang="en-US" sz="2400" dirty="0">
                <a:latin typeface="Calibri" panose="020F0502020204030204" pitchFamily="34" charset="0"/>
              </a:rPr>
              <a:t>contractors </a:t>
            </a:r>
            <a:endParaRPr lang="en-US" sz="2400" dirty="0" smtClean="0">
              <a:latin typeface="Calibri" panose="020F0502020204030204" pitchFamily="34" charset="0"/>
            </a:endParaRPr>
          </a:p>
          <a:p>
            <a:pPr lvl="2"/>
            <a:r>
              <a:rPr lang="en-US" sz="2400" dirty="0" smtClean="0">
                <a:latin typeface="Calibri" panose="020F0502020204030204" pitchFamily="34" charset="0"/>
              </a:rPr>
              <a:t>Even </a:t>
            </a:r>
            <a:r>
              <a:rPr lang="en-US" sz="2400" dirty="0">
                <a:latin typeface="Calibri" panose="020F0502020204030204" pitchFamily="34" charset="0"/>
              </a:rPr>
              <a:t>organizations that are not health care providers </a:t>
            </a:r>
          </a:p>
        </p:txBody>
      </p:sp>
    </p:spTree>
    <p:extLst>
      <p:ext uri="{BB962C8B-B14F-4D97-AF65-F5344CB8AC3E}">
        <p14:creationId xmlns:p14="http://schemas.microsoft.com/office/powerpoint/2010/main" val="3449173612"/>
      </p:ext>
    </p:extLst>
  </p:cSld>
  <p:clrMapOvr>
    <a:masterClrMapping/>
  </p:clrMapOvr>
  <mc:AlternateContent xmlns:mc="http://schemas.openxmlformats.org/markup-compatibility/2006" xmlns:p14="http://schemas.microsoft.com/office/powerpoint/2010/main">
    <mc:Choice Requires="p14">
      <p:transition spd="slow" p14:dur="1600">
        <p14:prism dir="d" isContent="1"/>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latin typeface="Calibri" panose="020F0502020204030204" pitchFamily="34" charset="0"/>
              </a:rPr>
              <a:t>Challenge </a:t>
            </a:r>
            <a:r>
              <a:rPr lang="en-US" dirty="0">
                <a:solidFill>
                  <a:schemeClr val="tx1"/>
                </a:solidFill>
                <a:latin typeface="Calibri" panose="020F0502020204030204" pitchFamily="34" charset="0"/>
              </a:rPr>
              <a:t>for IT departments </a:t>
            </a:r>
          </a:p>
        </p:txBody>
      </p:sp>
      <p:sp>
        <p:nvSpPr>
          <p:cNvPr id="3" name="Content Placeholder 2"/>
          <p:cNvSpPr>
            <a:spLocks noGrp="1"/>
          </p:cNvSpPr>
          <p:nvPr>
            <p:ph idx="1"/>
          </p:nvPr>
        </p:nvSpPr>
        <p:spPr>
          <a:xfrm>
            <a:off x="677334" y="1443789"/>
            <a:ext cx="8596668" cy="5414211"/>
          </a:xfrm>
        </p:spPr>
        <p:txBody>
          <a:bodyPr>
            <a:noAutofit/>
          </a:bodyPr>
          <a:lstStyle/>
          <a:p>
            <a:r>
              <a:rPr lang="en-US" sz="2800" dirty="0" smtClean="0">
                <a:latin typeface="Calibri" panose="020F0502020204030204" pitchFamily="34" charset="0"/>
              </a:rPr>
              <a:t>Regulation </a:t>
            </a:r>
            <a:r>
              <a:rPr lang="en-US" sz="2800" dirty="0">
                <a:latin typeface="Calibri" panose="020F0502020204030204" pitchFamily="34" charset="0"/>
              </a:rPr>
              <a:t>and industry standards is complex thereby creating problems for organizations trying to meet the several requirements simultaneously</a:t>
            </a:r>
          </a:p>
          <a:p>
            <a:r>
              <a:rPr lang="en-US" sz="2800" dirty="0" smtClean="0">
                <a:latin typeface="Calibri" panose="020F0502020204030204" pitchFamily="34" charset="0"/>
              </a:rPr>
              <a:t>Required </a:t>
            </a:r>
            <a:r>
              <a:rPr lang="en-US" sz="2800" dirty="0">
                <a:latin typeface="Calibri" panose="020F0502020204030204" pitchFamily="34" charset="0"/>
              </a:rPr>
              <a:t>to ascertain how governance, risk management and compliance should be integrated and applied to the </a:t>
            </a:r>
            <a:r>
              <a:rPr lang="en-US" sz="2800" dirty="0" smtClean="0">
                <a:latin typeface="Calibri" panose="020F0502020204030204" pitchFamily="34" charset="0"/>
              </a:rPr>
              <a:t>organization </a:t>
            </a:r>
          </a:p>
          <a:p>
            <a:r>
              <a:rPr lang="en-US" sz="2800" dirty="0" smtClean="0">
                <a:latin typeface="Calibri" panose="020F0502020204030204" pitchFamily="34" charset="0"/>
              </a:rPr>
              <a:t>Align </a:t>
            </a:r>
            <a:r>
              <a:rPr lang="en-US" sz="2800" dirty="0">
                <a:latin typeface="Calibri" panose="020F0502020204030204" pitchFamily="34" charset="0"/>
              </a:rPr>
              <a:t>their operations with the organization’s business and compliance </a:t>
            </a:r>
            <a:r>
              <a:rPr lang="en-US" sz="2800" dirty="0" smtClean="0">
                <a:latin typeface="Calibri" panose="020F0502020204030204" pitchFamily="34" charset="0"/>
              </a:rPr>
              <a:t>strategies</a:t>
            </a:r>
          </a:p>
          <a:p>
            <a:r>
              <a:rPr lang="en-US" sz="2800" dirty="0">
                <a:latin typeface="Calibri" panose="020F0502020204030204" pitchFamily="34" charset="0"/>
              </a:rPr>
              <a:t>O</a:t>
            </a:r>
            <a:r>
              <a:rPr lang="en-US" sz="2800" dirty="0" smtClean="0">
                <a:latin typeface="Calibri" panose="020F0502020204030204" pitchFamily="34" charset="0"/>
              </a:rPr>
              <a:t>rganizational </a:t>
            </a:r>
            <a:r>
              <a:rPr lang="en-US" sz="2800" dirty="0">
                <a:latin typeface="Calibri" panose="020F0502020204030204" pitchFamily="34" charset="0"/>
              </a:rPr>
              <a:t>structure and processes, identify and manage the risks of IT operations, leverage IT resources and enhance performance</a:t>
            </a:r>
          </a:p>
        </p:txBody>
      </p:sp>
    </p:spTree>
    <p:extLst>
      <p:ext uri="{BB962C8B-B14F-4D97-AF65-F5344CB8AC3E}">
        <p14:creationId xmlns:p14="http://schemas.microsoft.com/office/powerpoint/2010/main" val="2268880027"/>
      </p:ext>
    </p:extLst>
  </p:cSld>
  <p:clrMapOvr>
    <a:masterClrMapping/>
  </p:clrMapOvr>
  <mc:AlternateContent xmlns:mc="http://schemas.openxmlformats.org/markup-compatibility/2006" xmlns:p14="http://schemas.microsoft.com/office/powerpoint/2010/main">
    <mc:Choice Requires="p14">
      <p:transition spd="slow" p14:dur="1600">
        <p14:prism dir="d" isContent="1"/>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62526"/>
          </a:xfrm>
        </p:spPr>
        <p:txBody>
          <a:bodyPr/>
          <a:lstStyle/>
          <a:p>
            <a:pPr algn="ctr"/>
            <a:r>
              <a:rPr lang="en-US" dirty="0">
                <a:solidFill>
                  <a:schemeClr val="tx1"/>
                </a:solidFill>
                <a:latin typeface="Calibri" panose="020F0502020204030204" pitchFamily="34" charset="0"/>
              </a:rPr>
              <a:t>Challenge for IT departments </a:t>
            </a:r>
            <a:r>
              <a:rPr lang="en-US" dirty="0" smtClean="0">
                <a:solidFill>
                  <a:schemeClr val="tx1"/>
                </a:solidFill>
                <a:latin typeface="Calibri" panose="020F0502020204030204" pitchFamily="34" charset="0"/>
              </a:rPr>
              <a:t>(Cont.)</a:t>
            </a:r>
            <a:endParaRPr lang="en-US" dirty="0">
              <a:latin typeface="Calibri" panose="020F0502020204030204" pitchFamily="34" charset="0"/>
            </a:endParaRPr>
          </a:p>
        </p:txBody>
      </p:sp>
      <p:sp>
        <p:nvSpPr>
          <p:cNvPr id="3" name="Content Placeholder 2"/>
          <p:cNvSpPr>
            <a:spLocks noGrp="1"/>
          </p:cNvSpPr>
          <p:nvPr>
            <p:ph idx="1"/>
          </p:nvPr>
        </p:nvSpPr>
        <p:spPr>
          <a:xfrm>
            <a:off x="677334" y="1572126"/>
            <a:ext cx="8596668" cy="5285873"/>
          </a:xfrm>
        </p:spPr>
        <p:txBody>
          <a:bodyPr>
            <a:noAutofit/>
          </a:bodyPr>
          <a:lstStyle/>
          <a:p>
            <a:r>
              <a:rPr lang="en-US" sz="2800" dirty="0">
                <a:latin typeface="Calibri" panose="020F0502020204030204" pitchFamily="34" charset="0"/>
              </a:rPr>
              <a:t>They do not </a:t>
            </a:r>
            <a:r>
              <a:rPr lang="en-US" sz="2800" dirty="0" smtClean="0">
                <a:latin typeface="Calibri" panose="020F0502020204030204" pitchFamily="34" charset="0"/>
              </a:rPr>
              <a:t>recommend </a:t>
            </a:r>
            <a:r>
              <a:rPr lang="en-US" sz="2800" dirty="0">
                <a:latin typeface="Calibri" panose="020F0502020204030204" pitchFamily="34" charset="0"/>
              </a:rPr>
              <a:t>specific processes </a:t>
            </a:r>
            <a:r>
              <a:rPr lang="en-US" sz="2800" dirty="0" smtClean="0">
                <a:latin typeface="Calibri" panose="020F0502020204030204" pitchFamily="34" charset="0"/>
              </a:rPr>
              <a:t>for:</a:t>
            </a:r>
          </a:p>
          <a:p>
            <a:r>
              <a:rPr lang="en-US" sz="2800" dirty="0">
                <a:latin typeface="Calibri" panose="020F0502020204030204" pitchFamily="34" charset="0"/>
              </a:rPr>
              <a:t>D</a:t>
            </a:r>
            <a:r>
              <a:rPr lang="en-US" sz="2800" dirty="0" smtClean="0">
                <a:latin typeface="Calibri" panose="020F0502020204030204" pitchFamily="34" charset="0"/>
              </a:rPr>
              <a:t>ata </a:t>
            </a:r>
            <a:r>
              <a:rPr lang="en-US" sz="2800" dirty="0">
                <a:latin typeface="Calibri" panose="020F0502020204030204" pitchFamily="34" charset="0"/>
              </a:rPr>
              <a:t>sharing, storing, retention and use </a:t>
            </a:r>
            <a:endParaRPr lang="en-US" sz="2800" dirty="0" smtClean="0">
              <a:latin typeface="Calibri" panose="020F0502020204030204" pitchFamily="34" charset="0"/>
            </a:endParaRPr>
          </a:p>
          <a:p>
            <a:r>
              <a:rPr lang="en-US" sz="2800" dirty="0" smtClean="0">
                <a:latin typeface="Calibri" panose="020F0502020204030204" pitchFamily="34" charset="0"/>
              </a:rPr>
              <a:t>They </a:t>
            </a:r>
            <a:r>
              <a:rPr lang="en-US" sz="2800" dirty="0">
                <a:latin typeface="Calibri" panose="020F0502020204030204" pitchFamily="34" charset="0"/>
              </a:rPr>
              <a:t>simply describe expected </a:t>
            </a:r>
            <a:r>
              <a:rPr lang="en-US" sz="2800" dirty="0" smtClean="0">
                <a:latin typeface="Calibri" panose="020F0502020204030204" pitchFamily="34" charset="0"/>
              </a:rPr>
              <a:t>outcomes </a:t>
            </a:r>
          </a:p>
          <a:p>
            <a:r>
              <a:rPr lang="en-US" sz="2800" dirty="0" smtClean="0">
                <a:latin typeface="Calibri" panose="020F0502020204030204" pitchFamily="34" charset="0"/>
              </a:rPr>
              <a:t>Specify </a:t>
            </a:r>
            <a:r>
              <a:rPr lang="en-US" sz="2800" dirty="0">
                <a:latin typeface="Calibri" panose="020F0502020204030204" pitchFamily="34" charset="0"/>
              </a:rPr>
              <a:t>sanctions for the failure to meet the </a:t>
            </a:r>
            <a:r>
              <a:rPr lang="en-US" sz="2800" dirty="0" smtClean="0">
                <a:latin typeface="Calibri" panose="020F0502020204030204" pitchFamily="34" charset="0"/>
              </a:rPr>
              <a:t>outcomes </a:t>
            </a:r>
          </a:p>
          <a:p>
            <a:r>
              <a:rPr lang="en-US" sz="2800" dirty="0" smtClean="0">
                <a:latin typeface="Calibri" panose="020F0502020204030204" pitchFamily="34" charset="0"/>
              </a:rPr>
              <a:t>Some adopted </a:t>
            </a:r>
            <a:r>
              <a:rPr lang="en-US" sz="2800" dirty="0">
                <a:latin typeface="Calibri" panose="020F0502020204030204" pitchFamily="34" charset="0"/>
              </a:rPr>
              <a:t>common standards that seek to improve general compliance</a:t>
            </a:r>
            <a:endParaRPr lang="en-US" sz="2800" dirty="0" smtClean="0">
              <a:latin typeface="Calibri" panose="020F0502020204030204" pitchFamily="34" charset="0"/>
            </a:endParaRPr>
          </a:p>
          <a:p>
            <a:r>
              <a:rPr lang="en-US" sz="2800" dirty="0" smtClean="0">
                <a:latin typeface="Calibri" panose="020F0502020204030204" pitchFamily="34" charset="0"/>
              </a:rPr>
              <a:t>Like </a:t>
            </a:r>
            <a:r>
              <a:rPr lang="en-US" sz="2800" dirty="0">
                <a:latin typeface="Calibri" panose="020F0502020204030204" pitchFamily="34" charset="0"/>
              </a:rPr>
              <a:t>International Electrotechnical Commission (IEC</a:t>
            </a:r>
            <a:r>
              <a:rPr lang="en-US" sz="2800" dirty="0" smtClean="0">
                <a:latin typeface="Calibri" panose="020F0502020204030204" pitchFamily="34" charset="0"/>
              </a:rPr>
              <a:t>) </a:t>
            </a:r>
          </a:p>
          <a:p>
            <a:r>
              <a:rPr lang="en-US" sz="2800" dirty="0" smtClean="0">
                <a:latin typeface="Calibri" panose="020F0502020204030204" pitchFamily="34" charset="0"/>
              </a:rPr>
              <a:t>International </a:t>
            </a:r>
            <a:r>
              <a:rPr lang="en-US" sz="2800" dirty="0">
                <a:latin typeface="Calibri" panose="020F0502020204030204" pitchFamily="34" charset="0"/>
              </a:rPr>
              <a:t>Organization for Standardization (ISO)</a:t>
            </a:r>
            <a:endParaRPr lang="en-US" sz="2800" dirty="0" smtClean="0">
              <a:latin typeface="Calibri" panose="020F0502020204030204" pitchFamily="34" charset="0"/>
            </a:endParaRPr>
          </a:p>
          <a:p>
            <a:r>
              <a:rPr lang="en-US" sz="2800" dirty="0" smtClean="0">
                <a:latin typeface="Calibri" panose="020F0502020204030204" pitchFamily="34" charset="0"/>
              </a:rPr>
              <a:t>COBIT </a:t>
            </a:r>
            <a:r>
              <a:rPr lang="en-US" sz="2800" dirty="0">
                <a:latin typeface="Calibri" panose="020F0502020204030204" pitchFamily="34" charset="0"/>
              </a:rPr>
              <a:t>developed by ISACA and the ISO/IEC 38500</a:t>
            </a:r>
          </a:p>
        </p:txBody>
      </p:sp>
    </p:spTree>
    <p:extLst>
      <p:ext uri="{BB962C8B-B14F-4D97-AF65-F5344CB8AC3E}">
        <p14:creationId xmlns:p14="http://schemas.microsoft.com/office/powerpoint/2010/main" val="4173503644"/>
      </p:ext>
    </p:extLst>
  </p:cSld>
  <p:clrMapOvr>
    <a:masterClrMapping/>
  </p:clrMapOvr>
  <mc:AlternateContent xmlns:mc="http://schemas.openxmlformats.org/markup-compatibility/2006" xmlns:p14="http://schemas.microsoft.com/office/powerpoint/2010/main">
    <mc:Choice Requires="p14">
      <p:transition spd="slow" p14:dur="1600">
        <p14:prism dir="d" isContent="1"/>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0421"/>
            <a:ext cx="8596668" cy="882316"/>
          </a:xfrm>
        </p:spPr>
        <p:txBody>
          <a:bodyPr/>
          <a:lstStyle/>
          <a:p>
            <a:pPr algn="ctr"/>
            <a:r>
              <a:rPr lang="en-US" dirty="0">
                <a:solidFill>
                  <a:schemeClr val="tx1"/>
                </a:solidFill>
                <a:latin typeface="Calibri" panose="020F0502020204030204" pitchFamily="34" charset="0"/>
              </a:rPr>
              <a:t>COBIT</a:t>
            </a:r>
          </a:p>
        </p:txBody>
      </p:sp>
      <p:sp>
        <p:nvSpPr>
          <p:cNvPr id="3" name="Content Placeholder 2"/>
          <p:cNvSpPr>
            <a:spLocks noGrp="1"/>
          </p:cNvSpPr>
          <p:nvPr>
            <p:ph idx="1"/>
          </p:nvPr>
        </p:nvSpPr>
        <p:spPr>
          <a:xfrm>
            <a:off x="677334" y="850232"/>
            <a:ext cx="8596668" cy="6007768"/>
          </a:xfrm>
        </p:spPr>
        <p:txBody>
          <a:bodyPr>
            <a:noAutofit/>
          </a:bodyPr>
          <a:lstStyle/>
          <a:p>
            <a:r>
              <a:rPr lang="en-US" sz="2700" dirty="0" smtClean="0">
                <a:latin typeface="Calibri" panose="020F0502020204030204" pitchFamily="34" charset="0"/>
              </a:rPr>
              <a:t>Acronym </a:t>
            </a:r>
            <a:r>
              <a:rPr lang="en-US" sz="2700" dirty="0">
                <a:latin typeface="Calibri" panose="020F0502020204030204" pitchFamily="34" charset="0"/>
              </a:rPr>
              <a:t>for Control Objectives for Information and Related </a:t>
            </a:r>
            <a:r>
              <a:rPr lang="en-US" sz="2700" dirty="0" smtClean="0">
                <a:latin typeface="Calibri" panose="020F0502020204030204" pitchFamily="34" charset="0"/>
              </a:rPr>
              <a:t>Technology </a:t>
            </a:r>
          </a:p>
          <a:p>
            <a:r>
              <a:rPr lang="en-US" sz="2700" dirty="0" smtClean="0">
                <a:latin typeface="Calibri" panose="020F0502020204030204" pitchFamily="34" charset="0"/>
              </a:rPr>
              <a:t>Created </a:t>
            </a:r>
            <a:r>
              <a:rPr lang="en-US" sz="2700" dirty="0">
                <a:latin typeface="Calibri" panose="020F0502020204030204" pitchFamily="34" charset="0"/>
              </a:rPr>
              <a:t>in 1996 by the Information Systems Audit and Control Foundation (ISACF)  </a:t>
            </a:r>
            <a:endParaRPr lang="en-US" sz="2700" dirty="0" smtClean="0">
              <a:latin typeface="Calibri" panose="020F0502020204030204" pitchFamily="34" charset="0"/>
            </a:endParaRPr>
          </a:p>
          <a:p>
            <a:r>
              <a:rPr lang="en-US" sz="2700" dirty="0" smtClean="0">
                <a:latin typeface="Calibri" panose="020F0502020204030204" pitchFamily="34" charset="0"/>
              </a:rPr>
              <a:t>As </a:t>
            </a:r>
            <a:r>
              <a:rPr lang="en-US" sz="2700" dirty="0">
                <a:latin typeface="Calibri" panose="020F0502020204030204" pitchFamily="34" charset="0"/>
              </a:rPr>
              <a:t>evaluation IT and governance framework for the Committee of Sponsoring Organizations of the Treadway Commission (COSO</a:t>
            </a:r>
            <a:r>
              <a:rPr lang="en-US" sz="2700" dirty="0" smtClean="0">
                <a:latin typeface="Calibri" panose="020F0502020204030204" pitchFamily="34" charset="0"/>
              </a:rPr>
              <a:t>) </a:t>
            </a:r>
          </a:p>
          <a:p>
            <a:r>
              <a:rPr lang="en-US" sz="2700" dirty="0">
                <a:latin typeface="Calibri" panose="020F0502020204030204" pitchFamily="34" charset="0"/>
              </a:rPr>
              <a:t> Information Systems Audit and Control Association (ISACA) providing guidance on how to comply with regulations and mitigate business risks in IT management and </a:t>
            </a:r>
            <a:r>
              <a:rPr lang="en-US" sz="2700" dirty="0" smtClean="0">
                <a:latin typeface="Calibri" panose="020F0502020204030204" pitchFamily="34" charset="0"/>
              </a:rPr>
              <a:t>governance</a:t>
            </a:r>
          </a:p>
          <a:p>
            <a:r>
              <a:rPr lang="en-US" sz="2700" dirty="0" smtClean="0">
                <a:latin typeface="Calibri" panose="020F0502020204030204" pitchFamily="34" charset="0"/>
              </a:rPr>
              <a:t>Enables </a:t>
            </a:r>
            <a:r>
              <a:rPr lang="en-US" sz="2700" dirty="0">
                <a:latin typeface="Calibri" panose="020F0502020204030204" pitchFamily="34" charset="0"/>
              </a:rPr>
              <a:t>organizations integrate the management of IT risk into the overall management of enterprise risk </a:t>
            </a:r>
          </a:p>
        </p:txBody>
      </p:sp>
    </p:spTree>
    <p:extLst>
      <p:ext uri="{BB962C8B-B14F-4D97-AF65-F5344CB8AC3E}">
        <p14:creationId xmlns:p14="http://schemas.microsoft.com/office/powerpoint/2010/main" val="60883047"/>
      </p:ext>
    </p:extLst>
  </p:cSld>
  <p:clrMapOvr>
    <a:masterClrMapping/>
  </p:clrMapOvr>
  <mc:AlternateContent xmlns:mc="http://schemas.openxmlformats.org/markup-compatibility/2006" xmlns:p14="http://schemas.microsoft.com/office/powerpoint/2010/main">
    <mc:Choice Requires="p14">
      <p:transition spd="slow" p14:dur="1600">
        <p14:prism dir="d" isContent="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latin typeface="Calibri" panose="020F0502020204030204" pitchFamily="34" charset="0"/>
              </a:rPr>
              <a:t>COBIT (cont.)</a:t>
            </a:r>
            <a:endParaRPr lang="en-US" dirty="0">
              <a:solidFill>
                <a:schemeClr val="tx1"/>
              </a:solidFill>
              <a:latin typeface="Calibri" panose="020F0502020204030204" pitchFamily="34" charset="0"/>
            </a:endParaRPr>
          </a:p>
        </p:txBody>
      </p:sp>
      <p:sp>
        <p:nvSpPr>
          <p:cNvPr id="3" name="Content Placeholder 2"/>
          <p:cNvSpPr>
            <a:spLocks noGrp="1"/>
          </p:cNvSpPr>
          <p:nvPr>
            <p:ph idx="1"/>
          </p:nvPr>
        </p:nvSpPr>
        <p:spPr>
          <a:xfrm>
            <a:off x="677334" y="1347537"/>
            <a:ext cx="8596668" cy="5510463"/>
          </a:xfrm>
        </p:spPr>
        <p:txBody>
          <a:bodyPr>
            <a:noAutofit/>
          </a:bodyPr>
          <a:lstStyle/>
          <a:p>
            <a:r>
              <a:rPr lang="en-US" sz="2800" dirty="0" smtClean="0">
                <a:solidFill>
                  <a:schemeClr val="tx1"/>
                </a:solidFill>
                <a:latin typeface="Calibri" panose="020F0502020204030204" pitchFamily="34" charset="0"/>
              </a:rPr>
              <a:t>High-level </a:t>
            </a:r>
            <a:r>
              <a:rPr lang="en-US" sz="2800" dirty="0">
                <a:solidFill>
                  <a:schemeClr val="tx1"/>
                </a:solidFill>
                <a:latin typeface="Calibri" panose="020F0502020204030204" pitchFamily="34" charset="0"/>
              </a:rPr>
              <a:t>processes with inputs and outputs, performance measures, </a:t>
            </a:r>
            <a:r>
              <a:rPr lang="en-US" sz="2800" dirty="0" smtClean="0">
                <a:solidFill>
                  <a:schemeClr val="tx1"/>
                </a:solidFill>
                <a:latin typeface="Calibri" panose="020F0502020204030204" pitchFamily="34" charset="0"/>
              </a:rPr>
              <a:t>objective </a:t>
            </a:r>
          </a:p>
          <a:p>
            <a:r>
              <a:rPr lang="en-US" sz="2800" dirty="0" smtClean="0">
                <a:solidFill>
                  <a:schemeClr val="tx1"/>
                </a:solidFill>
                <a:latin typeface="Calibri" panose="020F0502020204030204" pitchFamily="34" charset="0"/>
              </a:rPr>
              <a:t>Important </a:t>
            </a:r>
            <a:r>
              <a:rPr lang="en-US" sz="2800" dirty="0">
                <a:solidFill>
                  <a:schemeClr val="tx1"/>
                </a:solidFill>
                <a:latin typeface="Calibri" panose="020F0502020204030204" pitchFamily="34" charset="0"/>
              </a:rPr>
              <a:t>process-activities and a maturity model or structured levels describing practice, processes and required </a:t>
            </a:r>
            <a:r>
              <a:rPr lang="en-US" sz="2800" dirty="0" smtClean="0">
                <a:solidFill>
                  <a:schemeClr val="tx1"/>
                </a:solidFill>
                <a:latin typeface="Calibri" panose="020F0502020204030204" pitchFamily="34" charset="0"/>
              </a:rPr>
              <a:t>outcomes </a:t>
            </a:r>
          </a:p>
          <a:p>
            <a:r>
              <a:rPr lang="en-US" sz="2800" dirty="0">
                <a:solidFill>
                  <a:schemeClr val="tx1"/>
                </a:solidFill>
                <a:latin typeface="Calibri" panose="020F0502020204030204" pitchFamily="34" charset="0"/>
              </a:rPr>
              <a:t>210 control objectives that have been categorized in four domains </a:t>
            </a:r>
            <a:endParaRPr lang="en-US" sz="2800" dirty="0" smtClean="0">
              <a:solidFill>
                <a:schemeClr val="tx1"/>
              </a:solidFill>
              <a:latin typeface="Calibri" panose="020F0502020204030204" pitchFamily="34" charset="0"/>
            </a:endParaRPr>
          </a:p>
          <a:p>
            <a:pPr lvl="2"/>
            <a:r>
              <a:rPr lang="en-US" sz="2400" dirty="0" smtClean="0">
                <a:solidFill>
                  <a:schemeClr val="tx1"/>
                </a:solidFill>
                <a:latin typeface="Calibri" panose="020F0502020204030204" pitchFamily="34" charset="0"/>
              </a:rPr>
              <a:t>Acquisition </a:t>
            </a:r>
            <a:r>
              <a:rPr lang="en-US" sz="2400" dirty="0">
                <a:solidFill>
                  <a:schemeClr val="tx1"/>
                </a:solidFill>
                <a:latin typeface="Calibri" panose="020F0502020204030204" pitchFamily="34" charset="0"/>
              </a:rPr>
              <a:t>and </a:t>
            </a:r>
            <a:r>
              <a:rPr lang="en-US" sz="2400" dirty="0" smtClean="0">
                <a:solidFill>
                  <a:schemeClr val="tx1"/>
                </a:solidFill>
                <a:latin typeface="Calibri" panose="020F0502020204030204" pitchFamily="34" charset="0"/>
              </a:rPr>
              <a:t>Implementation  </a:t>
            </a:r>
          </a:p>
          <a:p>
            <a:pPr lvl="2"/>
            <a:r>
              <a:rPr lang="en-US" sz="2400" dirty="0" smtClean="0">
                <a:solidFill>
                  <a:schemeClr val="tx1"/>
                </a:solidFill>
                <a:latin typeface="Calibri" panose="020F0502020204030204" pitchFamily="34" charset="0"/>
              </a:rPr>
              <a:t>Monitoring </a:t>
            </a:r>
            <a:r>
              <a:rPr lang="en-US" sz="2400" dirty="0">
                <a:solidFill>
                  <a:schemeClr val="tx1"/>
                </a:solidFill>
                <a:latin typeface="Calibri" panose="020F0502020204030204" pitchFamily="34" charset="0"/>
              </a:rPr>
              <a:t>and E</a:t>
            </a:r>
            <a:r>
              <a:rPr lang="en-US" sz="2400" dirty="0" smtClean="0">
                <a:solidFill>
                  <a:schemeClr val="tx1"/>
                </a:solidFill>
                <a:latin typeface="Calibri" panose="020F0502020204030204" pitchFamily="34" charset="0"/>
              </a:rPr>
              <a:t>valuation </a:t>
            </a:r>
          </a:p>
          <a:p>
            <a:pPr lvl="2"/>
            <a:r>
              <a:rPr lang="en-US" sz="2400" dirty="0" smtClean="0">
                <a:solidFill>
                  <a:schemeClr val="tx1"/>
                </a:solidFill>
                <a:latin typeface="Calibri" panose="020F0502020204030204" pitchFamily="34" charset="0"/>
              </a:rPr>
              <a:t>Planning </a:t>
            </a:r>
            <a:r>
              <a:rPr lang="en-US" sz="2400" dirty="0">
                <a:solidFill>
                  <a:schemeClr val="tx1"/>
                </a:solidFill>
                <a:latin typeface="Calibri" panose="020F0502020204030204" pitchFamily="34" charset="0"/>
              </a:rPr>
              <a:t>and </a:t>
            </a:r>
            <a:r>
              <a:rPr lang="en-US" sz="2400" dirty="0" smtClean="0">
                <a:solidFill>
                  <a:schemeClr val="tx1"/>
                </a:solidFill>
                <a:latin typeface="Calibri" panose="020F0502020204030204" pitchFamily="34" charset="0"/>
              </a:rPr>
              <a:t>Organization</a:t>
            </a:r>
          </a:p>
          <a:p>
            <a:pPr lvl="2"/>
            <a:r>
              <a:rPr lang="en-US" sz="2400" dirty="0">
                <a:solidFill>
                  <a:schemeClr val="tx1"/>
                </a:solidFill>
                <a:latin typeface="Calibri" panose="020F0502020204030204" pitchFamily="34" charset="0"/>
              </a:rPr>
              <a:t> </a:t>
            </a:r>
            <a:r>
              <a:rPr lang="en-US" sz="2400" dirty="0" smtClean="0">
                <a:solidFill>
                  <a:schemeClr val="tx1"/>
                </a:solidFill>
                <a:latin typeface="Calibri" panose="020F0502020204030204" pitchFamily="34" charset="0"/>
              </a:rPr>
              <a:t>Delivery </a:t>
            </a:r>
            <a:r>
              <a:rPr lang="en-US" sz="2400" dirty="0">
                <a:solidFill>
                  <a:schemeClr val="tx1"/>
                </a:solidFill>
                <a:latin typeface="Calibri" panose="020F0502020204030204" pitchFamily="34" charset="0"/>
              </a:rPr>
              <a:t>and </a:t>
            </a:r>
            <a:r>
              <a:rPr lang="en-US" sz="2400" dirty="0" smtClean="0">
                <a:solidFill>
                  <a:schemeClr val="tx1"/>
                </a:solidFill>
                <a:latin typeface="Calibri" panose="020F0502020204030204" pitchFamily="34" charset="0"/>
              </a:rPr>
              <a:t>Support</a:t>
            </a:r>
            <a:endParaRPr lang="en-US" sz="24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3265605539"/>
      </p:ext>
    </p:extLst>
  </p:cSld>
  <p:clrMapOvr>
    <a:masterClrMapping/>
  </p:clrMapOvr>
  <mc:AlternateContent xmlns:mc="http://schemas.openxmlformats.org/markup-compatibility/2006" xmlns:p14="http://schemas.microsoft.com/office/powerpoint/2010/main">
    <mc:Choice Requires="p14">
      <p:transition spd="slow" p14:dur="1600">
        <p14:prism dir="d" isContent="1"/>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0020"/>
            <a:ext cx="8596668" cy="800100"/>
          </a:xfrm>
        </p:spPr>
        <p:txBody>
          <a:bodyPr/>
          <a:lstStyle/>
          <a:p>
            <a:pPr algn="ctr"/>
            <a:r>
              <a:rPr lang="en-US" dirty="0" smtClean="0">
                <a:solidFill>
                  <a:schemeClr val="tx1"/>
                </a:solidFill>
                <a:latin typeface="Calibri" panose="020F0502020204030204" pitchFamily="34" charset="0"/>
              </a:rPr>
              <a:t>COBIT (cont.)</a:t>
            </a:r>
            <a:endParaRPr lang="en-US" dirty="0">
              <a:solidFill>
                <a:schemeClr val="tx1"/>
              </a:solidFill>
              <a:latin typeface="Calibri" panose="020F0502020204030204" pitchFamily="34" charset="0"/>
            </a:endParaRPr>
          </a:p>
        </p:txBody>
      </p:sp>
      <p:sp>
        <p:nvSpPr>
          <p:cNvPr id="3" name="Content Placeholder 2"/>
          <p:cNvSpPr>
            <a:spLocks noGrp="1"/>
          </p:cNvSpPr>
          <p:nvPr>
            <p:ph idx="1"/>
          </p:nvPr>
        </p:nvSpPr>
        <p:spPr>
          <a:xfrm>
            <a:off x="677334" y="1508760"/>
            <a:ext cx="9083886" cy="5349239"/>
          </a:xfrm>
        </p:spPr>
        <p:txBody>
          <a:bodyPr>
            <a:noAutofit/>
          </a:bodyPr>
          <a:lstStyle/>
          <a:p>
            <a:r>
              <a:rPr lang="en-US" sz="2800" dirty="0" smtClean="0">
                <a:latin typeface="Calibri" panose="020F0502020204030204" pitchFamily="34" charset="0"/>
              </a:rPr>
              <a:t>Maturity </a:t>
            </a:r>
            <a:r>
              <a:rPr lang="en-US" sz="2800" dirty="0">
                <a:latin typeface="Calibri" panose="020F0502020204030204" pitchFamily="34" charset="0"/>
              </a:rPr>
              <a:t>model is used as a </a:t>
            </a:r>
            <a:r>
              <a:rPr lang="en-US" sz="2800" dirty="0" smtClean="0">
                <a:latin typeface="Calibri" panose="020F0502020204030204" pitchFamily="34" charset="0"/>
              </a:rPr>
              <a:t>benchmark: </a:t>
            </a:r>
          </a:p>
          <a:p>
            <a:r>
              <a:rPr lang="en-US" sz="2800" dirty="0" smtClean="0">
                <a:latin typeface="Calibri" panose="020F0502020204030204" pitchFamily="34" charset="0"/>
              </a:rPr>
              <a:t>For </a:t>
            </a:r>
            <a:r>
              <a:rPr lang="en-US" sz="2800" dirty="0">
                <a:latin typeface="Calibri" panose="020F0502020204030204" pitchFamily="34" charset="0"/>
              </a:rPr>
              <a:t>comparison of different organizations given that it aligns business objectives with IT objectives and </a:t>
            </a:r>
            <a:r>
              <a:rPr lang="en-US" sz="2800" dirty="0" smtClean="0">
                <a:latin typeface="Calibri" panose="020F0502020204030204" pitchFamily="34" charset="0"/>
              </a:rPr>
              <a:t>processes</a:t>
            </a:r>
          </a:p>
          <a:p>
            <a:r>
              <a:rPr lang="en-US" sz="2800" dirty="0" smtClean="0">
                <a:latin typeface="Calibri" panose="020F0502020204030204" pitchFamily="34" charset="0"/>
              </a:rPr>
              <a:t>Done </a:t>
            </a:r>
            <a:r>
              <a:rPr lang="en-US" sz="2800" dirty="0">
                <a:latin typeface="Calibri" panose="020F0502020204030204" pitchFamily="34" charset="0"/>
              </a:rPr>
              <a:t>using three sets of integrated </a:t>
            </a:r>
            <a:r>
              <a:rPr lang="en-US" sz="2800" dirty="0" smtClean="0">
                <a:latin typeface="Calibri" panose="020F0502020204030204" pitchFamily="34" charset="0"/>
              </a:rPr>
              <a:t>criteria: </a:t>
            </a:r>
          </a:p>
          <a:p>
            <a:r>
              <a:rPr lang="en-US" sz="2800" dirty="0">
                <a:latin typeface="Calibri" panose="020F0502020204030204" pitchFamily="34" charset="0"/>
              </a:rPr>
              <a:t> </a:t>
            </a:r>
            <a:r>
              <a:rPr lang="en-US" sz="2800" dirty="0" smtClean="0">
                <a:latin typeface="Calibri" panose="020F0502020204030204" pitchFamily="34" charset="0"/>
              </a:rPr>
              <a:t>The </a:t>
            </a:r>
            <a:r>
              <a:rPr lang="en-US" sz="2800" dirty="0">
                <a:latin typeface="Calibri" panose="020F0502020204030204" pitchFamily="34" charset="0"/>
              </a:rPr>
              <a:t>information criteria, IT resources, and IT </a:t>
            </a:r>
            <a:r>
              <a:rPr lang="en-US" sz="2800" dirty="0" smtClean="0">
                <a:latin typeface="Calibri" panose="020F0502020204030204" pitchFamily="34" charset="0"/>
              </a:rPr>
              <a:t>processes </a:t>
            </a:r>
          </a:p>
          <a:p>
            <a:r>
              <a:rPr lang="en-US" sz="2800" dirty="0">
                <a:latin typeface="Calibri" panose="020F0502020204030204" pitchFamily="34" charset="0"/>
              </a:rPr>
              <a:t>The framework enables organizations to then balance risk and control in IT investments and provides guidance for more efficient IT controls </a:t>
            </a:r>
            <a:endParaRPr lang="en-US" sz="2800" dirty="0" smtClean="0">
              <a:latin typeface="Calibri" panose="020F0502020204030204" pitchFamily="34" charset="0"/>
            </a:endParaRPr>
          </a:p>
          <a:p>
            <a:r>
              <a:rPr lang="en-US" sz="2800" dirty="0">
                <a:latin typeface="Calibri" panose="020F0502020204030204" pitchFamily="34" charset="0"/>
              </a:rPr>
              <a:t> Auditors within the organization may use the framework to identify IT risks and putting in place IT controls.  </a:t>
            </a:r>
          </a:p>
        </p:txBody>
      </p:sp>
    </p:spTree>
    <p:extLst>
      <p:ext uri="{BB962C8B-B14F-4D97-AF65-F5344CB8AC3E}">
        <p14:creationId xmlns:p14="http://schemas.microsoft.com/office/powerpoint/2010/main" val="2754036507"/>
      </p:ext>
    </p:extLst>
  </p:cSld>
  <p:clrMapOvr>
    <a:masterClrMapping/>
  </p:clrMapOvr>
  <mc:AlternateContent xmlns:mc="http://schemas.openxmlformats.org/markup-compatibility/2006" xmlns:p14="http://schemas.microsoft.com/office/powerpoint/2010/main">
    <mc:Choice Requires="p14">
      <p:transition spd="slow" p14:dur="1600">
        <p14:prism dir="d" isContent="1"/>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2295"/>
            <a:ext cx="8596668" cy="850231"/>
          </a:xfrm>
        </p:spPr>
        <p:txBody>
          <a:bodyPr/>
          <a:lstStyle/>
          <a:p>
            <a:pPr algn="ctr"/>
            <a:r>
              <a:rPr lang="en-US" dirty="0" smtClean="0">
                <a:solidFill>
                  <a:schemeClr val="tx1"/>
                </a:solidFill>
                <a:latin typeface="Calibri" panose="020F0502020204030204" pitchFamily="34" charset="0"/>
              </a:rPr>
              <a:t> Framework </a:t>
            </a:r>
            <a:r>
              <a:rPr lang="en-US" dirty="0">
                <a:solidFill>
                  <a:schemeClr val="tx1"/>
                </a:solidFill>
                <a:latin typeface="Calibri" panose="020F0502020204030204" pitchFamily="34" charset="0"/>
              </a:rPr>
              <a:t>specification</a:t>
            </a:r>
          </a:p>
        </p:txBody>
      </p:sp>
      <p:sp>
        <p:nvSpPr>
          <p:cNvPr id="3" name="Content Placeholder 2"/>
          <p:cNvSpPr>
            <a:spLocks noGrp="1"/>
          </p:cNvSpPr>
          <p:nvPr>
            <p:ph idx="1"/>
          </p:nvPr>
        </p:nvSpPr>
        <p:spPr>
          <a:xfrm>
            <a:off x="677334" y="962526"/>
            <a:ext cx="8867720" cy="5710991"/>
          </a:xfrm>
        </p:spPr>
        <p:txBody>
          <a:bodyPr>
            <a:noAutofit/>
          </a:bodyPr>
          <a:lstStyle/>
          <a:p>
            <a:r>
              <a:rPr lang="en-US" sz="2500" dirty="0" smtClean="0">
                <a:latin typeface="Calibri" panose="020F0502020204030204" pitchFamily="34" charset="0"/>
              </a:rPr>
              <a:t>Aligns </a:t>
            </a:r>
            <a:r>
              <a:rPr lang="en-US" sz="2500" dirty="0">
                <a:latin typeface="Calibri" panose="020F0502020204030204" pitchFamily="34" charset="0"/>
              </a:rPr>
              <a:t>IT objectives with IT good practices and standards such </a:t>
            </a:r>
            <a:r>
              <a:rPr lang="en-US" sz="2500" dirty="0" smtClean="0">
                <a:latin typeface="Calibri" panose="020F0502020204030204" pitchFamily="34" charset="0"/>
              </a:rPr>
              <a:t>as:</a:t>
            </a:r>
          </a:p>
          <a:p>
            <a:r>
              <a:rPr lang="en-US" sz="2500" dirty="0" smtClean="0">
                <a:latin typeface="Calibri" panose="020F0502020204030204" pitchFamily="34" charset="0"/>
              </a:rPr>
              <a:t>The </a:t>
            </a:r>
            <a:r>
              <a:rPr lang="en-US" sz="2500" dirty="0">
                <a:latin typeface="Calibri" panose="020F0502020204030204" pitchFamily="34" charset="0"/>
              </a:rPr>
              <a:t>Project Management Body of </a:t>
            </a:r>
            <a:r>
              <a:rPr lang="en-US" sz="2500" dirty="0" smtClean="0">
                <a:latin typeface="Calibri" panose="020F0502020204030204" pitchFamily="34" charset="0"/>
              </a:rPr>
              <a:t>Knowledge, The Open </a:t>
            </a:r>
            <a:r>
              <a:rPr lang="en-US" sz="2500" dirty="0">
                <a:latin typeface="Calibri" panose="020F0502020204030204" pitchFamily="34" charset="0"/>
              </a:rPr>
              <a:t>Group Architecture Framework (TOGAF), Information Technology Infrastructure Library (ITIL), and ISO </a:t>
            </a:r>
            <a:r>
              <a:rPr lang="en-US" sz="2500" dirty="0" smtClean="0">
                <a:latin typeface="Calibri" panose="020F0502020204030204" pitchFamily="34" charset="0"/>
              </a:rPr>
              <a:t>27000</a:t>
            </a:r>
          </a:p>
          <a:p>
            <a:r>
              <a:rPr lang="en-US" sz="2500" dirty="0" smtClean="0">
                <a:latin typeface="Calibri" panose="020F0502020204030204" pitchFamily="34" charset="0"/>
              </a:rPr>
              <a:t>COBIT </a:t>
            </a:r>
            <a:r>
              <a:rPr lang="en-US" sz="2500" dirty="0">
                <a:latin typeface="Calibri" panose="020F0502020204030204" pitchFamily="34" charset="0"/>
              </a:rPr>
              <a:t>5 integrates COBIT 4.1 with risk frameworks and the Business Model for Information Security (BMIS) </a:t>
            </a:r>
            <a:endParaRPr lang="en-US" sz="2500" dirty="0" smtClean="0">
              <a:latin typeface="Calibri" panose="020F0502020204030204" pitchFamily="34" charset="0"/>
            </a:endParaRPr>
          </a:p>
          <a:p>
            <a:r>
              <a:rPr lang="en-US" sz="2500" dirty="0">
                <a:latin typeface="Calibri" panose="020F0502020204030204" pitchFamily="34" charset="0"/>
              </a:rPr>
              <a:t>Organizations may therefore use the framework to measure their achievement </a:t>
            </a:r>
            <a:r>
              <a:rPr lang="en-US" sz="2500" dirty="0" smtClean="0">
                <a:latin typeface="Calibri" panose="020F0502020204030204" pitchFamily="34" charset="0"/>
              </a:rPr>
              <a:t>and </a:t>
            </a:r>
            <a:r>
              <a:rPr lang="en-US" sz="2500" dirty="0">
                <a:latin typeface="Calibri" panose="020F0502020204030204" pitchFamily="34" charset="0"/>
              </a:rPr>
              <a:t>identify the responsibilities of process owners </a:t>
            </a:r>
            <a:r>
              <a:rPr lang="en-US" sz="2500" dirty="0" smtClean="0">
                <a:latin typeface="Calibri" panose="020F0502020204030204" pitchFamily="34" charset="0"/>
              </a:rPr>
              <a:t> </a:t>
            </a:r>
          </a:p>
          <a:p>
            <a:r>
              <a:rPr lang="en-US" sz="2500" dirty="0">
                <a:latin typeface="Calibri" panose="020F0502020204030204" pitchFamily="34" charset="0"/>
              </a:rPr>
              <a:t> Sarbanes-Oxley Act requires organizations to build and use frameworks for monitoring, controlling and mitigating </a:t>
            </a:r>
            <a:r>
              <a:rPr lang="en-US" sz="2500" dirty="0" smtClean="0">
                <a:latin typeface="Calibri" panose="020F0502020204030204" pitchFamily="34" charset="0"/>
              </a:rPr>
              <a:t>risks </a:t>
            </a:r>
          </a:p>
          <a:p>
            <a:r>
              <a:rPr lang="en-US" sz="2500" dirty="0">
                <a:latin typeface="Calibri" panose="020F0502020204030204" pitchFamily="34" charset="0"/>
              </a:rPr>
              <a:t>COBIT provides a convenient means of meeting these requirements </a:t>
            </a:r>
          </a:p>
        </p:txBody>
      </p:sp>
    </p:spTree>
    <p:extLst>
      <p:ext uri="{BB962C8B-B14F-4D97-AF65-F5344CB8AC3E}">
        <p14:creationId xmlns:p14="http://schemas.microsoft.com/office/powerpoint/2010/main" val="16930533"/>
      </p:ext>
    </p:extLst>
  </p:cSld>
  <p:clrMapOvr>
    <a:masterClrMapping/>
  </p:clrMapOvr>
  <mc:AlternateContent xmlns:mc="http://schemas.openxmlformats.org/markup-compatibility/2006" xmlns:p14="http://schemas.microsoft.com/office/powerpoint/2010/main">
    <mc:Choice Requires="p14">
      <p:transition spd="slow" p14:dur="1600">
        <p14:prism dir="d" isContent="1"/>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754380"/>
          </a:xfrm>
        </p:spPr>
        <p:txBody>
          <a:bodyPr/>
          <a:lstStyle/>
          <a:p>
            <a:pPr algn="ctr"/>
            <a:r>
              <a:rPr lang="en-US" dirty="0">
                <a:solidFill>
                  <a:schemeClr val="tx1"/>
                </a:solidFill>
                <a:latin typeface="Calibri" panose="020F0502020204030204" pitchFamily="34" charset="0"/>
              </a:rPr>
              <a:t>The Effectiveness of the Framework</a:t>
            </a:r>
          </a:p>
        </p:txBody>
      </p:sp>
      <p:sp>
        <p:nvSpPr>
          <p:cNvPr id="3" name="Content Placeholder 2"/>
          <p:cNvSpPr>
            <a:spLocks noGrp="1"/>
          </p:cNvSpPr>
          <p:nvPr>
            <p:ph idx="1"/>
          </p:nvPr>
        </p:nvSpPr>
        <p:spPr>
          <a:xfrm>
            <a:off x="320040" y="960120"/>
            <a:ext cx="10172700" cy="5943599"/>
          </a:xfrm>
        </p:spPr>
        <p:txBody>
          <a:bodyPr>
            <a:normAutofit fontScale="25000" lnSpcReduction="20000"/>
          </a:bodyPr>
          <a:lstStyle/>
          <a:p>
            <a:r>
              <a:rPr lang="en-US" sz="11200" dirty="0" smtClean="0">
                <a:latin typeface="Calibri" panose="020F0502020204030204" pitchFamily="34" charset="0"/>
              </a:rPr>
              <a:t>How </a:t>
            </a:r>
            <a:r>
              <a:rPr lang="en-US" sz="11200" dirty="0">
                <a:latin typeface="Calibri" panose="020F0502020204030204" pitchFamily="34" charset="0"/>
              </a:rPr>
              <a:t>effective the governance framework has been due to the lack of academic scholarship on its use by organizations </a:t>
            </a:r>
            <a:r>
              <a:rPr lang="en-US" sz="11200" dirty="0" smtClean="0">
                <a:latin typeface="Calibri" panose="020F0502020204030204" pitchFamily="34" charset="0"/>
              </a:rPr>
              <a:t>to </a:t>
            </a:r>
            <a:r>
              <a:rPr lang="en-US" sz="11200" dirty="0">
                <a:latin typeface="Calibri" panose="020F0502020204030204" pitchFamily="34" charset="0"/>
              </a:rPr>
              <a:t>meet regulatory </a:t>
            </a:r>
            <a:r>
              <a:rPr lang="en-US" sz="11200" dirty="0" smtClean="0">
                <a:latin typeface="Calibri" panose="020F0502020204030204" pitchFamily="34" charset="0"/>
              </a:rPr>
              <a:t>outcomes  </a:t>
            </a:r>
          </a:p>
          <a:p>
            <a:r>
              <a:rPr lang="en-US" sz="11200" dirty="0">
                <a:latin typeface="Calibri" panose="020F0502020204030204" pitchFamily="34" charset="0"/>
              </a:rPr>
              <a:t>Most of the studies on its use were conducted by ISACA or with its support. </a:t>
            </a:r>
            <a:r>
              <a:rPr lang="en-US" sz="11200" dirty="0" smtClean="0">
                <a:latin typeface="Calibri" panose="020F0502020204030204" pitchFamily="34" charset="0"/>
              </a:rPr>
              <a:t> </a:t>
            </a:r>
          </a:p>
          <a:p>
            <a:r>
              <a:rPr lang="en-US" sz="11200" dirty="0" smtClean="0">
                <a:latin typeface="Calibri" panose="020F0502020204030204" pitchFamily="34" charset="0"/>
              </a:rPr>
              <a:t>Organizations </a:t>
            </a:r>
            <a:r>
              <a:rPr lang="en-US" sz="11200" dirty="0">
                <a:latin typeface="Calibri" panose="020F0502020204030204" pitchFamily="34" charset="0"/>
              </a:rPr>
              <a:t>are supposed to allocate time and resources towards understanding the use of the framework    </a:t>
            </a:r>
            <a:endParaRPr lang="en-US" sz="11200" dirty="0" smtClean="0">
              <a:latin typeface="Calibri" panose="020F0502020204030204" pitchFamily="34" charset="0"/>
            </a:endParaRPr>
          </a:p>
          <a:p>
            <a:r>
              <a:rPr lang="en-US" sz="11200" dirty="0" smtClean="0">
                <a:latin typeface="Calibri" panose="020F0502020204030204" pitchFamily="34" charset="0"/>
              </a:rPr>
              <a:t>Incurring </a:t>
            </a:r>
            <a:r>
              <a:rPr lang="en-US" sz="11200" dirty="0">
                <a:latin typeface="Calibri" panose="020F0502020204030204" pitchFamily="34" charset="0"/>
              </a:rPr>
              <a:t>significant compliance costs as IT personnel in an organization are required to take sufficient time off to train and assess how the framework can be used to support IT governance and benefit the </a:t>
            </a:r>
            <a:r>
              <a:rPr lang="en-US" sz="11200" dirty="0" smtClean="0">
                <a:latin typeface="Calibri" panose="020F0502020204030204" pitchFamily="34" charset="0"/>
              </a:rPr>
              <a:t>organization</a:t>
            </a:r>
          </a:p>
          <a:p>
            <a:r>
              <a:rPr lang="en-US" sz="11200" dirty="0" smtClean="0">
                <a:latin typeface="Calibri" panose="020F0502020204030204" pitchFamily="34" charset="0"/>
              </a:rPr>
              <a:t>How </a:t>
            </a:r>
            <a:r>
              <a:rPr lang="en-US" sz="11200" dirty="0">
                <a:latin typeface="Calibri" panose="020F0502020204030204" pitchFamily="34" charset="0"/>
              </a:rPr>
              <a:t>the framework may be aligned with the organization’s IT policies and </a:t>
            </a:r>
            <a:r>
              <a:rPr lang="en-US" sz="11200" dirty="0" smtClean="0">
                <a:latin typeface="Calibri" panose="020F0502020204030204" pitchFamily="34" charset="0"/>
              </a:rPr>
              <a:t>procedures </a:t>
            </a:r>
          </a:p>
          <a:p>
            <a:r>
              <a:rPr lang="en-US" sz="11200" dirty="0" smtClean="0">
                <a:latin typeface="Calibri" panose="020F0502020204030204" pitchFamily="34" charset="0"/>
              </a:rPr>
              <a:t>Assess </a:t>
            </a:r>
            <a:r>
              <a:rPr lang="en-US" sz="11200" dirty="0">
                <a:latin typeface="Calibri" panose="020F0502020204030204" pitchFamily="34" charset="0"/>
              </a:rPr>
              <a:t>the organization’s performance every day by aligning its strategies to 300 key performance indicators </a:t>
            </a:r>
            <a:endParaRPr lang="en-US" sz="11200" dirty="0" smtClean="0">
              <a:latin typeface="Calibri" panose="020F0502020204030204" pitchFamily="34" charset="0"/>
            </a:endParaRPr>
          </a:p>
          <a:p>
            <a:pPr marL="0" indent="0">
              <a:buNone/>
            </a:pPr>
            <a:endParaRPr lang="en-US" sz="11200" dirty="0" smtClean="0">
              <a:latin typeface="Calibri" panose="020F0502020204030204" pitchFamily="34" charset="0"/>
            </a:endParaRPr>
          </a:p>
          <a:p>
            <a:endParaRPr lang="en-US" sz="11200" dirty="0" smtClean="0">
              <a:latin typeface="Calibri" panose="020F0502020204030204" pitchFamily="34" charset="0"/>
            </a:endParaRPr>
          </a:p>
          <a:p>
            <a:endParaRPr lang="en-US" dirty="0">
              <a:latin typeface="Calibri" panose="020F0502020204030204" pitchFamily="34" charset="0"/>
            </a:endParaRPr>
          </a:p>
        </p:txBody>
      </p:sp>
    </p:spTree>
    <p:extLst>
      <p:ext uri="{BB962C8B-B14F-4D97-AF65-F5344CB8AC3E}">
        <p14:creationId xmlns:p14="http://schemas.microsoft.com/office/powerpoint/2010/main" val="1408360476"/>
      </p:ext>
    </p:extLst>
  </p:cSld>
  <p:clrMapOvr>
    <a:masterClrMapping/>
  </p:clrMapOvr>
  <mc:AlternateContent xmlns:mc="http://schemas.openxmlformats.org/markup-compatibility/2006" xmlns:p14="http://schemas.microsoft.com/office/powerpoint/2010/main">
    <mc:Choice Requires="p14">
      <p:transition spd="slow" p14:dur="1600">
        <p14:prism dir="d" isContent="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latin typeface="Calibri" panose="020F0502020204030204" pitchFamily="34" charset="0"/>
              </a:rPr>
              <a:t>Introduction</a:t>
            </a:r>
            <a:endParaRPr lang="en-US" dirty="0">
              <a:solidFill>
                <a:schemeClr val="tx1"/>
              </a:solidFill>
              <a:latin typeface="Calibri" panose="020F0502020204030204" pitchFamily="34" charset="0"/>
            </a:endParaRPr>
          </a:p>
        </p:txBody>
      </p:sp>
      <p:sp>
        <p:nvSpPr>
          <p:cNvPr id="3" name="Content Placeholder 2"/>
          <p:cNvSpPr>
            <a:spLocks noGrp="1"/>
          </p:cNvSpPr>
          <p:nvPr>
            <p:ph idx="1"/>
          </p:nvPr>
        </p:nvSpPr>
        <p:spPr>
          <a:xfrm>
            <a:off x="677334" y="1930400"/>
            <a:ext cx="8596668" cy="4356099"/>
          </a:xfrm>
        </p:spPr>
        <p:txBody>
          <a:bodyPr>
            <a:normAutofit lnSpcReduction="10000"/>
          </a:bodyPr>
          <a:lstStyle/>
          <a:p>
            <a:r>
              <a:rPr lang="en-US" sz="3200" dirty="0" smtClean="0">
                <a:latin typeface="Calibri" panose="020F0502020204030204" pitchFamily="34" charset="0"/>
              </a:rPr>
              <a:t>Regulations </a:t>
            </a:r>
            <a:r>
              <a:rPr lang="en-US" sz="3200" dirty="0">
                <a:latin typeface="Calibri" panose="020F0502020204030204" pitchFamily="34" charset="0"/>
              </a:rPr>
              <a:t>and industry standards </a:t>
            </a:r>
            <a:r>
              <a:rPr lang="en-US" sz="3200" dirty="0" smtClean="0">
                <a:latin typeface="Calibri" panose="020F0502020204030204" pitchFamily="34" charset="0"/>
              </a:rPr>
              <a:t>are </a:t>
            </a:r>
            <a:r>
              <a:rPr lang="en-US" sz="3200" dirty="0">
                <a:latin typeface="Calibri" panose="020F0502020204030204" pitchFamily="34" charset="0"/>
              </a:rPr>
              <a:t>complex </a:t>
            </a:r>
            <a:endParaRPr lang="en-US" sz="3200" dirty="0" smtClean="0">
              <a:latin typeface="Calibri" panose="020F0502020204030204" pitchFamily="34" charset="0"/>
            </a:endParaRPr>
          </a:p>
          <a:p>
            <a:r>
              <a:rPr lang="en-US" sz="3200" dirty="0" smtClean="0">
                <a:latin typeface="Calibri" panose="020F0502020204030204" pitchFamily="34" charset="0"/>
              </a:rPr>
              <a:t>It creates </a:t>
            </a:r>
            <a:r>
              <a:rPr lang="en-US" sz="3200" dirty="0">
                <a:latin typeface="Calibri" panose="020F0502020204030204" pitchFamily="34" charset="0"/>
              </a:rPr>
              <a:t>serious problems for organizations </a:t>
            </a:r>
            <a:endParaRPr lang="en-US" sz="3200" dirty="0" smtClean="0">
              <a:latin typeface="Calibri" panose="020F0502020204030204" pitchFamily="34" charset="0"/>
            </a:endParaRPr>
          </a:p>
          <a:p>
            <a:pPr lvl="1"/>
            <a:r>
              <a:rPr lang="en-US" sz="2800" dirty="0" smtClean="0">
                <a:latin typeface="Calibri" panose="020F0502020204030204" pitchFamily="34" charset="0"/>
              </a:rPr>
              <a:t>Trying </a:t>
            </a:r>
            <a:r>
              <a:rPr lang="en-US" sz="2800" dirty="0">
                <a:latin typeface="Calibri" panose="020F0502020204030204" pitchFamily="34" charset="0"/>
              </a:rPr>
              <a:t>to meet their governance requirements </a:t>
            </a:r>
            <a:endParaRPr lang="en-US" sz="2800" dirty="0" smtClean="0">
              <a:latin typeface="Calibri" panose="020F0502020204030204" pitchFamily="34" charset="0"/>
            </a:endParaRPr>
          </a:p>
          <a:p>
            <a:r>
              <a:rPr lang="en-US" sz="3200" dirty="0" smtClean="0">
                <a:latin typeface="Calibri" panose="020F0502020204030204" pitchFamily="34" charset="0"/>
              </a:rPr>
              <a:t>International </a:t>
            </a:r>
            <a:r>
              <a:rPr lang="en-US" sz="3200" dirty="0">
                <a:latin typeface="Calibri" panose="020F0502020204030204" pitchFamily="34" charset="0"/>
              </a:rPr>
              <a:t>standard that are designed to help companies meet these </a:t>
            </a:r>
            <a:r>
              <a:rPr lang="en-US" sz="3200" dirty="0" smtClean="0">
                <a:latin typeface="Calibri" panose="020F0502020204030204" pitchFamily="34" charset="0"/>
              </a:rPr>
              <a:t>requirements</a:t>
            </a:r>
          </a:p>
          <a:p>
            <a:r>
              <a:rPr lang="en-US" sz="3200" dirty="0" smtClean="0"/>
              <a:t> </a:t>
            </a:r>
            <a:r>
              <a:rPr lang="en-US" sz="3200" dirty="0" smtClean="0">
                <a:latin typeface="Calibri" panose="020F0502020204030204" pitchFamily="34" charset="0"/>
              </a:rPr>
              <a:t>And enhance </a:t>
            </a:r>
            <a:r>
              <a:rPr lang="en-US" sz="3200" dirty="0">
                <a:latin typeface="Calibri" panose="020F0502020204030204" pitchFamily="34" charset="0"/>
              </a:rPr>
              <a:t>their performance measure</a:t>
            </a:r>
            <a:r>
              <a:rPr lang="en-US" sz="3200" dirty="0" smtClean="0">
                <a:latin typeface="Calibri" panose="020F0502020204030204" pitchFamily="34" charset="0"/>
              </a:rPr>
              <a:t>.</a:t>
            </a:r>
          </a:p>
          <a:p>
            <a:r>
              <a:rPr lang="en-US" sz="3200" dirty="0">
                <a:latin typeface="Calibri" panose="020F0502020204030204" pitchFamily="34" charset="0"/>
              </a:rPr>
              <a:t> </a:t>
            </a:r>
            <a:r>
              <a:rPr lang="en-US" sz="3200" dirty="0" smtClean="0">
                <a:latin typeface="Calibri" panose="020F0502020204030204" pitchFamily="34" charset="0"/>
              </a:rPr>
              <a:t>Regulatory </a:t>
            </a:r>
            <a:r>
              <a:rPr lang="en-US" sz="3200" dirty="0">
                <a:latin typeface="Calibri" panose="020F0502020204030204" pitchFamily="34" charset="0"/>
              </a:rPr>
              <a:t>and legal obligations </a:t>
            </a:r>
            <a:r>
              <a:rPr lang="en-US" sz="3200" dirty="0" smtClean="0">
                <a:latin typeface="Calibri" panose="020F0502020204030204" pitchFamily="34" charset="0"/>
              </a:rPr>
              <a:t>may </a:t>
            </a:r>
            <a:r>
              <a:rPr lang="en-US" sz="3200" dirty="0">
                <a:latin typeface="Calibri" panose="020F0502020204030204" pitchFamily="34" charset="0"/>
              </a:rPr>
              <a:t>assist </a:t>
            </a:r>
            <a:r>
              <a:rPr lang="en-US" sz="3200" dirty="0" smtClean="0">
                <a:latin typeface="Calibri" panose="020F0502020204030204" pitchFamily="34" charset="0"/>
              </a:rPr>
              <a:t>organization in their use </a:t>
            </a:r>
            <a:r>
              <a:rPr lang="en-US" sz="3200" dirty="0">
                <a:latin typeface="Calibri" panose="020F0502020204030204" pitchFamily="34" charset="0"/>
              </a:rPr>
              <a:t>of </a:t>
            </a:r>
            <a:r>
              <a:rPr lang="en-US" sz="3200" dirty="0" smtClean="0">
                <a:latin typeface="Calibri" panose="020F0502020204030204" pitchFamily="34" charset="0"/>
              </a:rPr>
              <a:t>IT </a:t>
            </a:r>
          </a:p>
          <a:p>
            <a:endParaRPr lang="en-US" sz="3200" dirty="0">
              <a:latin typeface="Calibri" panose="020F0502020204030204" pitchFamily="34" charset="0"/>
            </a:endParaRPr>
          </a:p>
          <a:p>
            <a:endParaRPr lang="en-US" sz="3200" dirty="0" smtClean="0">
              <a:latin typeface="Calibri" panose="020F0502020204030204" pitchFamily="34" charset="0"/>
            </a:endParaRPr>
          </a:p>
          <a:p>
            <a:endParaRPr lang="en-US" dirty="0" smtClean="0"/>
          </a:p>
          <a:p>
            <a:endParaRPr lang="en-US" dirty="0"/>
          </a:p>
        </p:txBody>
      </p:sp>
    </p:spTree>
    <p:extLst>
      <p:ext uri="{BB962C8B-B14F-4D97-AF65-F5344CB8AC3E}">
        <p14:creationId xmlns:p14="http://schemas.microsoft.com/office/powerpoint/2010/main" val="923589527"/>
      </p:ext>
    </p:extLst>
  </p:cSld>
  <p:clrMapOvr>
    <a:masterClrMapping/>
  </p:clrMapOvr>
  <mc:AlternateContent xmlns:mc="http://schemas.openxmlformats.org/markup-compatibility/2006" xmlns:p14="http://schemas.microsoft.com/office/powerpoint/2010/main">
    <mc:Choice Requires="p14">
      <p:transition spd="slow" p14:dur="1600">
        <p14:prism dir="d" isContent="1"/>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51460"/>
            <a:ext cx="8596668" cy="1028700"/>
          </a:xfrm>
        </p:spPr>
        <p:txBody>
          <a:bodyPr/>
          <a:lstStyle/>
          <a:p>
            <a:pPr algn="ctr"/>
            <a:r>
              <a:rPr lang="en-US" dirty="0">
                <a:solidFill>
                  <a:schemeClr val="tx1"/>
                </a:solidFill>
                <a:latin typeface="Calibri" panose="020F0502020204030204" pitchFamily="34" charset="0"/>
              </a:rPr>
              <a:t>The Effectiveness of the Framework</a:t>
            </a:r>
          </a:p>
        </p:txBody>
      </p:sp>
      <p:sp>
        <p:nvSpPr>
          <p:cNvPr id="3" name="Content Placeholder 2"/>
          <p:cNvSpPr>
            <a:spLocks noGrp="1"/>
          </p:cNvSpPr>
          <p:nvPr>
            <p:ph idx="1"/>
          </p:nvPr>
        </p:nvSpPr>
        <p:spPr>
          <a:xfrm>
            <a:off x="677334" y="1280160"/>
            <a:ext cx="9198186" cy="5326379"/>
          </a:xfrm>
        </p:spPr>
        <p:txBody>
          <a:bodyPr>
            <a:noAutofit/>
          </a:bodyPr>
          <a:lstStyle/>
          <a:p>
            <a:r>
              <a:rPr lang="en-US" sz="2800" dirty="0">
                <a:latin typeface="Calibri" panose="020F0502020204030204" pitchFamily="34" charset="0"/>
              </a:rPr>
              <a:t>Management Guidelines and Implementation Guidelines state that the framework should be customized to the specific environment</a:t>
            </a:r>
            <a:r>
              <a:rPr lang="en-US" sz="2800" dirty="0" smtClean="0">
                <a:latin typeface="Calibri" panose="020F0502020204030204" pitchFamily="34" charset="0"/>
              </a:rPr>
              <a:t>. </a:t>
            </a:r>
          </a:p>
          <a:p>
            <a:r>
              <a:rPr lang="en-US" sz="2800" dirty="0" smtClean="0">
                <a:latin typeface="Calibri" panose="020F0502020204030204" pitchFamily="34" charset="0"/>
              </a:rPr>
              <a:t>The </a:t>
            </a:r>
            <a:r>
              <a:rPr lang="en-US" sz="2800" dirty="0">
                <a:latin typeface="Calibri" panose="020F0502020204030204" pitchFamily="34" charset="0"/>
              </a:rPr>
              <a:t>framework </a:t>
            </a:r>
            <a:r>
              <a:rPr lang="en-US" sz="2800" dirty="0" smtClean="0">
                <a:latin typeface="Calibri" panose="020F0502020204030204" pitchFamily="34" charset="0"/>
              </a:rPr>
              <a:t>minimized </a:t>
            </a:r>
            <a:r>
              <a:rPr lang="en-US" sz="2800" dirty="0">
                <a:latin typeface="Calibri" panose="020F0502020204030204" pitchFamily="34" charset="0"/>
              </a:rPr>
              <a:t>disruption and </a:t>
            </a:r>
            <a:r>
              <a:rPr lang="en-US" sz="2800" dirty="0" smtClean="0">
                <a:latin typeface="Calibri" panose="020F0502020204030204" pitchFamily="34" charset="0"/>
              </a:rPr>
              <a:t>unauthorized alterations </a:t>
            </a:r>
          </a:p>
          <a:p>
            <a:r>
              <a:rPr lang="en-US" sz="2800" dirty="0">
                <a:latin typeface="Calibri" panose="020F0502020204030204" pitchFamily="34" charset="0"/>
              </a:rPr>
              <a:t> </a:t>
            </a:r>
            <a:r>
              <a:rPr lang="en-US" sz="2800" dirty="0" smtClean="0">
                <a:latin typeface="Calibri" panose="020F0502020204030204" pitchFamily="34" charset="0"/>
              </a:rPr>
              <a:t>It </a:t>
            </a:r>
            <a:r>
              <a:rPr lang="en-US" sz="2800" dirty="0">
                <a:latin typeface="Calibri" panose="020F0502020204030204" pitchFamily="34" charset="0"/>
              </a:rPr>
              <a:t>is simply a reference frame comprising standards proposed by experts </a:t>
            </a:r>
            <a:r>
              <a:rPr lang="en-US" sz="2800" dirty="0" smtClean="0">
                <a:latin typeface="Calibri" panose="020F0502020204030204" pitchFamily="34" charset="0"/>
              </a:rPr>
              <a:t> </a:t>
            </a:r>
          </a:p>
          <a:p>
            <a:r>
              <a:rPr lang="en-US" sz="2800" dirty="0" smtClean="0">
                <a:latin typeface="Calibri" panose="020F0502020204030204" pitchFamily="34" charset="0"/>
              </a:rPr>
              <a:t>The </a:t>
            </a:r>
            <a:r>
              <a:rPr lang="en-US" sz="2800" dirty="0">
                <a:latin typeface="Calibri" panose="020F0502020204030204" pitchFamily="34" charset="0"/>
              </a:rPr>
              <a:t>objective is to enhance the management of risk and performance </a:t>
            </a:r>
            <a:r>
              <a:rPr lang="en-US" sz="2800" dirty="0" smtClean="0">
                <a:latin typeface="Calibri" panose="020F0502020204030204" pitchFamily="34" charset="0"/>
              </a:rPr>
              <a:t>measurement</a:t>
            </a:r>
          </a:p>
          <a:p>
            <a:r>
              <a:rPr lang="en-US" sz="2800" dirty="0" smtClean="0">
                <a:latin typeface="Calibri" panose="020F0502020204030204" pitchFamily="34" charset="0"/>
              </a:rPr>
              <a:t>Guides </a:t>
            </a:r>
            <a:r>
              <a:rPr lang="en-US" sz="2800" dirty="0">
                <a:latin typeface="Calibri" panose="020F0502020204030204" pitchFamily="34" charset="0"/>
              </a:rPr>
              <a:t>them towards developing the right approach for implementing IT governance initiatives  </a:t>
            </a:r>
          </a:p>
        </p:txBody>
      </p:sp>
    </p:spTree>
    <p:extLst>
      <p:ext uri="{BB962C8B-B14F-4D97-AF65-F5344CB8AC3E}">
        <p14:creationId xmlns:p14="http://schemas.microsoft.com/office/powerpoint/2010/main" val="4283663906"/>
      </p:ext>
    </p:extLst>
  </p:cSld>
  <p:clrMapOvr>
    <a:masterClrMapping/>
  </p:clrMapOvr>
  <mc:AlternateContent xmlns:mc="http://schemas.openxmlformats.org/markup-compatibility/2006" xmlns:p14="http://schemas.microsoft.com/office/powerpoint/2010/main">
    <mc:Choice Requires="p14">
      <p:transition spd="slow" p14:dur="1600">
        <p14:prism dir="d" isContent="1"/>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754380"/>
          </a:xfrm>
        </p:spPr>
        <p:txBody>
          <a:bodyPr/>
          <a:lstStyle/>
          <a:p>
            <a:pPr algn="ctr"/>
            <a:r>
              <a:rPr lang="en-US" dirty="0">
                <a:solidFill>
                  <a:schemeClr val="tx1"/>
                </a:solidFill>
                <a:latin typeface="Calibri" panose="020F0502020204030204" pitchFamily="34" charset="0"/>
              </a:rPr>
              <a:t>ISO/IEC 38500</a:t>
            </a:r>
          </a:p>
        </p:txBody>
      </p:sp>
      <p:sp>
        <p:nvSpPr>
          <p:cNvPr id="3" name="Content Placeholder 2"/>
          <p:cNvSpPr>
            <a:spLocks noGrp="1"/>
          </p:cNvSpPr>
          <p:nvPr>
            <p:ph idx="1"/>
          </p:nvPr>
        </p:nvSpPr>
        <p:spPr>
          <a:xfrm>
            <a:off x="342900" y="754380"/>
            <a:ext cx="10355580" cy="6103620"/>
          </a:xfrm>
        </p:spPr>
        <p:txBody>
          <a:bodyPr>
            <a:noAutofit/>
          </a:bodyPr>
          <a:lstStyle/>
          <a:p>
            <a:r>
              <a:rPr lang="en-US" sz="2600" dirty="0" smtClean="0">
                <a:latin typeface="Calibri" panose="020F0502020204030204" pitchFamily="34" charset="0"/>
              </a:rPr>
              <a:t>Originally </a:t>
            </a:r>
            <a:r>
              <a:rPr lang="en-US" sz="2600" dirty="0">
                <a:latin typeface="Calibri" panose="020F0502020204030204" pitchFamily="34" charset="0"/>
              </a:rPr>
              <a:t>developed by Standards Australia </a:t>
            </a:r>
            <a:r>
              <a:rPr lang="en-US" sz="2600" dirty="0" smtClean="0">
                <a:latin typeface="Calibri" panose="020F0502020204030204" pitchFamily="34" charset="0"/>
              </a:rPr>
              <a:t> </a:t>
            </a:r>
          </a:p>
          <a:p>
            <a:r>
              <a:rPr lang="en-US" sz="2600" dirty="0" smtClean="0">
                <a:latin typeface="Calibri" panose="020F0502020204030204" pitchFamily="34" charset="0"/>
              </a:rPr>
              <a:t>Consists </a:t>
            </a:r>
            <a:r>
              <a:rPr lang="en-US" sz="2600" dirty="0">
                <a:latin typeface="Calibri" panose="020F0502020204030204" pitchFamily="34" charset="0"/>
              </a:rPr>
              <a:t>of a structure of principles guiding members of the board of directors, owners and the senior management towards the efficient assessment and monitoring of IT in their </a:t>
            </a:r>
            <a:r>
              <a:rPr lang="en-US" sz="2600" dirty="0" smtClean="0">
                <a:latin typeface="Calibri" panose="020F0502020204030204" pitchFamily="34" charset="0"/>
              </a:rPr>
              <a:t>organizations  </a:t>
            </a:r>
          </a:p>
          <a:p>
            <a:r>
              <a:rPr lang="en-US" sz="2600" dirty="0">
                <a:latin typeface="Calibri" panose="020F0502020204030204" pitchFamily="34" charset="0"/>
              </a:rPr>
              <a:t>The standard enables the senior managers of organizations to understand and fulfil their ethical and regulatory obligations in regard to the organization’s use of IT </a:t>
            </a:r>
            <a:endParaRPr lang="en-US" sz="2600" dirty="0" smtClean="0">
              <a:latin typeface="Calibri" panose="020F0502020204030204" pitchFamily="34" charset="0"/>
            </a:endParaRPr>
          </a:p>
          <a:p>
            <a:r>
              <a:rPr lang="en-US" sz="2600" dirty="0" smtClean="0">
                <a:latin typeface="Calibri" panose="020F0502020204030204" pitchFamily="34" charset="0"/>
              </a:rPr>
              <a:t>Must </a:t>
            </a:r>
            <a:r>
              <a:rPr lang="en-US" sz="2600" dirty="0">
                <a:latin typeface="Calibri" panose="020F0502020204030204" pitchFamily="34" charset="0"/>
              </a:rPr>
              <a:t>be directed and monitored from the top echelons of the organization </a:t>
            </a:r>
            <a:endParaRPr lang="en-US" sz="2600" dirty="0" smtClean="0">
              <a:latin typeface="Calibri" panose="020F0502020204030204" pitchFamily="34" charset="0"/>
            </a:endParaRPr>
          </a:p>
          <a:p>
            <a:r>
              <a:rPr lang="en-US" sz="2600" dirty="0" smtClean="0">
                <a:latin typeface="Calibri" panose="020F0502020204030204" pitchFamily="34" charset="0"/>
              </a:rPr>
              <a:t>Use </a:t>
            </a:r>
            <a:r>
              <a:rPr lang="en-US" sz="2600" dirty="0">
                <a:latin typeface="Calibri" panose="020F0502020204030204" pitchFamily="34" charset="0"/>
              </a:rPr>
              <a:t>the standard to evaluate the present and future use of </a:t>
            </a:r>
            <a:r>
              <a:rPr lang="en-US" sz="2600" dirty="0" smtClean="0">
                <a:latin typeface="Calibri" panose="020F0502020204030204" pitchFamily="34" charset="0"/>
              </a:rPr>
              <a:t>IT</a:t>
            </a:r>
          </a:p>
          <a:p>
            <a:r>
              <a:rPr lang="en-US" sz="2600" dirty="0" smtClean="0">
                <a:latin typeface="Calibri" panose="020F0502020204030204" pitchFamily="34" charset="0"/>
              </a:rPr>
              <a:t>Align </a:t>
            </a:r>
            <a:r>
              <a:rPr lang="en-US" sz="2600" dirty="0">
                <a:latin typeface="Calibri" panose="020F0502020204030204" pitchFamily="34" charset="0"/>
              </a:rPr>
              <a:t>the plans and policies governing the use of IT with business </a:t>
            </a:r>
            <a:r>
              <a:rPr lang="en-US" sz="2600" dirty="0" smtClean="0">
                <a:latin typeface="Calibri" panose="020F0502020204030204" pitchFamily="34" charset="0"/>
              </a:rPr>
              <a:t>objective</a:t>
            </a:r>
          </a:p>
          <a:p>
            <a:r>
              <a:rPr lang="en-US" sz="2600" dirty="0" smtClean="0">
                <a:latin typeface="Calibri" panose="020F0502020204030204" pitchFamily="34" charset="0"/>
              </a:rPr>
              <a:t>Monitor </a:t>
            </a:r>
            <a:r>
              <a:rPr lang="en-US" sz="2600" dirty="0">
                <a:latin typeface="Calibri" panose="020F0502020204030204" pitchFamily="34" charset="0"/>
              </a:rPr>
              <a:t>compliance with the relevant regulations and industry standards  </a:t>
            </a:r>
          </a:p>
        </p:txBody>
      </p:sp>
    </p:spTree>
    <p:extLst>
      <p:ext uri="{BB962C8B-B14F-4D97-AF65-F5344CB8AC3E}">
        <p14:creationId xmlns:p14="http://schemas.microsoft.com/office/powerpoint/2010/main" val="2855354210"/>
      </p:ext>
    </p:extLst>
  </p:cSld>
  <p:clrMapOvr>
    <a:masterClrMapping/>
  </p:clrMapOvr>
  <mc:AlternateContent xmlns:mc="http://schemas.openxmlformats.org/markup-compatibility/2006" xmlns:p14="http://schemas.microsoft.com/office/powerpoint/2010/main">
    <mc:Choice Requires="p14">
      <p:transition spd="slow" p14:dur="1600">
        <p14:prism dir="d" isContent="1"/>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754380"/>
          </a:xfrm>
        </p:spPr>
        <p:txBody>
          <a:bodyPr/>
          <a:lstStyle/>
          <a:p>
            <a:pPr algn="ctr"/>
            <a:r>
              <a:rPr lang="en-US" dirty="0">
                <a:solidFill>
                  <a:schemeClr val="tx1"/>
                </a:solidFill>
                <a:latin typeface="Calibri" panose="020F0502020204030204" pitchFamily="34" charset="0"/>
              </a:rPr>
              <a:t>The Effectiveness  ISO/IEC 38500 </a:t>
            </a:r>
          </a:p>
        </p:txBody>
      </p:sp>
      <p:sp>
        <p:nvSpPr>
          <p:cNvPr id="3" name="Content Placeholder 2"/>
          <p:cNvSpPr>
            <a:spLocks noGrp="1"/>
          </p:cNvSpPr>
          <p:nvPr>
            <p:ph idx="1"/>
          </p:nvPr>
        </p:nvSpPr>
        <p:spPr>
          <a:xfrm>
            <a:off x="677334" y="754380"/>
            <a:ext cx="9792546" cy="6103620"/>
          </a:xfrm>
        </p:spPr>
        <p:txBody>
          <a:bodyPr>
            <a:noAutofit/>
          </a:bodyPr>
          <a:lstStyle/>
          <a:p>
            <a:r>
              <a:rPr lang="en-US" sz="2800" dirty="0" smtClean="0">
                <a:latin typeface="Calibri" panose="020F0502020204030204" pitchFamily="34" charset="0"/>
              </a:rPr>
              <a:t>Is </a:t>
            </a:r>
            <a:r>
              <a:rPr lang="en-US" sz="2800" dirty="0">
                <a:latin typeface="Calibri" panose="020F0502020204030204" pitchFamily="34" charset="0"/>
              </a:rPr>
              <a:t>a code of practice and </a:t>
            </a:r>
            <a:r>
              <a:rPr lang="en-US" sz="2800" dirty="0" smtClean="0">
                <a:latin typeface="Calibri" panose="020F0502020204030204" pitchFamily="34" charset="0"/>
              </a:rPr>
              <a:t>not </a:t>
            </a:r>
            <a:r>
              <a:rPr lang="en-US" sz="2800" dirty="0">
                <a:latin typeface="Calibri" panose="020F0502020204030204" pitchFamily="34" charset="0"/>
              </a:rPr>
              <a:t>a </a:t>
            </a:r>
            <a:r>
              <a:rPr lang="en-US" sz="2800" dirty="0" smtClean="0">
                <a:latin typeface="Calibri" panose="020F0502020204030204" pitchFamily="34" charset="0"/>
              </a:rPr>
              <a:t>specification </a:t>
            </a:r>
          </a:p>
          <a:p>
            <a:r>
              <a:rPr lang="en-US" sz="2800" dirty="0">
                <a:latin typeface="Calibri" panose="020F0502020204030204" pitchFamily="34" charset="0"/>
              </a:rPr>
              <a:t> </a:t>
            </a:r>
            <a:r>
              <a:rPr lang="en-US" sz="2800" dirty="0" smtClean="0">
                <a:latin typeface="Calibri" panose="020F0502020204030204" pitchFamily="34" charset="0"/>
              </a:rPr>
              <a:t>Simply </a:t>
            </a:r>
            <a:r>
              <a:rPr lang="en-US" sz="2800" dirty="0">
                <a:latin typeface="Calibri" panose="020F0502020204030204" pitchFamily="34" charset="0"/>
              </a:rPr>
              <a:t>guides decision making in regard to what should happen but does not specify how they should be implemented and when</a:t>
            </a:r>
            <a:r>
              <a:rPr lang="en-US" sz="2800" dirty="0" smtClean="0">
                <a:latin typeface="Calibri" panose="020F0502020204030204" pitchFamily="34" charset="0"/>
              </a:rPr>
              <a:t>. </a:t>
            </a:r>
          </a:p>
          <a:p>
            <a:r>
              <a:rPr lang="en-US" sz="2800" dirty="0" smtClean="0">
                <a:latin typeface="Calibri" panose="020F0502020204030204" pitchFamily="34" charset="0"/>
              </a:rPr>
              <a:t>Although </a:t>
            </a:r>
            <a:r>
              <a:rPr lang="en-US" sz="2800" dirty="0">
                <a:latin typeface="Calibri" panose="020F0502020204030204" pitchFamily="34" charset="0"/>
              </a:rPr>
              <a:t>the objectives are similar, it does not replace control frameworks such as COBIT  </a:t>
            </a:r>
            <a:endParaRPr lang="en-US" sz="2800" dirty="0" smtClean="0">
              <a:latin typeface="Calibri" panose="020F0502020204030204" pitchFamily="34" charset="0"/>
            </a:endParaRPr>
          </a:p>
          <a:p>
            <a:r>
              <a:rPr lang="en-US" sz="2800" dirty="0">
                <a:latin typeface="Calibri" panose="020F0502020204030204" pitchFamily="34" charset="0"/>
              </a:rPr>
              <a:t> </a:t>
            </a:r>
            <a:r>
              <a:rPr lang="en-US" sz="2800" dirty="0" smtClean="0">
                <a:latin typeface="Calibri" panose="020F0502020204030204" pitchFamily="34" charset="0"/>
              </a:rPr>
              <a:t>With </a:t>
            </a:r>
            <a:r>
              <a:rPr lang="en-US" sz="2800" dirty="0">
                <a:latin typeface="Calibri" panose="020F0502020204030204" pitchFamily="34" charset="0"/>
              </a:rPr>
              <a:t>other ISO issued standards such as the ISO 27001: 2013, which measures and assess how well an organization’s information security management system is </a:t>
            </a:r>
            <a:r>
              <a:rPr lang="en-US" sz="2800" dirty="0" smtClean="0">
                <a:latin typeface="Calibri" panose="020F0502020204030204" pitchFamily="34" charset="0"/>
              </a:rPr>
              <a:t>performing </a:t>
            </a:r>
          </a:p>
          <a:p>
            <a:r>
              <a:rPr lang="en-US" sz="2800" dirty="0">
                <a:latin typeface="Calibri" panose="020F0502020204030204" pitchFamily="34" charset="0"/>
              </a:rPr>
              <a:t>Where the organization has already implemented COBIT, this would create some </a:t>
            </a:r>
            <a:r>
              <a:rPr lang="en-US" sz="2800" dirty="0" smtClean="0">
                <a:latin typeface="Calibri" panose="020F0502020204030204" pitchFamily="34" charset="0"/>
              </a:rPr>
              <a:t>confusion  </a:t>
            </a:r>
          </a:p>
          <a:p>
            <a:r>
              <a:rPr lang="en-US" sz="2800" dirty="0" smtClean="0">
                <a:latin typeface="Calibri" panose="020F0502020204030204" pitchFamily="34" charset="0"/>
              </a:rPr>
              <a:t>Enabled Organization to </a:t>
            </a:r>
            <a:r>
              <a:rPr lang="en-US" sz="2800" dirty="0">
                <a:latin typeface="Calibri" panose="020F0502020204030204" pitchFamily="34" charset="0"/>
              </a:rPr>
              <a:t>evaluate and direct plans for the use of IT  </a:t>
            </a:r>
          </a:p>
        </p:txBody>
      </p:sp>
    </p:spTree>
    <p:extLst>
      <p:ext uri="{BB962C8B-B14F-4D97-AF65-F5344CB8AC3E}">
        <p14:creationId xmlns:p14="http://schemas.microsoft.com/office/powerpoint/2010/main" val="3934343096"/>
      </p:ext>
    </p:extLst>
  </p:cSld>
  <p:clrMapOvr>
    <a:masterClrMapping/>
  </p:clrMapOvr>
  <mc:AlternateContent xmlns:mc="http://schemas.openxmlformats.org/markup-compatibility/2006" xmlns:p14="http://schemas.microsoft.com/office/powerpoint/2010/main">
    <mc:Choice Requires="p14">
      <p:transition spd="slow" p14:dur="1600">
        <p14:prism dir="d" isContent="1"/>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800100"/>
          </a:xfrm>
        </p:spPr>
        <p:txBody>
          <a:bodyPr/>
          <a:lstStyle/>
          <a:p>
            <a:pPr algn="ctr"/>
            <a:r>
              <a:rPr lang="en-US" dirty="0">
                <a:solidFill>
                  <a:schemeClr val="tx1"/>
                </a:solidFill>
                <a:latin typeface="Calibri" panose="020F0502020204030204" pitchFamily="34" charset="0"/>
              </a:rPr>
              <a:t>Conclusion</a:t>
            </a:r>
          </a:p>
        </p:txBody>
      </p:sp>
      <p:sp>
        <p:nvSpPr>
          <p:cNvPr id="3" name="Content Placeholder 2"/>
          <p:cNvSpPr>
            <a:spLocks noGrp="1"/>
          </p:cNvSpPr>
          <p:nvPr>
            <p:ph idx="1"/>
          </p:nvPr>
        </p:nvSpPr>
        <p:spPr>
          <a:xfrm>
            <a:off x="342900" y="800100"/>
            <a:ext cx="10424160" cy="6057899"/>
          </a:xfrm>
        </p:spPr>
        <p:txBody>
          <a:bodyPr>
            <a:noAutofit/>
          </a:bodyPr>
          <a:lstStyle/>
          <a:p>
            <a:r>
              <a:rPr lang="en-US" sz="2800" dirty="0" smtClean="0">
                <a:latin typeface="Calibri" panose="020F0502020204030204" pitchFamily="34" charset="0"/>
              </a:rPr>
              <a:t>Organizations </a:t>
            </a:r>
            <a:r>
              <a:rPr lang="en-US" sz="2800" dirty="0">
                <a:latin typeface="Calibri" panose="020F0502020204030204" pitchFamily="34" charset="0"/>
              </a:rPr>
              <a:t>find it difficult to comply with the wide range of increasingly complex laws and </a:t>
            </a:r>
            <a:r>
              <a:rPr lang="en-US" sz="2800" dirty="0" smtClean="0">
                <a:latin typeface="Calibri" panose="020F0502020204030204" pitchFamily="34" charset="0"/>
              </a:rPr>
              <a:t>regulations </a:t>
            </a:r>
          </a:p>
          <a:p>
            <a:r>
              <a:rPr lang="en-US" sz="2800" dirty="0" smtClean="0">
                <a:latin typeface="Calibri" panose="020F0502020204030204" pitchFamily="34" charset="0"/>
              </a:rPr>
              <a:t>Determine </a:t>
            </a:r>
            <a:r>
              <a:rPr lang="en-US" sz="2800" dirty="0">
                <a:latin typeface="Calibri" panose="020F0502020204030204" pitchFamily="34" charset="0"/>
              </a:rPr>
              <a:t>whether a governance framework and an international standard can guide organizations towards leveraging the synergies between risk management, governance and compliance, and complying with laws and regulations and industry standards </a:t>
            </a:r>
            <a:endParaRPr lang="en-US" sz="2800" dirty="0" smtClean="0">
              <a:latin typeface="Calibri" panose="020F0502020204030204" pitchFamily="34" charset="0"/>
            </a:endParaRPr>
          </a:p>
          <a:p>
            <a:r>
              <a:rPr lang="en-US" sz="2800" dirty="0">
                <a:latin typeface="Calibri" panose="020F0502020204030204" pitchFamily="34" charset="0"/>
              </a:rPr>
              <a:t>regulatory </a:t>
            </a:r>
            <a:r>
              <a:rPr lang="en-US" sz="2800" dirty="0" smtClean="0">
                <a:latin typeface="Calibri" panose="020F0502020204030204" pitchFamily="34" charset="0"/>
              </a:rPr>
              <a:t>compliance</a:t>
            </a:r>
          </a:p>
          <a:p>
            <a:pPr lvl="1"/>
            <a:r>
              <a:rPr lang="en-US" sz="2600" dirty="0">
                <a:latin typeface="Calibri" panose="020F0502020204030204" pitchFamily="34" charset="0"/>
              </a:rPr>
              <a:t>internal policies and procedures to enable an organization comply with industry standards, as well as the laws and regulations governing its activities</a:t>
            </a:r>
            <a:r>
              <a:rPr lang="en-US" sz="2600" dirty="0" smtClean="0">
                <a:latin typeface="Calibri" panose="020F0502020204030204" pitchFamily="34" charset="0"/>
              </a:rPr>
              <a:t>. </a:t>
            </a:r>
          </a:p>
          <a:p>
            <a:r>
              <a:rPr lang="en-US" sz="2800" dirty="0">
                <a:latin typeface="Calibri" panose="020F0502020204030204" pitchFamily="34" charset="0"/>
              </a:rPr>
              <a:t> organization stands to reap the most benefits (effective IT governance and compliance) where it is able to leverage ISO/IEC 38500 and the COBIT framework, since they complement each other</a:t>
            </a:r>
          </a:p>
        </p:txBody>
      </p:sp>
    </p:spTree>
    <p:extLst>
      <p:ext uri="{BB962C8B-B14F-4D97-AF65-F5344CB8AC3E}">
        <p14:creationId xmlns:p14="http://schemas.microsoft.com/office/powerpoint/2010/main" val="2737203416"/>
      </p:ext>
    </p:extLst>
  </p:cSld>
  <p:clrMapOvr>
    <a:masterClrMapping/>
  </p:clrMapOvr>
  <mc:AlternateContent xmlns:mc="http://schemas.openxmlformats.org/markup-compatibility/2006" xmlns:p14="http://schemas.microsoft.com/office/powerpoint/2010/main">
    <mc:Choice Requires="p14">
      <p:transition spd="slow" p14:dur="1600">
        <p14:prism dir="d" isContent="1"/>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93914" y="364882"/>
            <a:ext cx="9660834" cy="6342547"/>
          </a:xfrm>
          <a:prstGeom prst="rect">
            <a:avLst/>
          </a:prstGeom>
        </p:spPr>
      </p:pic>
      <p:sp>
        <p:nvSpPr>
          <p:cNvPr id="5" name="Text Placeholder 4"/>
          <p:cNvSpPr>
            <a:spLocks noGrp="1"/>
          </p:cNvSpPr>
          <p:nvPr>
            <p:ph type="body" idx="4294967295"/>
          </p:nvPr>
        </p:nvSpPr>
        <p:spPr>
          <a:xfrm flipV="1">
            <a:off x="0" y="2544763"/>
            <a:ext cx="5346700" cy="1982787"/>
          </a:xfrm>
        </p:spPr>
        <p:txBody>
          <a:bodyPr>
            <a:normAutofit/>
          </a:bodyPr>
          <a:lstStyle/>
          <a:p>
            <a:pPr algn="ctr"/>
            <a:endParaRPr lang="en-US" dirty="0" smtClean="0"/>
          </a:p>
          <a:p>
            <a:pPr marL="0" indent="0" algn="ctr">
              <a:buNone/>
            </a:pPr>
            <a:endParaRPr lang="en-US" sz="6000" dirty="0">
              <a:solidFill>
                <a:schemeClr val="tx1"/>
              </a:solidFill>
            </a:endParaRPr>
          </a:p>
        </p:txBody>
      </p:sp>
    </p:spTree>
    <p:extLst>
      <p:ext uri="{BB962C8B-B14F-4D97-AF65-F5344CB8AC3E}">
        <p14:creationId xmlns:p14="http://schemas.microsoft.com/office/powerpoint/2010/main" val="3148276385"/>
      </p:ext>
    </p:extLst>
  </p:cSld>
  <p:clrMapOvr>
    <a:masterClrMapping/>
  </p:clrMapOvr>
  <mc:AlternateContent xmlns:mc="http://schemas.openxmlformats.org/markup-compatibility/2006" xmlns:p14="http://schemas.microsoft.com/office/powerpoint/2010/main">
    <mc:Choice Requires="p14">
      <p:transition spd="slow" p14:dur="1600">
        <p14:prism dir="d" isContent="1"/>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0" y="2405063"/>
            <a:ext cx="7767638" cy="1646237"/>
          </a:xfrm>
        </p:spPr>
        <p:txBody>
          <a:bodyPr/>
          <a:lstStyle/>
          <a:p>
            <a:r>
              <a:rPr lang="en-US" dirty="0" smtClean="0"/>
              <a:t> </a:t>
            </a:r>
            <a:endParaRPr lang="en-US" dirty="0"/>
          </a:p>
        </p:txBody>
      </p:sp>
      <p:pic>
        <p:nvPicPr>
          <p:cNvPr id="6" name="Picture 5"/>
          <p:cNvPicPr>
            <a:picLocks noChangeAspect="1"/>
          </p:cNvPicPr>
          <p:nvPr/>
        </p:nvPicPr>
        <p:blipFill>
          <a:blip r:embed="rId2"/>
          <a:stretch>
            <a:fillRect/>
          </a:stretch>
        </p:blipFill>
        <p:spPr>
          <a:xfrm>
            <a:off x="496957" y="417443"/>
            <a:ext cx="9124121" cy="5585792"/>
          </a:xfrm>
          <a:prstGeom prst="rect">
            <a:avLst/>
          </a:prstGeom>
        </p:spPr>
      </p:pic>
    </p:spTree>
    <p:extLst>
      <p:ext uri="{BB962C8B-B14F-4D97-AF65-F5344CB8AC3E}">
        <p14:creationId xmlns:p14="http://schemas.microsoft.com/office/powerpoint/2010/main" val="969359082"/>
      </p:ext>
    </p:extLst>
  </p:cSld>
  <p:clrMapOvr>
    <a:masterClrMapping/>
  </p:clrMapOvr>
  <mc:AlternateContent xmlns:mc="http://schemas.openxmlformats.org/markup-compatibility/2006" xmlns:p14="http://schemas.microsoft.com/office/powerpoint/2010/main">
    <mc:Choice Requires="p14">
      <p:transition spd="slow" p14:dur="1600">
        <p14:prism dir="d" isContent="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latin typeface="Calibri" panose="020F0502020204030204" pitchFamily="34" charset="0"/>
              </a:rPr>
              <a:t>Regulatory  Compliance</a:t>
            </a:r>
            <a:endParaRPr lang="en-US" dirty="0">
              <a:solidFill>
                <a:schemeClr val="tx1"/>
              </a:solidFill>
              <a:latin typeface="Calibri" panose="020F0502020204030204" pitchFamily="34" charset="0"/>
            </a:endParaRPr>
          </a:p>
        </p:txBody>
      </p:sp>
      <p:sp>
        <p:nvSpPr>
          <p:cNvPr id="3" name="Content Placeholder 2"/>
          <p:cNvSpPr>
            <a:spLocks noGrp="1"/>
          </p:cNvSpPr>
          <p:nvPr>
            <p:ph idx="1"/>
          </p:nvPr>
        </p:nvSpPr>
        <p:spPr>
          <a:xfrm>
            <a:off x="677334" y="1930400"/>
            <a:ext cx="9015306" cy="4447539"/>
          </a:xfrm>
        </p:spPr>
        <p:txBody>
          <a:bodyPr>
            <a:normAutofit lnSpcReduction="10000"/>
          </a:bodyPr>
          <a:lstStyle/>
          <a:p>
            <a:r>
              <a:rPr lang="en-US" sz="3500" dirty="0" smtClean="0">
                <a:latin typeface="Calibri" panose="020F0502020204030204" pitchFamily="34" charset="0"/>
              </a:rPr>
              <a:t>Is a legal subjects </a:t>
            </a:r>
            <a:r>
              <a:rPr lang="en-US" sz="3500" dirty="0">
                <a:latin typeface="Calibri" panose="020F0502020204030204" pitchFamily="34" charset="0"/>
              </a:rPr>
              <a:t>with which the organization has to </a:t>
            </a:r>
            <a:r>
              <a:rPr lang="en-US" sz="3500" dirty="0" smtClean="0">
                <a:latin typeface="Calibri" panose="020F0502020204030204" pitchFamily="34" charset="0"/>
              </a:rPr>
              <a:t>comply </a:t>
            </a:r>
          </a:p>
          <a:p>
            <a:r>
              <a:rPr lang="en-US" sz="3500" dirty="0">
                <a:latin typeface="Calibri" panose="020F0502020204030204" pitchFamily="34" charset="0"/>
              </a:rPr>
              <a:t>A</a:t>
            </a:r>
            <a:r>
              <a:rPr lang="en-US" sz="3500" dirty="0" smtClean="0">
                <a:latin typeface="Calibri" panose="020F0502020204030204" pitchFamily="34" charset="0"/>
              </a:rPr>
              <a:t>s well </a:t>
            </a:r>
            <a:r>
              <a:rPr lang="en-US" sz="3500" dirty="0">
                <a:latin typeface="Calibri" panose="020F0502020204030204" pitchFamily="34" charset="0"/>
              </a:rPr>
              <a:t>as industry </a:t>
            </a:r>
            <a:r>
              <a:rPr lang="en-US" sz="3500" dirty="0" smtClean="0">
                <a:latin typeface="Calibri" panose="020F0502020204030204" pitchFamily="34" charset="0"/>
              </a:rPr>
              <a:t>standards </a:t>
            </a:r>
          </a:p>
          <a:p>
            <a:r>
              <a:rPr lang="en-US" sz="3500" dirty="0" smtClean="0">
                <a:latin typeface="Calibri" panose="020F0502020204030204" pitchFamily="34" charset="0"/>
              </a:rPr>
              <a:t>It </a:t>
            </a:r>
            <a:r>
              <a:rPr lang="en-US" sz="3500" dirty="0">
                <a:latin typeface="Calibri" panose="020F0502020204030204" pitchFamily="34" charset="0"/>
              </a:rPr>
              <a:t>involves devising internal policies and procedures to enable the organization comply with industry </a:t>
            </a:r>
            <a:r>
              <a:rPr lang="en-US" sz="3500" dirty="0" smtClean="0">
                <a:latin typeface="Calibri" panose="020F0502020204030204" pitchFamily="34" charset="0"/>
              </a:rPr>
              <a:t>standards </a:t>
            </a:r>
          </a:p>
          <a:p>
            <a:r>
              <a:rPr lang="en-US" sz="3500" dirty="0">
                <a:latin typeface="Calibri" panose="020F0502020204030204" pitchFamily="34" charset="0"/>
              </a:rPr>
              <a:t> </a:t>
            </a:r>
            <a:r>
              <a:rPr lang="en-US" sz="3500" dirty="0" smtClean="0">
                <a:latin typeface="Calibri" panose="020F0502020204030204" pitchFamily="34" charset="0"/>
              </a:rPr>
              <a:t>The </a:t>
            </a:r>
            <a:r>
              <a:rPr lang="en-US" sz="3500" dirty="0">
                <a:latin typeface="Calibri" panose="020F0502020204030204" pitchFamily="34" charset="0"/>
              </a:rPr>
              <a:t>laws and regulations governing its activities</a:t>
            </a:r>
            <a:endParaRPr lang="en-US" sz="3500" dirty="0" smtClean="0">
              <a:latin typeface="Calibri" panose="020F0502020204030204" pitchFamily="34" charset="0"/>
            </a:endParaRPr>
          </a:p>
          <a:p>
            <a:endParaRPr lang="en-US" dirty="0">
              <a:latin typeface="Calibri" panose="020F0502020204030204" pitchFamily="34" charset="0"/>
            </a:endParaRPr>
          </a:p>
          <a:p>
            <a:endParaRPr lang="en-US" dirty="0"/>
          </a:p>
        </p:txBody>
      </p:sp>
    </p:spTree>
    <p:extLst>
      <p:ext uri="{BB962C8B-B14F-4D97-AF65-F5344CB8AC3E}">
        <p14:creationId xmlns:p14="http://schemas.microsoft.com/office/powerpoint/2010/main" val="2922110564"/>
      </p:ext>
    </p:extLst>
  </p:cSld>
  <p:clrMapOvr>
    <a:masterClrMapping/>
  </p:clrMapOvr>
  <mc:AlternateContent xmlns:mc="http://schemas.openxmlformats.org/markup-compatibility/2006" xmlns:p14="http://schemas.microsoft.com/office/powerpoint/2010/main">
    <mc:Choice Requires="p14">
      <p:transition spd="slow" p14:dur="1600">
        <p14:prism dir="d" isContent="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8386" y="962526"/>
            <a:ext cx="8596668" cy="1320800"/>
          </a:xfrm>
        </p:spPr>
        <p:txBody>
          <a:bodyPr/>
          <a:lstStyle/>
          <a:p>
            <a:pPr algn="ctr"/>
            <a:r>
              <a:rPr lang="en-US" dirty="0" smtClean="0">
                <a:solidFill>
                  <a:schemeClr val="tx1"/>
                </a:solidFill>
              </a:rPr>
              <a:t>Data Security</a:t>
            </a:r>
            <a:endParaRPr lang="en-US" dirty="0">
              <a:solidFill>
                <a:schemeClr val="tx1"/>
              </a:solidFill>
            </a:endParaRPr>
          </a:p>
        </p:txBody>
      </p:sp>
      <p:sp>
        <p:nvSpPr>
          <p:cNvPr id="3" name="Content Placeholder 2"/>
          <p:cNvSpPr>
            <a:spLocks noGrp="1"/>
          </p:cNvSpPr>
          <p:nvPr>
            <p:ph idx="1"/>
          </p:nvPr>
        </p:nvSpPr>
        <p:spPr/>
        <p:txBody>
          <a:bodyPr>
            <a:normAutofit fontScale="47500" lnSpcReduction="20000"/>
          </a:bodyPr>
          <a:lstStyle/>
          <a:p>
            <a:r>
              <a:rPr lang="en-US" sz="6700" dirty="0" smtClean="0">
                <a:latin typeface="Calibri" panose="020F0502020204030204" pitchFamily="34" charset="0"/>
              </a:rPr>
              <a:t> They are required to devise protocols </a:t>
            </a:r>
          </a:p>
          <a:p>
            <a:r>
              <a:rPr lang="en-US" sz="5900" dirty="0" smtClean="0">
                <a:latin typeface="Calibri" panose="020F0502020204030204" pitchFamily="34" charset="0"/>
              </a:rPr>
              <a:t> To ensure that their policies for sharing, storing, retaining data for operational use </a:t>
            </a:r>
          </a:p>
          <a:p>
            <a:pPr lvl="1"/>
            <a:r>
              <a:rPr lang="en-US" sz="5900" dirty="0" smtClean="0">
                <a:latin typeface="Calibri" panose="020F0502020204030204" pitchFamily="34" charset="0"/>
              </a:rPr>
              <a:t> Comply with the laws and regulations governing data retention </a:t>
            </a:r>
          </a:p>
          <a:p>
            <a:pPr lvl="1"/>
            <a:r>
              <a:rPr lang="en-US" sz="5900" dirty="0" smtClean="0">
                <a:latin typeface="Calibri" panose="020F0502020204030204" pitchFamily="34" charset="0"/>
              </a:rPr>
              <a:t>To keep important data for future use or reference </a:t>
            </a:r>
          </a:p>
          <a:p>
            <a:pPr lvl="1"/>
            <a:r>
              <a:rPr lang="en-US" sz="5900" dirty="0" smtClean="0">
                <a:latin typeface="Calibri" panose="020F0502020204030204" pitchFamily="34" charset="0"/>
              </a:rPr>
              <a:t> While data that is no longer needed is disposed </a:t>
            </a:r>
          </a:p>
          <a:p>
            <a:pPr lvl="1"/>
            <a:r>
              <a:rPr lang="en-US" sz="5900" dirty="0" smtClean="0">
                <a:latin typeface="Calibri" panose="020F0502020204030204" pitchFamily="34" charset="0"/>
              </a:rPr>
              <a:t> Must be organized in such a way that it may be searched and accessed at a future date</a:t>
            </a:r>
            <a:endParaRPr lang="en-US" sz="5900" dirty="0">
              <a:latin typeface="Calibri" panose="020F0502020204030204" pitchFamily="34" charset="0"/>
            </a:endParaRPr>
          </a:p>
        </p:txBody>
      </p:sp>
    </p:spTree>
    <p:extLst>
      <p:ext uri="{BB962C8B-B14F-4D97-AF65-F5344CB8AC3E}">
        <p14:creationId xmlns:p14="http://schemas.microsoft.com/office/powerpoint/2010/main" val="1520516926"/>
      </p:ext>
    </p:extLst>
  </p:cSld>
  <p:clrMapOvr>
    <a:masterClrMapping/>
  </p:clrMapOvr>
  <mc:AlternateContent xmlns:mc="http://schemas.openxmlformats.org/markup-compatibility/2006" xmlns:p14="http://schemas.microsoft.com/office/powerpoint/2010/main">
    <mc:Choice Requires="p14">
      <p:transition spd="slow" p14:dur="1600">
        <p14:prism dir="d" isContent="1"/>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U.S. Federal Government legislation enacted </a:t>
            </a:r>
            <a:r>
              <a:rPr lang="en-US" dirty="0" smtClean="0">
                <a:solidFill>
                  <a:schemeClr val="tx1"/>
                </a:solidFill>
              </a:rPr>
              <a:t>(Some </a:t>
            </a:r>
            <a:r>
              <a:rPr lang="en-US" dirty="0" smtClean="0">
                <a:solidFill>
                  <a:schemeClr val="tx1"/>
                </a:solidFill>
              </a:rPr>
              <a:t>laws)</a:t>
            </a:r>
            <a:endParaRPr lang="en-US" dirty="0">
              <a:solidFill>
                <a:schemeClr val="tx1"/>
              </a:solidFill>
            </a:endParaRPr>
          </a:p>
        </p:txBody>
      </p:sp>
      <p:sp>
        <p:nvSpPr>
          <p:cNvPr id="3" name="Content Placeholder 2"/>
          <p:cNvSpPr>
            <a:spLocks noGrp="1"/>
          </p:cNvSpPr>
          <p:nvPr>
            <p:ph idx="1"/>
          </p:nvPr>
        </p:nvSpPr>
        <p:spPr>
          <a:xfrm>
            <a:off x="677334" y="2048294"/>
            <a:ext cx="8946726" cy="4368548"/>
          </a:xfrm>
        </p:spPr>
        <p:txBody>
          <a:bodyPr>
            <a:normAutofit fontScale="92500"/>
          </a:bodyPr>
          <a:lstStyle/>
          <a:p>
            <a:r>
              <a:rPr lang="en-US" dirty="0"/>
              <a:t> </a:t>
            </a:r>
            <a:r>
              <a:rPr lang="en-US" sz="3200" dirty="0">
                <a:latin typeface="Calibri" panose="020F0502020204030204" pitchFamily="34" charset="0"/>
              </a:rPr>
              <a:t>Fair Credit Reporting Act of 1970 (FCRA</a:t>
            </a:r>
            <a:r>
              <a:rPr lang="en-US" sz="3200" dirty="0" smtClean="0">
                <a:latin typeface="Calibri" panose="020F0502020204030204" pitchFamily="34" charset="0"/>
              </a:rPr>
              <a:t>) </a:t>
            </a:r>
          </a:p>
          <a:p>
            <a:r>
              <a:rPr lang="en-US" sz="3200" dirty="0">
                <a:latin typeface="Calibri" panose="020F0502020204030204" pitchFamily="34" charset="0"/>
              </a:rPr>
              <a:t> Fair Debt Collection Practices Act of 1977 (</a:t>
            </a:r>
            <a:r>
              <a:rPr lang="en-US" sz="3200" dirty="0" smtClean="0">
                <a:latin typeface="Calibri" panose="020F0502020204030204" pitchFamily="34" charset="0"/>
              </a:rPr>
              <a:t>FDCPA)</a:t>
            </a:r>
          </a:p>
          <a:p>
            <a:r>
              <a:rPr lang="en-US" sz="3200" dirty="0">
                <a:latin typeface="Calibri" panose="020F0502020204030204" pitchFamily="34" charset="0"/>
              </a:rPr>
              <a:t> Controlling the Assault of Non-Solicited Pornography and Marketing Act (CAN-SPAM) of </a:t>
            </a:r>
            <a:r>
              <a:rPr lang="en-US" sz="3200" dirty="0" smtClean="0">
                <a:latin typeface="Calibri" panose="020F0502020204030204" pitchFamily="34" charset="0"/>
              </a:rPr>
              <a:t>2003</a:t>
            </a:r>
          </a:p>
          <a:p>
            <a:r>
              <a:rPr lang="en-US" sz="3200" dirty="0" smtClean="0">
                <a:latin typeface="Calibri" panose="020F0502020204030204" pitchFamily="34" charset="0"/>
              </a:rPr>
              <a:t>Fair </a:t>
            </a:r>
            <a:r>
              <a:rPr lang="en-US" sz="3200" dirty="0">
                <a:latin typeface="Calibri" panose="020F0502020204030204" pitchFamily="34" charset="0"/>
              </a:rPr>
              <a:t>and Accurate Credit Transactions Act of </a:t>
            </a:r>
            <a:r>
              <a:rPr lang="en-US" sz="3200" dirty="0" smtClean="0">
                <a:latin typeface="Calibri" panose="020F0502020204030204" pitchFamily="34" charset="0"/>
              </a:rPr>
              <a:t>2003(FCRA as Amended)</a:t>
            </a:r>
          </a:p>
          <a:p>
            <a:pPr lvl="2"/>
            <a:r>
              <a:rPr lang="en-US" sz="2800" dirty="0">
                <a:latin typeface="Calibri" panose="020F0502020204030204" pitchFamily="34" charset="0"/>
              </a:rPr>
              <a:t> </a:t>
            </a:r>
            <a:r>
              <a:rPr lang="en-US" sz="2800" dirty="0" smtClean="0">
                <a:latin typeface="Calibri" panose="020F0502020204030204" pitchFamily="34" charset="0"/>
              </a:rPr>
              <a:t>Regulates </a:t>
            </a:r>
            <a:r>
              <a:rPr lang="en-US" sz="2800" dirty="0">
                <a:latin typeface="Calibri" panose="020F0502020204030204" pitchFamily="34" charset="0"/>
              </a:rPr>
              <a:t>the gathering, dissemination, and use of consumer information</a:t>
            </a:r>
          </a:p>
        </p:txBody>
      </p:sp>
    </p:spTree>
    <p:extLst>
      <p:ext uri="{BB962C8B-B14F-4D97-AF65-F5344CB8AC3E}">
        <p14:creationId xmlns:p14="http://schemas.microsoft.com/office/powerpoint/2010/main" val="3543419061"/>
      </p:ext>
    </p:extLst>
  </p:cSld>
  <p:clrMapOvr>
    <a:masterClrMapping/>
  </p:clrMapOvr>
  <mc:AlternateContent xmlns:mc="http://schemas.openxmlformats.org/markup-compatibility/2006" xmlns:p14="http://schemas.microsoft.com/office/powerpoint/2010/main">
    <mc:Choice Requires="p14">
      <p:transition spd="slow" p14:dur="1600">
        <p14:prism dir="d" isContent="1"/>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latin typeface="Calibri" panose="020F0502020204030204" pitchFamily="34" charset="0"/>
              </a:rPr>
              <a:t>Regulated companies for consumers info</a:t>
            </a:r>
            <a:endParaRPr lang="en-US" dirty="0">
              <a:solidFill>
                <a:schemeClr val="tx1"/>
              </a:solidFill>
              <a:latin typeface="Calibri" panose="020F0502020204030204" pitchFamily="34" charset="0"/>
            </a:endParaRPr>
          </a:p>
        </p:txBody>
      </p:sp>
      <p:sp>
        <p:nvSpPr>
          <p:cNvPr id="3" name="Content Placeholder 2"/>
          <p:cNvSpPr>
            <a:spLocks noGrp="1"/>
          </p:cNvSpPr>
          <p:nvPr>
            <p:ph idx="1"/>
          </p:nvPr>
        </p:nvSpPr>
        <p:spPr/>
        <p:txBody>
          <a:bodyPr>
            <a:normAutofit fontScale="92500" lnSpcReduction="10000"/>
          </a:bodyPr>
          <a:lstStyle/>
          <a:p>
            <a:r>
              <a:rPr lang="en-US" sz="3200" dirty="0">
                <a:latin typeface="Calibri" panose="020F0502020204030204" pitchFamily="34" charset="0"/>
              </a:rPr>
              <a:t>Equifax, Transunion, and </a:t>
            </a:r>
            <a:r>
              <a:rPr lang="en-US" sz="3200" dirty="0" smtClean="0">
                <a:latin typeface="Calibri" panose="020F0502020204030204" pitchFamily="34" charset="0"/>
              </a:rPr>
              <a:t>Experian </a:t>
            </a:r>
          </a:p>
          <a:p>
            <a:r>
              <a:rPr lang="en-US" sz="3200" dirty="0">
                <a:latin typeface="Calibri" panose="020F0502020204030204" pitchFamily="34" charset="0"/>
              </a:rPr>
              <a:t> Database companies such </a:t>
            </a:r>
            <a:r>
              <a:rPr lang="en-US" sz="3200" dirty="0" smtClean="0">
                <a:latin typeface="Calibri" panose="020F0502020204030204" pitchFamily="34" charset="0"/>
              </a:rPr>
              <a:t>as </a:t>
            </a:r>
          </a:p>
          <a:p>
            <a:pPr lvl="1"/>
            <a:r>
              <a:rPr lang="en-US" sz="3200" dirty="0" smtClean="0">
                <a:latin typeface="Calibri" panose="020F0502020204030204" pitchFamily="34" charset="0"/>
              </a:rPr>
              <a:t> </a:t>
            </a:r>
            <a:r>
              <a:rPr lang="en-US" sz="3000" dirty="0">
                <a:latin typeface="Calibri" panose="020F0502020204030204" pitchFamily="34" charset="0"/>
              </a:rPr>
              <a:t>LexisNexis, ProQuest, and Westlaw are required to comply with </a:t>
            </a:r>
            <a:r>
              <a:rPr lang="en-US" sz="3000" dirty="0" smtClean="0">
                <a:latin typeface="Calibri" panose="020F0502020204030204" pitchFamily="34" charset="0"/>
              </a:rPr>
              <a:t>the FCRA</a:t>
            </a:r>
          </a:p>
          <a:p>
            <a:pPr lvl="2"/>
            <a:r>
              <a:rPr lang="en-US" sz="2800" dirty="0" smtClean="0">
                <a:latin typeface="Calibri" panose="020F0502020204030204" pitchFamily="34" charset="0"/>
              </a:rPr>
              <a:t>Because they provide </a:t>
            </a:r>
            <a:r>
              <a:rPr lang="en-US" sz="2800" dirty="0">
                <a:latin typeface="Calibri" panose="020F0502020204030204" pitchFamily="34" charset="0"/>
              </a:rPr>
              <a:t>information about users to banks and insurance companies</a:t>
            </a:r>
            <a:endParaRPr lang="en-US" sz="2800" dirty="0" smtClean="0">
              <a:latin typeface="Calibri" panose="020F0502020204030204" pitchFamily="34" charset="0"/>
            </a:endParaRPr>
          </a:p>
          <a:p>
            <a:r>
              <a:rPr lang="en-US" sz="3200" dirty="0">
                <a:latin typeface="Calibri" panose="020F0502020204030204" pitchFamily="34" charset="0"/>
              </a:rPr>
              <a:t>FDCPA also protects consumers from abusive debt collection practices </a:t>
            </a:r>
          </a:p>
        </p:txBody>
      </p:sp>
    </p:spTree>
    <p:extLst>
      <p:ext uri="{BB962C8B-B14F-4D97-AF65-F5344CB8AC3E}">
        <p14:creationId xmlns:p14="http://schemas.microsoft.com/office/powerpoint/2010/main" val="2860688127"/>
      </p:ext>
    </p:extLst>
  </p:cSld>
  <p:clrMapOvr>
    <a:masterClrMapping/>
  </p:clrMapOvr>
  <mc:AlternateContent xmlns:mc="http://schemas.openxmlformats.org/markup-compatibility/2006" xmlns:p14="http://schemas.microsoft.com/office/powerpoint/2010/main">
    <mc:Choice Requires="p14">
      <p:transition spd="slow" p14:dur="1600">
        <p14:prism dir="d" isContent="1"/>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039" y="112296"/>
            <a:ext cx="8596668" cy="1187115"/>
          </a:xfrm>
        </p:spPr>
        <p:txBody>
          <a:bodyPr>
            <a:normAutofit fontScale="90000"/>
          </a:bodyPr>
          <a:lstStyle/>
          <a:p>
            <a:pPr algn="ctr"/>
            <a:r>
              <a:rPr lang="en-US" dirty="0">
                <a:solidFill>
                  <a:schemeClr val="tx1"/>
                </a:solidFill>
                <a:latin typeface="Calibri" panose="020F0502020204030204" pitchFamily="34" charset="0"/>
              </a:rPr>
              <a:t>Federal Information Security Management Act of 2002 (FISMA) </a:t>
            </a:r>
          </a:p>
        </p:txBody>
      </p:sp>
      <p:sp>
        <p:nvSpPr>
          <p:cNvPr id="3" name="Content Placeholder 2"/>
          <p:cNvSpPr>
            <a:spLocks noGrp="1"/>
          </p:cNvSpPr>
          <p:nvPr>
            <p:ph idx="1"/>
          </p:nvPr>
        </p:nvSpPr>
        <p:spPr>
          <a:xfrm>
            <a:off x="677334" y="1572126"/>
            <a:ext cx="8596668" cy="5285874"/>
          </a:xfrm>
        </p:spPr>
        <p:txBody>
          <a:bodyPr>
            <a:normAutofit fontScale="25000" lnSpcReduction="20000"/>
          </a:bodyPr>
          <a:lstStyle/>
          <a:p>
            <a:r>
              <a:rPr lang="en-US" sz="10400" dirty="0" smtClean="0">
                <a:latin typeface="Calibri" panose="020F0502020204030204" pitchFamily="34" charset="0"/>
              </a:rPr>
              <a:t>Requires </a:t>
            </a:r>
            <a:r>
              <a:rPr lang="en-US" sz="10400" dirty="0">
                <a:latin typeface="Calibri" panose="020F0502020204030204" pitchFamily="34" charset="0"/>
              </a:rPr>
              <a:t>the various government agencies or appointed commissions </a:t>
            </a:r>
            <a:r>
              <a:rPr lang="en-US" sz="10400" dirty="0" smtClean="0">
                <a:latin typeface="Calibri" panose="020F0502020204030204" pitchFamily="34" charset="0"/>
              </a:rPr>
              <a:t>: </a:t>
            </a:r>
          </a:p>
          <a:p>
            <a:r>
              <a:rPr lang="en-US" sz="10400" dirty="0">
                <a:latin typeface="Calibri" panose="020F0502020204030204" pitchFamily="34" charset="0"/>
              </a:rPr>
              <a:t> </a:t>
            </a:r>
            <a:r>
              <a:rPr lang="en-US" sz="10400" dirty="0" smtClean="0">
                <a:latin typeface="Calibri" panose="020F0502020204030204" pitchFamily="34" charset="0"/>
              </a:rPr>
              <a:t>To </a:t>
            </a:r>
            <a:r>
              <a:rPr lang="en-US" sz="10400" dirty="0">
                <a:latin typeface="Calibri" panose="020F0502020204030204" pitchFamily="34" charset="0"/>
              </a:rPr>
              <a:t>develop and implement programs that guarantee information security and govern the information </a:t>
            </a:r>
            <a:r>
              <a:rPr lang="en-US" sz="10400" dirty="0" smtClean="0">
                <a:latin typeface="Calibri" panose="020F0502020204030204" pitchFamily="34" charset="0"/>
              </a:rPr>
              <a:t>systems.</a:t>
            </a:r>
          </a:p>
          <a:p>
            <a:r>
              <a:rPr lang="en-US" sz="10400" dirty="0" smtClean="0">
                <a:latin typeface="Calibri" panose="020F0502020204030204" pitchFamily="34" charset="0"/>
              </a:rPr>
              <a:t>Focus </a:t>
            </a:r>
            <a:r>
              <a:rPr lang="en-US" sz="10400" dirty="0">
                <a:latin typeface="Calibri" panose="020F0502020204030204" pitchFamily="34" charset="0"/>
              </a:rPr>
              <a:t>on the importance of developing an appropriate “risk-based policy for cost-effective </a:t>
            </a:r>
            <a:r>
              <a:rPr lang="en-US" sz="10400" dirty="0" smtClean="0">
                <a:latin typeface="Calibri" panose="020F0502020204030204" pitchFamily="34" charset="0"/>
              </a:rPr>
              <a:t>security</a:t>
            </a:r>
          </a:p>
          <a:p>
            <a:r>
              <a:rPr lang="en-US" sz="10400" dirty="0">
                <a:latin typeface="Calibri" panose="020F0502020204030204" pitchFamily="34" charset="0"/>
              </a:rPr>
              <a:t>Program officials of the agencies are required to conduct annual reviews of their information security </a:t>
            </a:r>
            <a:r>
              <a:rPr lang="en-US" sz="10400" dirty="0" smtClean="0">
                <a:latin typeface="Calibri" panose="020F0502020204030204" pitchFamily="34" charset="0"/>
              </a:rPr>
              <a:t>programs</a:t>
            </a:r>
          </a:p>
          <a:p>
            <a:r>
              <a:rPr lang="en-US" sz="10400" dirty="0" smtClean="0">
                <a:latin typeface="Calibri" panose="020F0502020204030204" pitchFamily="34" charset="0"/>
              </a:rPr>
              <a:t>Private </a:t>
            </a:r>
            <a:r>
              <a:rPr lang="en-US" sz="10400" dirty="0">
                <a:latin typeface="Calibri" panose="020F0502020204030204" pitchFamily="34" charset="0"/>
              </a:rPr>
              <a:t>organizations to require their various constitutive </a:t>
            </a:r>
            <a:endParaRPr lang="en-US" sz="10400" dirty="0" smtClean="0">
              <a:latin typeface="Calibri" panose="020F0502020204030204" pitchFamily="34" charset="0"/>
            </a:endParaRPr>
          </a:p>
          <a:p>
            <a:pPr lvl="1"/>
            <a:r>
              <a:rPr lang="en-US" sz="10200" dirty="0">
                <a:latin typeface="Calibri" panose="020F0502020204030204" pitchFamily="34" charset="0"/>
              </a:rPr>
              <a:t> </a:t>
            </a:r>
            <a:r>
              <a:rPr lang="en-US" sz="10200" dirty="0" smtClean="0">
                <a:latin typeface="Calibri" panose="020F0502020204030204" pitchFamily="34" charset="0"/>
              </a:rPr>
              <a:t>To </a:t>
            </a:r>
            <a:r>
              <a:rPr lang="en-US" sz="10200" dirty="0">
                <a:latin typeface="Calibri" panose="020F0502020204030204" pitchFamily="34" charset="0"/>
              </a:rPr>
              <a:t>develop and implement programs that guarantee information </a:t>
            </a:r>
            <a:r>
              <a:rPr lang="en-US" sz="10200" dirty="0" smtClean="0">
                <a:latin typeface="Calibri" panose="020F0502020204030204" pitchFamily="34" charset="0"/>
              </a:rPr>
              <a:t>security</a:t>
            </a:r>
          </a:p>
          <a:p>
            <a:pPr lvl="1"/>
            <a:r>
              <a:rPr lang="en-US" sz="11000" dirty="0" smtClean="0">
                <a:latin typeface="Calibri" panose="020F0502020204030204" pitchFamily="34" charset="0"/>
              </a:rPr>
              <a:t>Organizations </a:t>
            </a:r>
            <a:r>
              <a:rPr lang="en-US" sz="11000" dirty="0">
                <a:latin typeface="Calibri" panose="020F0502020204030204" pitchFamily="34" charset="0"/>
              </a:rPr>
              <a:t>have to comply with a wide array of regulations in this regard.</a:t>
            </a:r>
          </a:p>
          <a:p>
            <a:pPr lvl="2"/>
            <a:endParaRPr lang="en-US" sz="4200" dirty="0">
              <a:latin typeface="Calibri" panose="020F0502020204030204" pitchFamily="34" charset="0"/>
            </a:endParaRPr>
          </a:p>
          <a:p>
            <a:pPr lvl="2"/>
            <a:endParaRPr lang="en-US" sz="4200" dirty="0">
              <a:latin typeface="Calibri" panose="020F0502020204030204" pitchFamily="34" charset="0"/>
            </a:endParaRPr>
          </a:p>
          <a:p>
            <a:endParaRPr lang="en-US" dirty="0"/>
          </a:p>
        </p:txBody>
      </p:sp>
    </p:spTree>
    <p:extLst>
      <p:ext uri="{BB962C8B-B14F-4D97-AF65-F5344CB8AC3E}">
        <p14:creationId xmlns:p14="http://schemas.microsoft.com/office/powerpoint/2010/main" val="2200697573"/>
      </p:ext>
    </p:extLst>
  </p:cSld>
  <p:clrMapOvr>
    <a:masterClrMapping/>
  </p:clrMapOvr>
  <mc:AlternateContent xmlns:mc="http://schemas.openxmlformats.org/markup-compatibility/2006" xmlns:p14="http://schemas.microsoft.com/office/powerpoint/2010/main">
    <mc:Choice Requires="p14">
      <p:transition spd="slow" p14:dur="1600">
        <p14:prism dir="d" isContent="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0421"/>
            <a:ext cx="9274002" cy="1058780"/>
          </a:xfrm>
        </p:spPr>
        <p:txBody>
          <a:bodyPr>
            <a:normAutofit/>
          </a:bodyPr>
          <a:lstStyle/>
          <a:p>
            <a:pPr algn="ctr"/>
            <a:r>
              <a:rPr lang="en-US" dirty="0" smtClean="0"/>
              <a:t> </a:t>
            </a:r>
            <a:r>
              <a:rPr lang="en-US" dirty="0" smtClean="0">
                <a:solidFill>
                  <a:schemeClr val="tx1"/>
                </a:solidFill>
                <a:latin typeface="Calibri" panose="020F0502020204030204" pitchFamily="34" charset="0"/>
              </a:rPr>
              <a:t>Sarbanes-Oxley </a:t>
            </a:r>
            <a:r>
              <a:rPr lang="en-US" dirty="0">
                <a:solidFill>
                  <a:schemeClr val="tx1"/>
                </a:solidFill>
                <a:latin typeface="Calibri" panose="020F0502020204030204" pitchFamily="34" charset="0"/>
              </a:rPr>
              <a:t>Act of 2002 </a:t>
            </a:r>
          </a:p>
        </p:txBody>
      </p:sp>
      <p:sp>
        <p:nvSpPr>
          <p:cNvPr id="3" name="Content Placeholder 2"/>
          <p:cNvSpPr>
            <a:spLocks noGrp="1"/>
          </p:cNvSpPr>
          <p:nvPr>
            <p:ph idx="1"/>
          </p:nvPr>
        </p:nvSpPr>
        <p:spPr>
          <a:xfrm>
            <a:off x="677334" y="1010654"/>
            <a:ext cx="8596668" cy="5847346"/>
          </a:xfrm>
        </p:spPr>
        <p:txBody>
          <a:bodyPr>
            <a:noAutofit/>
          </a:bodyPr>
          <a:lstStyle/>
          <a:p>
            <a:r>
              <a:rPr lang="en-US" sz="2800" dirty="0" smtClean="0">
                <a:solidFill>
                  <a:schemeClr val="tx1"/>
                </a:solidFill>
                <a:latin typeface="Calibri" panose="020F0502020204030204" pitchFamily="34" charset="0"/>
              </a:rPr>
              <a:t>Public </a:t>
            </a:r>
            <a:r>
              <a:rPr lang="en-US" sz="2800" dirty="0">
                <a:solidFill>
                  <a:schemeClr val="tx1"/>
                </a:solidFill>
                <a:latin typeface="Calibri" panose="020F0502020204030204" pitchFamily="34" charset="0"/>
              </a:rPr>
              <a:t>Company Accounting Reform and Investor </a:t>
            </a:r>
            <a:r>
              <a:rPr lang="en-US" sz="2800" dirty="0" smtClean="0">
                <a:solidFill>
                  <a:schemeClr val="tx1"/>
                </a:solidFill>
                <a:latin typeface="Calibri" panose="020F0502020204030204" pitchFamily="34" charset="0"/>
              </a:rPr>
              <a:t>Protection </a:t>
            </a:r>
          </a:p>
          <a:p>
            <a:r>
              <a:rPr lang="en-US" sz="2800" dirty="0">
                <a:solidFill>
                  <a:schemeClr val="tx1"/>
                </a:solidFill>
                <a:latin typeface="Calibri" panose="020F0502020204030204" pitchFamily="34" charset="0"/>
              </a:rPr>
              <a:t> </a:t>
            </a:r>
            <a:r>
              <a:rPr lang="en-US" sz="2800" dirty="0" smtClean="0">
                <a:solidFill>
                  <a:schemeClr val="tx1"/>
                </a:solidFill>
                <a:latin typeface="Calibri" panose="020F0502020204030204" pitchFamily="34" charset="0"/>
              </a:rPr>
              <a:t>Require </a:t>
            </a:r>
            <a:r>
              <a:rPr lang="en-US" sz="2800" dirty="0">
                <a:solidFill>
                  <a:schemeClr val="tx1"/>
                </a:solidFill>
                <a:latin typeface="Calibri" panose="020F0502020204030204" pitchFamily="34" charset="0"/>
              </a:rPr>
              <a:t>organizations to demonstrate that a chain of integrity </a:t>
            </a:r>
            <a:r>
              <a:rPr lang="en-US" sz="2800" dirty="0" smtClean="0">
                <a:solidFill>
                  <a:schemeClr val="tx1"/>
                </a:solidFill>
                <a:latin typeface="Calibri" panose="020F0502020204030204" pitchFamily="34" charset="0"/>
              </a:rPr>
              <a:t>exists</a:t>
            </a:r>
          </a:p>
          <a:p>
            <a:r>
              <a:rPr lang="en-US" sz="2800" dirty="0" smtClean="0">
                <a:solidFill>
                  <a:schemeClr val="tx1"/>
                </a:solidFill>
                <a:latin typeface="Calibri" panose="020F0502020204030204" pitchFamily="34" charset="0"/>
              </a:rPr>
              <a:t> The </a:t>
            </a:r>
            <a:r>
              <a:rPr lang="en-US" sz="2800" dirty="0">
                <a:solidFill>
                  <a:schemeClr val="tx1"/>
                </a:solidFill>
                <a:latin typeface="Calibri" panose="020F0502020204030204" pitchFamily="34" charset="0"/>
              </a:rPr>
              <a:t>compliance data has neither been tampered with nor subjected to unauthorized </a:t>
            </a:r>
            <a:r>
              <a:rPr lang="en-US" sz="2800" dirty="0" smtClean="0">
                <a:solidFill>
                  <a:schemeClr val="tx1"/>
                </a:solidFill>
                <a:latin typeface="Calibri" panose="020F0502020204030204" pitchFamily="34" charset="0"/>
              </a:rPr>
              <a:t>disclosure </a:t>
            </a:r>
          </a:p>
          <a:p>
            <a:r>
              <a:rPr lang="en-US" sz="2800" dirty="0" smtClean="0">
                <a:solidFill>
                  <a:schemeClr val="tx1"/>
                </a:solidFill>
                <a:latin typeface="Calibri" panose="020F0502020204030204" pitchFamily="34" charset="0"/>
              </a:rPr>
              <a:t>In </a:t>
            </a:r>
            <a:r>
              <a:rPr lang="en-US" sz="2800" dirty="0">
                <a:solidFill>
                  <a:schemeClr val="tx1"/>
                </a:solidFill>
                <a:latin typeface="Calibri" panose="020F0502020204030204" pitchFamily="34" charset="0"/>
              </a:rPr>
              <a:t>this </a:t>
            </a:r>
            <a:r>
              <a:rPr lang="en-US" sz="2800" dirty="0" smtClean="0">
                <a:solidFill>
                  <a:schemeClr val="tx1"/>
                </a:solidFill>
                <a:latin typeface="Calibri" panose="020F0502020204030204" pitchFamily="34" charset="0"/>
              </a:rPr>
              <a:t>context :  </a:t>
            </a:r>
          </a:p>
          <a:p>
            <a:pPr lvl="1"/>
            <a:r>
              <a:rPr lang="en-US" sz="2600" dirty="0">
                <a:solidFill>
                  <a:schemeClr val="tx1"/>
                </a:solidFill>
                <a:latin typeface="Calibri" panose="020F0502020204030204" pitchFamily="34" charset="0"/>
              </a:rPr>
              <a:t> </a:t>
            </a:r>
            <a:r>
              <a:rPr lang="en-US" sz="2600" dirty="0" smtClean="0">
                <a:solidFill>
                  <a:schemeClr val="tx1"/>
                </a:solidFill>
                <a:latin typeface="Calibri" panose="020F0502020204030204" pitchFamily="34" charset="0"/>
              </a:rPr>
              <a:t>The </a:t>
            </a:r>
            <a:r>
              <a:rPr lang="en-US" sz="2600" dirty="0">
                <a:solidFill>
                  <a:schemeClr val="tx1"/>
                </a:solidFill>
                <a:latin typeface="Calibri" panose="020F0502020204030204" pitchFamily="34" charset="0"/>
              </a:rPr>
              <a:t>compliance data is the set of data that is relevant to implement a law or validate </a:t>
            </a:r>
            <a:r>
              <a:rPr lang="en-US" sz="2600" dirty="0" smtClean="0">
                <a:solidFill>
                  <a:schemeClr val="tx1"/>
                </a:solidFill>
                <a:latin typeface="Calibri" panose="020F0502020204030204" pitchFamily="34" charset="0"/>
              </a:rPr>
              <a:t>compliance </a:t>
            </a:r>
          </a:p>
          <a:p>
            <a:r>
              <a:rPr lang="en-US" sz="2800" dirty="0" smtClean="0">
                <a:solidFill>
                  <a:schemeClr val="tx1"/>
                </a:solidFill>
                <a:latin typeface="Calibri" panose="020F0502020204030204" pitchFamily="34" charset="0"/>
              </a:rPr>
              <a:t> Requires </a:t>
            </a:r>
            <a:r>
              <a:rPr lang="en-US" sz="2800" dirty="0">
                <a:solidFill>
                  <a:schemeClr val="tx1"/>
                </a:solidFill>
                <a:latin typeface="Calibri" panose="020F0502020204030204" pitchFamily="34" charset="0"/>
              </a:rPr>
              <a:t>organizations to build and use frameworks for monitoring, controlling and mitigating risk</a:t>
            </a:r>
          </a:p>
          <a:p>
            <a:pPr lvl="1"/>
            <a:endParaRPr lang="en-US" sz="26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1915352741"/>
      </p:ext>
    </p:extLst>
  </p:cSld>
  <p:clrMapOvr>
    <a:masterClrMapping/>
  </p:clrMapOvr>
  <mc:AlternateContent xmlns:mc="http://schemas.openxmlformats.org/markup-compatibility/2006" xmlns:p14="http://schemas.microsoft.com/office/powerpoint/2010/main">
    <mc:Choice Requires="p14">
      <p:transition spd="slow" p14:dur="1600">
        <p14:prism dir="d" isContent="1"/>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latin typeface="Calibri" panose="020F0502020204030204" pitchFamily="34" charset="0"/>
              </a:rPr>
              <a:t>Payment Card Industry Data Security Standard </a:t>
            </a:r>
          </a:p>
        </p:txBody>
      </p:sp>
      <p:sp>
        <p:nvSpPr>
          <p:cNvPr id="3" name="Content Placeholder 2"/>
          <p:cNvSpPr>
            <a:spLocks noGrp="1"/>
          </p:cNvSpPr>
          <p:nvPr>
            <p:ph idx="1"/>
          </p:nvPr>
        </p:nvSpPr>
        <p:spPr>
          <a:xfrm>
            <a:off x="677334" y="1764632"/>
            <a:ext cx="8596668" cy="4940967"/>
          </a:xfrm>
        </p:spPr>
        <p:txBody>
          <a:bodyPr>
            <a:noAutofit/>
          </a:bodyPr>
          <a:lstStyle/>
          <a:p>
            <a:r>
              <a:rPr lang="en-US" sz="2800" dirty="0" smtClean="0">
                <a:latin typeface="Calibri" panose="020F0502020204030204" pitchFamily="34" charset="0"/>
              </a:rPr>
              <a:t>Established </a:t>
            </a:r>
            <a:r>
              <a:rPr lang="en-US" sz="2800" dirty="0">
                <a:latin typeface="Calibri" panose="020F0502020204030204" pitchFamily="34" charset="0"/>
              </a:rPr>
              <a:t>to increase controls on organizations that handle credits from the major </a:t>
            </a:r>
            <a:r>
              <a:rPr lang="en-US" sz="2800" dirty="0" smtClean="0">
                <a:latin typeface="Calibri" panose="020F0502020204030204" pitchFamily="34" charset="0"/>
              </a:rPr>
              <a:t>card</a:t>
            </a:r>
          </a:p>
          <a:p>
            <a:r>
              <a:rPr lang="en-US" sz="2800" dirty="0">
                <a:latin typeface="Calibri" panose="020F0502020204030204" pitchFamily="34" charset="0"/>
              </a:rPr>
              <a:t> MasterCard, Visa, and </a:t>
            </a:r>
            <a:r>
              <a:rPr lang="en-US" sz="2800" dirty="0" smtClean="0">
                <a:latin typeface="Calibri" panose="020F0502020204030204" pitchFamily="34" charset="0"/>
              </a:rPr>
              <a:t>American Express </a:t>
            </a:r>
          </a:p>
          <a:p>
            <a:r>
              <a:rPr lang="en-US" sz="2800" dirty="0" smtClean="0">
                <a:latin typeface="Calibri" panose="020F0502020204030204" pitchFamily="34" charset="0"/>
              </a:rPr>
              <a:t> To minimize </a:t>
            </a:r>
            <a:r>
              <a:rPr lang="en-US" sz="2800" dirty="0">
                <a:latin typeface="Calibri" panose="020F0502020204030204" pitchFamily="34" charset="0"/>
              </a:rPr>
              <a:t>fraud via exposure of the personal information of </a:t>
            </a:r>
            <a:r>
              <a:rPr lang="en-US" sz="2800" dirty="0" smtClean="0">
                <a:latin typeface="Calibri" panose="020F0502020204030204" pitchFamily="34" charset="0"/>
              </a:rPr>
              <a:t>consumers </a:t>
            </a:r>
          </a:p>
          <a:p>
            <a:r>
              <a:rPr lang="en-US" sz="2800" dirty="0" smtClean="0">
                <a:latin typeface="Calibri" panose="020F0502020204030204" pitchFamily="34" charset="0"/>
              </a:rPr>
              <a:t>Compliance </a:t>
            </a:r>
            <a:r>
              <a:rPr lang="en-US" sz="2800" dirty="0">
                <a:latin typeface="Calibri" panose="020F0502020204030204" pitchFamily="34" charset="0"/>
              </a:rPr>
              <a:t>with </a:t>
            </a:r>
            <a:r>
              <a:rPr lang="en-US" sz="2800" dirty="0" smtClean="0">
                <a:latin typeface="Calibri" panose="020F0502020204030204" pitchFamily="34" charset="0"/>
              </a:rPr>
              <a:t>standard </a:t>
            </a:r>
            <a:r>
              <a:rPr lang="en-US" sz="2800" dirty="0">
                <a:latin typeface="Calibri" panose="020F0502020204030204" pitchFamily="34" charset="0"/>
              </a:rPr>
              <a:t>is not mandatory under federal law </a:t>
            </a:r>
            <a:r>
              <a:rPr lang="en-US" sz="2800" dirty="0" smtClean="0">
                <a:latin typeface="Calibri" panose="020F0502020204030204" pitchFamily="34" charset="0"/>
              </a:rPr>
              <a:t> </a:t>
            </a:r>
          </a:p>
          <a:p>
            <a:r>
              <a:rPr lang="en-US" sz="2800" dirty="0">
                <a:latin typeface="Calibri" panose="020F0502020204030204" pitchFamily="34" charset="0"/>
              </a:rPr>
              <a:t> </a:t>
            </a:r>
            <a:r>
              <a:rPr lang="en-US" sz="2800" dirty="0" smtClean="0">
                <a:latin typeface="Calibri" panose="020F0502020204030204" pitchFamily="34" charset="0"/>
              </a:rPr>
              <a:t>States </a:t>
            </a:r>
            <a:r>
              <a:rPr lang="en-US" sz="2800" dirty="0">
                <a:latin typeface="Calibri" panose="020F0502020204030204" pitchFamily="34" charset="0"/>
              </a:rPr>
              <a:t>such as Minnesota, Nevada, and Washington have incorporated the standard into their laws</a:t>
            </a:r>
          </a:p>
        </p:txBody>
      </p:sp>
    </p:spTree>
    <p:extLst>
      <p:ext uri="{BB962C8B-B14F-4D97-AF65-F5344CB8AC3E}">
        <p14:creationId xmlns:p14="http://schemas.microsoft.com/office/powerpoint/2010/main" val="1077942175"/>
      </p:ext>
    </p:extLst>
  </p:cSld>
  <p:clrMapOvr>
    <a:masterClrMapping/>
  </p:clrMapOvr>
  <mc:AlternateContent xmlns:mc="http://schemas.openxmlformats.org/markup-compatibility/2006" xmlns:p14="http://schemas.microsoft.com/office/powerpoint/2010/main">
    <mc:Choice Requires="p14">
      <p:transition spd="slow" p14:dur="1600">
        <p14:prism dir="d" isContent="1"/>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10205</TotalTime>
  <Words>1668</Words>
  <Application>Microsoft Office PowerPoint</Application>
  <PresentationFormat>Widescreen</PresentationFormat>
  <Paragraphs>160</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Trebuchet MS</vt:lpstr>
      <vt:lpstr>Wingdings 3</vt:lpstr>
      <vt:lpstr>Facet</vt:lpstr>
      <vt:lpstr>REGULATIONS AND COMPLIANCE</vt:lpstr>
      <vt:lpstr>Introduction</vt:lpstr>
      <vt:lpstr>Regulatory  Compliance</vt:lpstr>
      <vt:lpstr>Data Security</vt:lpstr>
      <vt:lpstr>U.S. Federal Government legislation enacted (Some laws)</vt:lpstr>
      <vt:lpstr>Regulated companies for consumers info</vt:lpstr>
      <vt:lpstr>Federal Information Security Management Act of 2002 (FISMA) </vt:lpstr>
      <vt:lpstr> Sarbanes-Oxley Act of 2002 </vt:lpstr>
      <vt:lpstr>Payment Card Industry Data Security Standard </vt:lpstr>
      <vt:lpstr>Federal Trade Commission</vt:lpstr>
      <vt:lpstr>Gramm-Leach-Bliley Act of 1999 </vt:lpstr>
      <vt:lpstr>Health Insurance Portability and Accountability </vt:lpstr>
      <vt:lpstr>Challenge for IT departments </vt:lpstr>
      <vt:lpstr>Challenge for IT departments (Cont.)</vt:lpstr>
      <vt:lpstr>COBIT</vt:lpstr>
      <vt:lpstr>COBIT (cont.)</vt:lpstr>
      <vt:lpstr>COBIT (cont.)</vt:lpstr>
      <vt:lpstr> Framework specification</vt:lpstr>
      <vt:lpstr>The Effectiveness of the Framework</vt:lpstr>
      <vt:lpstr>The Effectiveness of the Framework</vt:lpstr>
      <vt:lpstr>ISO/IEC 38500</vt:lpstr>
      <vt:lpstr>The Effectiveness  ISO/IEC 38500 </vt:lpstr>
      <vt:lpstr>Conclusion</vt:lpstr>
      <vt:lpstr>PowerPoint Presentation</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REGULATIONS AND COMPLIANCE</dc:title>
  <dc:creator>d puplampu</dc:creator>
  <cp:lastModifiedBy>d puplampu</cp:lastModifiedBy>
  <cp:revision>79</cp:revision>
  <dcterms:created xsi:type="dcterms:W3CDTF">2015-10-26T05:29:27Z</dcterms:created>
  <dcterms:modified xsi:type="dcterms:W3CDTF">2015-11-11T20:25:44Z</dcterms:modified>
</cp:coreProperties>
</file>