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7" r:id="rId3"/>
    <p:sldId id="266" r:id="rId4"/>
    <p:sldId id="267" r:id="rId5"/>
    <p:sldId id="269" r:id="rId6"/>
    <p:sldId id="270" r:id="rId7"/>
    <p:sldId id="271" r:id="rId8"/>
    <p:sldId id="303" r:id="rId9"/>
    <p:sldId id="308" r:id="rId10"/>
    <p:sldId id="307" r:id="rId11"/>
    <p:sldId id="304" r:id="rId12"/>
    <p:sldId id="305" r:id="rId13"/>
    <p:sldId id="300" r:id="rId14"/>
    <p:sldId id="306" r:id="rId15"/>
    <p:sldId id="301" r:id="rId16"/>
    <p:sldId id="272" r:id="rId17"/>
    <p:sldId id="273" r:id="rId18"/>
    <p:sldId id="274" r:id="rId19"/>
    <p:sldId id="275" r:id="rId20"/>
    <p:sldId id="276" r:id="rId21"/>
    <p:sldId id="277" r:id="rId22"/>
    <p:sldId id="278" r:id="rId23"/>
    <p:sldId id="279" r:id="rId24"/>
    <p:sldId id="280" r:id="rId25"/>
    <p:sldId id="282" r:id="rId26"/>
    <p:sldId id="281" r:id="rId27"/>
    <p:sldId id="283" r:id="rId28"/>
    <p:sldId id="284" r:id="rId29"/>
    <p:sldId id="264" r:id="rId30"/>
  </p:sldIdLst>
  <p:sldSz cx="9144000" cy="6858000" type="screen4x3"/>
  <p:notesSz cx="6858000" cy="92122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P" initials="JEP" lastIdx="33" clrIdx="0"/>
  <p:cmAuthor id="1" name="Dr. Meg McManus" initials="mlm"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03" autoAdjust="0"/>
    <p:restoredTop sz="85833" autoAdjust="0"/>
  </p:normalViewPr>
  <p:slideViewPr>
    <p:cSldViewPr>
      <p:cViewPr>
        <p:scale>
          <a:sx n="64" d="100"/>
          <a:sy n="64" d="100"/>
        </p:scale>
        <p:origin x="-151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061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0613"/>
          </a:xfrm>
          <a:prstGeom prst="rect">
            <a:avLst/>
          </a:prstGeom>
        </p:spPr>
        <p:txBody>
          <a:bodyPr vert="horz" lIns="91440" tIns="45720" rIns="91440" bIns="45720" rtlCol="0"/>
          <a:lstStyle>
            <a:lvl1pPr algn="r">
              <a:defRPr sz="1200"/>
            </a:lvl1pPr>
          </a:lstStyle>
          <a:p>
            <a:fld id="{6DBACC34-8B10-4E8E-9F4B-7B56E12C9E5A}" type="datetimeFigureOut">
              <a:rPr lang="en-US" smtClean="0"/>
              <a:pPr/>
              <a:t>7/7/2011</a:t>
            </a:fld>
            <a:endParaRPr lang="en-US" dirty="0"/>
          </a:p>
        </p:txBody>
      </p:sp>
      <p:sp>
        <p:nvSpPr>
          <p:cNvPr id="4" name="Footer Placeholder 3"/>
          <p:cNvSpPr>
            <a:spLocks noGrp="1"/>
          </p:cNvSpPr>
          <p:nvPr>
            <p:ph type="ftr" sz="quarter" idx="2"/>
          </p:nvPr>
        </p:nvSpPr>
        <p:spPr>
          <a:xfrm>
            <a:off x="0" y="8750051"/>
            <a:ext cx="2971800" cy="46061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750051"/>
            <a:ext cx="2971800" cy="460613"/>
          </a:xfrm>
          <a:prstGeom prst="rect">
            <a:avLst/>
          </a:prstGeom>
        </p:spPr>
        <p:txBody>
          <a:bodyPr vert="horz" lIns="91440" tIns="45720" rIns="91440" bIns="45720" rtlCol="0" anchor="b"/>
          <a:lstStyle>
            <a:lvl1pPr algn="r">
              <a:defRPr sz="1200"/>
            </a:lvl1pPr>
          </a:lstStyle>
          <a:p>
            <a:fld id="{4838FC25-7903-4BFB-9479-767F27FC4DFA}" type="slidenum">
              <a:rPr lang="en-US" smtClean="0"/>
              <a:pPr/>
              <a:t>‹#›</a:t>
            </a:fld>
            <a:endParaRPr lang="en-US" dirty="0"/>
          </a:p>
        </p:txBody>
      </p:sp>
    </p:spTree>
    <p:extLst>
      <p:ext uri="{BB962C8B-B14F-4D97-AF65-F5344CB8AC3E}">
        <p14:creationId xmlns:p14="http://schemas.microsoft.com/office/powerpoint/2010/main" val="1345077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061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0613"/>
          </a:xfrm>
          <a:prstGeom prst="rect">
            <a:avLst/>
          </a:prstGeom>
        </p:spPr>
        <p:txBody>
          <a:bodyPr vert="horz" lIns="91440" tIns="45720" rIns="91440" bIns="45720" rtlCol="0"/>
          <a:lstStyle>
            <a:lvl1pPr algn="r">
              <a:defRPr sz="1200"/>
            </a:lvl1pPr>
          </a:lstStyle>
          <a:p>
            <a:fld id="{D515C4BB-136A-4E8A-8C0D-4EA7A5034EB9}" type="datetimeFigureOut">
              <a:rPr lang="en-US" smtClean="0"/>
              <a:pPr/>
              <a:t>7/7/2011</a:t>
            </a:fld>
            <a:endParaRPr lang="en-US" dirty="0"/>
          </a:p>
        </p:txBody>
      </p:sp>
      <p:sp>
        <p:nvSpPr>
          <p:cNvPr id="4" name="Slide Image Placeholder 3"/>
          <p:cNvSpPr>
            <a:spLocks noGrp="1" noRot="1" noChangeAspect="1"/>
          </p:cNvSpPr>
          <p:nvPr>
            <p:ph type="sldImg" idx="2"/>
          </p:nvPr>
        </p:nvSpPr>
        <p:spPr>
          <a:xfrm>
            <a:off x="1127125" y="690563"/>
            <a:ext cx="4603750" cy="3454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75825"/>
            <a:ext cx="5486400" cy="414551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0051"/>
            <a:ext cx="2971800" cy="46061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750051"/>
            <a:ext cx="2971800" cy="460613"/>
          </a:xfrm>
          <a:prstGeom prst="rect">
            <a:avLst/>
          </a:prstGeom>
        </p:spPr>
        <p:txBody>
          <a:bodyPr vert="horz" lIns="91440" tIns="45720" rIns="91440" bIns="45720" rtlCol="0" anchor="b"/>
          <a:lstStyle>
            <a:lvl1pPr algn="r">
              <a:defRPr sz="1200"/>
            </a:lvl1pPr>
          </a:lstStyle>
          <a:p>
            <a:fld id="{3BCF846F-A3E5-4C0D-9E2E-DC382416709D}" type="slidenum">
              <a:rPr lang="en-US" smtClean="0"/>
              <a:pPr/>
              <a:t>‹#›</a:t>
            </a:fld>
            <a:endParaRPr lang="en-US" dirty="0"/>
          </a:p>
        </p:txBody>
      </p:sp>
    </p:spTree>
    <p:extLst>
      <p:ext uri="{BB962C8B-B14F-4D97-AF65-F5344CB8AC3E}">
        <p14:creationId xmlns:p14="http://schemas.microsoft.com/office/powerpoint/2010/main" val="1853117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chapter, you will learn about the Access database program.  </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t</a:t>
            </a:r>
            <a:r>
              <a:rPr lang="en-US" dirty="0" smtClean="0"/>
              <a:t>he </a:t>
            </a:r>
            <a:r>
              <a:rPr lang="en-US" b="1" i="0" dirty="0" smtClean="0"/>
              <a:t>Customers</a:t>
            </a:r>
            <a:r>
              <a:rPr lang="en-US" i="0" baseline="0" dirty="0" smtClean="0"/>
              <a:t> table is </a:t>
            </a:r>
            <a:r>
              <a:rPr lang="en-US" dirty="0" smtClean="0"/>
              <a:t>displayed </a:t>
            </a:r>
            <a:r>
              <a:rPr lang="en-US" i="0" baseline="0" dirty="0" smtClean="0"/>
              <a:t>in the datasheet view.  Notice that the Field Names are along the top. This is different from Excel where you see the column indicators along the top. Here, the database designer (the user) has created the field names to be used in this particular table. </a:t>
            </a:r>
          </a:p>
          <a:p>
            <a:endParaRPr lang="en-US" i="0" baseline="0" dirty="0" smtClean="0"/>
          </a:p>
          <a:p>
            <a:r>
              <a:rPr lang="en-US" i="0" baseline="0" dirty="0" smtClean="0"/>
              <a:t>You can see the data within the table or select an individual record (row) for one particular entity within the table.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Tables</a:t>
            </a:r>
            <a:r>
              <a:rPr lang="en-US" dirty="0" smtClean="0"/>
              <a:t> contain</a:t>
            </a:r>
            <a:r>
              <a:rPr lang="en-US" baseline="0" dirty="0" smtClean="0"/>
              <a:t> the raw data, but forms are </a:t>
            </a:r>
            <a:r>
              <a:rPr lang="en-US" b="1" baseline="0" dirty="0" smtClean="0"/>
              <a:t>objects</a:t>
            </a:r>
            <a:r>
              <a:rPr lang="en-US" baseline="0" dirty="0" smtClean="0"/>
              <a:t> that enable the user to enter, modify, or delete table data in a more user-friendly view.</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a:t>
            </a:r>
            <a:r>
              <a:rPr lang="en-US" b="1" baseline="0" dirty="0" smtClean="0"/>
              <a:t>primary key </a:t>
            </a:r>
            <a:r>
              <a:rPr lang="en-US" baseline="0" dirty="0" smtClean="0"/>
              <a:t>is a field (or combination of fields) that is used to uniquely identify records. The Autonumber data type is often used to create unique values by automatically incrementing the value each time a new record is created. An example of a primary key would be a student’s ID number or a driver’s license number. </a:t>
            </a:r>
            <a:endParaRPr lang="en-US" dirty="0" smtClean="0"/>
          </a:p>
          <a:p>
            <a:endParaRPr lang="en-US" dirty="0" smtClean="0"/>
          </a:p>
          <a:p>
            <a:r>
              <a:rPr lang="en-US" dirty="0" smtClean="0"/>
              <a:t>A</a:t>
            </a:r>
            <a:r>
              <a:rPr lang="en-US" baseline="0" dirty="0" smtClean="0"/>
              <a:t> </a:t>
            </a:r>
            <a:r>
              <a:rPr lang="en-US" b="1" baseline="0" dirty="0" smtClean="0"/>
              <a:t>query</a:t>
            </a:r>
            <a:r>
              <a:rPr lang="en-US" baseline="0" dirty="0" smtClean="0"/>
              <a:t> is a question. </a:t>
            </a:r>
            <a:r>
              <a:rPr lang="en-US" b="1" baseline="0" dirty="0" smtClean="0"/>
              <a:t>Queries</a:t>
            </a:r>
            <a:r>
              <a:rPr lang="en-US" baseline="0" dirty="0" smtClean="0"/>
              <a:t> allow users to ask questions of the data in the tables of your database. You use criteria to selectively filter data from tables in queries. For example, you might want to know how many customers bought an HDTV during the month of April. Queries are typically created to access information quickly, but they can be created and saved so that they can be used repeatedly, such as for month-end reports.</a:t>
            </a:r>
          </a:p>
          <a:p>
            <a:endParaRPr lang="en-US" baseline="0" dirty="0" smtClean="0"/>
          </a:p>
          <a:p>
            <a:r>
              <a:rPr lang="en-US" b="1" baseline="0" dirty="0" smtClean="0"/>
              <a:t>Reports</a:t>
            </a:r>
            <a:r>
              <a:rPr lang="en-US" baseline="0" dirty="0" smtClean="0"/>
              <a:t> are used to produce professionally-looking formatted information from one or more underlying tables and/or queries. As an example, create a query showing how many customers purchased an HDTV during the month of April, displaying the first and last names of the customers sorted by last name and the amounts they paid for the TVs. Then, use the query in a report, which can also create a summary of all of the TVs sold.  </a:t>
            </a:r>
          </a:p>
          <a:p>
            <a:endParaRPr lang="en-US" baseline="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some tips to help manage your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Access database files should be named with meaningful names</a:t>
            </a:r>
            <a:r>
              <a:rPr lang="en-US" baseline="0" dirty="0" smtClean="0">
                <a:latin typeface="Times New Roman"/>
                <a:cs typeface="Times New Roman"/>
              </a:rPr>
              <a:t>—</a:t>
            </a:r>
            <a:r>
              <a:rPr lang="en-US" baseline="0" dirty="0" smtClean="0"/>
              <a:t>something that is meaningful to the content in the database. For example, if you are creating an inventory database for your household belongings, a name like “Household Inventory” would match the database content.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Access files should be stored in meaningful folders and subfolders, so they can easily be located and accessed. Access works best on a local drive or a network drive because those drives provide the quickest access speeds to support the software.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Above all, no matter what type of file you’re working with, backing up is paramount to maintaining the safety of your files. Backup creates a duplicate copy of the database.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databases are the lifeblood</a:t>
            </a:r>
            <a:r>
              <a:rPr lang="en-US" baseline="0" dirty="0" smtClean="0"/>
              <a:t> of any organization, Access provides two utilities to help protect data within a database.  These two utilities are:  </a:t>
            </a:r>
            <a:r>
              <a:rPr lang="en-US" b="1" baseline="0" dirty="0" smtClean="0"/>
              <a:t>Backup </a:t>
            </a:r>
            <a:r>
              <a:rPr lang="en-US" baseline="0" dirty="0" smtClean="0"/>
              <a:t>and </a:t>
            </a:r>
            <a:r>
              <a:rPr lang="en-US" b="1" baseline="0" dirty="0" smtClean="0"/>
              <a:t>Compact and Repair</a:t>
            </a:r>
            <a:r>
              <a:rPr lang="en-US" baseline="0" dirty="0" smtClean="0"/>
              <a:t>. Compact and Repair reduces the size of the database.</a:t>
            </a:r>
            <a:endParaRPr lang="en-US" dirty="0" smtClean="0"/>
          </a:p>
          <a:p>
            <a:endParaRPr lang="en-US" dirty="0" smtClean="0"/>
          </a:p>
          <a:p>
            <a:r>
              <a:rPr lang="en-US" dirty="0" smtClean="0"/>
              <a:t>As data</a:t>
            </a:r>
            <a:r>
              <a:rPr lang="en-US" baseline="0" dirty="0" smtClean="0"/>
              <a:t> is entered, queries created, reports created and run, objects created and deleted and indexes added, Access databases tend to increase in size over time. This growth increases storage requirements and can impact database performance. </a:t>
            </a:r>
          </a:p>
          <a:p>
            <a:endParaRPr lang="en-US" baseline="0" dirty="0" smtClean="0"/>
          </a:p>
          <a:p>
            <a:r>
              <a:rPr lang="en-US" baseline="0" dirty="0" smtClean="0"/>
              <a:t>By compacting databases regularly, they become less likely to become corrupt, which can cause a loss of data. When the Compact and Repair utility is run, it creates a copy of the database in the background, copying all of the objects from the original database into the new one. As it copies the objects into the new file, Access will remove temporary objects and unclaimed space due to deleted objects, resulting in a smaller database file. Compact and Repair will also defragment a fragmented database file, if needed. When the utility is finished copying the data, it deletes the original file and renames the new one with the same name as the original. </a:t>
            </a:r>
          </a:p>
          <a:p>
            <a:endParaRPr lang="en-US" baseline="0" dirty="0" smtClean="0"/>
          </a:p>
          <a:p>
            <a:r>
              <a:rPr lang="en-US" baseline="0" dirty="0" smtClean="0"/>
              <a:t>If the database file is corrupt, the utility will also repair the corrupt database and, in most cases, only a small amount of data (usually just the last record modified) will be lost during the repair process. As a result, you should compact your database every day.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figure shows the Backstage of the Share option off of the File Tab.  This includes the Back Up Database option.</a:t>
            </a:r>
          </a:p>
          <a:p>
            <a:endParaRPr lang="en-US" dirty="0" smtClean="0"/>
          </a:p>
          <a:p>
            <a:r>
              <a:rPr lang="en-US" dirty="0" smtClean="0"/>
              <a:t>You’ll first click on the File tab,</a:t>
            </a:r>
            <a:r>
              <a:rPr lang="en-US" baseline="0" dirty="0" smtClean="0"/>
              <a:t> which reveals the Backstage view. Then click on Compact &amp; Repair Database, but before running this feature, close any open objects in the database. Then Click the File tab again, click Share, and then click Back Up Database. The Save As dialog box opens, verify the Save in folder is correct before saving. </a:t>
            </a:r>
          </a:p>
          <a:p>
            <a:endParaRPr lang="en-US" baseline="0" dirty="0" smtClean="0"/>
          </a:p>
          <a:p>
            <a:r>
              <a:rPr lang="en-US" baseline="0" dirty="0" smtClean="0"/>
              <a:t>The backup utility assigns a default name by adding a date to your file name.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backups are so critical for anyone storing a database, Access makes the process very simple. </a:t>
            </a:r>
          </a:p>
          <a:p>
            <a:endParaRPr lang="en-US" dirty="0" smtClean="0"/>
          </a:p>
          <a:p>
            <a:r>
              <a:rPr lang="en-US" dirty="0" smtClean="0"/>
              <a:t>To back up files, click the File tab, then click Share from the list of options. From this list of options, click on Back Up database and the Save As dialog box</a:t>
            </a:r>
            <a:r>
              <a:rPr lang="en-US" baseline="0" dirty="0" smtClean="0"/>
              <a:t> will open. Here, you can designate the folder location and the file name for the backup copy of the database. Access provides a default file name that is the original file name followed by the current date. The default database extension is </a:t>
            </a:r>
            <a:r>
              <a:rPr lang="en-US" b="1" i="0" baseline="0" dirty="0" smtClean="0"/>
              <a:t>accdb</a:t>
            </a:r>
            <a:r>
              <a:rPr lang="en-US" i="0" baseline="0" dirty="0" smtClean="0"/>
              <a:t>.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filter displays a subset of records based on specified criteria.  Filters allow you to analyze information very quickly, but a filter only  works when all of the information needed is contained in a single table.  Filters will always return the entire record, whether you need all of its data or not.  They only display records that  meet the criteria. When the filter is cleared, all of the records in the table will be displayed.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Two types of Filters are discussed: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1" baseline="0" dirty="0" smtClean="0"/>
              <a:t>Filter by Selection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	Filter by Form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Filter by Selection </a:t>
            </a:r>
            <a:r>
              <a:rPr lang="en-US" baseline="0" dirty="0" smtClean="0"/>
              <a:t>selects only the records that match preselected single criteria.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Filter by Form </a:t>
            </a:r>
            <a:r>
              <a:rPr lang="en-US" baseline="0" dirty="0" smtClean="0"/>
              <a:t>offers a more versatile way to select a subset of records, including the use of comparison operators.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Filter by Selection </a:t>
            </a:r>
            <a:r>
              <a:rPr lang="en-US" dirty="0" smtClean="0"/>
              <a:t>displays only records that match selected criteria.</a:t>
            </a:r>
          </a:p>
          <a:p>
            <a:endParaRPr lang="en-US" dirty="0" smtClean="0"/>
          </a:p>
          <a:p>
            <a:r>
              <a:rPr lang="en-US" dirty="0" smtClean="0"/>
              <a:t>To implement a Filter by Selection:</a:t>
            </a:r>
          </a:p>
          <a:p>
            <a:pPr marL="685800" lvl="1" indent="-228600">
              <a:buFont typeface="+mj-lt"/>
              <a:buAutoNum type="arabicPeriod"/>
            </a:pPr>
            <a:r>
              <a:rPr lang="en-US" dirty="0" smtClean="0"/>
              <a:t>Click in any cell field that contains the value on which you want to filter.</a:t>
            </a:r>
          </a:p>
          <a:p>
            <a:pPr marL="685800" lvl="1" indent="-228600">
              <a:buFont typeface="+mj-lt"/>
              <a:buAutoNum type="arabicPeriod"/>
            </a:pPr>
            <a:r>
              <a:rPr lang="en-US" dirty="0" smtClean="0"/>
              <a:t>Click Filter by Selection in the Sort &amp; Filter group.</a:t>
            </a:r>
          </a:p>
          <a:p>
            <a:pPr marL="685800" lvl="1" indent="-228600">
              <a:buFont typeface="+mj-lt"/>
              <a:buAutoNum type="arabicPeriod"/>
            </a:pPr>
            <a:r>
              <a:rPr lang="en-US" dirty="0" smtClean="0"/>
              <a:t>Select Equals “criterion” from the list of options.</a:t>
            </a:r>
          </a:p>
          <a:p>
            <a:endParaRPr lang="en-US" dirty="0" smtClean="0"/>
          </a:p>
          <a:p>
            <a:r>
              <a:rPr lang="en-US" b="1" dirty="0" smtClean="0"/>
              <a:t>Filter</a:t>
            </a:r>
            <a:r>
              <a:rPr lang="en-US" b="1" baseline="0" dirty="0" smtClean="0"/>
              <a:t> by Selection </a:t>
            </a:r>
            <a:r>
              <a:rPr lang="en-US" baseline="0" dirty="0" smtClean="0"/>
              <a:t>will display o</a:t>
            </a:r>
            <a:r>
              <a:rPr lang="en-US" dirty="0" smtClean="0"/>
              <a:t>nly the records that match the selected criteria.  This</a:t>
            </a:r>
            <a:r>
              <a:rPr lang="en-US" baseline="0" dirty="0" smtClean="0"/>
              <a:t> type requires the user to specify criteria that are equal to an existing value. </a:t>
            </a:r>
            <a:endParaRPr lang="en-US"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Advantages of the </a:t>
            </a:r>
            <a:r>
              <a:rPr lang="en-US" b="1" dirty="0" smtClean="0"/>
              <a:t>Filter by Form </a:t>
            </a:r>
            <a:r>
              <a:rPr lang="en-US" dirty="0" smtClean="0"/>
              <a:t>include:</a:t>
            </a:r>
          </a:p>
          <a:p>
            <a:pPr marL="685800" lvl="1" indent="-228600">
              <a:buNone/>
            </a:pPr>
            <a:r>
              <a:rPr lang="en-US" baseline="0" dirty="0" smtClean="0"/>
              <a:t>1. D</a:t>
            </a:r>
            <a:r>
              <a:rPr lang="en-US" dirty="0" smtClean="0"/>
              <a:t>isplays</a:t>
            </a:r>
            <a:r>
              <a:rPr lang="en-US" baseline="0" dirty="0" smtClean="0"/>
              <a:t> table records based on multiple criteria. </a:t>
            </a:r>
          </a:p>
          <a:p>
            <a:pPr marL="685800" lvl="1" indent="-228600">
              <a:buNone/>
            </a:pPr>
            <a:r>
              <a:rPr lang="en-US" baseline="0" dirty="0" smtClean="0"/>
              <a:t>2. Allows the user to apply </a:t>
            </a:r>
            <a:r>
              <a:rPr lang="en-US" b="1" baseline="0" dirty="0" smtClean="0"/>
              <a:t>AND</a:t>
            </a:r>
            <a:r>
              <a:rPr lang="en-US" baseline="0" dirty="0" smtClean="0"/>
              <a:t> and </a:t>
            </a:r>
            <a:r>
              <a:rPr lang="en-US" b="1" baseline="0" dirty="0" smtClean="0"/>
              <a:t>OR</a:t>
            </a:r>
            <a:r>
              <a:rPr lang="en-US" baseline="0" dirty="0" smtClean="0"/>
              <a:t> conditions. </a:t>
            </a:r>
          </a:p>
          <a:p>
            <a:pPr marL="685800" lvl="1" indent="-228600">
              <a:buNone/>
            </a:pPr>
            <a:r>
              <a:rPr lang="en-US" baseline="0" dirty="0" smtClean="0"/>
              <a:t>3. Allows the user to use a comparison operator.</a:t>
            </a:r>
          </a:p>
          <a:p>
            <a:pPr marL="228600" indent="-228600">
              <a:buAutoNum type="arabicParenR"/>
            </a:pPr>
            <a:endParaRPr lang="en-US" baseline="0" dirty="0" smtClean="0"/>
          </a:p>
          <a:p>
            <a:pPr marL="228600" indent="-228600">
              <a:buNone/>
            </a:pPr>
            <a:r>
              <a:rPr lang="en-US" baseline="0" dirty="0" smtClean="0"/>
              <a:t>Comparison operators evaluate the relationship between two quantities and determine which one is greater than the other.  Symbols for the comparison operators are included in the table.</a:t>
            </a:r>
          </a:p>
          <a:p>
            <a:pPr marL="228600" indent="-228600">
              <a:buNone/>
            </a:pPr>
            <a:r>
              <a:rPr lang="en-US" baseline="0" dirty="0" smtClean="0"/>
              <a:t>An example of using a comparison operator would be to select students with a GPA greater than 3.0. </a:t>
            </a:r>
          </a:p>
          <a:p>
            <a:pPr marL="228600" indent="-228600">
              <a:buNone/>
            </a:pP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objectives of this chapter include to:</a:t>
            </a:r>
          </a:p>
          <a:p>
            <a:pPr>
              <a:buFont typeface="Arial" pitchFamily="34" charset="0"/>
              <a:buChar char="•"/>
            </a:pPr>
            <a:r>
              <a:rPr lang="en-US" dirty="0" smtClean="0"/>
              <a:t>  navigate among objects in Access database.</a:t>
            </a:r>
          </a:p>
          <a:p>
            <a:pPr>
              <a:buFont typeface="Arial" pitchFamily="34" charset="0"/>
              <a:buChar char="•"/>
            </a:pPr>
            <a:r>
              <a:rPr lang="en-US" dirty="0" smtClean="0"/>
              <a:t>  understand the difference between working in storage and memory.</a:t>
            </a:r>
          </a:p>
          <a:p>
            <a:pPr>
              <a:buFont typeface="Arial" pitchFamily="34" charset="0"/>
              <a:buChar char="•"/>
            </a:pPr>
            <a:r>
              <a:rPr lang="en-US" dirty="0" smtClean="0"/>
              <a:t>  practice good database file management.</a:t>
            </a:r>
          </a:p>
          <a:p>
            <a:pPr>
              <a:buFont typeface="Arial" pitchFamily="34" charset="0"/>
              <a:buChar char="•"/>
            </a:pPr>
            <a:r>
              <a:rPr lang="en-US" dirty="0" smtClean="0"/>
              <a:t>  back up, compact, and repair Access files.</a:t>
            </a:r>
          </a:p>
          <a:p>
            <a:pPr>
              <a:buFont typeface="Arial" pitchFamily="34" charset="0"/>
              <a:buChar char="•"/>
            </a:pPr>
            <a:r>
              <a:rPr lang="en-US" dirty="0" smtClean="0"/>
              <a:t>  create filters.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p>
          <a:p>
            <a:r>
              <a:rPr lang="en-US" dirty="0" smtClean="0"/>
              <a:t>The</a:t>
            </a:r>
            <a:r>
              <a:rPr lang="en-US" baseline="0" dirty="0" smtClean="0"/>
              <a:t> list of objectives are continued on the next slide.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can expand your selection criteria by using the </a:t>
            </a:r>
            <a:r>
              <a:rPr lang="en-US" b="1" baseline="0" dirty="0" smtClean="0"/>
              <a:t>OR</a:t>
            </a:r>
            <a:r>
              <a:rPr lang="en-US" baseline="0" dirty="0" smtClean="0"/>
              <a:t> condition. Click on the </a:t>
            </a:r>
            <a:r>
              <a:rPr lang="en-US" b="1" baseline="0" dirty="0" smtClean="0"/>
              <a:t>OR</a:t>
            </a:r>
            <a:r>
              <a:rPr lang="en-US" baseline="0" dirty="0" smtClean="0"/>
              <a:t> tab at the bottom of the Filter by Form window.  For example, you can use an </a:t>
            </a:r>
            <a:r>
              <a:rPr lang="en-US" b="1" baseline="0" dirty="0" smtClean="0"/>
              <a:t>OR</a:t>
            </a:r>
            <a:r>
              <a:rPr lang="en-US" baseline="0" dirty="0" smtClean="0"/>
              <a:t> to look for inventory greater than 30 </a:t>
            </a:r>
            <a:r>
              <a:rPr lang="en-US" b="1" baseline="0" dirty="0" smtClean="0"/>
              <a:t>OR</a:t>
            </a:r>
            <a:r>
              <a:rPr lang="en-US" baseline="0" dirty="0" smtClean="0"/>
              <a:t> prices less than $20.00. This option will find inventory items that have more than 30 items and any prices less than $20.00, even though the number of inventory items may not be greater than 30. </a:t>
            </a:r>
          </a:p>
          <a:p>
            <a:endParaRPr lang="en-US" baseline="0" dirty="0" smtClean="0"/>
          </a:p>
          <a:p>
            <a:r>
              <a:rPr lang="en-US" baseline="0" dirty="0" smtClean="0"/>
              <a:t>You can restrict your selection criteria by using the </a:t>
            </a:r>
            <a:r>
              <a:rPr lang="en-US" b="1" baseline="0" dirty="0" smtClean="0"/>
              <a:t>AND</a:t>
            </a:r>
            <a:r>
              <a:rPr lang="en-US" baseline="0" dirty="0" smtClean="0"/>
              <a:t> condition.  Click on the </a:t>
            </a:r>
            <a:r>
              <a:rPr lang="en-US" b="1" baseline="0" dirty="0" smtClean="0"/>
              <a:t>AND</a:t>
            </a:r>
            <a:r>
              <a:rPr lang="en-US" baseline="0" dirty="0" smtClean="0"/>
              <a:t> tab at the bottom of the Filter by Form window.  </a:t>
            </a:r>
            <a:r>
              <a:rPr lang="en-US" dirty="0" smtClean="0"/>
              <a:t>For</a:t>
            </a:r>
            <a:r>
              <a:rPr lang="en-US" baseline="0" dirty="0" smtClean="0"/>
              <a:t> example, y</a:t>
            </a:r>
            <a:r>
              <a:rPr lang="en-US" dirty="0" smtClean="0"/>
              <a:t>ou can use an </a:t>
            </a:r>
            <a:r>
              <a:rPr lang="en-US" b="1" dirty="0" smtClean="0"/>
              <a:t>AND</a:t>
            </a:r>
            <a:r>
              <a:rPr lang="en-US" dirty="0" smtClean="0"/>
              <a:t> condition to look for inventory greater than 30 </a:t>
            </a:r>
            <a:r>
              <a:rPr lang="en-US" b="1" dirty="0" smtClean="0"/>
              <a:t>AND</a:t>
            </a:r>
            <a:r>
              <a:rPr lang="en-US" dirty="0" smtClean="0"/>
              <a:t> prices</a:t>
            </a:r>
            <a:r>
              <a:rPr lang="en-US" baseline="0" dirty="0" smtClean="0"/>
              <a:t> less than $20.00.  This option will find all inventory items that have both more than 30 items and only prices with less than $20.00.  </a:t>
            </a:r>
            <a:endParaRPr lang="en-US"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a lot of similarities between Access and Excel.</a:t>
            </a:r>
            <a:r>
              <a:rPr lang="en-US" baseline="0" dirty="0" smtClean="0"/>
              <a:t> They both store data. They can both create formulas to summarize data. They can both sort data and filter data. So, when do you use each one?</a:t>
            </a:r>
          </a:p>
          <a:p>
            <a:endParaRPr lang="en-US" baseline="0" dirty="0" smtClean="0"/>
          </a:p>
          <a:p>
            <a:r>
              <a:rPr lang="en-US" baseline="0" dirty="0" smtClean="0"/>
              <a:t>Generally, when you have data better suited to two or more tables, Access is preferred. Access is also more appropriate when dealing with large amounts of data. </a:t>
            </a:r>
            <a:endParaRPr lang="en-US" dirty="0" smtClean="0"/>
          </a:p>
          <a:p>
            <a:endParaRPr lang="en-US" dirty="0" smtClean="0"/>
          </a:p>
          <a:p>
            <a:r>
              <a:rPr lang="en-US" dirty="0" smtClean="0"/>
              <a:t>Excel provides ease</a:t>
            </a:r>
            <a:r>
              <a:rPr lang="en-US" baseline="0" dirty="0" smtClean="0"/>
              <a:t> of use and most people are already familiar with arithmetic operations, so they adapt to Excel easily.  Excel is also best when you’re:</a:t>
            </a:r>
          </a:p>
          <a:p>
            <a:pPr lvl="1">
              <a:buFont typeface="Arial" pitchFamily="34" charset="0"/>
              <a:buChar char="•"/>
            </a:pPr>
            <a:r>
              <a:rPr lang="en-US" baseline="0" dirty="0" smtClean="0"/>
              <a:t>  dealing with a minimum number of worksheets, and you don’t need to relate the spreadsheets. </a:t>
            </a:r>
          </a:p>
          <a:p>
            <a:pPr lvl="1">
              <a:buFont typeface="Arial" pitchFamily="34" charset="0"/>
              <a:buChar char="•"/>
            </a:pPr>
            <a:r>
              <a:rPr lang="en-US" baseline="0" dirty="0" smtClean="0"/>
              <a:t>  dealing with mostly numeric data where you may require subtotals and/or totals on each spreadsheet.</a:t>
            </a:r>
          </a:p>
          <a:p>
            <a:pPr lvl="1">
              <a:buFont typeface="Arial" pitchFamily="34" charset="0"/>
              <a:buChar char="•"/>
            </a:pPr>
            <a:r>
              <a:rPr lang="en-US" baseline="0" dirty="0" smtClean="0"/>
              <a:t>  dealing with the “what if” scenarios on data.</a:t>
            </a:r>
          </a:p>
          <a:p>
            <a:pPr lvl="1">
              <a:buFont typeface="Arial" pitchFamily="34" charset="0"/>
              <a:buChar char="•"/>
            </a:pPr>
            <a:r>
              <a:rPr lang="en-US" baseline="0" dirty="0" smtClean="0"/>
              <a:t>  creating complex charts and/or graphs when wanting to explain or clarify data.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Alternatively,</a:t>
            </a:r>
            <a:r>
              <a:rPr lang="en-US" baseline="0" dirty="0" smtClean="0"/>
              <a:t> Access is preferred when dealing with multiple tables that store large amounts of data, if the tables are related.   Access can be used to:</a:t>
            </a:r>
          </a:p>
          <a:p>
            <a:pPr lvl="1">
              <a:buFont typeface="Arial" pitchFamily="34" charset="0"/>
              <a:buChar char="•"/>
            </a:pPr>
            <a:r>
              <a:rPr lang="en-US" baseline="0" dirty="0" smtClean="0"/>
              <a:t>  connect to or retrieve data from external databases. </a:t>
            </a:r>
          </a:p>
          <a:p>
            <a:pPr lvl="1">
              <a:buFont typeface="Arial" pitchFamily="34" charset="0"/>
              <a:buChar char="•"/>
            </a:pPr>
            <a:r>
              <a:rPr lang="en-US" baseline="0" dirty="0" smtClean="0"/>
              <a:t>  import data from multiple data sources.</a:t>
            </a:r>
          </a:p>
          <a:p>
            <a:pPr lvl="1">
              <a:buFont typeface="Arial" pitchFamily="34" charset="0"/>
              <a:buChar char="•"/>
            </a:pPr>
            <a:r>
              <a:rPr lang="en-US" baseline="0" dirty="0" smtClean="0"/>
              <a:t>  group, sort or total data based on specific criteria. </a:t>
            </a:r>
          </a:p>
          <a:p>
            <a:pPr lvl="1">
              <a:buFont typeface="Arial" pitchFamily="34" charset="0"/>
              <a:buChar char="•"/>
            </a:pPr>
            <a:r>
              <a:rPr lang="en-US" baseline="0" dirty="0" smtClean="0"/>
              <a:t>  allow multiple users to access the database at the same time.  Remember though that two users may not write data to the same record at the same time</a:t>
            </a:r>
            <a:r>
              <a:rPr lang="en-US" baseline="0" dirty="0" smtClean="0">
                <a:latin typeface="Times New Roman"/>
                <a:cs typeface="Times New Roman"/>
              </a:rPr>
              <a:t>—</a:t>
            </a:r>
            <a:r>
              <a:rPr lang="en-US" baseline="0" dirty="0" smtClean="0"/>
              <a:t>one can view and the other can write, but both users cannot write to the same record at the same time. </a:t>
            </a:r>
          </a:p>
          <a:p>
            <a:endParaRPr lang="en-US" baseline="0" dirty="0" smtClean="0"/>
          </a:p>
          <a:p>
            <a:r>
              <a:rPr lang="en-US" baseline="0" dirty="0" smtClean="0"/>
              <a:t>Finally, Access provides built-in tools to help organize your data. One of these tools is the ability to create a relational database, which creates relationships between tables.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Access</a:t>
            </a:r>
            <a:r>
              <a:rPr lang="en-US" baseline="0" dirty="0" smtClean="0"/>
              <a:t> is known as a </a:t>
            </a:r>
            <a:r>
              <a:rPr lang="en-US" b="1" baseline="0" dirty="0" smtClean="0"/>
              <a:t>Relational Database Management System </a:t>
            </a:r>
            <a:r>
              <a:rPr lang="en-US" baseline="0" dirty="0" smtClean="0"/>
              <a:t>(</a:t>
            </a:r>
            <a:r>
              <a:rPr lang="en-US" b="1" baseline="0" dirty="0" smtClean="0"/>
              <a:t>RDBMS</a:t>
            </a:r>
            <a:r>
              <a:rPr lang="en-US" baseline="0" dirty="0" smtClean="0"/>
              <a:t>).  Using an RDBMS, you can manage groups of tables and create rules (the relationships) between the tables.  When relational databases are designed properly, users can easily combine data from multiple tables to create queries, forms, and reports. </a:t>
            </a:r>
          </a:p>
          <a:p>
            <a:endParaRPr lang="en-US" baseline="0" dirty="0" smtClean="0"/>
          </a:p>
          <a:p>
            <a:r>
              <a:rPr lang="en-US" baseline="0" dirty="0" smtClean="0"/>
              <a:t>Good database design is based on grouping like data into tables. The process of grouping data into properly designed tables is called </a:t>
            </a:r>
            <a:r>
              <a:rPr lang="en-US" b="1" i="0" baseline="0" dirty="0" smtClean="0"/>
              <a:t>normalization</a:t>
            </a:r>
            <a:r>
              <a:rPr lang="en-US" b="0" i="0" baseline="0" dirty="0" smtClean="0"/>
              <a:t>.  It takes some time to learn how to do this effectively, </a:t>
            </a:r>
            <a:r>
              <a:rPr lang="en-US" baseline="0" dirty="0" smtClean="0"/>
              <a:t>but it’s well worth the time and effort.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common field is used as</a:t>
            </a:r>
            <a:r>
              <a:rPr lang="en-US" baseline="0" dirty="0" smtClean="0"/>
              <a:t> a connection between two tables. </a:t>
            </a:r>
          </a:p>
          <a:p>
            <a:endParaRPr lang="en-US" baseline="0" dirty="0" smtClean="0"/>
          </a:p>
          <a:p>
            <a:r>
              <a:rPr lang="en-US" baseline="0" dirty="0" smtClean="0"/>
              <a:t>When joining two tables, join lines allow the user to create a relationship between two tables using the common field. Once the join lines are there, you can determine what type of relationship you want the two tables to have. </a:t>
            </a:r>
          </a:p>
          <a:p>
            <a:endParaRPr lang="en-US" baseline="0" dirty="0" smtClean="0"/>
          </a:p>
          <a:p>
            <a:r>
              <a:rPr lang="en-US" baseline="0" dirty="0" smtClean="0"/>
              <a:t>There are three types of relationships to determine how Access will manage the relationship between two tables:</a:t>
            </a:r>
          </a:p>
          <a:p>
            <a:pPr lvl="1">
              <a:buFont typeface="Arial" pitchFamily="34" charset="0"/>
              <a:buChar char="•"/>
            </a:pPr>
            <a:r>
              <a:rPr lang="en-US" baseline="0" dirty="0" smtClean="0"/>
              <a:t>  Enforce referential integrity</a:t>
            </a:r>
          </a:p>
          <a:p>
            <a:pPr lvl="1">
              <a:buFont typeface="Arial" pitchFamily="34" charset="0"/>
              <a:buChar char="•"/>
            </a:pPr>
            <a:r>
              <a:rPr lang="en-US" baseline="0" dirty="0" smtClean="0"/>
              <a:t>  Cascade update related fields</a:t>
            </a:r>
          </a:p>
          <a:p>
            <a:pPr lvl="1">
              <a:buFont typeface="Arial" pitchFamily="34" charset="0"/>
              <a:buChar char="•"/>
            </a:pPr>
            <a:r>
              <a:rPr lang="en-US" baseline="0" dirty="0" smtClean="0"/>
              <a:t>  Cascade delete related records</a:t>
            </a:r>
          </a:p>
          <a:p>
            <a:endParaRPr lang="en-US" baseline="0" dirty="0" smtClean="0"/>
          </a:p>
          <a:p>
            <a:r>
              <a:rPr lang="en-US" baseline="0" dirty="0" smtClean="0"/>
              <a:t>We’ll cover the first one in this chapter, but the last two will be covered in Chapter 2.</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Relationships window allows the user</a:t>
            </a:r>
            <a:r>
              <a:rPr lang="en-US" baseline="0" dirty="0" smtClean="0"/>
              <a:t> </a:t>
            </a:r>
            <a:r>
              <a:rPr lang="en-US" dirty="0" smtClean="0"/>
              <a:t>to add</a:t>
            </a:r>
            <a:r>
              <a:rPr lang="en-US" baseline="0" dirty="0" smtClean="0"/>
              <a:t> tables and create relationships between those tables.  Relationships should be created after the tables have been created, but before any sample data is entered into the tables. This allows adjustments to be made without having to also adjust the data.</a:t>
            </a:r>
          </a:p>
          <a:p>
            <a:endParaRPr lang="en-US" baseline="0" dirty="0" smtClean="0"/>
          </a:p>
          <a:p>
            <a:r>
              <a:rPr lang="en-US" baseline="0" dirty="0" smtClean="0"/>
              <a:t>When two tables are joined in the Relationship window, </a:t>
            </a:r>
            <a:r>
              <a:rPr lang="en-US" b="1" i="0" baseline="0" dirty="0" smtClean="0"/>
              <a:t>join lines</a:t>
            </a:r>
            <a:r>
              <a:rPr lang="en-US" i="1" baseline="0" dirty="0" smtClean="0"/>
              <a:t> </a:t>
            </a:r>
            <a:r>
              <a:rPr lang="en-US" baseline="0" dirty="0" smtClean="0"/>
              <a:t>link the tables based on a common field.  The most common method of joining two tables is using a primary key from one table to the foreign key in the related table. A </a:t>
            </a:r>
            <a:r>
              <a:rPr lang="en-US" b="1" i="0" baseline="0" dirty="0" smtClean="0"/>
              <a:t>foreign</a:t>
            </a:r>
            <a:r>
              <a:rPr lang="en-US" i="1" baseline="0" dirty="0" smtClean="0"/>
              <a:t> </a:t>
            </a:r>
            <a:r>
              <a:rPr lang="en-US" b="1" i="0" baseline="0" dirty="0" smtClean="0"/>
              <a:t>key</a:t>
            </a:r>
            <a:r>
              <a:rPr lang="en-US" i="0" baseline="0" dirty="0" smtClean="0"/>
              <a:t> is a field in one table that is also the primary key of another table.  For example, StudentID would be the primary key in the Student table, but the foreign key in the Courses table. </a:t>
            </a:r>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of the most used methods for relationships is enforcing referential integrity.  When referential integrity is enforced, you cannot enter a foreign key value in a related table unless the primary key value exists in the primary table. By selecting </a:t>
            </a:r>
            <a:r>
              <a:rPr lang="en-US" b="1" i="0" baseline="0" dirty="0" smtClean="0"/>
              <a:t>enforce referential integrity</a:t>
            </a:r>
            <a:r>
              <a:rPr lang="en-US" i="0" baseline="0" dirty="0" smtClean="0"/>
              <a:t>, Access ensures that data cannot be entered into a related table unless it first exists in the primary table. </a:t>
            </a:r>
          </a:p>
          <a:p>
            <a:endParaRPr lang="en-US" i="0" baseline="0" dirty="0" smtClean="0"/>
          </a:p>
          <a:p>
            <a:r>
              <a:rPr lang="en-US" i="0" baseline="0" dirty="0" smtClean="0"/>
              <a:t>As an example, a bank would not want to create a new loan record for a customer who does not yet exist in the customer table. A loan not related to a customer does not make sense, so by enforcing referential integrity, the customer must be placed in the Customer table before the loan can be entered into the Loan table. The Loan table uses CustomerID as the foreign key, which links back to the CustomerID in the Customer table.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of the biggest mistakes</a:t>
            </a:r>
            <a:r>
              <a:rPr lang="en-US" baseline="0" dirty="0" smtClean="0"/>
              <a:t> novice database users make is to try to enter all of their data before checking the design of their database to make sure it really works.  </a:t>
            </a:r>
          </a:p>
          <a:p>
            <a:endParaRPr lang="en-US" baseline="0" dirty="0" smtClean="0"/>
          </a:p>
          <a:p>
            <a:r>
              <a:rPr lang="en-US" baseline="0" dirty="0" smtClean="0"/>
              <a:t>This lesson is easily avoided by applying your design first, entering sample data, and then testing your design based on your sample data before entering your actual data. Even this small step can save hours of time in undoing badly designed tables and having to re-enter data. </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Access</a:t>
            </a:r>
            <a:r>
              <a:rPr lang="en-US" baseline="0" dirty="0" smtClean="0"/>
              <a:t> gets its power from multiple tables and the relationships between those tables.  The diagram in the figure demonstrates the database structure using relationships.  Notice that </a:t>
            </a:r>
            <a:r>
              <a:rPr lang="en-US" b="1" i="0" baseline="0" dirty="0" smtClean="0"/>
              <a:t>SupplierID</a:t>
            </a:r>
            <a:r>
              <a:rPr lang="en-US" baseline="0" dirty="0" smtClean="0"/>
              <a:t> (Primary key) in </a:t>
            </a:r>
            <a:r>
              <a:rPr lang="en-US" b="1" i="0" baseline="0" dirty="0" smtClean="0"/>
              <a:t>Suppliers</a:t>
            </a:r>
            <a:r>
              <a:rPr lang="en-US" baseline="0" dirty="0" smtClean="0"/>
              <a:t> table is connected to the </a:t>
            </a:r>
            <a:r>
              <a:rPr lang="en-US" b="1" i="0" baseline="0" dirty="0" smtClean="0"/>
              <a:t>Products</a:t>
            </a:r>
            <a:r>
              <a:rPr lang="en-US" baseline="0" dirty="0" smtClean="0"/>
              <a:t> table as a foreign key. This represents a one-to-many relationship (something you’ll learn more about later).  This structure would allow you to query what suppliers provide which products. </a:t>
            </a:r>
          </a:p>
          <a:p>
            <a:endParaRPr lang="en-US" baseline="0" dirty="0" smtClean="0"/>
          </a:p>
          <a:p>
            <a:r>
              <a:rPr lang="en-US" baseline="0" dirty="0" smtClean="0"/>
              <a:t>Also, notice the </a:t>
            </a:r>
            <a:r>
              <a:rPr lang="en-US" b="1" i="0" baseline="0" dirty="0" smtClean="0"/>
              <a:t>Products</a:t>
            </a:r>
            <a:r>
              <a:rPr lang="en-US" baseline="0" dirty="0" smtClean="0"/>
              <a:t> table is connected to the </a:t>
            </a:r>
            <a:r>
              <a:rPr lang="en-US" b="1" i="0" baseline="0" dirty="0" smtClean="0"/>
              <a:t>Orders</a:t>
            </a:r>
            <a:r>
              <a:rPr lang="en-US" baseline="0" dirty="0" smtClean="0"/>
              <a:t> table through the </a:t>
            </a:r>
            <a:r>
              <a:rPr lang="en-US" b="1" i="0" baseline="0" dirty="0" smtClean="0"/>
              <a:t>Order Details </a:t>
            </a:r>
            <a:r>
              <a:rPr lang="en-US" baseline="0" dirty="0" smtClean="0"/>
              <a:t>table. This represents a link between two many tables (</a:t>
            </a:r>
            <a:r>
              <a:rPr lang="en-US" b="1" i="0" baseline="0" dirty="0" smtClean="0"/>
              <a:t>Orders</a:t>
            </a:r>
            <a:r>
              <a:rPr lang="en-US" baseline="0" dirty="0" smtClean="0"/>
              <a:t> and </a:t>
            </a:r>
            <a:r>
              <a:rPr lang="en-US" b="1" i="0" baseline="0" dirty="0" smtClean="0"/>
              <a:t>Products</a:t>
            </a:r>
            <a:r>
              <a:rPr lang="en-US" b="0" i="0" baseline="0" dirty="0" smtClean="0"/>
              <a:t>)</a:t>
            </a:r>
            <a:r>
              <a:rPr lang="en-US" baseline="0" dirty="0" smtClean="0"/>
              <a:t> through the intermediary </a:t>
            </a:r>
            <a:r>
              <a:rPr lang="en-US" b="1" i="0" baseline="0" dirty="0" smtClean="0"/>
              <a:t>Order Details </a:t>
            </a:r>
            <a:r>
              <a:rPr lang="en-US" baseline="0" dirty="0" smtClean="0"/>
              <a:t>table. This represents a many-to-many relationship. (Again, you’ll learn more about these types of relationships later on). </a:t>
            </a:r>
            <a:endParaRPr lang="en-US"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chapter,</a:t>
            </a:r>
            <a:r>
              <a:rPr lang="en-US" baseline="0" dirty="0" smtClean="0"/>
              <a:t> you learned the </a:t>
            </a:r>
            <a:r>
              <a:rPr lang="en-US" dirty="0" smtClean="0"/>
              <a:t>distinction between data</a:t>
            </a:r>
            <a:r>
              <a:rPr lang="en-US" baseline="0" dirty="0" smtClean="0"/>
              <a:t> and information. Access stores data, but by manipulating the tables storing raw data, meaningful information can be displayed.  </a:t>
            </a:r>
          </a:p>
          <a:p>
            <a:endParaRPr lang="en-US" baseline="0" dirty="0" smtClean="0"/>
          </a:p>
          <a:p>
            <a:r>
              <a:rPr lang="en-US" dirty="0" smtClean="0"/>
              <a:t>Access works best for large amounts</a:t>
            </a:r>
            <a:r>
              <a:rPr lang="en-US" baseline="0" dirty="0" smtClean="0"/>
              <a:t> of data stored in multiple tables, using relationships between tables.  Multiple users may need access to the database at the same time.</a:t>
            </a:r>
          </a:p>
          <a:p>
            <a:endParaRPr lang="en-US" baseline="0" dirty="0" smtClean="0"/>
          </a:p>
          <a:p>
            <a:r>
              <a:rPr lang="en-US" baseline="0" dirty="0" smtClean="0"/>
              <a:t>Access also allows the user to sort and filter data to extract information quickly.</a:t>
            </a:r>
          </a:p>
          <a:p>
            <a:endParaRPr lang="en-US" baseline="0" dirty="0" smtClean="0"/>
          </a:p>
          <a:p>
            <a:r>
              <a:rPr lang="en-US" baseline="0" dirty="0" smtClean="0"/>
              <a:t>An established routine of compacting and repairing and backing up your database will help to maintain the integrity of your data. </a:t>
            </a:r>
          </a:p>
          <a:p>
            <a:endParaRPr lang="en-US" baseline="0" dirty="0" smtClean="0"/>
          </a:p>
          <a:p>
            <a:r>
              <a:rPr lang="en-US" baseline="0" dirty="0" smtClean="0"/>
              <a:t>Finally, practicing good database file management techniques will improve the quality of your database. Creating tables before entering sample data will produce a better database design and could help you avoid much time-consuming repairs on an ill-formed database design.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objectives also include to:</a:t>
            </a:r>
          </a:p>
          <a:p>
            <a:pPr>
              <a:buFont typeface="Arial" pitchFamily="34" charset="0"/>
              <a:buChar char="•"/>
            </a:pPr>
            <a:r>
              <a:rPr lang="en-US" dirty="0" smtClean="0"/>
              <a:t>  sort table data on one or more fields.</a:t>
            </a:r>
          </a:p>
          <a:p>
            <a:pPr>
              <a:buFont typeface="Arial" pitchFamily="34" charset="0"/>
              <a:buChar char="•"/>
            </a:pPr>
            <a:r>
              <a:rPr lang="en-US" dirty="0" smtClean="0"/>
              <a:t>  know when to use Access or Excel to manage data.</a:t>
            </a:r>
          </a:p>
          <a:p>
            <a:pPr>
              <a:buFont typeface="Arial" pitchFamily="34" charset="0"/>
              <a:buChar char="•"/>
            </a:pPr>
            <a:r>
              <a:rPr lang="en-US" dirty="0" smtClean="0"/>
              <a:t>  use Relationships window.</a:t>
            </a:r>
          </a:p>
          <a:p>
            <a:pPr>
              <a:buFont typeface="Arial" pitchFamily="34" charset="0"/>
              <a:buChar char="•"/>
            </a:pPr>
            <a:r>
              <a:rPr lang="en-US" dirty="0" smtClean="0"/>
              <a:t>  understand relational power.</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Internet</a:t>
            </a:r>
            <a:r>
              <a:rPr lang="en-US" baseline="0" dirty="0" smtClean="0"/>
              <a:t> sites that ask you to input data use a database. Whether you’re using Google, Ebay, or Abercrombie, you’re interacting with a database that is storing information about you and your purchases.</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we’ll explore how Access database objects work</a:t>
            </a:r>
            <a:r>
              <a:rPr lang="en-US" baseline="0" dirty="0" smtClean="0"/>
              <a:t> with table views and how to save changes to database objects. </a:t>
            </a:r>
          </a:p>
          <a:p>
            <a:endParaRPr lang="en-US" baseline="0" dirty="0" smtClean="0"/>
          </a:p>
          <a:p>
            <a:r>
              <a:rPr lang="en-US" b="1" dirty="0" smtClean="0"/>
              <a:t>Objects</a:t>
            </a:r>
            <a:r>
              <a:rPr lang="en-US" dirty="0" smtClean="0"/>
              <a:t> are the components that make a database function. </a:t>
            </a:r>
            <a:r>
              <a:rPr lang="en-US" baseline="0" dirty="0" smtClean="0"/>
              <a:t>The four most commonly used object types include tables, queries, forms and reports.</a:t>
            </a:r>
          </a:p>
          <a:p>
            <a:endParaRPr lang="en-US" baseline="0" dirty="0" smtClean="0"/>
          </a:p>
          <a:p>
            <a:pPr lvl="1"/>
            <a:r>
              <a:rPr lang="en-US" b="1" baseline="0" dirty="0" smtClean="0"/>
              <a:t>Tables</a:t>
            </a:r>
            <a:r>
              <a:rPr lang="en-US" baseline="0" dirty="0" smtClean="0"/>
              <a:t> are the foundation of a database</a:t>
            </a:r>
            <a:r>
              <a:rPr lang="en-US" baseline="0" dirty="0" smtClean="0">
                <a:latin typeface="Times New Roman"/>
                <a:cs typeface="Times New Roman"/>
              </a:rPr>
              <a:t>—</a:t>
            </a:r>
            <a:r>
              <a:rPr lang="en-US" baseline="0" dirty="0" smtClean="0"/>
              <a:t>a collection of related records.</a:t>
            </a:r>
          </a:p>
          <a:p>
            <a:pPr lvl="1"/>
            <a:endParaRPr lang="en-US" baseline="0" dirty="0" smtClean="0"/>
          </a:p>
          <a:p>
            <a:pPr lvl="1"/>
            <a:r>
              <a:rPr lang="en-US" b="1" baseline="0" dirty="0" smtClean="0"/>
              <a:t>Queries</a:t>
            </a:r>
            <a:r>
              <a:rPr lang="en-US" baseline="0" dirty="0" smtClean="0"/>
              <a:t> are used to extract information from data. Data is the raw material; whereas information is the meaningful output. </a:t>
            </a:r>
          </a:p>
          <a:p>
            <a:pPr lvl="1"/>
            <a:endParaRPr lang="en-US" baseline="0" dirty="0" smtClean="0"/>
          </a:p>
          <a:p>
            <a:pPr lvl="1"/>
            <a:r>
              <a:rPr lang="en-US" b="1" baseline="0" dirty="0" smtClean="0"/>
              <a:t>Forms</a:t>
            </a:r>
            <a:r>
              <a:rPr lang="en-US" baseline="0" dirty="0" smtClean="0"/>
              <a:t> allow users to enter information into tables. </a:t>
            </a:r>
          </a:p>
          <a:p>
            <a:pPr lvl="1"/>
            <a:endParaRPr lang="en-US" baseline="0" dirty="0" smtClean="0"/>
          </a:p>
          <a:p>
            <a:pPr lvl="1"/>
            <a:r>
              <a:rPr lang="en-US" b="1" baseline="0" dirty="0" smtClean="0"/>
              <a:t>Reports</a:t>
            </a:r>
            <a:r>
              <a:rPr lang="en-US" baseline="0" dirty="0" smtClean="0"/>
              <a:t> are used to produce meaningful output from related tables or queries. Decisions are made from information produced by queries and reports, rather than the raw data found in tables. </a:t>
            </a:r>
          </a:p>
          <a:p>
            <a:endParaRPr lang="en-US" baseline="0" dirty="0" smtClean="0"/>
          </a:p>
          <a:p>
            <a:r>
              <a:rPr lang="en-US" baseline="0" dirty="0" smtClean="0"/>
              <a:t>Two less commonly use object types are </a:t>
            </a:r>
            <a:r>
              <a:rPr lang="en-US" b="1" baseline="0" dirty="0" smtClean="0"/>
              <a:t>macros</a:t>
            </a:r>
            <a:r>
              <a:rPr lang="en-US" baseline="0" dirty="0" smtClean="0"/>
              <a:t> and </a:t>
            </a:r>
            <a:r>
              <a:rPr lang="en-US" b="1" baseline="0" dirty="0" smtClean="0"/>
              <a:t>modules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US" b="1" baseline="0" dirty="0" smtClean="0"/>
              <a:t>Objects</a:t>
            </a:r>
            <a:r>
              <a:rPr lang="en-US" b="0" baseline="0" dirty="0" smtClean="0"/>
              <a:t> are the main components that are created and used to make the database function.</a:t>
            </a:r>
          </a:p>
          <a:p>
            <a:pPr lvl="0">
              <a:buFont typeface="Arial" pitchFamily="34" charset="0"/>
              <a:buNone/>
            </a:pPr>
            <a:endParaRPr lang="en-US" b="1" baseline="0" dirty="0" smtClean="0"/>
          </a:p>
          <a:p>
            <a:pPr lvl="0">
              <a:buFont typeface="Arial" pitchFamily="34" charset="0"/>
              <a:buNone/>
            </a:pPr>
            <a:r>
              <a:rPr lang="en-US" b="1" baseline="0" dirty="0" smtClean="0"/>
              <a:t>Tables</a:t>
            </a:r>
            <a:r>
              <a:rPr lang="en-US" baseline="0" dirty="0" smtClean="0"/>
              <a:t> include data and are made up of records and fields about one type of entity. Examples of an entity would be a student, DVD, CD, or a piece of furniture.</a:t>
            </a:r>
          </a:p>
          <a:p>
            <a:pPr lvl="0">
              <a:buFont typeface="Arial" pitchFamily="34" charset="0"/>
              <a:buNone/>
            </a:pPr>
            <a:endParaRPr lang="en-US" baseline="0" dirty="0" smtClean="0"/>
          </a:p>
          <a:p>
            <a:pPr lvl="0">
              <a:buFont typeface="Arial" pitchFamily="34" charset="0"/>
              <a:buNone/>
            </a:pPr>
            <a:r>
              <a:rPr lang="en-US" b="1" baseline="0" dirty="0" smtClean="0"/>
              <a:t>Records</a:t>
            </a:r>
            <a:r>
              <a:rPr lang="en-US" baseline="0" dirty="0" smtClean="0"/>
              <a:t> represent a complete set of all of the data elements (fields) about one particular entity. Examples of entities include a person, a place, an event, or a concept.</a:t>
            </a:r>
          </a:p>
          <a:p>
            <a:pPr lvl="0">
              <a:buFont typeface="Arial" pitchFamily="34" charset="0"/>
              <a:buNone/>
            </a:pPr>
            <a:endParaRPr lang="en-US" baseline="0" dirty="0" smtClean="0"/>
          </a:p>
          <a:p>
            <a:pPr lvl="0">
              <a:buFont typeface="Arial" pitchFamily="34" charset="0"/>
              <a:buNone/>
            </a:pPr>
            <a:r>
              <a:rPr lang="en-US" b="1" baseline="0" dirty="0" smtClean="0"/>
              <a:t>Fields</a:t>
            </a:r>
            <a:r>
              <a:rPr lang="en-US" baseline="0" dirty="0" smtClean="0"/>
              <a:t> are the smallest pieces of data found in a table. Examples of fields include an individual person’s first name, last name, and middle initial. </a:t>
            </a:r>
          </a:p>
          <a:p>
            <a:pPr lvl="0">
              <a:buFont typeface="Arial" pitchFamily="34" charset="0"/>
              <a:buNone/>
            </a:pPr>
            <a:endParaRPr lang="en-US" baseline="0" dirty="0" smtClean="0"/>
          </a:p>
          <a:p>
            <a:pPr lvl="0">
              <a:buFont typeface="Arial" pitchFamily="34" charset="0"/>
              <a:buNone/>
            </a:pPr>
            <a:r>
              <a:rPr lang="en-US" baseline="0" dirty="0" smtClean="0"/>
              <a:t>So, a database consists of one or more tables to store data, one or more forms to enter data into the tables, and one or more reports output the table data as meaningful information.</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Navigation</a:t>
            </a:r>
            <a:r>
              <a:rPr lang="en-US" b="1" baseline="0" dirty="0" smtClean="0"/>
              <a:t> Pane </a:t>
            </a:r>
            <a:r>
              <a:rPr lang="en-US" baseline="0" dirty="0" smtClean="0"/>
              <a:t>organizes and lists the database objects in an Access database. The Navigation Pane holds six types of objects:  tables, queries, forms, reports, macros and modules. To view a group associated with an object, click on the visible group name.  To hide it, click on the group name again.  </a:t>
            </a:r>
          </a:p>
          <a:p>
            <a:endParaRPr lang="en-US" baseline="0" dirty="0" smtClean="0"/>
          </a:p>
          <a:p>
            <a:r>
              <a:rPr lang="en-US" baseline="0" dirty="0" smtClean="0"/>
              <a:t>The </a:t>
            </a:r>
            <a:r>
              <a:rPr lang="en-US" b="1" baseline="0" dirty="0" smtClean="0"/>
              <a:t>Access Ribbon </a:t>
            </a:r>
            <a:r>
              <a:rPr lang="en-US" baseline="0" dirty="0" smtClean="0"/>
              <a:t>provides icons that enable you to perform database functions to maintain your database.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Datasheet View </a:t>
            </a:r>
            <a:r>
              <a:rPr lang="en-US" baseline="0" dirty="0" smtClean="0"/>
              <a:t>allows the user to add, edit, and delete records within a table.</a:t>
            </a:r>
          </a:p>
          <a:p>
            <a:endParaRPr lang="en-US" baseline="0" dirty="0" smtClean="0"/>
          </a:p>
          <a:p>
            <a:r>
              <a:rPr lang="en-US" b="1" baseline="0" dirty="0" smtClean="0"/>
              <a:t>Design View </a:t>
            </a:r>
            <a:r>
              <a:rPr lang="en-US" baseline="0" dirty="0" smtClean="0"/>
              <a:t>allows the user to create tables, add and delete fields, and modify field properties.</a:t>
            </a:r>
          </a:p>
          <a:p>
            <a:endParaRPr lang="en-US" baseline="0" dirty="0" smtClean="0"/>
          </a:p>
          <a:p>
            <a:r>
              <a:rPr lang="en-US" b="1" baseline="0" dirty="0" smtClean="0"/>
              <a:t>Fields</a:t>
            </a:r>
            <a:r>
              <a:rPr lang="en-US" baseline="0" dirty="0" smtClean="0"/>
              <a:t> can be assigned data types, such as text (the default), number, currency, etc. </a:t>
            </a:r>
          </a:p>
          <a:p>
            <a:endParaRPr lang="en-US" baseline="0" dirty="0" smtClean="0"/>
          </a:p>
          <a:p>
            <a:r>
              <a:rPr lang="en-US" b="1" baseline="0" dirty="0" smtClean="0"/>
              <a:t>Field properties  </a:t>
            </a:r>
            <a:r>
              <a:rPr lang="en-US" b="0" baseline="0" dirty="0" smtClean="0"/>
              <a:t>show t</a:t>
            </a:r>
            <a:r>
              <a:rPr lang="en-US" baseline="0" dirty="0" smtClean="0"/>
              <a:t>he characteristics of the fields in more detail.</a:t>
            </a:r>
          </a:p>
          <a:p>
            <a:endParaRPr lang="en-US" baseline="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figure, the </a:t>
            </a:r>
            <a:r>
              <a:rPr lang="en-US" b="1" i="0" dirty="0" smtClean="0"/>
              <a:t>Customers</a:t>
            </a:r>
            <a:r>
              <a:rPr lang="en-US" i="0" baseline="0" dirty="0" smtClean="0"/>
              <a:t> table is displayed in design view.   Notice </a:t>
            </a:r>
            <a:r>
              <a:rPr lang="en-US" b="1" i="0" baseline="0" dirty="0" smtClean="0"/>
              <a:t>Field Names </a:t>
            </a:r>
            <a:r>
              <a:rPr lang="en-US" i="0" baseline="0" dirty="0" smtClean="0"/>
              <a:t>are along the left side with each field having its own data type.  Below the list of field names, you can change attributes of individual fields in the Properties window for each field selected.</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7" name="Footer Placeholder 4"/>
          <p:cNvSpPr txBox="1">
            <a:spLocks/>
          </p:cNvSpPr>
          <p:nvPr userDrawn="1"/>
        </p:nvSpPr>
        <p:spPr>
          <a:xfrm>
            <a:off x="2057400" y="65087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Garamond" pitchFamily="18" charset="0"/>
                <a:ea typeface="+mn-ea"/>
                <a:cs typeface="+mn-cs"/>
              </a:rPr>
              <a:t>Copyright © 2011 Pearson Education, Inc. Publishing as Prentice Hall.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p:txBody>
      </p:sp>
      <p:sp>
        <p:nvSpPr>
          <p:cNvPr id="8" name="Slide Number Placeholder 5"/>
          <p:cNvSpPr>
            <a:spLocks noGrp="1"/>
          </p:cNvSpPr>
          <p:nvPr>
            <p:ph type="sldNum" sz="quarter" idx="4"/>
          </p:nvPr>
        </p:nvSpPr>
        <p:spPr>
          <a:xfrm>
            <a:off x="8229600" y="6492875"/>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9"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7"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sz="4400" b="1" kern="1200">
          <a:solidFill>
            <a:schemeClr val="tx1"/>
          </a:solidFill>
          <a:latin typeface="Garamond"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Garamond"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aramond"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aramond"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97F33F24-5111-4524-9375-24241E4B6E0C}" type="slidenum">
              <a:rPr lang="en-US" smtClean="0"/>
              <a:pPr/>
              <a:t>1</a:t>
            </a:fld>
            <a:endParaRPr lang="en-US" dirty="0"/>
          </a:p>
        </p:txBody>
      </p:sp>
      <p:sp>
        <p:nvSpPr>
          <p:cNvPr id="7" name="Footer Placeholder 6"/>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TextBox 7"/>
          <p:cNvSpPr txBox="1"/>
          <p:nvPr/>
        </p:nvSpPr>
        <p:spPr>
          <a:xfrm>
            <a:off x="3886200" y="228600"/>
            <a:ext cx="5029200" cy="2431435"/>
          </a:xfrm>
          <a:prstGeom prst="rect">
            <a:avLst/>
          </a:prstGeom>
          <a:noFill/>
        </p:spPr>
        <p:txBody>
          <a:bodyPr wrap="square" rtlCol="0">
            <a:spAutoFit/>
          </a:bodyPr>
          <a:lstStyle/>
          <a:p>
            <a:r>
              <a:rPr lang="en-US" sz="4400" dirty="0" smtClean="0">
                <a:latin typeface="Garamond" pitchFamily="18" charset="0"/>
              </a:rPr>
              <a:t>CIS 1230</a:t>
            </a:r>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r>
              <a:rPr lang="en-US" sz="3600" dirty="0" smtClean="0">
                <a:latin typeface="Garamond" pitchFamily="18" charset="0"/>
              </a:rPr>
              <a:t>Chapter 1</a:t>
            </a:r>
          </a:p>
          <a:p>
            <a:r>
              <a:rPr lang="en-US" sz="3600" dirty="0" smtClean="0">
                <a:latin typeface="Garamond" pitchFamily="18" charset="0"/>
              </a:rPr>
              <a:t>Introduction to Access</a:t>
            </a:r>
            <a:endParaRPr lang="en-US" sz="3600" dirty="0">
              <a:latin typeface="Garamond" pitchFamily="18" charset="0"/>
            </a:endParaRPr>
          </a:p>
        </p:txBody>
      </p:sp>
      <p:cxnSp>
        <p:nvCxnSpPr>
          <p:cNvPr id="9" name="Straight Connector 8"/>
          <p:cNvCxnSpPr/>
          <p:nvPr/>
        </p:nvCxnSpPr>
        <p:spPr>
          <a:xfrm flipV="1">
            <a:off x="2612571" y="3001078"/>
            <a:ext cx="6092622" cy="36036"/>
          </a:xfrm>
          <a:prstGeom prst="line">
            <a:avLst/>
          </a:prstGeom>
          <a:ln w="57150" cmpd="sng">
            <a:solidFill>
              <a:schemeClr val="bg1"/>
            </a:solidFill>
          </a:ln>
          <a:effectLst>
            <a:outerShdw blurRad="50800" dist="50800" dir="5400000" algn="ctr" rotWithShape="0">
              <a:schemeClr val="accent1">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10" name="Picture 9" descr="Exploring2010_access_cover.jpg"/>
          <p:cNvPicPr>
            <a:picLocks noChangeAspect="1"/>
          </p:cNvPicPr>
          <p:nvPr/>
        </p:nvPicPr>
        <p:blipFill>
          <a:blip r:embed="rId3" cstate="print"/>
          <a:stretch>
            <a:fillRect/>
          </a:stretch>
        </p:blipFill>
        <p:spPr>
          <a:xfrm>
            <a:off x="228600" y="1676400"/>
            <a:ext cx="3040011" cy="3886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Datasheet View</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10</a:t>
            </a:fld>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295400" y="1219200"/>
            <a:ext cx="6781800" cy="50863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Using Forms, Queries and Reports</a:t>
            </a:r>
            <a:endParaRPr lang="en-US" dirty="0"/>
          </a:p>
        </p:txBody>
      </p:sp>
      <p:sp>
        <p:nvSpPr>
          <p:cNvPr id="9" name="Content Placeholder 8"/>
          <p:cNvSpPr>
            <a:spLocks noGrp="1"/>
          </p:cNvSpPr>
          <p:nvPr>
            <p:ph idx="1"/>
          </p:nvPr>
        </p:nvSpPr>
        <p:spPr/>
        <p:txBody>
          <a:bodyPr/>
          <a:lstStyle/>
          <a:p>
            <a:r>
              <a:rPr lang="en-US" dirty="0" smtClean="0"/>
              <a:t>Tables</a:t>
            </a:r>
          </a:p>
          <a:p>
            <a:pPr lvl="1"/>
            <a:r>
              <a:rPr lang="en-US" dirty="0" smtClean="0"/>
              <a:t>Primary Key</a:t>
            </a:r>
          </a:p>
          <a:p>
            <a:r>
              <a:rPr lang="en-US" dirty="0" smtClean="0"/>
              <a:t>Forms</a:t>
            </a:r>
          </a:p>
          <a:p>
            <a:r>
              <a:rPr lang="en-US" dirty="0" smtClean="0"/>
              <a:t>Queries</a:t>
            </a:r>
          </a:p>
          <a:p>
            <a:pPr lvl="1"/>
            <a:r>
              <a:rPr lang="en-US" dirty="0" smtClean="0"/>
              <a:t>Criteria</a:t>
            </a:r>
          </a:p>
          <a:p>
            <a:r>
              <a:rPr lang="en-US" dirty="0" smtClean="0"/>
              <a:t>Reports</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Tips on Database Management</a:t>
            </a:r>
            <a:endParaRPr lang="en-US" dirty="0"/>
          </a:p>
        </p:txBody>
      </p:sp>
      <p:sp>
        <p:nvSpPr>
          <p:cNvPr id="9" name="Content Placeholder 8"/>
          <p:cNvSpPr>
            <a:spLocks noGrp="1"/>
          </p:cNvSpPr>
          <p:nvPr>
            <p:ph idx="1"/>
          </p:nvPr>
        </p:nvSpPr>
        <p:spPr/>
        <p:txBody>
          <a:bodyPr/>
          <a:lstStyle/>
          <a:p>
            <a:r>
              <a:rPr lang="en-US" dirty="0" smtClean="0"/>
              <a:t>Database files should be named using meaningful names </a:t>
            </a:r>
          </a:p>
          <a:p>
            <a:r>
              <a:rPr lang="en-US" dirty="0" smtClean="0"/>
              <a:t>Database files should be stored in meaningful folders and subfolders</a:t>
            </a:r>
          </a:p>
          <a:p>
            <a:r>
              <a:rPr lang="en-US" dirty="0" smtClean="0"/>
              <a:t>Back up your files!</a:t>
            </a:r>
          </a:p>
          <a:p>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Compacting &amp; Repairing a Database</a:t>
            </a:r>
            <a:endParaRPr lang="en-US" dirty="0"/>
          </a:p>
        </p:txBody>
      </p:sp>
      <p:sp>
        <p:nvSpPr>
          <p:cNvPr id="9" name="Content Placeholder 8"/>
          <p:cNvSpPr>
            <a:spLocks noGrp="1"/>
          </p:cNvSpPr>
          <p:nvPr>
            <p:ph idx="1"/>
          </p:nvPr>
        </p:nvSpPr>
        <p:spPr/>
        <p:txBody>
          <a:bodyPr/>
          <a:lstStyle/>
          <a:p>
            <a:r>
              <a:rPr lang="en-US" dirty="0" smtClean="0"/>
              <a:t>Access databases increase in size over time</a:t>
            </a:r>
          </a:p>
          <a:p>
            <a:r>
              <a:rPr lang="en-US" dirty="0" smtClean="0"/>
              <a:t>Compacting </a:t>
            </a:r>
          </a:p>
          <a:p>
            <a:pPr lvl="1"/>
            <a:r>
              <a:rPr lang="en-US" dirty="0" smtClean="0"/>
              <a:t>Avoids loss of data</a:t>
            </a:r>
          </a:p>
          <a:p>
            <a:pPr lvl="1"/>
            <a:r>
              <a:rPr lang="en-US" dirty="0" smtClean="0"/>
              <a:t>Recovers unclaimed space</a:t>
            </a:r>
          </a:p>
          <a:p>
            <a:pPr lvl="1"/>
            <a:r>
              <a:rPr lang="en-US" dirty="0" smtClean="0"/>
              <a:t>Defragments fragmented databases</a:t>
            </a:r>
          </a:p>
          <a:p>
            <a:pPr lvl="1"/>
            <a:r>
              <a:rPr lang="en-US" dirty="0" smtClean="0"/>
              <a:t>Repairs corrupt databases</a:t>
            </a:r>
          </a:p>
          <a:p>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Steps in Compacting &amp; Repairing and Backing-up Your Database</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14</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95400" y="1466850"/>
            <a:ext cx="6553200" cy="4914900"/>
          </a:xfrm>
          <a:prstGeom prst="rect">
            <a:avLst/>
          </a:prstGeom>
          <a:noFill/>
          <a:ln w="9525">
            <a:noFill/>
            <a:miter lim="800000"/>
            <a:headEnd/>
            <a:tailEnd/>
          </a:ln>
        </p:spPr>
      </p:pic>
      <p:sp>
        <p:nvSpPr>
          <p:cNvPr id="6" name="Rectangle 5"/>
          <p:cNvSpPr/>
          <p:nvPr/>
        </p:nvSpPr>
        <p:spPr>
          <a:xfrm>
            <a:off x="2438400" y="5105400"/>
            <a:ext cx="1828800" cy="646331"/>
          </a:xfrm>
          <a:prstGeom prst="rect">
            <a:avLst/>
          </a:prstGeom>
        </p:spPr>
        <p:txBody>
          <a:bodyPr wrap="square">
            <a:spAutoFit/>
          </a:bodyPr>
          <a:lstStyle/>
          <a:p>
            <a:r>
              <a:rPr lang="en-US" dirty="0" smtClean="0"/>
              <a:t>Back Up</a:t>
            </a:r>
          </a:p>
          <a:p>
            <a:r>
              <a:rPr lang="en-US" dirty="0" smtClean="0"/>
              <a:t>Database option</a:t>
            </a:r>
            <a:endParaRPr lang="en-US" dirty="0"/>
          </a:p>
        </p:txBody>
      </p:sp>
      <p:cxnSp>
        <p:nvCxnSpPr>
          <p:cNvPr id="9" name="Elbow Connector 8"/>
          <p:cNvCxnSpPr/>
          <p:nvPr/>
        </p:nvCxnSpPr>
        <p:spPr>
          <a:xfrm flipV="1">
            <a:off x="3429000" y="4724400"/>
            <a:ext cx="990600" cy="533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Backing Up a Database</a:t>
            </a:r>
            <a:endParaRPr lang="en-US" dirty="0"/>
          </a:p>
        </p:txBody>
      </p:sp>
      <p:sp>
        <p:nvSpPr>
          <p:cNvPr id="9" name="Content Placeholder 8"/>
          <p:cNvSpPr>
            <a:spLocks noGrp="1"/>
          </p:cNvSpPr>
          <p:nvPr>
            <p:ph idx="1"/>
          </p:nvPr>
        </p:nvSpPr>
        <p:spPr/>
        <p:txBody>
          <a:bodyPr/>
          <a:lstStyle/>
          <a:p>
            <a:r>
              <a:rPr lang="en-US" dirty="0" smtClean="0"/>
              <a:t>Backups are critical to a database </a:t>
            </a:r>
          </a:p>
          <a:p>
            <a:r>
              <a:rPr lang="en-US" dirty="0" smtClean="0"/>
              <a:t>Access provides a default file name, including the original file name and adds on the current date</a:t>
            </a:r>
          </a:p>
          <a:p>
            <a:r>
              <a:rPr lang="en-US" dirty="0" smtClean="0"/>
              <a:t>Default extension for Access databases is </a:t>
            </a:r>
            <a:r>
              <a:rPr lang="en-US" i="1" dirty="0" smtClean="0"/>
              <a:t>accdb</a:t>
            </a: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Filters</a:t>
            </a:r>
            <a:endParaRPr lang="en-US" dirty="0"/>
          </a:p>
        </p:txBody>
      </p:sp>
      <p:sp>
        <p:nvSpPr>
          <p:cNvPr id="9" name="Content Placeholder 8"/>
          <p:cNvSpPr>
            <a:spLocks noGrp="1"/>
          </p:cNvSpPr>
          <p:nvPr>
            <p:ph idx="1"/>
          </p:nvPr>
        </p:nvSpPr>
        <p:spPr/>
        <p:txBody>
          <a:bodyPr/>
          <a:lstStyle/>
          <a:p>
            <a:r>
              <a:rPr lang="en-US" dirty="0" smtClean="0"/>
              <a:t>A filter displays a subset of records based on specified criteria</a:t>
            </a:r>
          </a:p>
          <a:p>
            <a:r>
              <a:rPr lang="en-US" dirty="0" smtClean="0"/>
              <a:t>Will always display the entire record selected based on criteria selected</a:t>
            </a:r>
          </a:p>
          <a:p>
            <a:r>
              <a:rPr lang="en-US" dirty="0" smtClean="0"/>
              <a:t>All data extracted must be contained within a single table</a:t>
            </a:r>
          </a:p>
          <a:p>
            <a:r>
              <a:rPr lang="en-US" dirty="0" smtClean="0"/>
              <a:t>Hides unwanted records, but does not delete them</a:t>
            </a:r>
          </a:p>
          <a:p>
            <a:pPr>
              <a:buNone/>
            </a:pPr>
            <a:endParaRPr lang="en-US" dirty="0" smtClean="0"/>
          </a:p>
          <a:p>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Types of Filters</a:t>
            </a:r>
            <a:endParaRPr lang="en-US" dirty="0"/>
          </a:p>
        </p:txBody>
      </p:sp>
      <p:sp>
        <p:nvSpPr>
          <p:cNvPr id="9" name="Content Placeholder 8"/>
          <p:cNvSpPr>
            <a:spLocks noGrp="1"/>
          </p:cNvSpPr>
          <p:nvPr>
            <p:ph idx="1"/>
          </p:nvPr>
        </p:nvSpPr>
        <p:spPr/>
        <p:txBody>
          <a:bodyPr/>
          <a:lstStyle/>
          <a:p>
            <a:r>
              <a:rPr lang="en-US" dirty="0" smtClean="0"/>
              <a:t>Filter by Selection</a:t>
            </a:r>
          </a:p>
          <a:p>
            <a:r>
              <a:rPr lang="en-US" dirty="0" smtClean="0"/>
              <a:t>Filter by Form</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Filter by Selection</a:t>
            </a:r>
            <a:endParaRPr lang="en-US" dirty="0"/>
          </a:p>
        </p:txBody>
      </p:sp>
      <p:sp>
        <p:nvSpPr>
          <p:cNvPr id="9" name="Content Placeholder 8"/>
          <p:cNvSpPr>
            <a:spLocks noGrp="1"/>
          </p:cNvSpPr>
          <p:nvPr>
            <p:ph idx="1"/>
          </p:nvPr>
        </p:nvSpPr>
        <p:spPr/>
        <p:txBody>
          <a:bodyPr/>
          <a:lstStyle/>
          <a:p>
            <a:r>
              <a:rPr lang="en-US" dirty="0" smtClean="0"/>
              <a:t>Displays only records that match selected criteria</a:t>
            </a:r>
          </a:p>
          <a:p>
            <a:r>
              <a:rPr lang="en-US" dirty="0" smtClean="0"/>
              <a:t>To implement a Filter by Selection</a:t>
            </a:r>
          </a:p>
          <a:p>
            <a:pPr lvl="1"/>
            <a:r>
              <a:rPr lang="en-US" dirty="0" smtClean="0"/>
              <a:t>Click in any cell field that contains the criterion on which you want to filter</a:t>
            </a:r>
          </a:p>
          <a:p>
            <a:pPr lvl="1"/>
            <a:r>
              <a:rPr lang="en-US" dirty="0" smtClean="0"/>
              <a:t>Click Filter by Selection in the Sort &amp; Filter group</a:t>
            </a:r>
          </a:p>
          <a:p>
            <a:pPr lvl="1"/>
            <a:r>
              <a:rPr lang="en-US" dirty="0" smtClean="0"/>
              <a:t>Select Equals “criterion” from the list of options</a:t>
            </a:r>
          </a:p>
          <a:p>
            <a:r>
              <a:rPr lang="en-US" dirty="0" smtClean="0"/>
              <a:t>Only the records that match the selected criteria will be displayed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Filter by Form</a:t>
            </a:r>
            <a:endParaRPr lang="en-US" dirty="0"/>
          </a:p>
        </p:txBody>
      </p:sp>
      <p:sp>
        <p:nvSpPr>
          <p:cNvPr id="9" name="Content Placeholder 8"/>
          <p:cNvSpPr>
            <a:spLocks noGrp="1"/>
          </p:cNvSpPr>
          <p:nvPr>
            <p:ph idx="1"/>
          </p:nvPr>
        </p:nvSpPr>
        <p:spPr/>
        <p:txBody>
          <a:bodyPr/>
          <a:lstStyle/>
          <a:p>
            <a:r>
              <a:rPr lang="en-US" dirty="0" smtClean="0"/>
              <a:t>Displays table records based on multiple criteria.</a:t>
            </a:r>
          </a:p>
          <a:p>
            <a:r>
              <a:rPr lang="en-US" dirty="0" smtClean="0"/>
              <a:t>Allows the use of AND and OR conditions</a:t>
            </a:r>
          </a:p>
          <a:p>
            <a:r>
              <a:rPr lang="en-US" dirty="0" smtClean="0"/>
              <a:t>Allows the use of comparison operators </a:t>
            </a:r>
          </a:p>
          <a:p>
            <a:pPr lvl="1"/>
            <a:r>
              <a:rPr lang="en-US" dirty="0" smtClean="0"/>
              <a:t>Comparison operators include:</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19</a:t>
            </a:fld>
            <a:endParaRPr lang="en-US" dirty="0"/>
          </a:p>
        </p:txBody>
      </p:sp>
      <p:graphicFrame>
        <p:nvGraphicFramePr>
          <p:cNvPr id="6" name="Table 5"/>
          <p:cNvGraphicFramePr>
            <a:graphicFrameLocks noGrp="1"/>
          </p:cNvGraphicFramePr>
          <p:nvPr/>
        </p:nvGraphicFramePr>
        <p:xfrm>
          <a:off x="685800" y="4191000"/>
          <a:ext cx="7924800" cy="914400"/>
        </p:xfrm>
        <a:graphic>
          <a:graphicData uri="http://schemas.openxmlformats.org/drawingml/2006/table">
            <a:tbl>
              <a:tblPr>
                <a:tableStyleId>{5C22544A-7EE6-4342-B048-85BDC9FD1C3A}</a:tableStyleId>
              </a:tblPr>
              <a:tblGrid>
                <a:gridCol w="3352800"/>
                <a:gridCol w="609600"/>
                <a:gridCol w="3025058"/>
                <a:gridCol w="937342"/>
              </a:tblGrid>
              <a:tr h="370840">
                <a:tc>
                  <a:txBody>
                    <a:bodyPr/>
                    <a:lstStyle/>
                    <a:p>
                      <a:r>
                        <a:rPr lang="en-US" sz="2400" dirty="0" smtClean="0"/>
                        <a:t>Greater than</a:t>
                      </a:r>
                      <a:endParaRPr lang="en-US" sz="2400" dirty="0"/>
                    </a:p>
                  </a:txBody>
                  <a:tcPr>
                    <a:solidFill>
                      <a:schemeClr val="accent1">
                        <a:lumMod val="20000"/>
                        <a:lumOff val="80000"/>
                      </a:schemeClr>
                    </a:solidFill>
                  </a:tcPr>
                </a:tc>
                <a:tc>
                  <a:txBody>
                    <a:bodyPr/>
                    <a:lstStyle/>
                    <a:p>
                      <a:pPr algn="ctr"/>
                      <a:r>
                        <a:rPr lang="en-US" sz="2400" dirty="0" smtClean="0"/>
                        <a:t>&gt;</a:t>
                      </a:r>
                      <a:endParaRPr lang="en-US" sz="2400" dirty="0"/>
                    </a:p>
                  </a:txBody>
                  <a:tcPr>
                    <a:solidFill>
                      <a:schemeClr val="accent2">
                        <a:lumMod val="20000"/>
                        <a:lumOff val="80000"/>
                      </a:schemeClr>
                    </a:solidFill>
                  </a:tcPr>
                </a:tc>
                <a:tc>
                  <a:txBody>
                    <a:bodyPr/>
                    <a:lstStyle/>
                    <a:p>
                      <a:r>
                        <a:rPr lang="en-US" sz="2400" dirty="0" smtClean="0"/>
                        <a:t>Less than</a:t>
                      </a:r>
                      <a:endParaRPr lang="en-US" sz="2400" dirty="0"/>
                    </a:p>
                  </a:txBody>
                  <a:tcPr>
                    <a:solidFill>
                      <a:schemeClr val="accent1">
                        <a:lumMod val="20000"/>
                        <a:lumOff val="80000"/>
                      </a:schemeClr>
                    </a:solidFill>
                  </a:tcPr>
                </a:tc>
                <a:tc>
                  <a:txBody>
                    <a:bodyPr/>
                    <a:lstStyle/>
                    <a:p>
                      <a:pPr algn="ctr"/>
                      <a:r>
                        <a:rPr lang="en-US" sz="2400" dirty="0" smtClean="0"/>
                        <a:t>&lt;</a:t>
                      </a:r>
                      <a:endParaRPr lang="en-US" sz="2400" dirty="0"/>
                    </a:p>
                  </a:txBody>
                  <a:tcPr>
                    <a:solidFill>
                      <a:schemeClr val="accent2">
                        <a:lumMod val="20000"/>
                        <a:lumOff val="80000"/>
                      </a:schemeClr>
                    </a:solidFill>
                  </a:tcPr>
                </a:tc>
              </a:tr>
              <a:tr h="370840">
                <a:tc>
                  <a:txBody>
                    <a:bodyPr/>
                    <a:lstStyle/>
                    <a:p>
                      <a:r>
                        <a:rPr lang="en-US" sz="2400" dirty="0" smtClean="0"/>
                        <a:t>Greater than or equal</a:t>
                      </a:r>
                      <a:r>
                        <a:rPr lang="en-US" sz="2400" baseline="0" dirty="0" smtClean="0"/>
                        <a:t> to</a:t>
                      </a:r>
                      <a:endParaRPr lang="en-US" sz="2400" dirty="0"/>
                    </a:p>
                  </a:txBody>
                  <a:tcPr>
                    <a:solidFill>
                      <a:schemeClr val="accent1">
                        <a:lumMod val="20000"/>
                        <a:lumOff val="80000"/>
                      </a:schemeClr>
                    </a:solidFill>
                  </a:tcPr>
                </a:tc>
                <a:tc>
                  <a:txBody>
                    <a:bodyPr/>
                    <a:lstStyle/>
                    <a:p>
                      <a:pPr algn="ctr"/>
                      <a:r>
                        <a:rPr lang="en-US" sz="2400" dirty="0" smtClean="0"/>
                        <a:t>&gt;=</a:t>
                      </a:r>
                      <a:endParaRPr lang="en-US" sz="2400" dirty="0"/>
                    </a:p>
                  </a:txBody>
                  <a:tcPr>
                    <a:solidFill>
                      <a:schemeClr val="accent2">
                        <a:lumMod val="20000"/>
                        <a:lumOff val="80000"/>
                      </a:schemeClr>
                    </a:solidFill>
                  </a:tcPr>
                </a:tc>
                <a:tc>
                  <a:txBody>
                    <a:bodyPr/>
                    <a:lstStyle/>
                    <a:p>
                      <a:r>
                        <a:rPr lang="en-US" sz="2400" dirty="0" smtClean="0"/>
                        <a:t>Less</a:t>
                      </a:r>
                      <a:r>
                        <a:rPr lang="en-US" sz="2400" baseline="0" dirty="0" smtClean="0"/>
                        <a:t> than or equal to</a:t>
                      </a:r>
                      <a:endParaRPr lang="en-US" sz="2400" dirty="0"/>
                    </a:p>
                  </a:txBody>
                  <a:tcPr>
                    <a:solidFill>
                      <a:schemeClr val="accent1">
                        <a:lumMod val="20000"/>
                        <a:lumOff val="80000"/>
                      </a:schemeClr>
                    </a:solidFill>
                  </a:tcPr>
                </a:tc>
                <a:tc>
                  <a:txBody>
                    <a:bodyPr/>
                    <a:lstStyle/>
                    <a:p>
                      <a:pPr algn="ctr"/>
                      <a:r>
                        <a:rPr lang="en-US" sz="2400" dirty="0" smtClean="0"/>
                        <a:t>&lt;=</a:t>
                      </a:r>
                      <a:endParaRPr lang="en-US" sz="2400" dirty="0"/>
                    </a:p>
                  </a:txBody>
                  <a:tcPr>
                    <a:solidFill>
                      <a:schemeClr val="accent2">
                        <a:lumMod val="20000"/>
                        <a:lumOff val="80000"/>
                      </a:scheme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normAutofit/>
          </a:bodyPr>
          <a:lstStyle/>
          <a:p>
            <a:r>
              <a:rPr lang="en-US" dirty="0" smtClean="0"/>
              <a:t>Navigate among objects in Access database</a:t>
            </a:r>
          </a:p>
          <a:p>
            <a:r>
              <a:rPr lang="en-US" dirty="0" smtClean="0"/>
              <a:t>Understand the difference between working </a:t>
            </a:r>
            <a:br>
              <a:rPr lang="en-US" dirty="0" smtClean="0"/>
            </a:br>
            <a:r>
              <a:rPr lang="en-US" dirty="0" smtClean="0"/>
              <a:t>in storage and memory</a:t>
            </a:r>
          </a:p>
          <a:p>
            <a:r>
              <a:rPr lang="en-US" dirty="0" smtClean="0"/>
              <a:t>Practice good database file management</a:t>
            </a:r>
          </a:p>
          <a:p>
            <a:r>
              <a:rPr lang="en-US" dirty="0" smtClean="0"/>
              <a:t>Back up, compact, and repair Access files</a:t>
            </a:r>
          </a:p>
          <a:p>
            <a:r>
              <a:rPr lang="en-US" dirty="0" smtClean="0"/>
              <a:t>Create filters</a:t>
            </a:r>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Filter using ANDs and ORs</a:t>
            </a:r>
            <a:endParaRPr lang="en-US" dirty="0"/>
          </a:p>
        </p:txBody>
      </p:sp>
      <p:sp>
        <p:nvSpPr>
          <p:cNvPr id="9" name="Content Placeholder 8"/>
          <p:cNvSpPr>
            <a:spLocks noGrp="1"/>
          </p:cNvSpPr>
          <p:nvPr>
            <p:ph idx="1"/>
          </p:nvPr>
        </p:nvSpPr>
        <p:spPr/>
        <p:txBody>
          <a:bodyPr/>
          <a:lstStyle/>
          <a:p>
            <a:r>
              <a:rPr lang="en-US" dirty="0" smtClean="0"/>
              <a:t>ANDs restrict selection criteria</a:t>
            </a:r>
          </a:p>
          <a:p>
            <a:r>
              <a:rPr lang="en-US" dirty="0" smtClean="0"/>
              <a:t>ORs expand selection criteria</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Access or Excel?</a:t>
            </a:r>
            <a:endParaRPr lang="en-US" dirty="0"/>
          </a:p>
        </p:txBody>
      </p:sp>
      <p:sp>
        <p:nvSpPr>
          <p:cNvPr id="9" name="Content Placeholder 8"/>
          <p:cNvSpPr>
            <a:spLocks noGrp="1"/>
          </p:cNvSpPr>
          <p:nvPr>
            <p:ph idx="1"/>
          </p:nvPr>
        </p:nvSpPr>
        <p:spPr/>
        <p:txBody>
          <a:bodyPr>
            <a:normAutofit lnSpcReduction="10000"/>
          </a:bodyPr>
          <a:lstStyle/>
          <a:p>
            <a:pPr>
              <a:buNone/>
            </a:pPr>
            <a:r>
              <a:rPr lang="en-US" dirty="0" smtClean="0"/>
              <a:t>It is better to use Excel, if you:</a:t>
            </a:r>
          </a:p>
          <a:p>
            <a:r>
              <a:rPr lang="en-US" dirty="0" smtClean="0"/>
              <a:t>Are more comfortable with its ease of use</a:t>
            </a:r>
          </a:p>
          <a:p>
            <a:r>
              <a:rPr lang="en-US" dirty="0" smtClean="0"/>
              <a:t>Only need one worksheet to handle all of your data</a:t>
            </a:r>
          </a:p>
          <a:p>
            <a:r>
              <a:rPr lang="en-US" dirty="0" smtClean="0"/>
              <a:t>Have mostly numeric data</a:t>
            </a:r>
          </a:p>
          <a:p>
            <a:r>
              <a:rPr lang="en-US" dirty="0" smtClean="0"/>
              <a:t>Require subtotals and totals for worksheet</a:t>
            </a:r>
          </a:p>
          <a:p>
            <a:r>
              <a:rPr lang="en-US" dirty="0" smtClean="0"/>
              <a:t>Want to use “what if” scenarios on data</a:t>
            </a:r>
          </a:p>
          <a:p>
            <a:r>
              <a:rPr lang="en-US" dirty="0" smtClean="0"/>
              <a:t>Need to create complex charts and/or graphs</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Access or Excel? (continued)</a:t>
            </a:r>
            <a:endParaRPr lang="en-US" dirty="0"/>
          </a:p>
        </p:txBody>
      </p:sp>
      <p:sp>
        <p:nvSpPr>
          <p:cNvPr id="9" name="Content Placeholder 8"/>
          <p:cNvSpPr>
            <a:spLocks noGrp="1"/>
          </p:cNvSpPr>
          <p:nvPr>
            <p:ph idx="1"/>
          </p:nvPr>
        </p:nvSpPr>
        <p:spPr>
          <a:xfrm>
            <a:off x="304800" y="1447800"/>
            <a:ext cx="8382000" cy="4678363"/>
          </a:xfrm>
        </p:spPr>
        <p:txBody>
          <a:bodyPr>
            <a:normAutofit fontScale="92500" lnSpcReduction="20000"/>
          </a:bodyPr>
          <a:lstStyle/>
          <a:p>
            <a:pPr>
              <a:buNone/>
            </a:pPr>
            <a:r>
              <a:rPr lang="en-US" dirty="0" smtClean="0"/>
              <a:t>It is better to use Access when you:</a:t>
            </a:r>
          </a:p>
          <a:p>
            <a:r>
              <a:rPr lang="en-US" dirty="0" smtClean="0"/>
              <a:t>Need multiple related tables to store data</a:t>
            </a:r>
          </a:p>
          <a:p>
            <a:r>
              <a:rPr lang="en-US" dirty="0" smtClean="0"/>
              <a:t>Have a large amount of data</a:t>
            </a:r>
          </a:p>
          <a:p>
            <a:r>
              <a:rPr lang="en-US" dirty="0" smtClean="0"/>
              <a:t>Need to connect to and retrieve data from external databases (such as Microsoft SQL Server)</a:t>
            </a:r>
          </a:p>
          <a:p>
            <a:r>
              <a:rPr lang="en-US" dirty="0" smtClean="0"/>
              <a:t>Need to group, sort, and total data based on criteria</a:t>
            </a:r>
          </a:p>
          <a:p>
            <a:r>
              <a:rPr lang="en-US" dirty="0" smtClean="0"/>
              <a:t>Need multiple users to have access to application simultaneously</a:t>
            </a:r>
          </a:p>
          <a:p>
            <a:r>
              <a:rPr lang="en-US" dirty="0" smtClean="0"/>
              <a:t>Need built-in tools to help organize data</a:t>
            </a:r>
          </a:p>
          <a:p>
            <a:pPr lvl="1"/>
            <a:r>
              <a:rPr lang="en-US" dirty="0" smtClean="0"/>
              <a:t>Ability to create relationships between tables</a:t>
            </a:r>
          </a:p>
          <a:p>
            <a:pPr lvl="1"/>
            <a:endParaRPr lang="en-US" dirty="0" smtClean="0"/>
          </a:p>
          <a:p>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Relational Databases</a:t>
            </a:r>
            <a:endParaRPr lang="en-US" dirty="0"/>
          </a:p>
        </p:txBody>
      </p:sp>
      <p:sp>
        <p:nvSpPr>
          <p:cNvPr id="9" name="Content Placeholder 8"/>
          <p:cNvSpPr>
            <a:spLocks noGrp="1"/>
          </p:cNvSpPr>
          <p:nvPr>
            <p:ph idx="1"/>
          </p:nvPr>
        </p:nvSpPr>
        <p:spPr>
          <a:xfrm>
            <a:off x="457200" y="1600200"/>
            <a:ext cx="8458200" cy="4648200"/>
          </a:xfrm>
        </p:spPr>
        <p:txBody>
          <a:bodyPr/>
          <a:lstStyle/>
          <a:p>
            <a:r>
              <a:rPr lang="en-US" dirty="0" smtClean="0"/>
              <a:t>Access</a:t>
            </a:r>
            <a:r>
              <a:rPr lang="en-US" dirty="0" smtClean="0">
                <a:latin typeface="Times New Roman"/>
                <a:cs typeface="Times New Roman"/>
              </a:rPr>
              <a:t>—</a:t>
            </a:r>
            <a:r>
              <a:rPr lang="en-US" dirty="0" smtClean="0"/>
              <a:t>a Relational Database Management System (RDBMS) </a:t>
            </a:r>
          </a:p>
          <a:p>
            <a:pPr lvl="1"/>
            <a:r>
              <a:rPr lang="en-US" dirty="0" smtClean="0"/>
              <a:t>Allows the user to create relationships between tables</a:t>
            </a:r>
          </a:p>
          <a:p>
            <a:r>
              <a:rPr lang="en-US" dirty="0" smtClean="0"/>
              <a:t>Relationships</a:t>
            </a:r>
            <a:r>
              <a:rPr lang="en-US" dirty="0" smtClean="0">
                <a:latin typeface="Times New Roman"/>
                <a:cs typeface="Times New Roman"/>
              </a:rPr>
              <a:t>—</a:t>
            </a:r>
            <a:r>
              <a:rPr lang="en-US" dirty="0" smtClean="0"/>
              <a:t>the set of rules on how tables will be related</a:t>
            </a:r>
          </a:p>
          <a:p>
            <a:pPr lvl="1"/>
            <a:r>
              <a:rPr lang="en-US" dirty="0" smtClean="0"/>
              <a:t>Good database table design is based on normalization </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Creating Relationships</a:t>
            </a:r>
            <a:endParaRPr lang="en-US" dirty="0"/>
          </a:p>
        </p:txBody>
      </p:sp>
      <p:sp>
        <p:nvSpPr>
          <p:cNvPr id="9" name="Content Placeholder 8"/>
          <p:cNvSpPr>
            <a:spLocks noGrp="1"/>
          </p:cNvSpPr>
          <p:nvPr>
            <p:ph idx="1"/>
          </p:nvPr>
        </p:nvSpPr>
        <p:spPr/>
        <p:txBody>
          <a:bodyPr>
            <a:normAutofit lnSpcReduction="10000"/>
          </a:bodyPr>
          <a:lstStyle/>
          <a:p>
            <a:r>
              <a:rPr lang="en-US" dirty="0" smtClean="0"/>
              <a:t>A common field</a:t>
            </a:r>
            <a:r>
              <a:rPr lang="en-US" dirty="0" smtClean="0">
                <a:latin typeface="Times New Roman"/>
                <a:cs typeface="Times New Roman"/>
              </a:rPr>
              <a:t>—</a:t>
            </a:r>
            <a:r>
              <a:rPr lang="en-US" dirty="0" smtClean="0"/>
              <a:t>used to relate two tables together</a:t>
            </a:r>
          </a:p>
          <a:p>
            <a:r>
              <a:rPr lang="en-US" dirty="0" smtClean="0"/>
              <a:t>Join lines</a:t>
            </a:r>
            <a:r>
              <a:rPr lang="en-US" dirty="0" smtClean="0">
                <a:latin typeface="Times New Roman"/>
                <a:cs typeface="Times New Roman"/>
              </a:rPr>
              <a:t>—</a:t>
            </a:r>
            <a:r>
              <a:rPr lang="en-US" dirty="0" smtClean="0"/>
              <a:t>allow relationships between two tables to be created on a common field</a:t>
            </a:r>
          </a:p>
          <a:p>
            <a:r>
              <a:rPr lang="en-US" dirty="0" smtClean="0"/>
              <a:t>Three types of relationships used by Access to manage relationships between tables:</a:t>
            </a:r>
          </a:p>
          <a:p>
            <a:pPr lvl="1"/>
            <a:r>
              <a:rPr lang="en-US" dirty="0" smtClean="0"/>
              <a:t>Enforce referential integrity</a:t>
            </a:r>
          </a:p>
          <a:p>
            <a:pPr lvl="1"/>
            <a:r>
              <a:rPr lang="en-US" dirty="0" smtClean="0"/>
              <a:t>Cascade update related fields (see Chapter 2)</a:t>
            </a:r>
          </a:p>
          <a:p>
            <a:pPr lvl="1"/>
            <a:r>
              <a:rPr lang="en-US" dirty="0" smtClean="0"/>
              <a:t>Cascade delete related records (see Chapter 2)</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Using the Relationships Window</a:t>
            </a:r>
            <a:endParaRPr lang="en-US" dirty="0"/>
          </a:p>
        </p:txBody>
      </p:sp>
      <p:sp>
        <p:nvSpPr>
          <p:cNvPr id="9" name="Content Placeholder 8"/>
          <p:cNvSpPr>
            <a:spLocks noGrp="1"/>
          </p:cNvSpPr>
          <p:nvPr>
            <p:ph idx="1"/>
          </p:nvPr>
        </p:nvSpPr>
        <p:spPr/>
        <p:txBody>
          <a:bodyPr/>
          <a:lstStyle/>
          <a:p>
            <a:r>
              <a:rPr lang="en-US" dirty="0" smtClean="0"/>
              <a:t>Relationships should be created after the tables are created, but before any sample data is entered</a:t>
            </a:r>
          </a:p>
          <a:p>
            <a:r>
              <a:rPr lang="en-US" dirty="0" smtClean="0"/>
              <a:t>Relationships between tables are represented by join lines in the Relationships window</a:t>
            </a:r>
          </a:p>
          <a:p>
            <a:r>
              <a:rPr lang="en-US" dirty="0" smtClean="0"/>
              <a:t>Most common method of connecting two tables is using a primary key from the primary table to the foreign key in the related table</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Referential Integrity</a:t>
            </a:r>
            <a:endParaRPr lang="en-US" dirty="0"/>
          </a:p>
        </p:txBody>
      </p:sp>
      <p:sp>
        <p:nvSpPr>
          <p:cNvPr id="9" name="Content Placeholder 8"/>
          <p:cNvSpPr>
            <a:spLocks noGrp="1"/>
          </p:cNvSpPr>
          <p:nvPr>
            <p:ph idx="1"/>
          </p:nvPr>
        </p:nvSpPr>
        <p:spPr/>
        <p:txBody>
          <a:bodyPr>
            <a:normAutofit lnSpcReduction="10000"/>
          </a:bodyPr>
          <a:lstStyle/>
          <a:p>
            <a:r>
              <a:rPr lang="en-US" dirty="0" smtClean="0"/>
              <a:t>Ensures that data cannot be entered into a related table unless it first exists in the primary table</a:t>
            </a:r>
          </a:p>
          <a:p>
            <a:r>
              <a:rPr lang="en-US" dirty="0" smtClean="0"/>
              <a:t>Example:</a:t>
            </a:r>
          </a:p>
          <a:p>
            <a:pPr lvl="1"/>
            <a:r>
              <a:rPr lang="en-US" dirty="0" smtClean="0"/>
              <a:t>Banks would not want to offer a loan to an individual unless that individual was already established as a customer of the bank.</a:t>
            </a:r>
          </a:p>
          <a:p>
            <a:pPr lvl="1"/>
            <a:r>
              <a:rPr lang="en-US" dirty="0" smtClean="0"/>
              <a:t>Thus, the customer has to be entered into the customer table, before a new loan can be made in the loan table with that customer’s ID. </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Using Sample Data</a:t>
            </a:r>
            <a:endParaRPr lang="en-US" dirty="0"/>
          </a:p>
        </p:txBody>
      </p:sp>
      <p:sp>
        <p:nvSpPr>
          <p:cNvPr id="9" name="Content Placeholder 8"/>
          <p:cNvSpPr>
            <a:spLocks noGrp="1"/>
          </p:cNvSpPr>
          <p:nvPr>
            <p:ph idx="1"/>
          </p:nvPr>
        </p:nvSpPr>
        <p:spPr/>
        <p:txBody>
          <a:bodyPr/>
          <a:lstStyle/>
          <a:p>
            <a:pPr>
              <a:buNone/>
            </a:pPr>
            <a:r>
              <a:rPr lang="en-US" dirty="0" smtClean="0"/>
              <a:t>   Before entering the real data, populate your tables with sample, yet representative, data in each of your tables</a:t>
            </a:r>
          </a:p>
          <a:p>
            <a:pPr>
              <a:buNone/>
            </a:pP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Relationships Window</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28</a:t>
            </a:fld>
            <a:endParaRPr lang="en-US" dirty="0"/>
          </a:p>
        </p:txBody>
      </p:sp>
      <p:sp>
        <p:nvSpPr>
          <p:cNvPr id="6" name="Content Placeholder 8"/>
          <p:cNvSpPr txBox="1">
            <a:spLocks/>
          </p:cNvSpPr>
          <p:nvPr/>
        </p:nvSpPr>
        <p:spPr>
          <a:xfrm>
            <a:off x="609600" y="17526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Garamond" pitchFamily="18" charset="0"/>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1309806" y="1141513"/>
            <a:ext cx="6919794" cy="5183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Access works best for large amounts of data stored in multiple related tables using relationships between tables</a:t>
            </a:r>
          </a:p>
          <a:p>
            <a:r>
              <a:rPr lang="en-US" dirty="0" smtClean="0"/>
              <a:t>Access allows you to sort and filter data </a:t>
            </a:r>
          </a:p>
          <a:p>
            <a:r>
              <a:rPr lang="en-US" dirty="0" smtClean="0"/>
              <a:t>Access allows you to compact and repair and back up your data</a:t>
            </a:r>
          </a:p>
          <a:p>
            <a:r>
              <a:rPr lang="en-US" dirty="0" smtClean="0"/>
              <a:t>Practicing good database file management will improve the quality of your database</a:t>
            </a:r>
          </a:p>
          <a:p>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 (continued)</a:t>
            </a:r>
            <a:endParaRPr lang="en-US" dirty="0"/>
          </a:p>
        </p:txBody>
      </p:sp>
      <p:sp>
        <p:nvSpPr>
          <p:cNvPr id="5" name="Content Placeholder 4"/>
          <p:cNvSpPr>
            <a:spLocks noGrp="1"/>
          </p:cNvSpPr>
          <p:nvPr>
            <p:ph idx="1"/>
          </p:nvPr>
        </p:nvSpPr>
        <p:spPr/>
        <p:txBody>
          <a:bodyPr>
            <a:normAutofit/>
          </a:bodyPr>
          <a:lstStyle/>
          <a:p>
            <a:r>
              <a:rPr lang="en-US" dirty="0" smtClean="0"/>
              <a:t>Sort table data on one or more fields</a:t>
            </a:r>
          </a:p>
          <a:p>
            <a:r>
              <a:rPr lang="en-US" dirty="0" smtClean="0"/>
              <a:t>Know when to use Access or Excel to manage data</a:t>
            </a:r>
          </a:p>
          <a:p>
            <a:r>
              <a:rPr lang="en-US" dirty="0" smtClean="0"/>
              <a:t>Use Relationships window</a:t>
            </a:r>
          </a:p>
          <a:p>
            <a:r>
              <a:rPr lang="en-US" dirty="0" smtClean="0"/>
              <a:t>Understand relational power</a:t>
            </a:r>
            <a:endParaRPr lang="en-US"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are Everywhere!</a:t>
            </a:r>
            <a:endParaRPr lang="en-US" dirty="0"/>
          </a:p>
        </p:txBody>
      </p:sp>
      <p:sp>
        <p:nvSpPr>
          <p:cNvPr id="3" name="Content Placeholder 2"/>
          <p:cNvSpPr>
            <a:spLocks noGrp="1"/>
          </p:cNvSpPr>
          <p:nvPr>
            <p:ph idx="1"/>
          </p:nvPr>
        </p:nvSpPr>
        <p:spPr/>
        <p:txBody>
          <a:bodyPr/>
          <a:lstStyle/>
          <a:p>
            <a:r>
              <a:rPr lang="en-US" dirty="0" smtClean="0"/>
              <a:t>The Internet uses databases extensively</a:t>
            </a:r>
          </a:p>
          <a:p>
            <a:r>
              <a:rPr lang="en-US" dirty="0" smtClean="0"/>
              <a:t>Every time you are asked to input data, you’re accessing a database</a:t>
            </a:r>
          </a:p>
          <a:p>
            <a:pPr lvl="1"/>
            <a:r>
              <a:rPr lang="en-US" dirty="0" smtClean="0"/>
              <a:t>Examples:  Google, Ebay and Abercrombie</a:t>
            </a:r>
          </a:p>
          <a:p>
            <a:pPr>
              <a:buNone/>
            </a:pP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Objects</a:t>
            </a:r>
            <a:endParaRPr lang="en-US" dirty="0"/>
          </a:p>
        </p:txBody>
      </p:sp>
      <p:sp>
        <p:nvSpPr>
          <p:cNvPr id="9" name="Content Placeholder 8"/>
          <p:cNvSpPr>
            <a:spLocks noGrp="1"/>
          </p:cNvSpPr>
          <p:nvPr>
            <p:ph idx="1"/>
          </p:nvPr>
        </p:nvSpPr>
        <p:spPr/>
        <p:txBody>
          <a:bodyPr>
            <a:normAutofit lnSpcReduction="10000"/>
          </a:bodyPr>
          <a:lstStyle/>
          <a:p>
            <a:r>
              <a:rPr lang="en-US" dirty="0" smtClean="0"/>
              <a:t>What are objects?</a:t>
            </a:r>
          </a:p>
          <a:p>
            <a:r>
              <a:rPr lang="en-US" dirty="0" smtClean="0"/>
              <a:t>Four most commonly used object types</a:t>
            </a:r>
          </a:p>
          <a:p>
            <a:pPr lvl="1"/>
            <a:r>
              <a:rPr lang="en-US" dirty="0" smtClean="0"/>
              <a:t>Tables</a:t>
            </a:r>
          </a:p>
          <a:p>
            <a:pPr lvl="1"/>
            <a:r>
              <a:rPr lang="en-US" dirty="0" smtClean="0"/>
              <a:t>Queries</a:t>
            </a:r>
          </a:p>
          <a:p>
            <a:pPr lvl="1"/>
            <a:r>
              <a:rPr lang="en-US" dirty="0" smtClean="0"/>
              <a:t>Forms</a:t>
            </a:r>
          </a:p>
          <a:p>
            <a:pPr lvl="1"/>
            <a:r>
              <a:rPr lang="en-US" dirty="0" smtClean="0"/>
              <a:t>Reports</a:t>
            </a:r>
          </a:p>
          <a:p>
            <a:r>
              <a:rPr lang="en-US" dirty="0" smtClean="0"/>
              <a:t>Two less commonly used object types</a:t>
            </a:r>
          </a:p>
          <a:p>
            <a:pPr lvl="1"/>
            <a:r>
              <a:rPr lang="en-US" dirty="0" smtClean="0"/>
              <a:t>Macros</a:t>
            </a:r>
          </a:p>
          <a:p>
            <a:pPr lvl="1"/>
            <a:r>
              <a:rPr lang="en-US" dirty="0" smtClean="0"/>
              <a:t>Modules</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Database Components</a:t>
            </a:r>
            <a:endParaRPr lang="en-US" dirty="0"/>
          </a:p>
        </p:txBody>
      </p:sp>
      <p:sp>
        <p:nvSpPr>
          <p:cNvPr id="9" name="Content Placeholder 8"/>
          <p:cNvSpPr>
            <a:spLocks noGrp="1"/>
          </p:cNvSpPr>
          <p:nvPr>
            <p:ph idx="1"/>
          </p:nvPr>
        </p:nvSpPr>
        <p:spPr>
          <a:xfrm>
            <a:off x="457200" y="1600200"/>
            <a:ext cx="2514600" cy="4525963"/>
          </a:xfrm>
        </p:spPr>
        <p:txBody>
          <a:bodyPr/>
          <a:lstStyle/>
          <a:p>
            <a:r>
              <a:rPr lang="en-US" dirty="0" smtClean="0"/>
              <a:t>Objects</a:t>
            </a:r>
          </a:p>
          <a:p>
            <a:r>
              <a:rPr lang="en-US" dirty="0" smtClean="0"/>
              <a:t>Tables</a:t>
            </a:r>
          </a:p>
          <a:p>
            <a:r>
              <a:rPr lang="en-US" dirty="0" smtClean="0"/>
              <a:t>Fields</a:t>
            </a:r>
          </a:p>
          <a:p>
            <a:r>
              <a:rPr lang="en-US" dirty="0" smtClean="0"/>
              <a:t>Records</a:t>
            </a:r>
          </a:p>
          <a:p>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6</a:t>
            </a:fld>
            <a:endParaRPr lang="en-US" dirty="0"/>
          </a:p>
        </p:txBody>
      </p:sp>
      <p:graphicFrame>
        <p:nvGraphicFramePr>
          <p:cNvPr id="6" name="Table 5"/>
          <p:cNvGraphicFramePr>
            <a:graphicFrameLocks noGrp="1"/>
          </p:cNvGraphicFramePr>
          <p:nvPr/>
        </p:nvGraphicFramePr>
        <p:xfrm>
          <a:off x="3276600" y="1752600"/>
          <a:ext cx="5444557" cy="3667760"/>
        </p:xfrm>
        <a:graphic>
          <a:graphicData uri="http://schemas.openxmlformats.org/drawingml/2006/table">
            <a:tbl>
              <a:tblPr firstRow="1">
                <a:tableStyleId>{21E4AEA4-8DFA-4A89-87EB-49C32662AFE0}</a:tableStyleId>
              </a:tblPr>
              <a:tblGrid>
                <a:gridCol w="608330"/>
                <a:gridCol w="715772"/>
                <a:gridCol w="879729"/>
                <a:gridCol w="625792"/>
                <a:gridCol w="2614934"/>
              </a:tblGrid>
              <a:tr h="370840">
                <a:tc gridSpan="5">
                  <a:txBody>
                    <a:bodyPr/>
                    <a:lstStyle/>
                    <a:p>
                      <a:pPr algn="ctr"/>
                      <a:r>
                        <a:rPr lang="en-US" dirty="0" smtClean="0"/>
                        <a:t>School Database</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r>
              <a:tr h="370840">
                <a:tc gridSpan="3">
                  <a:txBody>
                    <a:bodyPr/>
                    <a:lstStyle/>
                    <a:p>
                      <a:pPr algn="ctr"/>
                      <a:r>
                        <a:rPr lang="en-US" dirty="0" smtClean="0">
                          <a:solidFill>
                            <a:schemeClr val="bg1"/>
                          </a:solidFill>
                        </a:rPr>
                        <a:t>Student</a:t>
                      </a:r>
                      <a:r>
                        <a:rPr lang="en-US" baseline="0" dirty="0" smtClean="0">
                          <a:solidFill>
                            <a:schemeClr val="bg1"/>
                          </a:solidFill>
                        </a:rPr>
                        <a:t> Table</a:t>
                      </a:r>
                      <a:endParaRPr lang="en-US" dirty="0">
                        <a:solidFill>
                          <a:schemeClr val="bg1"/>
                        </a:solidFill>
                      </a:endParaRPr>
                    </a:p>
                  </a:txBody>
                  <a:tcPr>
                    <a:lnR w="12700" cap="flat" cmpd="sng" algn="ctr">
                      <a:solidFill>
                        <a:schemeClr val="tx1"/>
                      </a:solidFill>
                      <a:prstDash val="solid"/>
                      <a:round/>
                      <a:headEnd type="none" w="med" len="med"/>
                      <a:tailEnd type="none" w="med" len="med"/>
                    </a:lnR>
                    <a:solidFill>
                      <a:srgbClr val="00B0F0"/>
                    </a:solidFill>
                  </a:tcPr>
                </a:tc>
                <a:tc hMerge="1">
                  <a:txBody>
                    <a:bodyPr/>
                    <a:lstStyle/>
                    <a:p>
                      <a:endParaRPr lang="en-US"/>
                    </a:p>
                  </a:txBody>
                  <a:tcPr/>
                </a:tc>
                <a:tc hMerge="1">
                  <a:txBody>
                    <a:bodyPr/>
                    <a:lstStyle/>
                    <a:p>
                      <a:endParaRPr lang="en-US"/>
                    </a:p>
                  </a:txBody>
                  <a:tcPr/>
                </a:tc>
                <a:tc gridSpan="2">
                  <a:txBody>
                    <a:bodyPr/>
                    <a:lstStyle/>
                    <a:p>
                      <a:pPr algn="ctr"/>
                      <a:r>
                        <a:rPr lang="en-US" dirty="0" smtClean="0">
                          <a:solidFill>
                            <a:schemeClr val="bg1"/>
                          </a:solidFill>
                        </a:rPr>
                        <a:t>Course</a:t>
                      </a:r>
                      <a:r>
                        <a:rPr lang="en-US" baseline="0" dirty="0" smtClean="0">
                          <a:solidFill>
                            <a:schemeClr val="bg1"/>
                          </a:solidFill>
                        </a:rPr>
                        <a:t> Table</a:t>
                      </a:r>
                      <a:endParaRPr lang="en-US" dirty="0">
                        <a:solidFill>
                          <a:schemeClr val="bg1"/>
                        </a:solidFill>
                      </a:endParaRPr>
                    </a:p>
                  </a:txBody>
                  <a:tcPr>
                    <a:lnL w="12700" cap="flat" cmpd="sng" algn="ctr">
                      <a:solidFill>
                        <a:schemeClr val="tx1"/>
                      </a:solidFill>
                      <a:prstDash val="solid"/>
                      <a:round/>
                      <a:headEnd type="none" w="med" len="med"/>
                      <a:tailEnd type="none" w="med" len="med"/>
                    </a:lnL>
                    <a:solidFill>
                      <a:srgbClr val="00B0F0"/>
                    </a:solidFill>
                  </a:tcPr>
                </a:tc>
                <a:tc hMerge="1">
                  <a:txBody>
                    <a:bodyPr/>
                    <a:lstStyle/>
                    <a:p>
                      <a:endParaRPr lang="en-US"/>
                    </a:p>
                  </a:txBody>
                  <a:tcPr/>
                </a:tc>
              </a:tr>
              <a:tr h="185420">
                <a:tc>
                  <a:txBody>
                    <a:bodyPr/>
                    <a:lstStyle/>
                    <a:p>
                      <a:pPr algn="ctr"/>
                      <a:r>
                        <a:rPr lang="en-US" dirty="0" smtClean="0">
                          <a:solidFill>
                            <a:srgbClr val="7030A0"/>
                          </a:solidFill>
                        </a:rPr>
                        <a:t>S-ID</a:t>
                      </a:r>
                      <a:endParaRPr lang="en-US" dirty="0">
                        <a:solidFill>
                          <a:srgbClr val="7030A0"/>
                        </a:solidFill>
                      </a:endParaRPr>
                    </a:p>
                  </a:txBody>
                  <a:tcPr>
                    <a:solidFill>
                      <a:srgbClr val="FFFF00"/>
                    </a:solidFill>
                  </a:tcPr>
                </a:tc>
                <a:tc>
                  <a:txBody>
                    <a:bodyPr/>
                    <a:lstStyle/>
                    <a:p>
                      <a:pPr algn="ctr"/>
                      <a:r>
                        <a:rPr lang="en-US" dirty="0" smtClean="0">
                          <a:solidFill>
                            <a:srgbClr val="7030A0"/>
                          </a:solidFill>
                        </a:rPr>
                        <a:t>S-FN</a:t>
                      </a:r>
                      <a:endParaRPr lang="en-US" dirty="0">
                        <a:solidFill>
                          <a:srgbClr val="7030A0"/>
                        </a:solidFill>
                      </a:endParaRPr>
                    </a:p>
                  </a:txBody>
                  <a:tcPr>
                    <a:solidFill>
                      <a:srgbClr val="FFFF00"/>
                    </a:solidFill>
                  </a:tcPr>
                </a:tc>
                <a:tc>
                  <a:txBody>
                    <a:bodyPr/>
                    <a:lstStyle/>
                    <a:p>
                      <a:pPr algn="ctr"/>
                      <a:r>
                        <a:rPr lang="en-US" dirty="0" smtClean="0">
                          <a:solidFill>
                            <a:srgbClr val="7030A0"/>
                          </a:solidFill>
                        </a:rPr>
                        <a:t>S-LN</a:t>
                      </a:r>
                      <a:endParaRPr lang="en-US" dirty="0">
                        <a:solidFill>
                          <a:srgbClr val="7030A0"/>
                        </a:solidFill>
                      </a:endParaRPr>
                    </a:p>
                  </a:txBody>
                  <a:tcPr>
                    <a:lnR w="12700" cap="flat" cmpd="sng" algn="ctr">
                      <a:solidFill>
                        <a:schemeClr val="tx1"/>
                      </a:solidFill>
                      <a:prstDash val="solid"/>
                      <a:round/>
                      <a:headEnd type="none" w="med" len="med"/>
                      <a:tailEnd type="none" w="med" len="med"/>
                    </a:lnR>
                    <a:solidFill>
                      <a:srgbClr val="FFFF00"/>
                    </a:solidFill>
                  </a:tcPr>
                </a:tc>
                <a:tc>
                  <a:txBody>
                    <a:bodyPr/>
                    <a:lstStyle/>
                    <a:p>
                      <a:pPr algn="ctr"/>
                      <a:r>
                        <a:rPr lang="en-US" dirty="0" smtClean="0">
                          <a:solidFill>
                            <a:srgbClr val="7030A0"/>
                          </a:solidFill>
                        </a:rPr>
                        <a:t>C-ID</a:t>
                      </a:r>
                      <a:endParaRPr lang="en-US" dirty="0">
                        <a:solidFill>
                          <a:srgbClr val="7030A0"/>
                        </a:solidFill>
                      </a:endParaRPr>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dirty="0" smtClean="0">
                          <a:solidFill>
                            <a:srgbClr val="7030A0"/>
                          </a:solidFill>
                        </a:rPr>
                        <a:t>C-Name</a:t>
                      </a:r>
                      <a:endParaRPr lang="en-US" dirty="0">
                        <a:solidFill>
                          <a:srgbClr val="7030A0"/>
                        </a:solidFill>
                      </a:endParaRPr>
                    </a:p>
                  </a:txBody>
                  <a:tcPr>
                    <a:solidFill>
                      <a:srgbClr val="FFFF00"/>
                    </a:solidFill>
                  </a:tcPr>
                </a:tc>
              </a:tr>
              <a:tr h="185420">
                <a:tc>
                  <a:txBody>
                    <a:bodyPr/>
                    <a:lstStyle/>
                    <a:p>
                      <a:r>
                        <a:rPr lang="en-US" dirty="0" smtClean="0"/>
                        <a:t>S01</a:t>
                      </a:r>
                      <a:endParaRPr lang="en-US" dirty="0"/>
                    </a:p>
                  </a:txBody>
                  <a:tcPr/>
                </a:tc>
                <a:tc>
                  <a:txBody>
                    <a:bodyPr/>
                    <a:lstStyle/>
                    <a:p>
                      <a:r>
                        <a:rPr lang="en-US" dirty="0" smtClean="0"/>
                        <a:t>Bob</a:t>
                      </a:r>
                      <a:endParaRPr lang="en-US" dirty="0"/>
                    </a:p>
                  </a:txBody>
                  <a:tcPr/>
                </a:tc>
                <a:tc>
                  <a:txBody>
                    <a:bodyPr/>
                    <a:lstStyle/>
                    <a:p>
                      <a:r>
                        <a:rPr lang="en-US" dirty="0" smtClean="0"/>
                        <a:t>Woods</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C01</a:t>
                      </a:r>
                      <a:endParaRPr lang="en-US" dirty="0"/>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r>
                        <a:rPr lang="en-US" dirty="0" smtClean="0"/>
                        <a:t>Intro to Microcomputer Applications</a:t>
                      </a:r>
                      <a:endParaRPr lang="en-US" dirty="0"/>
                    </a:p>
                  </a:txBody>
                  <a:tcPr>
                    <a:solidFill>
                      <a:schemeClr val="accent5">
                        <a:lumMod val="20000"/>
                        <a:lumOff val="80000"/>
                      </a:schemeClr>
                    </a:solidFill>
                  </a:tcPr>
                </a:tc>
              </a:tr>
              <a:tr h="185420">
                <a:tc>
                  <a:txBody>
                    <a:bodyPr/>
                    <a:lstStyle/>
                    <a:p>
                      <a:r>
                        <a:rPr lang="en-US" dirty="0" smtClean="0"/>
                        <a:t>S02</a:t>
                      </a:r>
                      <a:endParaRPr lang="en-US" dirty="0"/>
                    </a:p>
                  </a:txBody>
                  <a:tcPr/>
                </a:tc>
                <a:tc>
                  <a:txBody>
                    <a:bodyPr/>
                    <a:lstStyle/>
                    <a:p>
                      <a:r>
                        <a:rPr lang="en-US" dirty="0" smtClean="0"/>
                        <a:t>Ted</a:t>
                      </a:r>
                      <a:endParaRPr lang="en-US" dirty="0"/>
                    </a:p>
                  </a:txBody>
                  <a:tcPr/>
                </a:tc>
                <a:tc>
                  <a:txBody>
                    <a:bodyPr/>
                    <a:lstStyle/>
                    <a:p>
                      <a:r>
                        <a:rPr lang="en-US" dirty="0" smtClean="0"/>
                        <a:t>Trees</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C02</a:t>
                      </a:r>
                      <a:endParaRPr lang="en-US" dirty="0"/>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r>
                        <a:rPr lang="en-US" dirty="0" smtClean="0"/>
                        <a:t>Computer</a:t>
                      </a:r>
                      <a:r>
                        <a:rPr lang="en-US" baseline="0" dirty="0" smtClean="0"/>
                        <a:t> Applications for Business</a:t>
                      </a:r>
                      <a:endParaRPr lang="en-US" dirty="0"/>
                    </a:p>
                  </a:txBody>
                  <a:tcPr>
                    <a:solidFill>
                      <a:schemeClr val="accent5">
                        <a:lumMod val="20000"/>
                        <a:lumOff val="80000"/>
                      </a:schemeClr>
                    </a:solidFill>
                  </a:tcPr>
                </a:tc>
              </a:tr>
              <a:tr h="185420">
                <a:tc>
                  <a:txBody>
                    <a:bodyPr/>
                    <a:lstStyle/>
                    <a:p>
                      <a:r>
                        <a:rPr lang="en-US" dirty="0" smtClean="0"/>
                        <a:t>S03</a:t>
                      </a:r>
                      <a:endParaRPr lang="en-US" dirty="0"/>
                    </a:p>
                  </a:txBody>
                  <a:tcPr/>
                </a:tc>
                <a:tc>
                  <a:txBody>
                    <a:bodyPr/>
                    <a:lstStyle/>
                    <a:p>
                      <a:r>
                        <a:rPr lang="en-US" dirty="0" smtClean="0"/>
                        <a:t>Carol</a:t>
                      </a:r>
                      <a:endParaRPr lang="en-US" dirty="0"/>
                    </a:p>
                  </a:txBody>
                  <a:tcPr/>
                </a:tc>
                <a:tc>
                  <a:txBody>
                    <a:bodyPr/>
                    <a:lstStyle/>
                    <a:p>
                      <a:r>
                        <a:rPr lang="en-US" dirty="0" smtClean="0"/>
                        <a:t>Rose</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C03</a:t>
                      </a:r>
                      <a:endParaRPr lang="en-US" dirty="0"/>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r>
                        <a:rPr lang="en-US" dirty="0" smtClean="0"/>
                        <a:t>Introduction</a:t>
                      </a:r>
                      <a:r>
                        <a:rPr lang="en-US" baseline="0" dirty="0" smtClean="0"/>
                        <a:t> to Computer Science</a:t>
                      </a:r>
                      <a:endParaRPr lang="en-US" dirty="0"/>
                    </a:p>
                  </a:txBody>
                  <a:tcPr>
                    <a:solidFill>
                      <a:schemeClr val="accent5">
                        <a:lumMod val="20000"/>
                        <a:lumOff val="80000"/>
                      </a:schemeClr>
                    </a:solidFill>
                  </a:tcPr>
                </a:tc>
              </a:tr>
              <a:tr h="185420">
                <a:tc>
                  <a:txBody>
                    <a:bodyPr/>
                    <a:lstStyle/>
                    <a:p>
                      <a:r>
                        <a:rPr lang="en-US" dirty="0" smtClean="0"/>
                        <a:t>S04</a:t>
                      </a:r>
                      <a:endParaRPr lang="en-US" dirty="0"/>
                    </a:p>
                  </a:txBody>
                  <a:tcPr/>
                </a:tc>
                <a:tc>
                  <a:txBody>
                    <a:bodyPr/>
                    <a:lstStyle/>
                    <a:p>
                      <a:r>
                        <a:rPr lang="en-US" dirty="0" smtClean="0"/>
                        <a:t>Alice</a:t>
                      </a:r>
                      <a:endParaRPr lang="en-US" dirty="0"/>
                    </a:p>
                  </a:txBody>
                  <a:tcPr/>
                </a:tc>
                <a:tc>
                  <a:txBody>
                    <a:bodyPr/>
                    <a:lstStyle/>
                    <a:p>
                      <a:r>
                        <a:rPr lang="en-US" dirty="0" smtClean="0"/>
                        <a:t>Lilies</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C04</a:t>
                      </a:r>
                      <a:endParaRPr lang="en-US" dirty="0"/>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r>
                        <a:rPr lang="en-US" dirty="0" smtClean="0"/>
                        <a:t>Introduction</a:t>
                      </a:r>
                      <a:r>
                        <a:rPr lang="en-US" baseline="0" dirty="0" smtClean="0"/>
                        <a:t> to Programming</a:t>
                      </a:r>
                      <a:endParaRPr lang="en-US" dirty="0"/>
                    </a:p>
                  </a:txBody>
                  <a:tcPr>
                    <a:solidFill>
                      <a:schemeClr val="accent5">
                        <a:lumMod val="20000"/>
                        <a:lumOff val="80000"/>
                      </a:schemeClr>
                    </a:solidFill>
                  </a:tcPr>
                </a:tc>
              </a:tr>
            </a:tbl>
          </a:graphicData>
        </a:graphic>
      </p:graphicFrame>
      <p:cxnSp>
        <p:nvCxnSpPr>
          <p:cNvPr id="10" name="Straight Arrow Connector 9"/>
          <p:cNvCxnSpPr/>
          <p:nvPr/>
        </p:nvCxnSpPr>
        <p:spPr>
          <a:xfrm>
            <a:off x="2209800" y="1981200"/>
            <a:ext cx="9906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1981200" y="2438400"/>
            <a:ext cx="1219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V="1">
            <a:off x="2286000" y="3200400"/>
            <a:ext cx="91440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2209800" y="3657600"/>
            <a:ext cx="990600" cy="76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2286000" y="3657600"/>
            <a:ext cx="914400" cy="762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rot="16200000" flipH="1">
            <a:off x="2057400" y="3886200"/>
            <a:ext cx="1371600" cy="914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flipV="1">
            <a:off x="1905000" y="2743200"/>
            <a:ext cx="12192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Navigating in Access</a:t>
            </a:r>
            <a:endParaRPr lang="en-US" dirty="0"/>
          </a:p>
        </p:txBody>
      </p:sp>
      <p:sp>
        <p:nvSpPr>
          <p:cNvPr id="9" name="Content Placeholder 8"/>
          <p:cNvSpPr>
            <a:spLocks noGrp="1"/>
          </p:cNvSpPr>
          <p:nvPr>
            <p:ph idx="1"/>
          </p:nvPr>
        </p:nvSpPr>
        <p:spPr/>
        <p:txBody>
          <a:bodyPr/>
          <a:lstStyle/>
          <a:p>
            <a:r>
              <a:rPr lang="en-US" dirty="0" smtClean="0"/>
              <a:t>Navigation Pane</a:t>
            </a:r>
          </a:p>
          <a:p>
            <a:pPr lvl="1"/>
            <a:r>
              <a:rPr lang="en-US" dirty="0" smtClean="0"/>
              <a:t>Organizes and lists the database objects in an Access database</a:t>
            </a:r>
          </a:p>
          <a:p>
            <a:r>
              <a:rPr lang="en-US" dirty="0" smtClean="0"/>
              <a:t>Access Ribbon</a:t>
            </a:r>
          </a:p>
          <a:p>
            <a:pPr lvl="1"/>
            <a:r>
              <a:rPr lang="en-US" dirty="0" smtClean="0"/>
              <a:t>Contains the icons that enable you to perform functions to maintain your database</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Working with Table Views</a:t>
            </a:r>
            <a:endParaRPr lang="en-US" dirty="0"/>
          </a:p>
        </p:txBody>
      </p:sp>
      <p:sp>
        <p:nvSpPr>
          <p:cNvPr id="9" name="Content Placeholder 8"/>
          <p:cNvSpPr>
            <a:spLocks noGrp="1"/>
          </p:cNvSpPr>
          <p:nvPr>
            <p:ph idx="1"/>
          </p:nvPr>
        </p:nvSpPr>
        <p:spPr/>
        <p:txBody>
          <a:bodyPr/>
          <a:lstStyle/>
          <a:p>
            <a:r>
              <a:rPr lang="en-US" dirty="0" smtClean="0"/>
              <a:t>Datasheet View</a:t>
            </a:r>
          </a:p>
          <a:p>
            <a:r>
              <a:rPr lang="en-US" dirty="0" smtClean="0"/>
              <a:t>Design View</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Design View</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9</a:t>
            </a:fld>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1447800" y="1295400"/>
            <a:ext cx="6477000" cy="48577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Custom 11">
      <a:dk1>
        <a:sysClr val="windowText" lastClr="000000"/>
      </a:dk1>
      <a:lt1>
        <a:sysClr val="window" lastClr="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1442</TotalTime>
  <Words>4530</Words>
  <Application>Microsoft Office PowerPoint</Application>
  <PresentationFormat>On-screen Show (4:3)</PresentationFormat>
  <Paragraphs>455</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Objectives</vt:lpstr>
      <vt:lpstr>Objectives (continued)</vt:lpstr>
      <vt:lpstr>Databases are Everywhere!</vt:lpstr>
      <vt:lpstr>Objects</vt:lpstr>
      <vt:lpstr>Database Components</vt:lpstr>
      <vt:lpstr>Navigating in Access</vt:lpstr>
      <vt:lpstr>Working with Table Views</vt:lpstr>
      <vt:lpstr>Design View</vt:lpstr>
      <vt:lpstr>Datasheet View</vt:lpstr>
      <vt:lpstr>Using Forms, Queries and Reports</vt:lpstr>
      <vt:lpstr>Tips on Database Management</vt:lpstr>
      <vt:lpstr>Compacting &amp; Repairing a Database</vt:lpstr>
      <vt:lpstr>Steps in Compacting &amp; Repairing and Backing-up Your Database</vt:lpstr>
      <vt:lpstr>Backing Up a Database</vt:lpstr>
      <vt:lpstr>Filters</vt:lpstr>
      <vt:lpstr>Types of Filters</vt:lpstr>
      <vt:lpstr>Filter by Selection</vt:lpstr>
      <vt:lpstr>Filter by Form</vt:lpstr>
      <vt:lpstr>Filter using ANDs and ORs</vt:lpstr>
      <vt:lpstr>Access or Excel?</vt:lpstr>
      <vt:lpstr>Access or Excel? (continued)</vt:lpstr>
      <vt:lpstr>Relational Databases</vt:lpstr>
      <vt:lpstr>Creating Relationships</vt:lpstr>
      <vt:lpstr>Using the Relationships Window</vt:lpstr>
      <vt:lpstr>Referential Integrity</vt:lpstr>
      <vt:lpstr>Using Sample Data</vt:lpstr>
      <vt:lpstr>Relationships Window</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Exploring Series</dc:creator>
  <cp:lastModifiedBy>Liu, DeJang</cp:lastModifiedBy>
  <cp:revision>124</cp:revision>
  <cp:lastPrinted>2010-04-07T01:30:18Z</cp:lastPrinted>
  <dcterms:created xsi:type="dcterms:W3CDTF">2009-09-02T17:31:05Z</dcterms:created>
  <dcterms:modified xsi:type="dcterms:W3CDTF">2011-07-08T02:11:07Z</dcterms:modified>
</cp:coreProperties>
</file>