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6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P" initials="JEP" lastIdx="11" clrIdx="0"/>
  <p:cmAuthor id="1" name="Dr. Meg McManus" initials="mlm"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33" autoAdjust="0"/>
  </p:normalViewPr>
  <p:slideViewPr>
    <p:cSldViewPr>
      <p:cViewPr>
        <p:scale>
          <a:sx n="64" d="100"/>
          <a:sy n="64" d="100"/>
        </p:scale>
        <p:origin x="-1344" y="-72"/>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40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5C4BB-136A-4E8A-8C0D-4EA7A5034EB9}" type="datetimeFigureOut">
              <a:rPr lang="en-US" smtClean="0"/>
              <a:pPr/>
              <a:t>7/7/2011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F846F-A3E5-4C0D-9E2E-DC382416709D}" type="slidenum">
              <a:rPr lang="en-US" smtClean="0"/>
              <a:pPr/>
              <a:t>‹#›</a:t>
            </a:fld>
            <a:endParaRPr lang="en-US" dirty="0"/>
          </a:p>
        </p:txBody>
      </p:sp>
    </p:spTree>
    <p:extLst>
      <p:ext uri="{BB962C8B-B14F-4D97-AF65-F5344CB8AC3E}">
        <p14:creationId xmlns:p14="http://schemas.microsoft.com/office/powerpoint/2010/main" val="1966252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chapter, you will learn how</a:t>
            </a:r>
            <a:r>
              <a:rPr lang="en-US" baseline="0" dirty="0" smtClean="0"/>
              <a:t> to customize, analyze, and summarize query data.</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Functions</a:t>
            </a:r>
            <a:r>
              <a:rPr lang="en-US" baseline="0" dirty="0" smtClean="0"/>
              <a:t> produce a result based upon input, called arguments.  An </a:t>
            </a:r>
            <a:r>
              <a:rPr lang="en-US" b="1" baseline="0" dirty="0" smtClean="0"/>
              <a:t>argument</a:t>
            </a:r>
            <a:r>
              <a:rPr lang="en-US" baseline="0" dirty="0" smtClean="0"/>
              <a:t> is a variable or constant that is needed to produce the output for a function.  If the function requires an argument, the &lt;&lt;placeholder text&gt;&gt; will appear, and you will replace the text with your argument values.</a:t>
            </a:r>
          </a:p>
          <a:p>
            <a:endParaRPr lang="en-US" baseline="0" dirty="0" smtClean="0"/>
          </a:p>
          <a:p>
            <a:r>
              <a:rPr lang="en-US" baseline="0" dirty="0" smtClean="0"/>
              <a:t>Functions work the same in Access, Excel and other programming languages, such as Visual Basic.</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Pmt</a:t>
            </a:r>
            <a:r>
              <a:rPr lang="en-US" b="1" baseline="0" dirty="0" smtClean="0"/>
              <a:t> Function</a:t>
            </a:r>
            <a:r>
              <a:rPr lang="en-US" b="0" baseline="0" dirty="0" smtClean="0"/>
              <a:t> calculates the monthly loan payment given the monthly interest rate, term of the loan in months, and the principal (the original value of the loan).  To use this function, you will need to enter 5 arguments as field names from the underlying tables or as constants.</a:t>
            </a:r>
          </a:p>
          <a:p>
            <a:endParaRPr lang="en-US" b="0" baseline="0" dirty="0" smtClean="0"/>
          </a:p>
          <a:p>
            <a:pPr lvl="1"/>
            <a:r>
              <a:rPr lang="en-US" b="0" baseline="0" dirty="0" smtClean="0"/>
              <a:t>The first required argument is the interest rate per period. Interest rates are usually stated as annual rates, so you will need to convert them to monthly rates by dividing the rate by 12. </a:t>
            </a:r>
          </a:p>
          <a:p>
            <a:pPr lvl="1"/>
            <a:endParaRPr lang="en-US" b="0" baseline="0" dirty="0" smtClean="0"/>
          </a:p>
          <a:p>
            <a:pPr lvl="1"/>
            <a:r>
              <a:rPr lang="en-US" b="0" baseline="0" dirty="0" smtClean="0"/>
              <a:t>The second required argument is the number of periods. Again, because loan terms are usually stated in years, you will need to convert the period to months by multiplying the years by 12.</a:t>
            </a:r>
          </a:p>
          <a:p>
            <a:pPr lvl="1"/>
            <a:endParaRPr lang="en-US" b="0" baseline="0" dirty="0" smtClean="0"/>
          </a:p>
          <a:p>
            <a:pPr lvl="1"/>
            <a:r>
              <a:rPr lang="en-US" b="0" baseline="0" dirty="0" smtClean="0"/>
              <a:t>The third required argument is the PV, or present value, which is the principal amount of the loan. </a:t>
            </a:r>
          </a:p>
          <a:p>
            <a:pPr lvl="1"/>
            <a:endParaRPr lang="en-US" b="0" baseline="0" dirty="0" smtClean="0"/>
          </a:p>
          <a:p>
            <a:pPr lvl="1"/>
            <a:r>
              <a:rPr lang="en-US" b="0" baseline="0" dirty="0" smtClean="0"/>
              <a:t>The last two arguments, FV (future value) and Type are both optional and usually 0 or blank. FV shows the amount the borrower will owe after the last payment has been made. The Type argument tells Access that the payment is made at the beginning or the end of the period. </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picture shows an example of the Pmt Function selected from the Expression values window.</a:t>
            </a:r>
            <a:r>
              <a:rPr lang="en-US" baseline="0" dirty="0" smtClean="0"/>
              <a:t> In the expression box at the top, you can see the function and the arguments needed for this particular function.</a:t>
            </a:r>
            <a:endParaRPr lang="en-US" dirty="0" smtClean="0"/>
          </a:p>
          <a:p>
            <a:endParaRPr lang="en-US" dirty="0" smtClean="0"/>
          </a:p>
          <a:p>
            <a:r>
              <a:rPr lang="en-US" dirty="0" smtClean="0"/>
              <a:t>Note that at the bottom of the window, Access gives you hints about the function and the arguments</a:t>
            </a:r>
            <a:r>
              <a:rPr lang="en-US" baseline="0" dirty="0" smtClean="0"/>
              <a:t> needed. Although there are no optional arguments in the Pmt function example, any argument included in brackets []’s represents optional arguments for that particular function.</a:t>
            </a:r>
          </a:p>
          <a:p>
            <a:endParaRPr lang="en-US" baseline="0" dirty="0" smtClean="0"/>
          </a:p>
          <a:p>
            <a:r>
              <a:rPr lang="en-US" baseline="0" dirty="0" smtClean="0"/>
              <a:t>When you are finished working on your expression, click OK to close the Expression Builder dialog box. You will see the expression in Design View, but you will not see the results in Design View. However, when you go to Datasheet View, you will be able to see the results of your expression. If you’re working within a form, switch to Form View to see the results.</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IIF</a:t>
            </a:r>
            <a:r>
              <a:rPr lang="en-US" b="1" baseline="0" dirty="0" smtClean="0"/>
              <a:t> Function </a:t>
            </a:r>
            <a:r>
              <a:rPr lang="en-US" baseline="0" dirty="0" smtClean="0"/>
              <a:t>evaluates a condition and displays one value when the condition is true and another value when the condition is false. To be valid, the condition for the IIF Function must yield true or false.</a:t>
            </a:r>
          </a:p>
          <a:p>
            <a:endParaRPr lang="en-US" baseline="0" dirty="0" smtClean="0"/>
          </a:p>
          <a:p>
            <a:r>
              <a:rPr lang="en-US" baseline="0" dirty="0" smtClean="0"/>
              <a:t>For the first example:  IIF(Balance&gt;=10000, .035, .015)</a:t>
            </a:r>
          </a:p>
          <a:p>
            <a:pPr lvl="1"/>
            <a:r>
              <a:rPr lang="en-US" baseline="0" dirty="0" smtClean="0"/>
              <a:t>This will result in the Balance earning an interest rate of 3.5% if the value of Balance is greater than or equal to $10,000 and earning an interest rate if the value of Balance is less than $10,000.</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example: </a:t>
            </a:r>
            <a:r>
              <a:rPr lang="en-US" dirty="0" smtClean="0"/>
              <a:t>IIf( [State]=“CA”, “CA”, “Out of State”)</a:t>
            </a:r>
          </a:p>
          <a:p>
            <a:pPr lvl="1"/>
            <a:r>
              <a:rPr lang="en-US" baseline="0" dirty="0" smtClean="0"/>
              <a:t>This IIF Function is testing text values. If the value of State is CA, the “CA” will be returned.  Otherwise, the text “Out of State” will be returned.</a:t>
            </a:r>
          </a:p>
          <a:p>
            <a:endParaRPr lang="en-US" baseline="0" dirty="0" smtClean="0"/>
          </a:p>
          <a:p>
            <a:r>
              <a:rPr lang="en-US" baseline="0" dirty="0" smtClean="0"/>
              <a:t>The IIf function can also be used as a nested function.  For the third example:  </a:t>
            </a:r>
            <a:r>
              <a:rPr lang="en-US" dirty="0" smtClean="0"/>
              <a:t>IIf(Date() – [DateListed]&lt;=30, “New Listing”,  IIf( Date() – [DateListed]&gt;=180, “Stagnant”, “For Sale”)) </a:t>
            </a:r>
          </a:p>
          <a:p>
            <a:pPr marL="457200" marR="0" lvl="3"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function will return the text “New Listing” if the Date minus DateListed is less than or equal to 30 days; “Stagnant” if the Date minus DateListed is greater than or equal to 180 days; and “For Sale” will be returned for all values between 30 and 180 days.</a:t>
            </a:r>
          </a:p>
          <a:p>
            <a:endParaRPr lang="en-US" baseline="0" dirty="0" smtClean="0"/>
          </a:p>
          <a:p>
            <a:r>
              <a:rPr lang="en-US" baseline="0" dirty="0" smtClean="0"/>
              <a:t>Note:  When using the inequality operators greater than or equal (&gt;=) to or less than or equal to (&lt;=), there are no spaces between the two operators. </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Working with dates in Access can be challenging, especially when</a:t>
            </a:r>
            <a:r>
              <a:rPr lang="en-US" baseline="0" dirty="0" smtClean="0"/>
              <a:t> performing date arithmetic.  It can be even more problematic if your output will contain multiple formats for the U.S., Europe and Asia, because each has its own method of formatting dates.</a:t>
            </a:r>
          </a:p>
          <a:p>
            <a:endParaRPr lang="en-US" baseline="0" dirty="0" smtClean="0"/>
          </a:p>
          <a:p>
            <a:r>
              <a:rPr lang="en-US" baseline="0" dirty="0" smtClean="0"/>
              <a:t>Access provides some built-in functions to help work with dates and date arithmetic.</a:t>
            </a:r>
          </a:p>
          <a:p>
            <a:endParaRPr lang="en-US" baseline="0" dirty="0" smtClean="0"/>
          </a:p>
          <a:p>
            <a:r>
              <a:rPr lang="en-US" b="1" baseline="0" dirty="0" smtClean="0"/>
              <a:t>Date formatting</a:t>
            </a:r>
            <a:r>
              <a:rPr lang="en-US" b="0" baseline="0" dirty="0" smtClean="0"/>
              <a:t> affects the date’s display without changing the actual underlying value in the table. In Access, all dates are stored as the number of days that have elapsed since December 31, 1899.  For example, January 1, 1900 is stored as 1 indicating one day has elapsed since December 31, 1899.   If the time were 9:00 PM on November 20, 2010, no matter how the date or time is formatted, Access will store it as 40502.857. The 40502 represents the number of days since December 31, 1899 and the .857 represents the fraction of the 24-hour day that has passed at 9:00 PM. </a:t>
            </a:r>
          </a:p>
          <a:p>
            <a:endParaRPr lang="en-US" b="0" baseline="0" dirty="0" smtClean="0"/>
          </a:p>
          <a:p>
            <a:r>
              <a:rPr lang="en-US" b="1" baseline="0" dirty="0" smtClean="0"/>
              <a:t>Date arithmetic</a:t>
            </a:r>
            <a:r>
              <a:rPr lang="en-US" b="0" baseline="0" dirty="0" smtClean="0"/>
              <a:t> can create expressions to calculate lapsed time, because Access stores dates as sequential values. </a:t>
            </a:r>
          </a:p>
          <a:p>
            <a:endParaRPr lang="en-US" b="0" baseline="0"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There are several useful Date</a:t>
            </a:r>
            <a:r>
              <a:rPr lang="en-US" b="0" baseline="0" dirty="0" smtClean="0"/>
              <a:t> functions.</a:t>
            </a:r>
          </a:p>
          <a:p>
            <a:endParaRPr lang="en-US" b="1" baseline="0" dirty="0" smtClean="0"/>
          </a:p>
          <a:p>
            <a:r>
              <a:rPr lang="en-US" b="1" dirty="0" smtClean="0"/>
              <a:t>Date</a:t>
            </a:r>
            <a:r>
              <a:rPr lang="en-US" b="0" dirty="0" smtClean="0"/>
              <a:t> inserts the current date into an expression.</a:t>
            </a:r>
          </a:p>
          <a:p>
            <a:endParaRPr lang="en-US" b="0" dirty="0" smtClean="0"/>
          </a:p>
          <a:p>
            <a:r>
              <a:rPr lang="en-US" b="1" dirty="0" smtClean="0"/>
              <a:t>DatePart</a:t>
            </a:r>
            <a:r>
              <a:rPr lang="en-US" b="0" dirty="0" smtClean="0"/>
              <a:t> evaluates a date and returns only the portion of the date that is designated. </a:t>
            </a:r>
            <a:r>
              <a:rPr lang="en-US" b="1" baseline="0" dirty="0" smtClean="0"/>
              <a:t>DatePart </a:t>
            </a:r>
            <a:r>
              <a:rPr lang="en-US" b="0" baseline="0" dirty="0" smtClean="0"/>
              <a:t>enables you to isolate a specific part of a date, such as the year.  </a:t>
            </a:r>
          </a:p>
          <a:p>
            <a:endParaRPr lang="en-US" b="0" baseline="0" dirty="0" smtClean="0"/>
          </a:p>
          <a:p>
            <a:pPr lvl="1"/>
            <a:r>
              <a:rPr lang="en-US" b="0" baseline="0" dirty="0" smtClean="0"/>
              <a:t>The format for the DatePart function is: DatePart(interval, date)</a:t>
            </a:r>
          </a:p>
          <a:p>
            <a:pPr lvl="1"/>
            <a:endParaRPr lang="en-US" b="0" baseline="0" dirty="0" smtClean="0"/>
          </a:p>
          <a:p>
            <a:pPr lvl="1"/>
            <a:r>
              <a:rPr lang="en-US" b="0" dirty="0" smtClean="0"/>
              <a:t>For</a:t>
            </a:r>
            <a:r>
              <a:rPr lang="en-US" b="0" baseline="0" dirty="0" smtClean="0"/>
              <a:t> example, DatePart(“yyyy”, [Employees]![HireDate])</a:t>
            </a:r>
          </a:p>
          <a:p>
            <a:pPr lvl="1"/>
            <a:endParaRPr lang="en-US" b="0" baseline="0" dirty="0" smtClean="0"/>
          </a:p>
          <a:p>
            <a:pPr lvl="1"/>
            <a:r>
              <a:rPr lang="en-US" b="0" baseline="0" dirty="0" smtClean="0"/>
              <a:t>With this function, you could calculate the number of years that has elapsed for an employee from the HireDate to the current date. </a:t>
            </a:r>
            <a:endParaRPr lang="en-US" b="0" dirty="0" smtClean="0"/>
          </a:p>
          <a:p>
            <a:endParaRPr lang="en-US" b="0" dirty="0" smtClean="0"/>
          </a:p>
          <a:p>
            <a:r>
              <a:rPr lang="en-US" b="1" dirty="0" smtClean="0"/>
              <a:t>DateDiff</a:t>
            </a:r>
            <a:r>
              <a:rPr lang="en-US" b="0" dirty="0" smtClean="0"/>
              <a:t> measures</a:t>
            </a:r>
            <a:r>
              <a:rPr lang="en-US" b="0" baseline="0" dirty="0" smtClean="0"/>
              <a:t> the amount of time elapsed between two dates. This is most often today’s date, as determined by the date function, and a date stored in a field, as in the previous example. </a:t>
            </a:r>
            <a:endParaRPr lang="en-US" b="1"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Aggregate functions</a:t>
            </a:r>
            <a:r>
              <a:rPr lang="en-US" b="0" dirty="0" smtClean="0"/>
              <a:t> perform calculations on an entire column of data and</a:t>
            </a:r>
            <a:r>
              <a:rPr lang="en-US" b="0" baseline="0" dirty="0" smtClean="0"/>
              <a:t> return a single value. Almost every business uses aggregate functions.</a:t>
            </a:r>
          </a:p>
          <a:p>
            <a:endParaRPr lang="en-US" b="0" baseline="0" dirty="0" smtClean="0"/>
          </a:p>
          <a:p>
            <a:r>
              <a:rPr lang="en-US" b="0" baseline="0" dirty="0" smtClean="0"/>
              <a:t>Access refers to aggregate functions as </a:t>
            </a:r>
            <a:r>
              <a:rPr lang="en-US" b="1" baseline="0" dirty="0" smtClean="0"/>
              <a:t>Totals</a:t>
            </a:r>
            <a:r>
              <a:rPr lang="en-US" b="0" baseline="0" dirty="0" smtClean="0"/>
              <a:t>.  In the Datasheet view of a query or a table, click Totals in the Records group on the Home tab to add a total row to the bottom of the datasheet. When in Design View, click Totals in the Show/Hide group to change it to a totals query. The total row now appears and you can select from the list of aggregate functions, such as Sum, Average, Min or Max. </a:t>
            </a:r>
          </a:p>
          <a:p>
            <a:endParaRPr lang="en-US" b="0" baseline="0" dirty="0" smtClean="0"/>
          </a:p>
          <a:p>
            <a:r>
              <a:rPr lang="en-US" b="0" dirty="0" smtClean="0"/>
              <a:t>Unlike</a:t>
            </a:r>
            <a:r>
              <a:rPr lang="en-US" b="0" baseline="0" dirty="0" smtClean="0"/>
              <a:t> the Datasheet view of a query or table, which displays individual records and where users can edit records, enter new records, or delete records, in a totals query, no updates are allowed. </a:t>
            </a:r>
          </a:p>
          <a:p>
            <a:endParaRPr lang="en-US" b="0" baseline="0" dirty="0" smtClean="0"/>
          </a:p>
          <a:p>
            <a:r>
              <a:rPr lang="en-US" b="0" baseline="0" dirty="0" smtClean="0"/>
              <a:t>The aggregate functions include:</a:t>
            </a:r>
          </a:p>
          <a:p>
            <a:pPr lvl="1">
              <a:buFont typeface="Arial" pitchFamily="34" charset="0"/>
              <a:buChar char="•"/>
            </a:pPr>
            <a:r>
              <a:rPr lang="en-US" b="0" baseline="0" dirty="0" smtClean="0"/>
              <a:t>  Average, which calculates the average values for a column, ignoring null values.</a:t>
            </a:r>
          </a:p>
          <a:p>
            <a:pPr lvl="1">
              <a:buFont typeface="Arial" pitchFamily="34" charset="0"/>
              <a:buChar char="•"/>
            </a:pPr>
            <a:r>
              <a:rPr lang="en-US" b="0" baseline="0" dirty="0" smtClean="0"/>
              <a:t>  Count, which counts the number of items in a column, ignoring null values.</a:t>
            </a:r>
          </a:p>
          <a:p>
            <a:pPr lvl="1">
              <a:buFont typeface="Arial" pitchFamily="34" charset="0"/>
              <a:buChar char="•"/>
            </a:pPr>
            <a:r>
              <a:rPr lang="en-US" b="0" baseline="0" dirty="0" smtClean="0"/>
              <a:t>  Maximum, which returns the item with the highest value, ignoring null values.</a:t>
            </a:r>
          </a:p>
          <a:p>
            <a:pPr lvl="1">
              <a:buFont typeface="Arial" pitchFamily="34" charset="0"/>
              <a:buChar char="•"/>
            </a:pPr>
            <a:r>
              <a:rPr lang="en-US" b="0" baseline="0" dirty="0" smtClean="0"/>
              <a:t>  Minimum, which returns the item with the lowest value, ignoring null values.</a:t>
            </a:r>
          </a:p>
          <a:p>
            <a:pPr lvl="1">
              <a:buFont typeface="Arial" pitchFamily="34" charset="0"/>
              <a:buChar char="•"/>
            </a:pPr>
            <a:r>
              <a:rPr lang="en-US" b="0" baseline="0" dirty="0" smtClean="0"/>
              <a:t>  Standard Deviation, which measures how widely values are dispersed from an average value (a mean).</a:t>
            </a:r>
          </a:p>
          <a:p>
            <a:pPr lvl="1">
              <a:buFont typeface="Arial" pitchFamily="34" charset="0"/>
              <a:buChar char="•"/>
            </a:pPr>
            <a:r>
              <a:rPr lang="en-US" b="0" baseline="0" dirty="0" smtClean="0"/>
              <a:t>  Sum, which adds the items in a column, working only on numeric and currency data.</a:t>
            </a:r>
          </a:p>
          <a:p>
            <a:pPr lvl="1">
              <a:buFont typeface="Arial" pitchFamily="34" charset="0"/>
              <a:buChar char="•"/>
            </a:pPr>
            <a:r>
              <a:rPr lang="en-US" b="0" baseline="0" dirty="0" smtClean="0"/>
              <a:t>  Variance, which measures the statistical variance of all values in the column. </a:t>
            </a:r>
          </a:p>
          <a:p>
            <a:endParaRPr lang="en-US" b="0"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b="1" dirty="0" smtClean="0"/>
              <a:t>total row</a:t>
            </a:r>
            <a:r>
              <a:rPr lang="en-US" b="0" dirty="0" smtClean="0"/>
              <a:t> displays as the last row in the Datasheet view of a table or query and provides a selection</a:t>
            </a:r>
            <a:r>
              <a:rPr lang="en-US" b="0" baseline="0" dirty="0" smtClean="0"/>
              <a:t> </a:t>
            </a:r>
            <a:r>
              <a:rPr lang="en-US" b="0" dirty="0" smtClean="0"/>
              <a:t>of aggregate</a:t>
            </a:r>
            <a:r>
              <a:rPr lang="en-US" b="0" baseline="0" dirty="0" smtClean="0"/>
              <a:t> functions.  Access provides two methods of adding aggregate functions to a query—a </a:t>
            </a:r>
            <a:r>
              <a:rPr lang="en-US" b="1" baseline="0" dirty="0" smtClean="0"/>
              <a:t>total row</a:t>
            </a:r>
            <a:r>
              <a:rPr lang="en-US" b="0" baseline="0" dirty="0" smtClean="0"/>
              <a:t> displayed as the last row in the Datasheet view of a table or query and a totals query created in query Design view.</a:t>
            </a:r>
          </a:p>
          <a:p>
            <a:endParaRPr lang="en-US" b="0" baseline="0" dirty="0" smtClean="0"/>
          </a:p>
          <a:p>
            <a:r>
              <a:rPr lang="en-US" b="0" baseline="0" dirty="0" smtClean="0"/>
              <a:t>In Datasheet view method, click on the Totals to add the totals row, and then click in the cell in the Total row. You can then select one of the aggregate functions by clicking in the cell, which includes the list of aggregate functions and others.</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second</a:t>
            </a:r>
            <a:r>
              <a:rPr lang="en-US" baseline="0" dirty="0" smtClean="0"/>
              <a:t> method to adding a total row is in the query Design View. </a:t>
            </a:r>
          </a:p>
          <a:p>
            <a:endParaRPr lang="en-US" baseline="0" dirty="0" smtClean="0"/>
          </a:p>
          <a:p>
            <a:r>
              <a:rPr lang="en-US" baseline="0" dirty="0" smtClean="0"/>
              <a:t>This method requires you to add a new total row in the query design view. This method has the advantage of allowing you to group your data by categories. </a:t>
            </a:r>
            <a:r>
              <a:rPr lang="en-US" sz="1200" kern="1200" baseline="0" dirty="0" smtClean="0">
                <a:solidFill>
                  <a:schemeClr val="tx1"/>
                </a:solidFill>
                <a:latin typeface="+mn-lt"/>
                <a:ea typeface="+mn-ea"/>
                <a:cs typeface="+mn-cs"/>
              </a:rPr>
              <a:t>A </a:t>
            </a:r>
            <a:r>
              <a:rPr lang="en-US" sz="1200" b="1" kern="1200" baseline="0" dirty="0" smtClean="0">
                <a:solidFill>
                  <a:schemeClr val="tx1"/>
                </a:solidFill>
                <a:latin typeface="+mn-lt"/>
                <a:ea typeface="+mn-ea"/>
                <a:cs typeface="+mn-cs"/>
              </a:rPr>
              <a:t>totals query </a:t>
            </a:r>
            <a:r>
              <a:rPr lang="en-US" sz="1200" b="0" kern="1200" baseline="0" dirty="0" smtClean="0">
                <a:solidFill>
                  <a:schemeClr val="tx1"/>
                </a:solidFill>
                <a:latin typeface="+mn-lt"/>
                <a:ea typeface="+mn-ea"/>
                <a:cs typeface="+mn-cs"/>
              </a:rPr>
              <a:t>contains an </a:t>
            </a:r>
            <a:r>
              <a:rPr lang="en-US" sz="1200" kern="1200" baseline="0" dirty="0" smtClean="0">
                <a:solidFill>
                  <a:schemeClr val="tx1"/>
                </a:solidFill>
                <a:latin typeface="+mn-lt"/>
                <a:ea typeface="+mn-ea"/>
                <a:cs typeface="+mn-cs"/>
              </a:rPr>
              <a:t>additional row in the design grid and is used to display only aggregate data when the query is run.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first column of a totals query will usually be a grouping field; the Total row will contain the Group function. The second and subsequent columns will usually contain the Count, Sum or Average function. Problems can arise when too many columns are included in a totals query—a typical totals query contains only 2 to 5 columns. </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chapter, you learned about the order of operations, how to create a calculated field in a query, and how to create expressions using the Expression Builder.</a:t>
            </a:r>
            <a:r>
              <a:rPr lang="en-US" baseline="0" dirty="0" smtClean="0"/>
              <a:t>  </a:t>
            </a:r>
            <a:r>
              <a:rPr lang="en-US" dirty="0" smtClean="0"/>
              <a:t>You also learned how to use built-in functions in Access, perform date arithmetic, and how to use aggregate functions in datasheets and queries.</a:t>
            </a:r>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objectives of this chapter include to:</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a:t>
            </a:r>
            <a:r>
              <a:rPr lang="en-US" dirty="0" smtClean="0"/>
              <a:t>learn how the order of operations applies to expressions.</a:t>
            </a: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learn how to use built-in Access functions.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perform date arithmetic.</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add aggregate functions to datasheets and queries.</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previous chapter, you learned that you can create</a:t>
            </a:r>
            <a:r>
              <a:rPr lang="en-US" baseline="0" dirty="0" smtClean="0"/>
              <a:t> calculated fields in Access. In earlier versions of Access, calculated fields were not allowed in tables, but this has changed in Access 2010.  </a:t>
            </a:r>
            <a:r>
              <a:rPr lang="en-US" dirty="0" smtClean="0"/>
              <a:t>Many</a:t>
            </a:r>
            <a:r>
              <a:rPr lang="en-US" baseline="0" dirty="0" smtClean="0"/>
              <a:t> Access developers still prefer to create calculated fields in queries, which can then be used as the source for forms and reports, because calculated fields in a form cannot be edited in the same way calculated fields in a table or query can be edited. </a:t>
            </a:r>
          </a:p>
          <a:p>
            <a:endParaRPr lang="en-US" baseline="0" dirty="0" smtClean="0"/>
          </a:p>
          <a:p>
            <a:r>
              <a:rPr lang="en-US" dirty="0" smtClean="0"/>
              <a:t>Before </a:t>
            </a:r>
            <a:r>
              <a:rPr lang="en-US" baseline="0" dirty="0" smtClean="0"/>
              <a:t>you can begin to create calculated fields, you must understand the order of operations. </a:t>
            </a:r>
            <a:r>
              <a:rPr lang="en-US" dirty="0" smtClean="0"/>
              <a:t>The </a:t>
            </a:r>
            <a:r>
              <a:rPr lang="en-US" b="1" dirty="0" smtClean="0"/>
              <a:t>order of operations </a:t>
            </a:r>
            <a:r>
              <a:rPr lang="en-US" dirty="0" smtClean="0"/>
              <a:t>determines the sequence by which operations are calculated in an expression. </a:t>
            </a:r>
          </a:p>
          <a:p>
            <a:endParaRPr lang="en-US" dirty="0" smtClean="0"/>
          </a:p>
          <a:p>
            <a:r>
              <a:rPr lang="en-US" dirty="0" smtClean="0"/>
              <a:t>An</a:t>
            </a:r>
            <a:r>
              <a:rPr lang="en-US" baseline="0" dirty="0" smtClean="0"/>
              <a:t> easy method to remember the order is with the sentence </a:t>
            </a:r>
            <a:r>
              <a:rPr lang="en-US" b="1" baseline="0" dirty="0" smtClean="0"/>
              <a:t>Please Excuse My Dear Aunt Sally</a:t>
            </a:r>
            <a:r>
              <a:rPr lang="en-US" b="0" baseline="0" dirty="0" smtClean="0"/>
              <a:t>.  Evaluating from left to right, you will evaluate expressions contained within parentheses first, then exponentiation, then multiplication and division, and lastly addition and subtraction. Operations of equal value (such as multiplication and division) will be evaluated from left to right as they appear in the expression.</a:t>
            </a:r>
          </a:p>
          <a:p>
            <a:endParaRPr lang="en-US" b="0" baseline="0" dirty="0" smtClean="0"/>
          </a:p>
          <a:p>
            <a:r>
              <a:rPr lang="en-US" b="0" baseline="0" dirty="0" smtClean="0"/>
              <a:t>Notice that Access, like Excel, uses special symbols to represent the different operations, such as the caret (^) for exponentiation and the asterisk (*) for multiplication. </a:t>
            </a:r>
          </a:p>
          <a:p>
            <a:endParaRPr lang="en-US" b="0" baseline="0" dirty="0" smtClean="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Before being able to create a calculated field in a query, you must first understand what an </a:t>
            </a:r>
            <a:r>
              <a:rPr lang="en-US" b="1" dirty="0" smtClean="0"/>
              <a:t>expression</a:t>
            </a:r>
            <a:r>
              <a:rPr lang="en-US" dirty="0" smtClean="0"/>
              <a:t> is. An </a:t>
            </a:r>
            <a:r>
              <a:rPr lang="en-US" b="1" dirty="0" smtClean="0"/>
              <a:t>expression</a:t>
            </a:r>
            <a:r>
              <a:rPr lang="en-US" b="0" dirty="0" smtClean="0"/>
              <a:t> is a formula used to calculate new fields from the values in existing fields. </a:t>
            </a:r>
          </a:p>
          <a:p>
            <a:endParaRPr lang="en-US" b="0" dirty="0" smtClean="0"/>
          </a:p>
          <a:p>
            <a:r>
              <a:rPr lang="en-US" b="0" dirty="0" smtClean="0"/>
              <a:t>Elements used in an expression may include the following:</a:t>
            </a:r>
          </a:p>
          <a:p>
            <a:pPr lvl="1">
              <a:buFont typeface="Arial" pitchFamily="34" charset="0"/>
              <a:buChar char="•"/>
            </a:pPr>
            <a:r>
              <a:rPr lang="en-US" b="1" dirty="0" smtClean="0"/>
              <a:t>  Identifiers</a:t>
            </a:r>
            <a:r>
              <a:rPr lang="en-US" b="0" baseline="0" dirty="0" smtClean="0"/>
              <a:t> (the names of fields, controls, or properties)</a:t>
            </a:r>
          </a:p>
          <a:p>
            <a:pPr lvl="1">
              <a:buFont typeface="Arial" pitchFamily="34" charset="0"/>
              <a:buChar char="•"/>
            </a:pPr>
            <a:r>
              <a:rPr lang="en-US" b="1" baseline="0" dirty="0" smtClean="0"/>
              <a:t>  Operators</a:t>
            </a:r>
            <a:r>
              <a:rPr lang="en-US" b="0" baseline="0" dirty="0" smtClean="0"/>
              <a:t> (arithmetic instructions, such as *, /, +, or -)</a:t>
            </a:r>
          </a:p>
          <a:p>
            <a:pPr lvl="1">
              <a:buFont typeface="Arial" pitchFamily="34" charset="0"/>
              <a:buChar char="•"/>
            </a:pPr>
            <a:r>
              <a:rPr lang="en-US" b="1" baseline="0" dirty="0" smtClean="0"/>
              <a:t>  Functions</a:t>
            </a:r>
            <a:r>
              <a:rPr lang="en-US" b="0" baseline="0" dirty="0" smtClean="0"/>
              <a:t> (built-in functions to perform routine calculations, such as Date() and IIF())</a:t>
            </a:r>
          </a:p>
          <a:p>
            <a:pPr lvl="1">
              <a:buFont typeface="Arial" pitchFamily="34" charset="0"/>
              <a:buChar char="•"/>
            </a:pPr>
            <a:r>
              <a:rPr lang="en-US" b="1" baseline="0" dirty="0" smtClean="0"/>
              <a:t>  Constants</a:t>
            </a:r>
            <a:r>
              <a:rPr lang="en-US" b="0" baseline="0" dirty="0" smtClean="0"/>
              <a:t> (values that do not change, such as 30 or .5)</a:t>
            </a:r>
          </a:p>
          <a:p>
            <a:pPr>
              <a:buFont typeface="Arial" pitchFamily="34" charset="0"/>
              <a:buChar char="•"/>
            </a:pPr>
            <a:endParaRPr lang="en-US" b="0" baseline="0"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0" baseline="0" dirty="0" smtClean="0"/>
              <a:t>In addition, expressions must use correct syntax. </a:t>
            </a:r>
            <a:r>
              <a:rPr lang="en-US" b="1" baseline="0" dirty="0" smtClean="0"/>
              <a:t>Syntax</a:t>
            </a:r>
            <a:r>
              <a:rPr lang="en-US" b="0" baseline="0" dirty="0" smtClean="0"/>
              <a:t> is the set of rules that Access follows when evaluating expressions. For example, if you have a field named Balance in an expression, and you misspell it, Access will return a syntax error.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b="0" baseline="0"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0" baseline="0" dirty="0" smtClean="0"/>
              <a:t>In the example, </a:t>
            </a:r>
            <a:r>
              <a:rPr lang="en-US" dirty="0" smtClean="0"/>
              <a:t>EmployeePay: [HourlyRate] * [HoursWorked], Access adds</a:t>
            </a:r>
            <a:r>
              <a:rPr lang="en-US" baseline="0" dirty="0" smtClean="0"/>
              <a:t> the brackets if you leave them out.  These brackets are required around field names. The operator is the “*”, which is the symbol for multiplication. The field name for the calculated field that contains the results of the expression is EmployeePay.</a:t>
            </a:r>
            <a:endParaRPr lang="en-US" b="0" baseline="0" dirty="0" smtClean="0"/>
          </a:p>
          <a:p>
            <a:pPr>
              <a:buFont typeface="Arial" pitchFamily="34" charset="0"/>
              <a:buNone/>
            </a:pPr>
            <a:endParaRPr lang="en-US" b="0" baseline="0" dirty="0" smtClean="0"/>
          </a:p>
          <a:p>
            <a:pPr>
              <a:buFont typeface="Arial" pitchFamily="34" charset="0"/>
              <a:buNone/>
            </a:pPr>
            <a:endParaRPr lang="en-US" b="0" baseline="0" dirty="0" smtClean="0"/>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you run a query, verify your</a:t>
            </a:r>
            <a:r>
              <a:rPr lang="en-US" baseline="0" dirty="0" smtClean="0"/>
              <a:t> results to make sure they make sense.  Use a calculator to manually calculate results in the calculated fields and compare the answers to the datasheet results.  Another method is to copy some, all or part of the datasheet into Excel, and re-create the calculations in Excel.</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learned previously,</a:t>
            </a:r>
            <a:r>
              <a:rPr lang="en-US" baseline="0" dirty="0" smtClean="0"/>
              <a:t> when in Design View, you can save the design of the query without affecting the underlying data.  When saving the query in Datasheet view, you update the underlying data as well.</a:t>
            </a:r>
          </a:p>
          <a:p>
            <a:endParaRPr lang="en-US" baseline="0" dirty="0" smtClean="0"/>
          </a:p>
          <a:p>
            <a:r>
              <a:rPr lang="en-US" baseline="0" dirty="0" smtClean="0"/>
              <a:t>Calculated fields, however, cannot be updated in Datasheet view.  When the components of a calculated field are updated, the calculated resulting value is automatically updated.  To create a calculated field, expressions are entered in the first row of a blank query column. You should also assign a descriptive field name to the calculated field. </a:t>
            </a:r>
          </a:p>
          <a:p>
            <a:endParaRPr lang="en-US" baseline="0" dirty="0" smtClean="0"/>
          </a:p>
          <a:p>
            <a:r>
              <a:rPr lang="en-US" baseline="0" dirty="0" smtClean="0"/>
              <a:t>You may use the results of a calculated field as the input to another calculated field. For example, you could (1) calculate a 10% discount on an item, and then (2) calculate the sales tax on the discounted price.</a:t>
            </a:r>
          </a:p>
          <a:p>
            <a:endParaRPr lang="en-US" baseline="0" dirty="0" smtClean="0"/>
          </a:p>
          <a:p>
            <a:r>
              <a:rPr lang="en-US" baseline="0" dirty="0" smtClean="0"/>
              <a:t>Note that while you can use spaces in the names of calculated fields, it is better to avoid them because it will be easier to reference these fields from other queries, forms, and related reports.  However, Access ignores spaces within expressions.  For additional help in viewing long expressions, you can use the Zoom feature or Shift + F2.  </a:t>
            </a:r>
          </a:p>
        </p:txBody>
      </p:sp>
      <p:sp>
        <p:nvSpPr>
          <p:cNvPr id="4" name="Slide Number Placeholder 3"/>
          <p:cNvSpPr>
            <a:spLocks noGrp="1"/>
          </p:cNvSpPr>
          <p:nvPr>
            <p:ph type="sldNum" sz="quarter" idx="10"/>
          </p:nvPr>
        </p:nvSpPr>
        <p:spPr/>
        <p:txBody>
          <a:bodyPr/>
          <a:lstStyle/>
          <a:p>
            <a:fld id="{3BCF846F-A3E5-4C0D-9E2E-DC382416709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You’ve learned how to directly enter a simple calculated field into a field in a query’s Design View.   </a:t>
            </a:r>
            <a:r>
              <a:rPr lang="en-US" dirty="0" smtClean="0"/>
              <a:t>Another way to create calculated fields is to use the </a:t>
            </a:r>
            <a:r>
              <a:rPr lang="en-US" b="1" dirty="0" smtClean="0"/>
              <a:t>Expression Builder</a:t>
            </a:r>
            <a:r>
              <a:rPr lang="en-US" dirty="0" smtClean="0"/>
              <a:t>, which is a tool to help to</a:t>
            </a:r>
            <a:r>
              <a:rPr lang="en-US" baseline="0" dirty="0" smtClean="0"/>
              <a:t> create expressions, particularly more complex expressions.</a:t>
            </a:r>
          </a:p>
          <a:p>
            <a:endParaRPr lang="en-US" baseline="0" dirty="0" smtClean="0"/>
          </a:p>
          <a:p>
            <a:r>
              <a:rPr lang="en-US" baseline="0" dirty="0" smtClean="0"/>
              <a:t>The Expression Builder provides you with fields, operators, and functions you can use to create calculated fields.  Practicing with the Expression Builder will help you avoid Access syntax errors and spelling errors, such as in field names.   Remember that syntax errors occur when you misspell a field name or leave out necessary operators or punctuation.</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launch the </a:t>
            </a:r>
            <a:r>
              <a:rPr lang="en-US" b="1" dirty="0" smtClean="0"/>
              <a:t>Expression Builder</a:t>
            </a:r>
            <a:r>
              <a:rPr lang="en-US" dirty="0" smtClean="0"/>
              <a:t>, open a query in Design view and verify that the Design tab is selected</a:t>
            </a:r>
            <a:r>
              <a:rPr lang="en-US" baseline="0" dirty="0" smtClean="0"/>
              <a:t> on the ribbon.  Clicking on Builder in the Query Setup group will launch the Expression Builder. You can also right-click on the cell where you want the expression, and then select Build from the shortcut menu. </a:t>
            </a:r>
          </a:p>
          <a:p>
            <a:endParaRPr lang="en-US" baseline="0" dirty="0" smtClean="0"/>
          </a:p>
          <a:p>
            <a:r>
              <a:rPr lang="en-US" baseline="0" dirty="0" smtClean="0"/>
              <a:t>The upper section of the Expression Builder contains the expression box, where you can create an expression. You can type it in manually, or you can use the </a:t>
            </a:r>
            <a:r>
              <a:rPr lang="en-US" b="1" baseline="0" dirty="0" smtClean="0"/>
              <a:t>Expression Elements</a:t>
            </a:r>
            <a:r>
              <a:rPr lang="en-US" baseline="0" dirty="0" smtClean="0"/>
              <a:t>, </a:t>
            </a:r>
            <a:r>
              <a:rPr lang="en-US" b="1" baseline="0" dirty="0" smtClean="0"/>
              <a:t>Expression Categories</a:t>
            </a:r>
            <a:r>
              <a:rPr lang="en-US" baseline="0" dirty="0" smtClean="0"/>
              <a:t>, and </a:t>
            </a:r>
            <a:r>
              <a:rPr lang="en-US" b="1" baseline="0" dirty="0" smtClean="0"/>
              <a:t>Expression Values</a:t>
            </a:r>
            <a:r>
              <a:rPr lang="en-US" baseline="0" dirty="0" smtClean="0"/>
              <a:t> in the lower section of the Expression Builder.  Double-clicking on an item in the Expression Categories or Expression Values sections will automatically add the item to the expression box. </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Expression Elements</a:t>
            </a:r>
            <a:r>
              <a:rPr lang="en-US" b="0" dirty="0" smtClean="0"/>
              <a:t> include the built-in</a:t>
            </a:r>
            <a:r>
              <a:rPr lang="en-US" b="0" baseline="0" dirty="0" smtClean="0"/>
              <a:t> functions, the tables and other objects from the current database, and common expressions.  When an item from this column is selected, the middle column will show the list of options for that item. </a:t>
            </a:r>
          </a:p>
          <a:p>
            <a:endParaRPr lang="en-US" b="0" baseline="0" dirty="0" smtClean="0"/>
          </a:p>
          <a:p>
            <a:r>
              <a:rPr lang="en-US" b="1" baseline="0" dirty="0" smtClean="0"/>
              <a:t>Expression Categories</a:t>
            </a:r>
            <a:r>
              <a:rPr lang="en-US" b="0" baseline="0" dirty="0" smtClean="0"/>
              <a:t> show options based on the item selected in the first column. For example, when the Built-in Functions item is selected, the available built-in function categories are displayed.</a:t>
            </a:r>
          </a:p>
          <a:p>
            <a:endParaRPr lang="en-US" b="0" baseline="0" dirty="0" smtClean="0"/>
          </a:p>
          <a:p>
            <a:r>
              <a:rPr lang="en-US" b="1" baseline="0" dirty="0" smtClean="0"/>
              <a:t>Expression Values</a:t>
            </a:r>
            <a:r>
              <a:rPr lang="en-US" b="0" baseline="0" dirty="0" smtClean="0"/>
              <a:t> will be displayed for the categories selected in the middle column, if any. For example, if you selected Built-in Functions in the left column, and then selected Date/Time in the middle column, the right column will list all of the built-in functions for the Date/Time categories. When you click on the function, you will see the &lt;&lt;placeholder text&gt;&gt; where you place the arguments needed for the function. Arguments include values, numbers or fields from a table.</a:t>
            </a:r>
          </a:p>
          <a:p>
            <a:endParaRPr lang="en-US" b="0" baseline="0" dirty="0" smtClean="0"/>
          </a:p>
          <a:p>
            <a:r>
              <a:rPr lang="en-US" b="0" baseline="0" dirty="0" smtClean="0"/>
              <a:t>You can, of course, also create expressions manually, or combine manually entered components with built-in functions.  Though most calculated expressions are easy to create, using the Expression Builder helps to eliminate spelling errors in field names and to avoid syntax errors. </a:t>
            </a:r>
            <a:endParaRPr lang="en-US" b="1"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vl1pPr>
          </a:lstStyle>
          <a:p>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7" name="Footer Placeholder 4"/>
          <p:cNvSpPr txBox="1">
            <a:spLocks/>
          </p:cNvSpPr>
          <p:nvPr userDrawn="1"/>
        </p:nvSpPr>
        <p:spPr>
          <a:xfrm>
            <a:off x="2057400" y="65087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schemeClr val="tx1">
                  <a:tint val="75000"/>
                </a:schemeClr>
              </a:solidFill>
              <a:effectLst/>
              <a:uLnTx/>
              <a:uFillTx/>
              <a:latin typeface="Garamond"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Garamond" pitchFamily="18" charset="0"/>
                <a:ea typeface="+mn-ea"/>
                <a:cs typeface="+mn-cs"/>
              </a:rPr>
              <a:t>Copyright © 2011 Pearson Education, Inc. Publishing as Prentice Hall.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tx1">
                  <a:tint val="75000"/>
                </a:schemeClr>
              </a:solidFill>
              <a:effectLst/>
              <a:uLnTx/>
              <a:uFillTx/>
              <a:latin typeface="Garamond" pitchFamily="18" charset="0"/>
              <a:ea typeface="+mn-ea"/>
              <a:cs typeface="+mn-cs"/>
            </a:endParaRPr>
          </a:p>
        </p:txBody>
      </p:sp>
      <p:sp>
        <p:nvSpPr>
          <p:cNvPr id="8" name="Slide Number Placeholder 5"/>
          <p:cNvSpPr>
            <a:spLocks noGrp="1"/>
          </p:cNvSpPr>
          <p:nvPr>
            <p:ph type="sldNum" sz="quarter" idx="4"/>
          </p:nvPr>
        </p:nvSpPr>
        <p:spPr>
          <a:xfrm>
            <a:off x="8229600" y="6492875"/>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8"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9"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7"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dt="0"/>
  <p:txStyles>
    <p:titleStyle>
      <a:lvl1pPr algn="ctr" defTabSz="914400" rtl="0" eaLnBrk="1" latinLnBrk="0" hangingPunct="1">
        <a:spcBef>
          <a:spcPct val="0"/>
        </a:spcBef>
        <a:buNone/>
        <a:defRPr sz="4400" b="1" kern="1200">
          <a:solidFill>
            <a:schemeClr val="tx1"/>
          </a:solidFill>
          <a:latin typeface="Garamond"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Garamond"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Garamond"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Garamond"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aramond"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aramond"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97F33F24-5111-4524-9375-24241E4B6E0C}" type="slidenum">
              <a:rPr lang="en-US" smtClean="0"/>
              <a:pPr/>
              <a:t>1</a:t>
            </a:fld>
            <a:endParaRPr lang="en-US" dirty="0"/>
          </a:p>
        </p:txBody>
      </p:sp>
      <p:sp>
        <p:nvSpPr>
          <p:cNvPr id="7" name="Footer Placeholder 6"/>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8" name="TextBox 7"/>
          <p:cNvSpPr txBox="1"/>
          <p:nvPr/>
        </p:nvSpPr>
        <p:spPr>
          <a:xfrm>
            <a:off x="3581400" y="304800"/>
            <a:ext cx="5334000" cy="2708434"/>
          </a:xfrm>
          <a:prstGeom prst="rect">
            <a:avLst/>
          </a:prstGeom>
          <a:noFill/>
        </p:spPr>
        <p:txBody>
          <a:bodyPr wrap="square" rtlCol="0">
            <a:spAutoFit/>
          </a:bodyPr>
          <a:lstStyle/>
          <a:p>
            <a:r>
              <a:rPr lang="en-US" sz="4400" dirty="0" smtClean="0">
                <a:latin typeface="Garamond" pitchFamily="18" charset="0"/>
              </a:rPr>
              <a:t>CIS 1230</a:t>
            </a:r>
            <a:endParaRPr lang="en-US" dirty="0" smtClean="0">
              <a:latin typeface="Garamond" pitchFamily="18" charset="0"/>
            </a:endParaRPr>
          </a:p>
          <a:p>
            <a:endParaRPr lang="en-US" dirty="0">
              <a:latin typeface="Garamond" pitchFamily="18" charset="0"/>
            </a:endParaRPr>
          </a:p>
          <a:p>
            <a:r>
              <a:rPr lang="en-US" sz="3600" dirty="0" smtClean="0">
                <a:latin typeface="Garamond" pitchFamily="18" charset="0"/>
              </a:rPr>
              <a:t>Chapter 3</a:t>
            </a:r>
          </a:p>
          <a:p>
            <a:r>
              <a:rPr lang="en-US" sz="3600" dirty="0" smtClean="0">
                <a:latin typeface="Garamond" pitchFamily="18" charset="0"/>
              </a:rPr>
              <a:t>Customize, Analyze, and Summarize Query Data</a:t>
            </a:r>
            <a:endParaRPr lang="en-US" sz="3600" dirty="0">
              <a:latin typeface="Garamond" pitchFamily="18" charset="0"/>
            </a:endParaRPr>
          </a:p>
        </p:txBody>
      </p:sp>
      <p:cxnSp>
        <p:nvCxnSpPr>
          <p:cNvPr id="9" name="Straight Connector 8"/>
          <p:cNvCxnSpPr/>
          <p:nvPr/>
        </p:nvCxnSpPr>
        <p:spPr>
          <a:xfrm flipV="1">
            <a:off x="2612571" y="3001078"/>
            <a:ext cx="6092622" cy="36036"/>
          </a:xfrm>
          <a:prstGeom prst="line">
            <a:avLst/>
          </a:prstGeom>
          <a:ln w="57150" cmpd="sng">
            <a:solidFill>
              <a:schemeClr val="bg1"/>
            </a:solidFill>
          </a:ln>
          <a:effectLst>
            <a:outerShdw blurRad="50800" dist="50800" dir="5400000" algn="ctr" rotWithShape="0">
              <a:schemeClr val="accent1">
                <a:lumMod val="75000"/>
              </a:schemeClr>
            </a:outerShdw>
          </a:effectLst>
        </p:spPr>
        <p:style>
          <a:lnRef idx="1">
            <a:schemeClr val="accent1"/>
          </a:lnRef>
          <a:fillRef idx="0">
            <a:schemeClr val="accent1"/>
          </a:fillRef>
          <a:effectRef idx="0">
            <a:schemeClr val="accent1"/>
          </a:effectRef>
          <a:fontRef idx="minor">
            <a:schemeClr val="tx1"/>
          </a:fontRef>
        </p:style>
      </p:cxnSp>
      <p:pic>
        <p:nvPicPr>
          <p:cNvPr id="10" name="Picture 9" descr="Exploring2010_access_cover.jpg"/>
          <p:cNvPicPr>
            <a:picLocks noChangeAspect="1"/>
          </p:cNvPicPr>
          <p:nvPr/>
        </p:nvPicPr>
        <p:blipFill>
          <a:blip r:embed="rId3" cstate="print"/>
          <a:stretch>
            <a:fillRect/>
          </a:stretch>
        </p:blipFill>
        <p:spPr>
          <a:xfrm>
            <a:off x="228600" y="1676400"/>
            <a:ext cx="3040011" cy="3886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smtClean="0"/>
              <a:t>Using Built-In Functions in Access</a:t>
            </a:r>
            <a:endParaRPr lang="en-US" dirty="0"/>
          </a:p>
        </p:txBody>
      </p:sp>
      <p:sp>
        <p:nvSpPr>
          <p:cNvPr id="9" name="Content Placeholder 8"/>
          <p:cNvSpPr>
            <a:spLocks noGrp="1"/>
          </p:cNvSpPr>
          <p:nvPr>
            <p:ph idx="1"/>
          </p:nvPr>
        </p:nvSpPr>
        <p:spPr/>
        <p:txBody>
          <a:bodyPr/>
          <a:lstStyle/>
          <a:p>
            <a:r>
              <a:rPr lang="en-US" dirty="0" smtClean="0"/>
              <a:t>Functions</a:t>
            </a:r>
          </a:p>
          <a:p>
            <a:r>
              <a:rPr lang="en-US" dirty="0" smtClean="0"/>
              <a:t>Arguments</a:t>
            </a:r>
          </a:p>
          <a:p>
            <a:r>
              <a:rPr lang="en-US" dirty="0" smtClean="0"/>
              <a:t>&lt;&lt;placeholder text&gt;&gt;</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The Pmt Function</a:t>
            </a:r>
            <a:endParaRPr lang="en-US" dirty="0"/>
          </a:p>
        </p:txBody>
      </p:sp>
      <p:sp>
        <p:nvSpPr>
          <p:cNvPr id="9" name="Content Placeholder 8"/>
          <p:cNvSpPr>
            <a:spLocks noGrp="1"/>
          </p:cNvSpPr>
          <p:nvPr>
            <p:ph idx="1"/>
          </p:nvPr>
        </p:nvSpPr>
        <p:spPr/>
        <p:txBody>
          <a:bodyPr/>
          <a:lstStyle/>
          <a:p>
            <a:r>
              <a:rPr lang="en-US" dirty="0" smtClean="0"/>
              <a:t>Calculates the monthly loan payment given </a:t>
            </a:r>
          </a:p>
          <a:p>
            <a:pPr lvl="1"/>
            <a:r>
              <a:rPr lang="en-US" dirty="0" smtClean="0"/>
              <a:t>the monthly interest rate, </a:t>
            </a:r>
          </a:p>
          <a:p>
            <a:pPr lvl="1"/>
            <a:r>
              <a:rPr lang="en-US" dirty="0" smtClean="0"/>
              <a:t>term of the loan in months, and </a:t>
            </a:r>
          </a:p>
          <a:p>
            <a:pPr lvl="1"/>
            <a:r>
              <a:rPr lang="en-US" dirty="0" smtClean="0"/>
              <a:t>the original value of the loan (the principal). </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Pmt Example</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12</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581400" y="1600200"/>
            <a:ext cx="5153025" cy="4657725"/>
          </a:xfrm>
          <a:prstGeom prst="rect">
            <a:avLst/>
          </a:prstGeom>
          <a:noFill/>
          <a:ln w="9525">
            <a:noFill/>
            <a:miter lim="800000"/>
            <a:headEnd/>
            <a:tailEnd/>
          </a:ln>
        </p:spPr>
      </p:pic>
      <p:sp>
        <p:nvSpPr>
          <p:cNvPr id="7" name="Rectangle 6"/>
          <p:cNvSpPr/>
          <p:nvPr/>
        </p:nvSpPr>
        <p:spPr>
          <a:xfrm>
            <a:off x="838200" y="1905000"/>
            <a:ext cx="1981200" cy="646331"/>
          </a:xfrm>
          <a:prstGeom prst="rect">
            <a:avLst/>
          </a:prstGeom>
        </p:spPr>
        <p:txBody>
          <a:bodyPr wrap="square">
            <a:spAutoFit/>
          </a:bodyPr>
          <a:lstStyle/>
          <a:p>
            <a:r>
              <a:rPr lang="en-US" dirty="0" smtClean="0"/>
              <a:t>Pmt Function has</a:t>
            </a:r>
          </a:p>
          <a:p>
            <a:r>
              <a:rPr lang="en-US" dirty="0" smtClean="0"/>
              <a:t>five arguments</a:t>
            </a:r>
            <a:endParaRPr lang="en-US" dirty="0"/>
          </a:p>
        </p:txBody>
      </p:sp>
      <p:sp>
        <p:nvSpPr>
          <p:cNvPr id="10" name="Rectangle 9"/>
          <p:cNvSpPr/>
          <p:nvPr/>
        </p:nvSpPr>
        <p:spPr>
          <a:xfrm>
            <a:off x="914400" y="4419600"/>
            <a:ext cx="1436099" cy="369332"/>
          </a:xfrm>
          <a:prstGeom prst="rect">
            <a:avLst/>
          </a:prstGeom>
        </p:spPr>
        <p:txBody>
          <a:bodyPr wrap="none">
            <a:spAutoFit/>
          </a:bodyPr>
          <a:lstStyle/>
          <a:p>
            <a:r>
              <a:rPr lang="en-US" dirty="0" smtClean="0"/>
              <a:t>Pmt Function</a:t>
            </a:r>
            <a:endParaRPr lang="en-US" dirty="0"/>
          </a:p>
        </p:txBody>
      </p:sp>
      <p:sp>
        <p:nvSpPr>
          <p:cNvPr id="23" name="Right Bracket 22"/>
          <p:cNvSpPr/>
          <p:nvPr/>
        </p:nvSpPr>
        <p:spPr>
          <a:xfrm rot="5400000">
            <a:off x="2971800" y="1219200"/>
            <a:ext cx="304800" cy="2895600"/>
          </a:xfrm>
          <a:prstGeom prst="rightBracket">
            <a:avLst>
              <a:gd name="adj"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Right Bracket 23"/>
          <p:cNvSpPr/>
          <p:nvPr/>
        </p:nvSpPr>
        <p:spPr>
          <a:xfrm rot="5400000">
            <a:off x="3429000" y="762000"/>
            <a:ext cx="304800" cy="3810000"/>
          </a:xfrm>
          <a:prstGeom prst="rightBracket">
            <a:avLst>
              <a:gd name="adj"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Right Bracket 24"/>
          <p:cNvSpPr/>
          <p:nvPr/>
        </p:nvSpPr>
        <p:spPr>
          <a:xfrm rot="5400000">
            <a:off x="3810000" y="381000"/>
            <a:ext cx="304800" cy="4572000"/>
          </a:xfrm>
          <a:prstGeom prst="rightBracket">
            <a:avLst>
              <a:gd name="adj"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Right Bracket 25"/>
          <p:cNvSpPr/>
          <p:nvPr/>
        </p:nvSpPr>
        <p:spPr>
          <a:xfrm rot="5400000">
            <a:off x="4152900" y="38100"/>
            <a:ext cx="304800" cy="5257800"/>
          </a:xfrm>
          <a:prstGeom prst="rightBracket">
            <a:avLst>
              <a:gd name="adj"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Right Bracket 26"/>
          <p:cNvSpPr/>
          <p:nvPr/>
        </p:nvSpPr>
        <p:spPr>
          <a:xfrm rot="5400000">
            <a:off x="2743200" y="1447800"/>
            <a:ext cx="304800" cy="2438400"/>
          </a:xfrm>
          <a:prstGeom prst="rightBracket">
            <a:avLst>
              <a:gd name="adj"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9" name="Straight Arrow Connector 28"/>
          <p:cNvCxnSpPr/>
          <p:nvPr/>
        </p:nvCxnSpPr>
        <p:spPr>
          <a:xfrm rot="5400000" flipH="1" flipV="1">
            <a:off x="3962400" y="2590800"/>
            <a:ext cx="3055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flipH="1" flipV="1">
            <a:off x="4419600" y="2590800"/>
            <a:ext cx="3055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flipH="1" flipV="1">
            <a:off x="5334000" y="2590800"/>
            <a:ext cx="3055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6096000" y="2590800"/>
            <a:ext cx="3055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6781800" y="2590800"/>
            <a:ext cx="3055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flipH="1" flipV="1">
            <a:off x="7657703" y="4534297"/>
            <a:ext cx="2293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a:off x="2362200" y="4648200"/>
            <a:ext cx="5410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smtClean="0"/>
              <a:t>Creating Conditional Output with the IIF Function</a:t>
            </a:r>
            <a:endParaRPr lang="en-US" dirty="0"/>
          </a:p>
        </p:txBody>
      </p:sp>
      <p:sp>
        <p:nvSpPr>
          <p:cNvPr id="9" name="Content Placeholder 8"/>
          <p:cNvSpPr>
            <a:spLocks noGrp="1"/>
          </p:cNvSpPr>
          <p:nvPr>
            <p:ph idx="1"/>
          </p:nvPr>
        </p:nvSpPr>
        <p:spPr/>
        <p:txBody>
          <a:bodyPr/>
          <a:lstStyle/>
          <a:p>
            <a:r>
              <a:rPr lang="en-US" dirty="0" smtClean="0"/>
              <a:t>Function syntax</a:t>
            </a:r>
          </a:p>
          <a:p>
            <a:pPr lvl="1"/>
            <a:r>
              <a:rPr lang="en-US" dirty="0" smtClean="0"/>
              <a:t>IIF (expression, true part, false part)</a:t>
            </a:r>
          </a:p>
          <a:p>
            <a:pPr lvl="1"/>
            <a:r>
              <a:rPr lang="en-US" dirty="0" smtClean="0"/>
              <a:t>Examples</a:t>
            </a:r>
          </a:p>
          <a:p>
            <a:pPr lvl="2"/>
            <a:r>
              <a:rPr lang="en-US" dirty="0" smtClean="0"/>
              <a:t>IIf(Balance&gt;=10000, .035, .015)</a:t>
            </a:r>
          </a:p>
          <a:p>
            <a:pPr lvl="2"/>
            <a:r>
              <a:rPr lang="en-US" dirty="0" smtClean="0"/>
              <a:t>IIf( [State]=“CA”, “CA”, “Out of State”)</a:t>
            </a:r>
          </a:p>
          <a:p>
            <a:r>
              <a:rPr lang="en-US" dirty="0" smtClean="0"/>
              <a:t>Nested IIF statement</a:t>
            </a:r>
          </a:p>
          <a:p>
            <a:pPr lvl="1"/>
            <a:r>
              <a:rPr lang="en-US" dirty="0" smtClean="0"/>
              <a:t>Example</a:t>
            </a:r>
          </a:p>
          <a:p>
            <a:pPr lvl="2"/>
            <a:r>
              <a:rPr lang="en-US" dirty="0" smtClean="0"/>
              <a:t>IIf(Date() – [DateListed]&lt;=30, “New Listing”,  IIf( Date() – [DateListed]&gt;=180, “Stagnant”, “For Sale”))</a:t>
            </a:r>
          </a:p>
          <a:p>
            <a:pPr lvl="1"/>
            <a:endParaRPr lang="en-US" dirty="0" smtClean="0"/>
          </a:p>
          <a:p>
            <a:pPr lvl="1"/>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Performing Date Arithmetic</a:t>
            </a:r>
            <a:endParaRPr lang="en-US" dirty="0"/>
          </a:p>
        </p:txBody>
      </p:sp>
      <p:sp>
        <p:nvSpPr>
          <p:cNvPr id="9" name="Content Placeholder 8"/>
          <p:cNvSpPr>
            <a:spLocks noGrp="1"/>
          </p:cNvSpPr>
          <p:nvPr>
            <p:ph idx="1"/>
          </p:nvPr>
        </p:nvSpPr>
        <p:spPr/>
        <p:txBody>
          <a:bodyPr/>
          <a:lstStyle/>
          <a:p>
            <a:r>
              <a:rPr lang="en-US" dirty="0" smtClean="0"/>
              <a:t>Date formatting</a:t>
            </a:r>
          </a:p>
          <a:p>
            <a:r>
              <a:rPr lang="en-US" dirty="0" smtClean="0"/>
              <a:t>Date arithmetic</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Useful Date Functions</a:t>
            </a:r>
            <a:endParaRPr lang="en-US" dirty="0"/>
          </a:p>
        </p:txBody>
      </p:sp>
      <p:sp>
        <p:nvSpPr>
          <p:cNvPr id="9" name="Content Placeholder 8"/>
          <p:cNvSpPr>
            <a:spLocks noGrp="1"/>
          </p:cNvSpPr>
          <p:nvPr>
            <p:ph idx="1"/>
          </p:nvPr>
        </p:nvSpPr>
        <p:spPr/>
        <p:txBody>
          <a:bodyPr/>
          <a:lstStyle/>
          <a:p>
            <a:r>
              <a:rPr lang="en-US" dirty="0" smtClean="0"/>
              <a:t>Date</a:t>
            </a:r>
          </a:p>
          <a:p>
            <a:r>
              <a:rPr lang="en-US" dirty="0" smtClean="0"/>
              <a:t>DatePart</a:t>
            </a:r>
          </a:p>
          <a:p>
            <a:r>
              <a:rPr lang="en-US" dirty="0" smtClean="0"/>
              <a:t>DateDiff</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Aggregate Functions</a:t>
            </a:r>
            <a:endParaRPr lang="en-US" dirty="0"/>
          </a:p>
        </p:txBody>
      </p:sp>
      <p:sp>
        <p:nvSpPr>
          <p:cNvPr id="9" name="Content Placeholder 8"/>
          <p:cNvSpPr>
            <a:spLocks noGrp="1"/>
          </p:cNvSpPr>
          <p:nvPr>
            <p:ph idx="1"/>
          </p:nvPr>
        </p:nvSpPr>
        <p:spPr/>
        <p:txBody>
          <a:bodyPr>
            <a:normAutofit/>
          </a:bodyPr>
          <a:lstStyle/>
          <a:p>
            <a:r>
              <a:rPr lang="en-US" dirty="0" smtClean="0"/>
              <a:t>Perform calculations on an entire column of data and return a single value</a:t>
            </a:r>
          </a:p>
          <a:p>
            <a:r>
              <a:rPr lang="en-US" dirty="0" smtClean="0"/>
              <a:t>Examples:</a:t>
            </a:r>
          </a:p>
          <a:p>
            <a:pPr lvl="1"/>
            <a:r>
              <a:rPr lang="en-US" dirty="0" smtClean="0"/>
              <a:t>Average		</a:t>
            </a:r>
            <a:r>
              <a:rPr lang="en-US" dirty="0" smtClean="0">
                <a:sym typeface="Symbol"/>
              </a:rPr>
              <a:t></a:t>
            </a:r>
            <a:r>
              <a:rPr lang="en-US" dirty="0" smtClean="0"/>
              <a:t>  Standard Deviation</a:t>
            </a:r>
          </a:p>
          <a:p>
            <a:pPr lvl="1"/>
            <a:r>
              <a:rPr lang="en-US" dirty="0" smtClean="0"/>
              <a:t>Count			</a:t>
            </a:r>
            <a:r>
              <a:rPr lang="en-US" dirty="0" smtClean="0">
                <a:sym typeface="Symbol"/>
              </a:rPr>
              <a:t>  Sum</a:t>
            </a:r>
            <a:endParaRPr lang="en-US" dirty="0" smtClean="0"/>
          </a:p>
          <a:p>
            <a:pPr lvl="1"/>
            <a:r>
              <a:rPr lang="en-US" dirty="0" smtClean="0"/>
              <a:t>Maximum		</a:t>
            </a:r>
            <a:r>
              <a:rPr lang="en-US" dirty="0" smtClean="0">
                <a:sym typeface="Symbol"/>
              </a:rPr>
              <a:t>  Variance</a:t>
            </a:r>
            <a:endParaRPr lang="en-US" dirty="0" smtClean="0"/>
          </a:p>
          <a:p>
            <a:pPr lvl="1"/>
            <a:r>
              <a:rPr lang="en-US" dirty="0" smtClean="0"/>
              <a:t>Minimum			</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smtClean="0"/>
              <a:t>Adding Aggregate Functions to Datasheets</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17</a:t>
            </a:fld>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2590800" y="1600200"/>
            <a:ext cx="6172200" cy="4629150"/>
          </a:xfrm>
          <a:prstGeom prst="rect">
            <a:avLst/>
          </a:prstGeom>
          <a:noFill/>
          <a:ln w="9525">
            <a:noFill/>
            <a:miter lim="800000"/>
            <a:headEnd/>
            <a:tailEnd/>
          </a:ln>
        </p:spPr>
      </p:pic>
      <p:sp>
        <p:nvSpPr>
          <p:cNvPr id="10" name="Rectangle 9"/>
          <p:cNvSpPr/>
          <p:nvPr/>
        </p:nvSpPr>
        <p:spPr>
          <a:xfrm>
            <a:off x="381000" y="1752600"/>
            <a:ext cx="1905000" cy="646331"/>
          </a:xfrm>
          <a:prstGeom prst="rect">
            <a:avLst/>
          </a:prstGeom>
        </p:spPr>
        <p:txBody>
          <a:bodyPr wrap="square">
            <a:spAutoFit/>
          </a:bodyPr>
          <a:lstStyle/>
          <a:p>
            <a:r>
              <a:rPr lang="en-US" dirty="0" smtClean="0"/>
              <a:t>Click Totals to add</a:t>
            </a:r>
          </a:p>
          <a:p>
            <a:r>
              <a:rPr lang="en-US" dirty="0" smtClean="0"/>
              <a:t>the totals row</a:t>
            </a:r>
            <a:endParaRPr lang="en-US" dirty="0"/>
          </a:p>
        </p:txBody>
      </p:sp>
      <p:sp>
        <p:nvSpPr>
          <p:cNvPr id="11" name="Rectangle 10"/>
          <p:cNvSpPr/>
          <p:nvPr/>
        </p:nvSpPr>
        <p:spPr>
          <a:xfrm>
            <a:off x="381000" y="4572000"/>
            <a:ext cx="1905000" cy="1200329"/>
          </a:xfrm>
          <a:prstGeom prst="rect">
            <a:avLst/>
          </a:prstGeom>
        </p:spPr>
        <p:txBody>
          <a:bodyPr wrap="square">
            <a:spAutoFit/>
          </a:bodyPr>
          <a:lstStyle/>
          <a:p>
            <a:r>
              <a:rPr lang="en-US" dirty="0" smtClean="0"/>
              <a:t>Click the Total row arrow to show aggregate functions</a:t>
            </a:r>
            <a:endParaRPr lang="en-US" dirty="0"/>
          </a:p>
        </p:txBody>
      </p:sp>
      <p:sp>
        <p:nvSpPr>
          <p:cNvPr id="13" name="Right Bracket 12"/>
          <p:cNvSpPr/>
          <p:nvPr/>
        </p:nvSpPr>
        <p:spPr>
          <a:xfrm rot="5400000">
            <a:off x="2781300" y="4076700"/>
            <a:ext cx="228600" cy="3505200"/>
          </a:xfrm>
          <a:prstGeom prst="rightBracket">
            <a:avLst>
              <a:gd name="adj"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ight Bracket 13"/>
          <p:cNvSpPr/>
          <p:nvPr/>
        </p:nvSpPr>
        <p:spPr>
          <a:xfrm rot="16200000">
            <a:off x="3505200" y="-762000"/>
            <a:ext cx="457200" cy="4724400"/>
          </a:xfrm>
          <a:prstGeom prst="rightBracket">
            <a:avLst>
              <a:gd name="adj"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6" name="Straight Arrow Connector 15"/>
          <p:cNvCxnSpPr/>
          <p:nvPr/>
        </p:nvCxnSpPr>
        <p:spPr>
          <a:xfrm rot="5400000">
            <a:off x="5829300" y="16383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V="1">
            <a:off x="4534694" y="582850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smtClean="0"/>
              <a:t>Adding Aggregate Functions to Queries</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18</a:t>
            </a:fld>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2590800" y="1676400"/>
            <a:ext cx="6273800" cy="4705350"/>
          </a:xfrm>
          <a:prstGeom prst="rect">
            <a:avLst/>
          </a:prstGeom>
          <a:noFill/>
          <a:ln w="9525">
            <a:noFill/>
            <a:miter lim="800000"/>
            <a:headEnd/>
            <a:tailEnd/>
          </a:ln>
        </p:spPr>
      </p:pic>
      <p:sp>
        <p:nvSpPr>
          <p:cNvPr id="7" name="Rectangle 6"/>
          <p:cNvSpPr/>
          <p:nvPr/>
        </p:nvSpPr>
        <p:spPr>
          <a:xfrm>
            <a:off x="457200" y="1752600"/>
            <a:ext cx="2209800" cy="646331"/>
          </a:xfrm>
          <a:prstGeom prst="rect">
            <a:avLst/>
          </a:prstGeom>
        </p:spPr>
        <p:txBody>
          <a:bodyPr wrap="square">
            <a:spAutoFit/>
          </a:bodyPr>
          <a:lstStyle/>
          <a:p>
            <a:r>
              <a:rPr lang="en-US" dirty="0" smtClean="0"/>
              <a:t>Click Totals to add</a:t>
            </a:r>
          </a:p>
          <a:p>
            <a:r>
              <a:rPr lang="en-US" dirty="0" smtClean="0"/>
              <a:t>query totals</a:t>
            </a:r>
            <a:endParaRPr lang="en-US" dirty="0"/>
          </a:p>
        </p:txBody>
      </p:sp>
      <p:sp>
        <p:nvSpPr>
          <p:cNvPr id="10" name="Rectangle 9"/>
          <p:cNvSpPr/>
          <p:nvPr/>
        </p:nvSpPr>
        <p:spPr>
          <a:xfrm>
            <a:off x="838200" y="4724400"/>
            <a:ext cx="1051185" cy="369332"/>
          </a:xfrm>
          <a:prstGeom prst="rect">
            <a:avLst/>
          </a:prstGeom>
        </p:spPr>
        <p:txBody>
          <a:bodyPr wrap="none">
            <a:spAutoFit/>
          </a:bodyPr>
          <a:lstStyle/>
          <a:p>
            <a:r>
              <a:rPr lang="en-US" dirty="0" smtClean="0"/>
              <a:t>Total row</a:t>
            </a:r>
            <a:endParaRPr lang="en-US" dirty="0"/>
          </a:p>
        </p:txBody>
      </p:sp>
      <p:sp>
        <p:nvSpPr>
          <p:cNvPr id="11" name="Rectangle 10"/>
          <p:cNvSpPr/>
          <p:nvPr/>
        </p:nvSpPr>
        <p:spPr>
          <a:xfrm>
            <a:off x="762000" y="5257800"/>
            <a:ext cx="1143000" cy="646331"/>
          </a:xfrm>
          <a:prstGeom prst="rect">
            <a:avLst/>
          </a:prstGeom>
        </p:spPr>
        <p:txBody>
          <a:bodyPr wrap="square">
            <a:spAutoFit/>
          </a:bodyPr>
          <a:lstStyle/>
          <a:p>
            <a:r>
              <a:rPr lang="en-US" dirty="0" smtClean="0"/>
              <a:t>Aggregate Functions</a:t>
            </a:r>
            <a:endParaRPr lang="en-US" dirty="0"/>
          </a:p>
        </p:txBody>
      </p:sp>
      <p:sp>
        <p:nvSpPr>
          <p:cNvPr id="12" name="Right Bracket 11"/>
          <p:cNvSpPr/>
          <p:nvPr/>
        </p:nvSpPr>
        <p:spPr>
          <a:xfrm rot="16200000">
            <a:off x="4229100" y="-1333500"/>
            <a:ext cx="304800" cy="6019800"/>
          </a:xfrm>
          <a:prstGeom prst="rightBracket">
            <a:avLst>
              <a:gd name="adj"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3" name="Straight Arrow Connector 12"/>
          <p:cNvCxnSpPr/>
          <p:nvPr/>
        </p:nvCxnSpPr>
        <p:spPr>
          <a:xfrm rot="5400000">
            <a:off x="7200900" y="1714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Left Brace 17"/>
          <p:cNvSpPr/>
          <p:nvPr/>
        </p:nvSpPr>
        <p:spPr>
          <a:xfrm>
            <a:off x="5334000" y="5029200"/>
            <a:ext cx="152400" cy="990600"/>
          </a:xfrm>
          <a:prstGeom prst="leftBrace">
            <a:avLst>
              <a:gd name="adj1" fmla="val 8333"/>
              <a:gd name="adj2" fmla="val 452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0" name="Straight Arrow Connector 19"/>
          <p:cNvCxnSpPr/>
          <p:nvPr/>
        </p:nvCxnSpPr>
        <p:spPr>
          <a:xfrm>
            <a:off x="1828800" y="5486400"/>
            <a:ext cx="3505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905000" y="49530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In this chapter, you learned about the order of operations, how to create a calculated field in a query, and create expressions using the Expression Builder.</a:t>
            </a:r>
          </a:p>
          <a:p>
            <a:r>
              <a:rPr lang="en-US" dirty="0" smtClean="0"/>
              <a:t>You also learned how to use built-in functions in Access, perform date arithmetic, and use aggregate functions do datasheets and queries.</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lstStyle/>
          <a:p>
            <a:r>
              <a:rPr lang="en-US" dirty="0" smtClean="0"/>
              <a:t>Understand the order of operations</a:t>
            </a:r>
          </a:p>
          <a:p>
            <a:r>
              <a:rPr lang="en-US" dirty="0" smtClean="0"/>
              <a:t>Create a calculated field in a query</a:t>
            </a:r>
          </a:p>
          <a:p>
            <a:r>
              <a:rPr lang="en-US" dirty="0" smtClean="0"/>
              <a:t>Create expressions with the Expression Builder</a:t>
            </a:r>
          </a:p>
          <a:p>
            <a:r>
              <a:rPr lang="en-US" dirty="0" smtClean="0"/>
              <a:t>Use built-in functions in Access</a:t>
            </a:r>
          </a:p>
          <a:p>
            <a:r>
              <a:rPr lang="en-US" dirty="0" smtClean="0"/>
              <a:t>Perform date arithmetic</a:t>
            </a:r>
          </a:p>
          <a:p>
            <a:r>
              <a:rPr lang="en-US" dirty="0" smtClean="0"/>
              <a:t>Add aggregate functions to datasheets and queries</a:t>
            </a:r>
            <a:endParaRPr lang="en-US" dirty="0"/>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Order of Operations</a:t>
            </a:r>
            <a:endParaRPr lang="en-US" dirty="0"/>
          </a:p>
        </p:txBody>
      </p:sp>
      <p:sp>
        <p:nvSpPr>
          <p:cNvPr id="9" name="Content Placeholder 8"/>
          <p:cNvSpPr>
            <a:spLocks noGrp="1"/>
          </p:cNvSpPr>
          <p:nvPr>
            <p:ph idx="1"/>
          </p:nvPr>
        </p:nvSpPr>
        <p:spPr>
          <a:xfrm>
            <a:off x="457200" y="1600200"/>
            <a:ext cx="3886200" cy="4525963"/>
          </a:xfrm>
        </p:spPr>
        <p:txBody>
          <a:bodyPr/>
          <a:lstStyle/>
          <a:p>
            <a:r>
              <a:rPr lang="en-US" dirty="0" smtClean="0"/>
              <a:t>Parentheses ()</a:t>
            </a:r>
          </a:p>
          <a:p>
            <a:r>
              <a:rPr lang="en-US" dirty="0" smtClean="0"/>
              <a:t>Exponentiation  (^)</a:t>
            </a:r>
          </a:p>
          <a:p>
            <a:r>
              <a:rPr lang="en-US" dirty="0" smtClean="0"/>
              <a:t>Multiplication (*)</a:t>
            </a:r>
          </a:p>
          <a:p>
            <a:r>
              <a:rPr lang="en-US" dirty="0" smtClean="0"/>
              <a:t>Division (/)</a:t>
            </a:r>
          </a:p>
          <a:p>
            <a:r>
              <a:rPr lang="en-US" dirty="0" smtClean="0"/>
              <a:t>Addition (+)</a:t>
            </a:r>
          </a:p>
          <a:p>
            <a:r>
              <a:rPr lang="en-US" dirty="0" smtClean="0"/>
              <a:t>Subtraction (-)</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3</a:t>
            </a:fld>
            <a:endParaRPr lang="en-US" dirty="0"/>
          </a:p>
        </p:txBody>
      </p:sp>
      <p:sp>
        <p:nvSpPr>
          <p:cNvPr id="6" name="TextBox 5"/>
          <p:cNvSpPr txBox="1"/>
          <p:nvPr/>
        </p:nvSpPr>
        <p:spPr>
          <a:xfrm>
            <a:off x="4419600" y="1828800"/>
            <a:ext cx="4114800" cy="3046988"/>
          </a:xfrm>
          <a:prstGeom prst="rect">
            <a:avLst/>
          </a:prstGeom>
          <a:noFill/>
        </p:spPr>
        <p:txBody>
          <a:bodyPr wrap="square" rtlCol="0">
            <a:spAutoFit/>
          </a:bodyPr>
          <a:lstStyle/>
          <a:p>
            <a:r>
              <a:rPr lang="en-US" sz="3200" dirty="0" smtClean="0"/>
              <a:t>An easy way to remember the order is with the sentence:  </a:t>
            </a:r>
          </a:p>
          <a:p>
            <a:endParaRPr lang="en-US" sz="3200" dirty="0" smtClean="0"/>
          </a:p>
          <a:p>
            <a:r>
              <a:rPr lang="en-US" sz="3200" dirty="0" smtClean="0"/>
              <a:t>Please Excuse  My  Dear  Aunt  Sally</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smtClean="0"/>
              <a:t>Creating a Calculated Field </a:t>
            </a:r>
            <a:br>
              <a:rPr lang="en-US" dirty="0" smtClean="0"/>
            </a:br>
            <a:r>
              <a:rPr lang="en-US" dirty="0" smtClean="0"/>
              <a:t>in a Query</a:t>
            </a:r>
            <a:endParaRPr lang="en-US" dirty="0"/>
          </a:p>
        </p:txBody>
      </p:sp>
      <p:sp>
        <p:nvSpPr>
          <p:cNvPr id="9" name="Content Placeholder 8"/>
          <p:cNvSpPr>
            <a:spLocks noGrp="1"/>
          </p:cNvSpPr>
          <p:nvPr>
            <p:ph idx="1"/>
          </p:nvPr>
        </p:nvSpPr>
        <p:spPr/>
        <p:txBody>
          <a:bodyPr/>
          <a:lstStyle/>
          <a:p>
            <a:r>
              <a:rPr lang="en-US" dirty="0" smtClean="0"/>
              <a:t>Expressions</a:t>
            </a:r>
          </a:p>
          <a:p>
            <a:r>
              <a:rPr lang="en-US" dirty="0" smtClean="0"/>
              <a:t>Elements in used in expressions</a:t>
            </a:r>
          </a:p>
          <a:p>
            <a:r>
              <a:rPr lang="en-US" dirty="0" smtClean="0"/>
              <a:t>Syntax</a:t>
            </a:r>
          </a:p>
          <a:p>
            <a:pPr lvl="1"/>
            <a:r>
              <a:rPr lang="en-US" dirty="0" smtClean="0"/>
              <a:t>Example:  </a:t>
            </a:r>
          </a:p>
          <a:p>
            <a:pPr lvl="1">
              <a:buNone/>
            </a:pPr>
            <a:r>
              <a:rPr lang="en-US" dirty="0" smtClean="0"/>
              <a:t>	EmployeePay: [HourlyRate] * [HoursWorked]</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Verify Calculated Results</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5</a:t>
            </a:fld>
            <a:endParaRPr lang="en-US" dirty="0"/>
          </a:p>
        </p:txBody>
      </p:sp>
      <p:sp>
        <p:nvSpPr>
          <p:cNvPr id="7" name="Content Placeholder 6"/>
          <p:cNvSpPr>
            <a:spLocks noGrp="1"/>
          </p:cNvSpPr>
          <p:nvPr>
            <p:ph idx="1"/>
          </p:nvPr>
        </p:nvSpPr>
        <p:spPr/>
        <p:txBody>
          <a:bodyPr/>
          <a:lstStyle/>
          <a:p>
            <a:r>
              <a:rPr lang="en-US" dirty="0" smtClean="0"/>
              <a:t>Compare Access calculated results by:</a:t>
            </a:r>
          </a:p>
          <a:p>
            <a:pPr lvl="1"/>
            <a:r>
              <a:rPr lang="en-US" dirty="0" smtClean="0"/>
              <a:t>Manually calculating results</a:t>
            </a:r>
          </a:p>
          <a:p>
            <a:pPr lvl="1"/>
            <a:r>
              <a:rPr lang="en-US" dirty="0" smtClean="0"/>
              <a:t>Copying some or all of the datasheet into Excel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smtClean="0"/>
              <a:t>Saving a Query Containing </a:t>
            </a:r>
            <a:br>
              <a:rPr lang="en-US" dirty="0" smtClean="0"/>
            </a:br>
            <a:r>
              <a:rPr lang="en-US" dirty="0" smtClean="0"/>
              <a:t>Calculated Fields</a:t>
            </a:r>
            <a:endParaRPr lang="en-US" dirty="0"/>
          </a:p>
        </p:txBody>
      </p:sp>
      <p:sp>
        <p:nvSpPr>
          <p:cNvPr id="9" name="Content Placeholder 8"/>
          <p:cNvSpPr>
            <a:spLocks noGrp="1"/>
          </p:cNvSpPr>
          <p:nvPr>
            <p:ph idx="1"/>
          </p:nvPr>
        </p:nvSpPr>
        <p:spPr/>
        <p:txBody>
          <a:bodyPr/>
          <a:lstStyle/>
          <a:p>
            <a:r>
              <a:rPr lang="en-US" dirty="0" smtClean="0"/>
              <a:t>When in Design View, saving queries saves the query design </a:t>
            </a:r>
          </a:p>
          <a:p>
            <a:r>
              <a:rPr lang="en-US" dirty="0" smtClean="0"/>
              <a:t>When in Datasheet View, saving updates underlying data</a:t>
            </a:r>
          </a:p>
          <a:p>
            <a:r>
              <a:rPr lang="en-US" dirty="0" smtClean="0"/>
              <a:t>Calculated fields cannot be updated</a:t>
            </a:r>
          </a:p>
          <a:p>
            <a:r>
              <a:rPr lang="en-US" dirty="0" smtClean="0"/>
              <a:t>Use Zoom (Shift +F2) to view long expressions</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smtClean="0"/>
              <a:t>Expression Builder, Functions, and Data Arithmetic</a:t>
            </a:r>
            <a:endParaRPr lang="en-US" dirty="0"/>
          </a:p>
        </p:txBody>
      </p:sp>
      <p:sp>
        <p:nvSpPr>
          <p:cNvPr id="9" name="Content Placeholder 8"/>
          <p:cNvSpPr>
            <a:spLocks noGrp="1"/>
          </p:cNvSpPr>
          <p:nvPr>
            <p:ph idx="1"/>
          </p:nvPr>
        </p:nvSpPr>
        <p:spPr/>
        <p:txBody>
          <a:bodyPr/>
          <a:lstStyle/>
          <a:p>
            <a:r>
              <a:rPr lang="en-US" dirty="0" smtClean="0"/>
              <a:t>Expression builder:</a:t>
            </a:r>
          </a:p>
          <a:p>
            <a:pPr lvl="1"/>
            <a:r>
              <a:rPr lang="en-US" dirty="0" smtClean="0"/>
              <a:t>Helps to create expressions</a:t>
            </a:r>
          </a:p>
          <a:p>
            <a:pPr lvl="1"/>
            <a:r>
              <a:rPr lang="en-US" dirty="0" smtClean="0"/>
              <a:t>Provides access to built-in Access functions</a:t>
            </a:r>
          </a:p>
          <a:p>
            <a:pPr lvl="1"/>
            <a:r>
              <a:rPr lang="en-US" dirty="0" smtClean="0"/>
              <a:t>Allows you to perform date arithmetic</a:t>
            </a:r>
          </a:p>
          <a:p>
            <a:pPr lvl="1"/>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smtClean="0"/>
              <a:t>Creating Expressions with the Expression Builder</a:t>
            </a:r>
            <a:endParaRPr lang="en-US" dirty="0"/>
          </a:p>
        </p:txBody>
      </p:sp>
      <p:sp>
        <p:nvSpPr>
          <p:cNvPr id="9" name="Content Placeholder 8"/>
          <p:cNvSpPr>
            <a:spLocks noGrp="1"/>
          </p:cNvSpPr>
          <p:nvPr>
            <p:ph idx="1"/>
          </p:nvPr>
        </p:nvSpPr>
        <p:spPr>
          <a:xfrm>
            <a:off x="457200" y="1600201"/>
            <a:ext cx="2895600" cy="1600200"/>
          </a:xfrm>
        </p:spPr>
        <p:txBody>
          <a:bodyPr/>
          <a:lstStyle/>
          <a:p>
            <a:r>
              <a:rPr lang="en-US" dirty="0" smtClean="0"/>
              <a:t>Launching the Expression Builder</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8</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581400" y="1676400"/>
            <a:ext cx="5153025" cy="4657725"/>
          </a:xfrm>
          <a:prstGeom prst="rect">
            <a:avLst/>
          </a:prstGeom>
          <a:noFill/>
          <a:ln w="9525">
            <a:noFill/>
            <a:miter lim="800000"/>
            <a:headEnd/>
            <a:tailEnd/>
          </a:ln>
        </p:spPr>
      </p:pic>
      <p:sp>
        <p:nvSpPr>
          <p:cNvPr id="7" name="Rectangle 6"/>
          <p:cNvSpPr/>
          <p:nvPr/>
        </p:nvSpPr>
        <p:spPr>
          <a:xfrm>
            <a:off x="1905000" y="3124200"/>
            <a:ext cx="1578189" cy="369332"/>
          </a:xfrm>
          <a:prstGeom prst="rect">
            <a:avLst/>
          </a:prstGeom>
        </p:spPr>
        <p:txBody>
          <a:bodyPr wrap="none">
            <a:spAutoFit/>
          </a:bodyPr>
          <a:lstStyle/>
          <a:p>
            <a:r>
              <a:rPr lang="en-US" dirty="0" smtClean="0"/>
              <a:t>Expression box</a:t>
            </a:r>
            <a:endParaRPr lang="en-US" dirty="0"/>
          </a:p>
        </p:txBody>
      </p:sp>
      <p:sp>
        <p:nvSpPr>
          <p:cNvPr id="10" name="Rectangle 9"/>
          <p:cNvSpPr/>
          <p:nvPr/>
        </p:nvSpPr>
        <p:spPr>
          <a:xfrm>
            <a:off x="762000" y="3886200"/>
            <a:ext cx="1981200" cy="923330"/>
          </a:xfrm>
          <a:prstGeom prst="rect">
            <a:avLst/>
          </a:prstGeom>
        </p:spPr>
        <p:txBody>
          <a:bodyPr wrap="square">
            <a:spAutoFit/>
          </a:bodyPr>
          <a:lstStyle/>
          <a:p>
            <a:r>
              <a:rPr lang="en-US" dirty="0" smtClean="0"/>
              <a:t>Double-click a value to add it to the expression box</a:t>
            </a:r>
            <a:endParaRPr lang="en-US" dirty="0"/>
          </a:p>
        </p:txBody>
      </p:sp>
      <p:cxnSp>
        <p:nvCxnSpPr>
          <p:cNvPr id="12" name="Straight Arrow Connector 11"/>
          <p:cNvCxnSpPr/>
          <p:nvPr/>
        </p:nvCxnSpPr>
        <p:spPr>
          <a:xfrm>
            <a:off x="2438400" y="4267200"/>
            <a:ext cx="457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352800" y="2667000"/>
            <a:ext cx="762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Creating an Expression</a:t>
            </a:r>
            <a:endParaRPr lang="en-US" dirty="0"/>
          </a:p>
        </p:txBody>
      </p:sp>
      <p:sp>
        <p:nvSpPr>
          <p:cNvPr id="9" name="Content Placeholder 8"/>
          <p:cNvSpPr>
            <a:spLocks noGrp="1"/>
          </p:cNvSpPr>
          <p:nvPr>
            <p:ph idx="1"/>
          </p:nvPr>
        </p:nvSpPr>
        <p:spPr/>
        <p:txBody>
          <a:bodyPr/>
          <a:lstStyle/>
          <a:p>
            <a:r>
              <a:rPr lang="en-US" dirty="0" smtClean="0"/>
              <a:t>Expression Elements</a:t>
            </a:r>
          </a:p>
          <a:p>
            <a:r>
              <a:rPr lang="en-US" dirty="0" smtClean="0"/>
              <a:t>Expression Categories</a:t>
            </a:r>
          </a:p>
          <a:p>
            <a:r>
              <a:rPr lang="en-US" dirty="0" smtClean="0"/>
              <a:t>Expression Values</a:t>
            </a:r>
          </a:p>
          <a:p>
            <a:r>
              <a:rPr lang="en-US" dirty="0" smtClean="0"/>
              <a:t>Creating an expression manually</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Custom 11">
      <a:dk1>
        <a:sysClr val="windowText" lastClr="000000"/>
      </a:dk1>
      <a:lt1>
        <a:sysClr val="window" lastClr="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693</TotalTime>
  <Words>3614</Words>
  <Application>Microsoft Office PowerPoint</Application>
  <PresentationFormat>On-screen Show (4:3)</PresentationFormat>
  <Paragraphs>294</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Objectives</vt:lpstr>
      <vt:lpstr>Order of Operations</vt:lpstr>
      <vt:lpstr>Creating a Calculated Field  in a Query</vt:lpstr>
      <vt:lpstr>Verify Calculated Results</vt:lpstr>
      <vt:lpstr>Saving a Query Containing  Calculated Fields</vt:lpstr>
      <vt:lpstr>Expression Builder, Functions, and Data Arithmetic</vt:lpstr>
      <vt:lpstr>Creating Expressions with the Expression Builder</vt:lpstr>
      <vt:lpstr>Creating an Expression</vt:lpstr>
      <vt:lpstr>Using Built-In Functions in Access</vt:lpstr>
      <vt:lpstr>The Pmt Function</vt:lpstr>
      <vt:lpstr>Pmt Example</vt:lpstr>
      <vt:lpstr>Creating Conditional Output with the IIF Function</vt:lpstr>
      <vt:lpstr>Performing Date Arithmetic</vt:lpstr>
      <vt:lpstr>Useful Date Functions</vt:lpstr>
      <vt:lpstr>Aggregate Functions</vt:lpstr>
      <vt:lpstr>Adding Aggregate Functions to Datasheets</vt:lpstr>
      <vt:lpstr>Adding Aggregate Functions to Queries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Exploring Series</dc:creator>
  <cp:lastModifiedBy>Liu, DeJang</cp:lastModifiedBy>
  <cp:revision>60</cp:revision>
  <dcterms:created xsi:type="dcterms:W3CDTF">2009-09-02T17:31:05Z</dcterms:created>
  <dcterms:modified xsi:type="dcterms:W3CDTF">2011-07-08T02:12:55Z</dcterms:modified>
</cp:coreProperties>
</file>