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69" r:id="rId5"/>
    <p:sldId id="270" r:id="rId6"/>
    <p:sldId id="271" r:id="rId7"/>
    <p:sldId id="272" r:id="rId8"/>
    <p:sldId id="273" r:id="rId9"/>
    <p:sldId id="274" r:id="rId10"/>
    <p:sldId id="259" r:id="rId11"/>
    <p:sldId id="275" r:id="rId12"/>
    <p:sldId id="260" r:id="rId13"/>
    <p:sldId id="276" r:id="rId14"/>
    <p:sldId id="277" r:id="rId15"/>
    <p:sldId id="284" r:id="rId16"/>
    <p:sldId id="261" r:id="rId17"/>
    <p:sldId id="278" r:id="rId18"/>
    <p:sldId id="279" r:id="rId19"/>
    <p:sldId id="280" r:id="rId20"/>
    <p:sldId id="281" r:id="rId21"/>
    <p:sldId id="266" r:id="rId22"/>
    <p:sldId id="282" r:id="rId23"/>
    <p:sldId id="267" r:id="rId24"/>
    <p:sldId id="290" r:id="rId25"/>
    <p:sldId id="286" r:id="rId26"/>
    <p:sldId id="287" r:id="rId27"/>
    <p:sldId id="268" r:id="rId28"/>
    <p:sldId id="262" r:id="rId29"/>
    <p:sldId id="26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P" initials="JEP" lastIdx="22" clrIdx="0"/>
  <p:cmAuthor id="1" name="Linda Lau" initials="LL" lastIdx="2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3" autoAdjust="0"/>
    <p:restoredTop sz="69494" autoAdjust="0"/>
  </p:normalViewPr>
  <p:slideViewPr>
    <p:cSldViewPr>
      <p:cViewPr>
        <p:scale>
          <a:sx n="68" d="100"/>
          <a:sy n="68" d="100"/>
        </p:scale>
        <p:origin x="-1224" y="156"/>
      </p:cViewPr>
      <p:guideLst>
        <p:guide orient="horz" pos="2160"/>
        <p:guide pos="2880"/>
      </p:guideLst>
    </p:cSldViewPr>
  </p:slideViewPr>
  <p:outlineViewPr>
    <p:cViewPr>
      <p:scale>
        <a:sx n="33" d="100"/>
        <a:sy n="33" d="100"/>
      </p:scale>
      <p:origin x="36" y="300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5C4BB-136A-4E8A-8C0D-4EA7A5034EB9}" type="datetimeFigureOut">
              <a:rPr lang="en-US" smtClean="0"/>
              <a:pPr/>
              <a:t>7/7/2011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F846F-A3E5-4C0D-9E2E-DC382416709D}" type="slidenum">
              <a:rPr lang="en-US" smtClean="0"/>
              <a:pPr/>
              <a:t>‹#›</a:t>
            </a:fld>
            <a:endParaRPr lang="en-US" dirty="0"/>
          </a:p>
        </p:txBody>
      </p:sp>
    </p:spTree>
    <p:extLst>
      <p:ext uri="{BB962C8B-B14F-4D97-AF65-F5344CB8AC3E}">
        <p14:creationId xmlns:p14="http://schemas.microsoft.com/office/powerpoint/2010/main" val="4241246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chapter discusses the use of PivotTables and PivotCharts</a:t>
            </a:r>
            <a:r>
              <a:rPr lang="en-US" baseline="0" dirty="0" smtClean="0"/>
              <a:t> </a:t>
            </a:r>
            <a:r>
              <a:rPr lang="en-US" dirty="0" smtClean="0"/>
              <a:t>in Microsoft Access 2010. For instance, m</a:t>
            </a:r>
            <a:r>
              <a:rPr lang="en-US" sz="1200" kern="1200" baseline="0" dirty="0" smtClean="0">
                <a:solidFill>
                  <a:schemeClr val="tx1"/>
                </a:solidFill>
                <a:latin typeface="+mn-lt"/>
                <a:ea typeface="+mn-ea"/>
                <a:cs typeface="+mn-cs"/>
              </a:rPr>
              <a:t>ost major grocery stores, bookstores, and retailers collect information based on customers’ shopping habits.  Then, they analyze the data stored in their companies’ databases to track customer purchasing trends through membership cards, using a process called data mining.</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After you assemble data in the PivotTable, you can use the same aggregate functions found in queries and reports to help analyze and extract the information. An </a:t>
            </a:r>
            <a:r>
              <a:rPr lang="en-US" sz="1200" b="1" i="1" kern="1200" baseline="0" dirty="0" smtClean="0">
                <a:solidFill>
                  <a:schemeClr val="tx1"/>
                </a:solidFill>
                <a:latin typeface="+mn-lt"/>
                <a:ea typeface="+mn-ea"/>
                <a:cs typeface="+mn-cs"/>
              </a:rPr>
              <a:t>Aggregate Function </a:t>
            </a:r>
            <a:r>
              <a:rPr lang="en-US" sz="1200" b="0" i="0" kern="1200" baseline="0" dirty="0" smtClean="0">
                <a:solidFill>
                  <a:schemeClr val="tx1"/>
                </a:solidFill>
                <a:latin typeface="+mn-lt"/>
                <a:ea typeface="+mn-ea"/>
                <a:cs typeface="+mn-cs"/>
              </a:rPr>
              <a:t>provides a summarized view of a set of </a:t>
            </a:r>
            <a:r>
              <a:rPr lang="en-US" sz="1200" kern="1200" baseline="0" dirty="0" smtClean="0">
                <a:solidFill>
                  <a:schemeClr val="tx1"/>
                </a:solidFill>
                <a:latin typeface="+mn-lt"/>
                <a:ea typeface="+mn-ea"/>
                <a:cs typeface="+mn-cs"/>
              </a:rPr>
              <a:t>detail records, and common examples are sum, average, minimum, maximum, and standard deviation. Review Table 5.1 for more details on these aggregate functions.</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First, you need to select a data value in the </a:t>
            </a:r>
            <a:r>
              <a:rPr lang="en-US" sz="1200" i="1" kern="1200" baseline="0" dirty="0" smtClean="0">
                <a:solidFill>
                  <a:schemeClr val="tx1"/>
                </a:solidFill>
                <a:latin typeface="+mn-lt"/>
                <a:ea typeface="+mn-ea"/>
                <a:cs typeface="+mn-cs"/>
              </a:rPr>
              <a:t>Drop Totals or Detail Fields Here </a:t>
            </a:r>
            <a:r>
              <a:rPr lang="en-US" sz="1200" kern="1200" baseline="0" dirty="0" smtClean="0">
                <a:solidFill>
                  <a:schemeClr val="tx1"/>
                </a:solidFill>
                <a:latin typeface="+mn-lt"/>
                <a:ea typeface="+mn-ea"/>
                <a:cs typeface="+mn-cs"/>
              </a:rPr>
              <a:t>drop zone before applying an aggregate function. For numeric fields, you can use sum, count, minimum value, maximum value, average, standard deviation, and others. When the field is a text or a yes/no type, you can only use the count function.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Then you apply an aggregate function to the detail data in a PivotTable, by using the </a:t>
            </a:r>
            <a:r>
              <a:rPr lang="en-US" sz="1200" b="1" i="1" kern="1200" baseline="0" dirty="0" smtClean="0">
                <a:solidFill>
                  <a:schemeClr val="tx1"/>
                </a:solidFill>
                <a:latin typeface="+mn-lt"/>
                <a:ea typeface="+mn-ea"/>
                <a:cs typeface="+mn-cs"/>
              </a:rPr>
              <a:t>AutoCalc tool</a:t>
            </a:r>
            <a:r>
              <a:rPr lang="en-US" sz="1200" b="0" i="0" kern="1200" baseline="0" dirty="0" smtClean="0">
                <a:solidFill>
                  <a:schemeClr val="tx1"/>
                </a:solidFill>
                <a:latin typeface="+mn-lt"/>
                <a:ea typeface="+mn-ea"/>
                <a:cs typeface="+mn-cs"/>
              </a:rPr>
              <a:t>. </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Figure 5.6 shows the Bonus amount for employees </a:t>
            </a:r>
            <a:r>
              <a:rPr lang="en-US" sz="1200" kern="1200" baseline="0" dirty="0" smtClean="0">
                <a:solidFill>
                  <a:schemeClr val="tx1"/>
                </a:solidFill>
                <a:latin typeface="+mn-lt"/>
                <a:ea typeface="+mn-ea"/>
                <a:cs typeface="+mn-cs"/>
              </a:rPr>
              <a:t>in the Atlanta location. To calculate the average bonus for these employees, click on any data value (e.g., the first record, with a bonus of $780), and then click the AutoCalc tool in the Tools group.</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After you create a PivotTable, you can modify the structure or format of the PivotTable by rearranging fields from rows to columns, selecting other fields for displaying details, replacing a filter with another field, or changing the format of the PivotTable to make it easier to read.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For example, after the managers examine the percent increase across locations, position titles, and performance rating, they may wish to compare average salary to average bonus. To accomplish this, you can remove the Average Increase field from the PivotTable by selecting it and then clicking Remove Field in the Active Field group OR you can simply drag the column heading of the field off the grid.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You can add the Average Salary and Average Bonus fields by dragging them from the Field list onto the </a:t>
            </a:r>
            <a:r>
              <a:rPr lang="en-US" sz="1200" i="1" kern="1200" baseline="0" dirty="0" smtClean="0">
                <a:solidFill>
                  <a:schemeClr val="tx1"/>
                </a:solidFill>
                <a:latin typeface="+mn-lt"/>
                <a:ea typeface="+mn-ea"/>
                <a:cs typeface="+mn-cs"/>
              </a:rPr>
              <a:t>Drop Totals or Detail Fields Here</a:t>
            </a:r>
            <a:r>
              <a:rPr lang="en-US" sz="1200" kern="1200" baseline="0" dirty="0" smtClean="0">
                <a:solidFill>
                  <a:schemeClr val="tx1"/>
                </a:solidFill>
                <a:latin typeface="+mn-lt"/>
                <a:ea typeface="+mn-ea"/>
                <a:cs typeface="+mn-cs"/>
              </a:rPr>
              <a:t> drop zone. Figure 5.7 shows percent increase was removed from the grid and the Average Salary and Average Bonus fields were added to the Totals drop zone.  </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BCF846F-A3E5-4C0D-9E2E-DC382416709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To add subtotals to a PivotTable, as illustrated in Figure 5.8, we select the column field (e.g., Title in the IBL data), and then click the Subtotal command in the Tools group. A Grand Total column will be added to the end of the row and provide the total of all bonus columns for each city. Similarly, you can click the row field (e.g., Location in the IBL data), and then click Subtotal and the total bonuses for each position. The details still remain, but the Grand Totals have been added.</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Access keeps the properties (font, format, color, etc.) for a PivotTable in the Property Sheet. </a:t>
            </a:r>
            <a:r>
              <a:rPr lang="en-US" sz="1200" dirty="0" smtClean="0"/>
              <a:t>To change a PivotTable’s appearance,</a:t>
            </a:r>
            <a:r>
              <a:rPr lang="en-US" sz="1200" baseline="0" dirty="0" smtClean="0"/>
              <a:t> you cli</a:t>
            </a:r>
            <a:r>
              <a:rPr lang="en-US" sz="1200" dirty="0" smtClean="0"/>
              <a:t>ck on the Property Sheet in the Tools group, then you click the Format tab to edit the appropriate text or cell format,</a:t>
            </a:r>
            <a:r>
              <a:rPr lang="en-US" sz="1200" baseline="0" dirty="0" smtClean="0"/>
              <a:t> such as </a:t>
            </a:r>
            <a:r>
              <a:rPr lang="en-US" sz="1200" dirty="0" smtClean="0"/>
              <a:t>Background color, Font color,</a:t>
            </a:r>
            <a:r>
              <a:rPr lang="en-US" sz="1200" baseline="0" dirty="0" smtClean="0"/>
              <a:t> or </a:t>
            </a:r>
            <a:r>
              <a:rPr lang="en-US" sz="1200" dirty="0" smtClean="0"/>
              <a:t>Font size.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Captions tab in the Properties pane helps you customize the field names. Access uses default names for aggregate functions. You can change the way it displays in the PivotTable view by creating a caption. Click the Caption tab, select the type of field you wish to modify using the Select caption box, and then type the name you want to display in the PivotTable.</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Figures 5.15 and 5.16 show the PivotTable view and the PivotChart view for the same data source—the total bonuses and salary increases for good and excellent performers, for each location. Because the two views are linked, any changes you make to the chart will affect the table and any changes made to the table will change the chart.</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dirty="0" smtClean="0"/>
              <a:t>A </a:t>
            </a:r>
            <a:r>
              <a:rPr lang="en-US" b="1" i="1" dirty="0" smtClean="0"/>
              <a:t>PivotChart  </a:t>
            </a:r>
            <a:r>
              <a:rPr lang="en-US" dirty="0" smtClean="0"/>
              <a:t>provides a visual representation of the data in a PivotTable and is easy to interpret at a glance. </a:t>
            </a:r>
            <a:r>
              <a:rPr lang="en-US" baseline="0" dirty="0" smtClean="0"/>
              <a:t> </a:t>
            </a:r>
            <a:r>
              <a:rPr lang="en-US" sz="1200" b="0" i="0" kern="1200" baseline="0" dirty="0" smtClean="0">
                <a:solidFill>
                  <a:schemeClr val="tx1"/>
                </a:solidFill>
                <a:latin typeface="+mn-lt"/>
                <a:ea typeface="+mn-ea"/>
                <a:cs typeface="+mn-cs"/>
              </a:rPr>
              <a:t>The PivotTable </a:t>
            </a:r>
            <a:r>
              <a:rPr lang="en-US" sz="1200" kern="1200" baseline="0" dirty="0" smtClean="0">
                <a:solidFill>
                  <a:schemeClr val="tx1"/>
                </a:solidFill>
                <a:latin typeface="+mn-lt"/>
                <a:ea typeface="+mn-ea"/>
                <a:cs typeface="+mn-cs"/>
              </a:rPr>
              <a:t>shows numeric data (detail records or summary calculations).  The PivotChart displays bars, columns, or pie slices to represent the data. Many users prefer PivotCharts, since they are easy to interpret at a glance; but, some users may prefer the numeric data found in the PivotTable.  If possible, it would be best to provide the users with both form of illustration to help them analyze data.</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Access can produce a variety of PivotChart types to serve various purposes.  The most commonly used PivotChart are column charts, line charts, and pie charts. The PivotChart can easily be changed from one type to another.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Table 5.2 gives a summary of the chart families, which are quite similar to those in Excel. As you work with the different chart types—column, line, pie, etc.—remember that the chart should not only look attractive, it should also convey a clear message.</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a:buFont typeface="Arial" pitchFamily="34" charset="0"/>
              <a:buNone/>
            </a:pPr>
            <a:r>
              <a:rPr lang="en-US" dirty="0" smtClean="0"/>
              <a:t>A</a:t>
            </a:r>
            <a:r>
              <a:rPr lang="en-US" baseline="0" dirty="0" smtClean="0"/>
              <a:t> </a:t>
            </a:r>
            <a:r>
              <a:rPr lang="en-US" dirty="0" smtClean="0"/>
              <a:t>Column chart, the default chart, </a:t>
            </a:r>
            <a:r>
              <a:rPr lang="en-US" baseline="0" dirty="0" smtClean="0"/>
              <a:t> d</a:t>
            </a:r>
            <a:r>
              <a:rPr lang="en-US" dirty="0" smtClean="0"/>
              <a:t>isplays quantitative data in vertical columns.  It compares summarized data across different categories for a particular time frame. </a:t>
            </a:r>
            <a:r>
              <a:rPr lang="en-US" baseline="0" dirty="0" smtClean="0"/>
              <a:t> For e</a:t>
            </a:r>
            <a:r>
              <a:rPr lang="en-US" dirty="0" smtClean="0"/>
              <a:t>xample:,</a:t>
            </a:r>
            <a:r>
              <a:rPr lang="en-US" baseline="0" dirty="0" smtClean="0"/>
              <a:t> </a:t>
            </a:r>
            <a:r>
              <a:rPr lang="en-US" dirty="0" smtClean="0"/>
              <a:t>we </a:t>
            </a:r>
            <a:r>
              <a:rPr lang="en-US" sz="1200" kern="1200" dirty="0" smtClean="0">
                <a:solidFill>
                  <a:schemeClr val="tx1"/>
                </a:solidFill>
                <a:latin typeface="+mn-lt"/>
                <a:ea typeface="+mn-ea"/>
                <a:cs typeface="+mn-cs"/>
              </a:rPr>
              <a:t>could use a column chart to display the total bonuses earned by each city for a</a:t>
            </a:r>
            <a:r>
              <a:rPr lang="en-US" sz="1200" kern="1200" baseline="0" dirty="0" smtClean="0">
                <a:solidFill>
                  <a:schemeClr val="tx1"/>
                </a:solidFill>
                <a:latin typeface="+mn-lt"/>
                <a:ea typeface="+mn-ea"/>
                <a:cs typeface="+mn-cs"/>
              </a:rPr>
              <a:t> certain</a:t>
            </a:r>
            <a:r>
              <a:rPr lang="en-US" sz="1200" kern="1200" dirty="0" smtClean="0">
                <a:solidFill>
                  <a:schemeClr val="tx1"/>
                </a:solidFill>
                <a:latin typeface="+mn-lt"/>
                <a:ea typeface="+mn-ea"/>
                <a:cs typeface="+mn-cs"/>
              </a:rPr>
              <a:t> year. The height of the columns indicates the relative value of the data as compared to the other cities (columns). </a:t>
            </a:r>
          </a:p>
          <a:p>
            <a:pPr>
              <a:buFont typeface="Arial" pitchFamily="34" charset="0"/>
              <a:buNone/>
            </a:pPr>
            <a:endParaRPr lang="en-US" sz="1200" kern="1200" dirty="0" smtClean="0">
              <a:solidFill>
                <a:schemeClr val="tx1"/>
              </a:solidFill>
              <a:latin typeface="+mn-lt"/>
              <a:ea typeface="+mn-ea"/>
              <a:cs typeface="+mn-cs"/>
            </a:endParaRPr>
          </a:p>
          <a:p>
            <a:pPr>
              <a:buFont typeface="Arial" pitchFamily="34" charset="0"/>
              <a:buNone/>
            </a:pPr>
            <a:r>
              <a:rPr lang="en-US" sz="1200" kern="1200" dirty="0" smtClean="0">
                <a:solidFill>
                  <a:schemeClr val="tx1"/>
                </a:solidFill>
                <a:latin typeface="+mn-lt"/>
                <a:ea typeface="+mn-ea"/>
                <a:cs typeface="+mn-cs"/>
              </a:rPr>
              <a:t>A</a:t>
            </a:r>
            <a:r>
              <a:rPr lang="en-US" sz="1200" kern="1200" baseline="0" dirty="0" smtClean="0">
                <a:solidFill>
                  <a:schemeClr val="tx1"/>
                </a:solidFill>
                <a:latin typeface="+mn-lt"/>
                <a:ea typeface="+mn-ea"/>
                <a:cs typeface="+mn-cs"/>
              </a:rPr>
              <a:t> </a:t>
            </a:r>
            <a:r>
              <a:rPr lang="en-US" dirty="0" smtClean="0"/>
              <a:t>Bar chart</a:t>
            </a:r>
            <a:r>
              <a:rPr lang="en-US" baseline="0" dirty="0" smtClean="0"/>
              <a:t> d</a:t>
            </a:r>
            <a:r>
              <a:rPr lang="en-US" dirty="0" smtClean="0"/>
              <a:t>isplays quantitative data in horizontal bars.  The width of bars indicates the relative value of the data as compared to the other bars. </a:t>
            </a:r>
          </a:p>
        </p:txBody>
      </p:sp>
      <p:sp>
        <p:nvSpPr>
          <p:cNvPr id="4" name="Slide Number Placeholder 3"/>
          <p:cNvSpPr>
            <a:spLocks noGrp="1"/>
          </p:cNvSpPr>
          <p:nvPr>
            <p:ph type="sldNum" sz="quarter" idx="10"/>
          </p:nvPr>
        </p:nvSpPr>
        <p:spPr/>
        <p:txBody>
          <a:bodyPr/>
          <a:lstStyle/>
          <a:p>
            <a:fld id="{3BCF846F-A3E5-4C0D-9E2E-DC382416709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buFont typeface="Arial" pitchFamily="34" charset="0"/>
              <a:buNone/>
            </a:pPr>
            <a:r>
              <a:rPr lang="en-US" dirty="0" smtClean="0"/>
              <a:t>A</a:t>
            </a:r>
            <a:r>
              <a:rPr lang="en-US" baseline="0" dirty="0" smtClean="0"/>
              <a:t> </a:t>
            </a:r>
            <a:r>
              <a:rPr lang="en-US" dirty="0" smtClean="0"/>
              <a:t>Line chart displays continuous data over time and is useful for recognizing trends in aggregate data over time.   For example,</a:t>
            </a:r>
            <a:r>
              <a:rPr lang="en-US" baseline="0" dirty="0" smtClean="0"/>
              <a:t> it can be used</a:t>
            </a:r>
            <a:r>
              <a:rPr lang="en-US" dirty="0" smtClean="0"/>
              <a:t> to show the number of college graduates over the past 15 years at U.S. colleges. </a:t>
            </a:r>
          </a:p>
          <a:p>
            <a:pPr>
              <a:buFont typeface="Arial" pitchFamily="34" charset="0"/>
              <a:buNone/>
            </a:pPr>
            <a:endParaRPr lang="en-US" dirty="0" smtClean="0"/>
          </a:p>
          <a:p>
            <a:pPr>
              <a:buFont typeface="Arial" pitchFamily="34" charset="0"/>
              <a:buNone/>
            </a:pPr>
            <a:r>
              <a:rPr lang="en-US" dirty="0" smtClean="0"/>
              <a:t>An  Area chart is similar to a line chart except that the area below the line is shaded. </a:t>
            </a:r>
          </a:p>
          <a:p>
            <a:pPr>
              <a:buFont typeface="Arial" pitchFamily="34" charset="0"/>
              <a:buNone/>
            </a:pPr>
            <a:endParaRPr lang="en-US" dirty="0" smtClean="0"/>
          </a:p>
          <a:p>
            <a:pPr>
              <a:buFont typeface="Arial" pitchFamily="34" charset="0"/>
              <a:buNone/>
            </a:pPr>
            <a:r>
              <a:rPr lang="en-US" dirty="0" smtClean="0"/>
              <a:t>A Scatter plot chart uses points plotted on a graph where the “x” and “y” coordinates represent values for two variables in a set of data;</a:t>
            </a:r>
            <a:r>
              <a:rPr lang="en-US" baseline="0" dirty="0" smtClean="0"/>
              <a:t> f</a:t>
            </a:r>
            <a:r>
              <a:rPr lang="en-US" dirty="0" smtClean="0"/>
              <a:t>or example, to show the # of service calls received by a heating contractor in a month compared to the average monthly temperature. </a:t>
            </a:r>
          </a:p>
          <a:p>
            <a:pPr>
              <a:buFont typeface="Arial" pitchFamily="34" charset="0"/>
              <a:buNone/>
            </a:pPr>
            <a:endParaRPr lang="en-US" dirty="0" smtClean="0"/>
          </a:p>
          <a:p>
            <a:pPr>
              <a:buFont typeface="Arial" pitchFamily="34" charset="0"/>
              <a:buNone/>
            </a:pPr>
            <a:r>
              <a:rPr lang="en-US" dirty="0" smtClean="0"/>
              <a:t>A Smoothline chart also shows trends over time, but the lines connecting data points are curved rather than straight lines.  This is a derivative of the line chart.</a:t>
            </a:r>
          </a:p>
        </p:txBody>
      </p:sp>
      <p:sp>
        <p:nvSpPr>
          <p:cNvPr id="4" name="Slide Number Placeholder 3"/>
          <p:cNvSpPr>
            <a:spLocks noGrp="1"/>
          </p:cNvSpPr>
          <p:nvPr>
            <p:ph type="sldNum" sz="quarter" idx="10"/>
          </p:nvPr>
        </p:nvSpPr>
        <p:spPr/>
        <p:txBody>
          <a:bodyPr/>
          <a:lstStyle/>
          <a:p>
            <a:fld id="{3BCF846F-A3E5-4C0D-9E2E-DC382416709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this chapter,</a:t>
            </a:r>
            <a:r>
              <a:rPr lang="en-US" baseline="0" dirty="0" smtClean="0"/>
              <a:t> we learn how to:</a:t>
            </a:r>
          </a:p>
          <a:p>
            <a:pPr lvl="0">
              <a:buFont typeface="Arial" pitchFamily="34" charset="0"/>
              <a:buChar char="•"/>
            </a:pPr>
            <a:r>
              <a:rPr lang="en-US" sz="1200" kern="1200" baseline="0" dirty="0" smtClean="0">
                <a:solidFill>
                  <a:schemeClr val="tx1"/>
                </a:solidFill>
                <a:latin typeface="+mn-lt"/>
                <a:ea typeface="+mn-ea"/>
                <a:cs typeface="+mn-cs"/>
              </a:rPr>
              <a:t>  Create</a:t>
            </a:r>
            <a:r>
              <a:rPr lang="en-US" b="0" dirty="0" smtClean="0"/>
              <a:t> a PivotTable.</a:t>
            </a:r>
            <a:endParaRPr lang="en-US" b="0" i="1" dirty="0" smtClean="0"/>
          </a:p>
          <a:p>
            <a:pPr lvl="0">
              <a:buFont typeface="Arial" pitchFamily="34" charset="0"/>
              <a:buChar char="•"/>
            </a:pPr>
            <a:r>
              <a:rPr lang="en-US" sz="1200" kern="1200" baseline="0" dirty="0" smtClean="0">
                <a:solidFill>
                  <a:schemeClr val="tx1"/>
                </a:solidFill>
                <a:latin typeface="+mn-lt"/>
                <a:ea typeface="+mn-ea"/>
                <a:cs typeface="+mn-cs"/>
              </a:rPr>
              <a:t>  Add</a:t>
            </a:r>
            <a:r>
              <a:rPr lang="en-US" b="0" dirty="0" smtClean="0"/>
              <a:t> aggregate functions to a PivotTable.</a:t>
            </a:r>
            <a:endParaRPr lang="en-US" b="0" i="1" dirty="0" smtClean="0"/>
          </a:p>
          <a:p>
            <a:pPr lvl="0">
              <a:buFont typeface="Arial" pitchFamily="34" charset="0"/>
              <a:buChar char="•"/>
            </a:pPr>
            <a:r>
              <a:rPr lang="en-US" b="0" dirty="0" smtClean="0"/>
              <a:t>  Modify a PivotTable.</a:t>
            </a:r>
            <a:endParaRPr lang="en-US" b="0" i="1" dirty="0" smtClean="0"/>
          </a:p>
          <a:p>
            <a:pPr lvl="0">
              <a:buFont typeface="Arial" pitchFamily="34" charset="0"/>
              <a:buChar char="•"/>
            </a:pPr>
            <a:r>
              <a:rPr lang="en-US" b="0" dirty="0" smtClean="0"/>
              <a:t>  Create a PivotChart.</a:t>
            </a:r>
            <a:endParaRPr lang="en-US" b="0" i="1" dirty="0" smtClean="0"/>
          </a:p>
          <a:p>
            <a:pPr lvl="0">
              <a:buFont typeface="Arial" pitchFamily="34" charset="0"/>
              <a:buChar char="•"/>
            </a:pPr>
            <a:r>
              <a:rPr lang="en-US" b="0" dirty="0" smtClean="0"/>
              <a:t>  Identify chart elements.</a:t>
            </a:r>
            <a:endParaRPr lang="en-US" b="0" i="1" dirty="0" smtClean="0"/>
          </a:p>
          <a:p>
            <a:pPr lvl="0">
              <a:buFont typeface="Arial" pitchFamily="34" charset="0"/>
              <a:buChar char="•"/>
            </a:pPr>
            <a:r>
              <a:rPr lang="en-US" b="0" dirty="0" smtClean="0"/>
              <a:t>  Modify a PivotChart. </a:t>
            </a:r>
            <a:endParaRPr lang="en-US" b="0" i="1" dirty="0" smtClean="0"/>
          </a:p>
          <a:p>
            <a:pPr lvl="0">
              <a:buFont typeface="Arial" pitchFamily="34" charset="0"/>
              <a:buChar char="•"/>
            </a:pPr>
            <a:r>
              <a:rPr lang="en-US" b="0" dirty="0" smtClean="0"/>
              <a:t>  Add calculations to a PivotTable. </a:t>
            </a:r>
            <a:endParaRPr lang="en-US" b="0" i="1" dirty="0" smtClean="0"/>
          </a:p>
          <a:p>
            <a:pPr lvl="0">
              <a:buFont typeface="Arial" pitchFamily="34" charset="0"/>
              <a:buChar char="•"/>
            </a:pPr>
            <a:r>
              <a:rPr lang="en-US" b="0" dirty="0" smtClean="0"/>
              <a:t>  Work with calculations in a PivotTable. </a:t>
            </a:r>
          </a:p>
        </p:txBody>
      </p:sp>
      <p:sp>
        <p:nvSpPr>
          <p:cNvPr id="4" name="Slide Number Placeholder 3"/>
          <p:cNvSpPr>
            <a:spLocks noGrp="1"/>
          </p:cNvSpPr>
          <p:nvPr>
            <p:ph type="sldNum" sz="quarter" idx="10"/>
          </p:nvPr>
        </p:nvSpPr>
        <p:spPr/>
        <p:txBody>
          <a:bodyPr/>
          <a:lstStyle/>
          <a:p>
            <a:fld id="{3BCF846F-A3E5-4C0D-9E2E-DC382416709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a:buFont typeface="Arial" pitchFamily="34" charset="0"/>
              <a:buNone/>
            </a:pPr>
            <a:r>
              <a:rPr lang="en-US" sz="1200" b="0" i="0" kern="1200" baseline="0" dirty="0" smtClean="0">
                <a:solidFill>
                  <a:schemeClr val="tx1"/>
                </a:solidFill>
                <a:latin typeface="+mn-lt"/>
                <a:ea typeface="+mn-ea"/>
                <a:cs typeface="+mn-cs"/>
              </a:rPr>
              <a:t>A Pie chart displays two or more categories in a data source as slices of a pie.  Instead of showing actual values, the values are converted to percentages of the total; for example, to show the percent that each product line contributes to the total revenue of a company, or the number of gold medals per country in an Olympic competition. </a:t>
            </a:r>
          </a:p>
          <a:p>
            <a:pPr>
              <a:buFont typeface="Arial" pitchFamily="34" charset="0"/>
              <a:buNone/>
            </a:pPr>
            <a:endParaRPr lang="en-US" sz="1200" b="0" i="0" kern="1200" baseline="0" dirty="0" smtClean="0">
              <a:solidFill>
                <a:schemeClr val="tx1"/>
              </a:solidFill>
              <a:latin typeface="+mn-lt"/>
              <a:ea typeface="+mn-ea"/>
              <a:cs typeface="+mn-cs"/>
            </a:endParaRPr>
          </a:p>
          <a:p>
            <a:pPr>
              <a:buFont typeface="Arial" pitchFamily="34" charset="0"/>
              <a:buNone/>
            </a:pPr>
            <a:r>
              <a:rPr lang="en-US" sz="1200" b="0" i="0" kern="1200" baseline="0" dirty="0" smtClean="0">
                <a:solidFill>
                  <a:schemeClr val="tx1"/>
                </a:solidFill>
                <a:latin typeface="+mn-lt"/>
                <a:ea typeface="+mn-ea"/>
                <a:cs typeface="+mn-cs"/>
              </a:rPr>
              <a:t>A Doughnut chart also shows the parts of a data source in relationship to a whole.  It c</a:t>
            </a:r>
            <a:r>
              <a:rPr lang="en-US" sz="1200" kern="1200" baseline="0" dirty="0" smtClean="0">
                <a:solidFill>
                  <a:schemeClr val="tx1"/>
                </a:solidFill>
                <a:latin typeface="+mn-lt"/>
                <a:ea typeface="+mn-ea"/>
                <a:cs typeface="+mn-cs"/>
              </a:rPr>
              <a:t>an display more than one series of data.  An example would be to use one ring to show the proportion of male college students in math and science majors over a given period and a second ring to show the proportion of female college students in math and science majors for the same period.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Other types of charts include radar, polar, bubble, and the stock chart, which plots high, low, and closing stock prices.</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will review the definitions of the following terms which are associated</a:t>
            </a:r>
            <a:r>
              <a:rPr lang="en-US" baseline="0" dirty="0" smtClean="0"/>
              <a:t> with a chart:</a:t>
            </a:r>
          </a:p>
          <a:p>
            <a:pPr marL="404813" lvl="0" indent="-404813">
              <a:spcBef>
                <a:spcPts val="0"/>
              </a:spcBef>
              <a:buFont typeface="Arial" pitchFamily="34" charset="0"/>
              <a:buChar char="•"/>
            </a:pPr>
            <a:r>
              <a:rPr lang="en-US" sz="1200" dirty="0" smtClean="0"/>
              <a:t>The </a:t>
            </a:r>
            <a:r>
              <a:rPr lang="en-US" sz="1200" b="1" dirty="0" smtClean="0"/>
              <a:t>plot area </a:t>
            </a:r>
            <a:r>
              <a:rPr lang="en-US" sz="1200" dirty="0" smtClean="0"/>
              <a:t>is the rectangular area where the graphical data elements are placed.</a:t>
            </a:r>
          </a:p>
          <a:p>
            <a:pPr marL="404813" lvl="0" indent="-404813">
              <a:spcBef>
                <a:spcPts val="0"/>
              </a:spcBef>
              <a:buFont typeface="Arial" pitchFamily="34" charset="0"/>
              <a:buChar char="•"/>
            </a:pPr>
            <a:r>
              <a:rPr lang="en-US" sz="1200" dirty="0" smtClean="0"/>
              <a:t>An </a:t>
            </a:r>
            <a:r>
              <a:rPr lang="en-US" sz="1200" b="1" dirty="0" smtClean="0"/>
              <a:t>axis </a:t>
            </a:r>
            <a:r>
              <a:rPr lang="en-US" sz="1200" dirty="0" smtClean="0"/>
              <a:t>is a vertical or horizontal scale displaying the information to be plotted.</a:t>
            </a:r>
          </a:p>
          <a:p>
            <a:pPr marL="404813" lvl="0" indent="-404813">
              <a:spcBef>
                <a:spcPts val="0"/>
              </a:spcBef>
              <a:buFont typeface="Arial" pitchFamily="34" charset="0"/>
              <a:buChar char="•"/>
            </a:pPr>
            <a:r>
              <a:rPr lang="en-US" sz="1200" dirty="0" smtClean="0"/>
              <a:t>A </a:t>
            </a:r>
            <a:r>
              <a:rPr lang="en-US" sz="1200" b="1" dirty="0" smtClean="0"/>
              <a:t>gridline </a:t>
            </a:r>
            <a:r>
              <a:rPr lang="en-US" sz="1200" dirty="0" smtClean="0"/>
              <a:t>is a line that extend</a:t>
            </a:r>
            <a:r>
              <a:rPr lang="en-US" sz="1200" b="0" dirty="0" smtClean="0"/>
              <a:t>s</a:t>
            </a:r>
            <a:r>
              <a:rPr lang="en-US" sz="1200" b="1" dirty="0" smtClean="0"/>
              <a:t> </a:t>
            </a:r>
            <a:r>
              <a:rPr lang="en-US" sz="1200" dirty="0" smtClean="0"/>
              <a:t>across the chart.</a:t>
            </a:r>
          </a:p>
          <a:p>
            <a:pPr marL="404813" lvl="0" indent="-404813">
              <a:spcBef>
                <a:spcPts val="0"/>
              </a:spcBef>
              <a:buFont typeface="Arial" pitchFamily="34" charset="0"/>
              <a:buChar char="•"/>
            </a:pPr>
            <a:r>
              <a:rPr lang="en-US" sz="1200" dirty="0" smtClean="0"/>
              <a:t>Each series (or set of data) in a bar chart is represented with a different color or pattern.</a:t>
            </a:r>
          </a:p>
          <a:p>
            <a:pPr marL="404813" lvl="0" indent="-404813">
              <a:spcBef>
                <a:spcPts val="0"/>
              </a:spcBef>
              <a:buFont typeface="Arial" pitchFamily="34" charset="0"/>
              <a:buChar char="•"/>
            </a:pPr>
            <a:r>
              <a:rPr lang="en-US" sz="1200" dirty="0" smtClean="0"/>
              <a:t>The </a:t>
            </a:r>
            <a:r>
              <a:rPr lang="en-US" sz="1200" b="1" dirty="0" smtClean="0"/>
              <a:t>legend </a:t>
            </a:r>
            <a:r>
              <a:rPr lang="en-US" sz="1200" dirty="0" smtClean="0"/>
              <a:t>tells which color represents the data for each data series.</a:t>
            </a:r>
          </a:p>
          <a:p>
            <a:pPr marL="404813" lvl="0" indent="-404813">
              <a:spcBef>
                <a:spcPts val="0"/>
              </a:spcBef>
              <a:buFont typeface="Arial" pitchFamily="34" charset="0"/>
              <a:buChar char="•"/>
            </a:pPr>
            <a:r>
              <a:rPr lang="en-US" sz="1200" dirty="0" smtClean="0"/>
              <a:t>The </a:t>
            </a:r>
            <a:r>
              <a:rPr lang="en-US" sz="1200" b="1" dirty="0" smtClean="0"/>
              <a:t>chart title </a:t>
            </a:r>
            <a:r>
              <a:rPr lang="en-US" sz="1200" dirty="0" smtClean="0"/>
              <a:t>displays a name describing the data depicted in a chart.</a:t>
            </a:r>
          </a:p>
          <a:p>
            <a:pPr marL="404813" lvl="0" indent="-404813">
              <a:spcBef>
                <a:spcPts val="0"/>
              </a:spcBef>
              <a:buFont typeface="Arial" pitchFamily="34" charset="0"/>
              <a:buChar char="•"/>
            </a:pPr>
            <a:r>
              <a:rPr lang="en-US" sz="1200" dirty="0" smtClean="0"/>
              <a:t>A </a:t>
            </a:r>
            <a:r>
              <a:rPr lang="en-US" sz="1200" b="1" dirty="0" smtClean="0"/>
              <a:t>Chart Filter</a:t>
            </a:r>
            <a:r>
              <a:rPr lang="en-US" sz="1200" dirty="0" smtClean="0"/>
              <a:t> enables the user to temporarily narrow the data source to isolate a portion of the whole.</a:t>
            </a:r>
          </a:p>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5.17 displays a different view of the same PivotChart shown in Figure 5.16.  Here, the Performance filter was used to uncheck Good performance, and only four locations were selected using the Location filter. All of the PivotChart fields contain arrows, as shown in the Location and Performance fields in Figure 5.17. Filters contain checklists of categories that you check or uncheck (to include or exclude) in the current view. Since the PivotTable and PivotChart views are connected to the same data source, changes made to one also change the other. If you uncheck all the cities except four (using the Location field) in the chart, both the PivotTable and PivotChart will change. </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You may need to add or remove fields in a PivotChart. Figures 5.15 and 5.16 show a PivotTable and PivotChart of the same data, Salary Increases for employees with Good and Excellent performance ratings by City.  Both the chart and the table convey clear information. In Figures 5.19 and 5.20 (see next slide), the Performance field has been moved to the row drop zone, and the Title field has been added to the column drop zone. Even though this may seem like a small change, the PivotTable data becomes more complex, but remains understandable (see Figure 5.19). </a:t>
            </a:r>
          </a:p>
        </p:txBody>
      </p:sp>
      <p:sp>
        <p:nvSpPr>
          <p:cNvPr id="4" name="Slide Number Placeholder 3"/>
          <p:cNvSpPr>
            <a:spLocks noGrp="1"/>
          </p:cNvSpPr>
          <p:nvPr>
            <p:ph type="sldNum" sz="quarter" idx="10"/>
          </p:nvPr>
        </p:nvSpPr>
        <p:spPr/>
        <p:txBody>
          <a:bodyPr/>
          <a:lstStyle/>
          <a:p>
            <a:fld id="{3BCF846F-A3E5-4C0D-9E2E-DC382416709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you can see, though, this PivotChart has too many variables</a:t>
            </a:r>
            <a:r>
              <a:rPr lang="en-US" baseline="0" dirty="0" smtClean="0"/>
              <a:t> and </a:t>
            </a:r>
            <a:r>
              <a:rPr lang="en-US" sz="1200" kern="1200" baseline="0" dirty="0" smtClean="0">
                <a:solidFill>
                  <a:schemeClr val="tx1"/>
                </a:solidFill>
                <a:latin typeface="+mn-lt"/>
                <a:ea typeface="+mn-ea"/>
                <a:cs typeface="+mn-cs"/>
              </a:rPr>
              <a:t>too much information. It will most likely confuse the reader.</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smtClean="0">
                <a:solidFill>
                  <a:schemeClr val="tx1"/>
                </a:solidFill>
                <a:latin typeface="+mn-lt"/>
                <a:ea typeface="+mn-ea"/>
                <a:cs typeface="+mn-cs"/>
              </a:rPr>
              <a:t>To change the red bars of the Manager’s series to yellow, you must:</a:t>
            </a:r>
          </a:p>
          <a:p>
            <a:pPr>
              <a:buFont typeface="Arial" pitchFamily="34" charset="0"/>
              <a:buChar char="•"/>
            </a:pPr>
            <a:r>
              <a:rPr lang="en-US" sz="1200" kern="1200" baseline="0" dirty="0" smtClean="0">
                <a:solidFill>
                  <a:schemeClr val="tx1"/>
                </a:solidFill>
                <a:latin typeface="+mn-lt"/>
                <a:ea typeface="+mn-ea"/>
                <a:cs typeface="+mn-cs"/>
              </a:rPr>
              <a:t>  Open the Property dialog box by clicking Property Sheet in the Tools group on the Design tab.</a:t>
            </a:r>
          </a:p>
          <a:p>
            <a:pPr>
              <a:buFont typeface="Arial" pitchFamily="34" charset="0"/>
              <a:buChar char="•"/>
            </a:pPr>
            <a:r>
              <a:rPr lang="en-US" sz="1200" kern="1200" baseline="0" dirty="0" smtClean="0">
                <a:solidFill>
                  <a:schemeClr val="tx1"/>
                </a:solidFill>
                <a:latin typeface="+mn-lt"/>
                <a:ea typeface="+mn-ea"/>
                <a:cs typeface="+mn-cs"/>
              </a:rPr>
              <a:t>  Click the Manager bar twice to select the series.</a:t>
            </a:r>
          </a:p>
          <a:p>
            <a:pPr>
              <a:buFont typeface="Arial" pitchFamily="34" charset="0"/>
              <a:buChar char="•"/>
            </a:pPr>
            <a:r>
              <a:rPr lang="en-US" sz="1200" kern="1200" baseline="0" dirty="0" smtClean="0">
                <a:solidFill>
                  <a:schemeClr val="tx1"/>
                </a:solidFill>
                <a:latin typeface="+mn-lt"/>
                <a:ea typeface="+mn-ea"/>
                <a:cs typeface="+mn-cs"/>
              </a:rPr>
              <a:t>  Click the Border/Fill tab.</a:t>
            </a:r>
          </a:p>
          <a:p>
            <a:pPr>
              <a:buFont typeface="Arial" pitchFamily="34" charset="0"/>
              <a:buChar char="•"/>
            </a:pPr>
            <a:r>
              <a:rPr lang="en-US" sz="1200" kern="1200" baseline="0" dirty="0" smtClean="0">
                <a:solidFill>
                  <a:schemeClr val="tx1"/>
                </a:solidFill>
                <a:latin typeface="+mn-lt"/>
                <a:ea typeface="+mn-ea"/>
                <a:cs typeface="+mn-cs"/>
              </a:rPr>
              <a:t>  Click the Fill Color arrow.</a:t>
            </a:r>
          </a:p>
          <a:p>
            <a:pPr>
              <a:buFont typeface="Arial" pitchFamily="34" charset="0"/>
              <a:buChar char="•"/>
            </a:pPr>
            <a:r>
              <a:rPr lang="en-US" sz="1200" kern="1200" baseline="0" dirty="0" smtClean="0">
                <a:solidFill>
                  <a:schemeClr val="tx1"/>
                </a:solidFill>
                <a:latin typeface="+mn-lt"/>
                <a:ea typeface="+mn-ea"/>
                <a:cs typeface="+mn-cs"/>
              </a:rPr>
              <a:t>  Select the yellow box in the color grid.</a:t>
            </a:r>
          </a:p>
          <a:p>
            <a:pPr>
              <a:buFont typeface="Arial" pitchFamily="34" charset="0"/>
              <a:buChar char="•"/>
            </a:pPr>
            <a:r>
              <a:rPr lang="en-US" sz="1200" kern="1200" baseline="0" dirty="0" smtClean="0">
                <a:solidFill>
                  <a:schemeClr val="tx1"/>
                </a:solidFill>
                <a:latin typeface="+mn-lt"/>
                <a:ea typeface="+mn-ea"/>
                <a:cs typeface="+mn-cs"/>
              </a:rPr>
              <a:t>  Close the Property dialog box to see the effect of the change.</a:t>
            </a:r>
          </a:p>
        </p:txBody>
      </p:sp>
      <p:sp>
        <p:nvSpPr>
          <p:cNvPr id="4" name="Slide Number Placeholder 3"/>
          <p:cNvSpPr>
            <a:spLocks noGrp="1"/>
          </p:cNvSpPr>
          <p:nvPr>
            <p:ph type="sldNum" sz="quarter" idx="10"/>
          </p:nvPr>
        </p:nvSpPr>
        <p:spPr/>
        <p:txBody>
          <a:bodyPr/>
          <a:lstStyle/>
          <a:p>
            <a:fld id="{3BCF846F-A3E5-4C0D-9E2E-DC382416709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Border/Fill tab on the Property Sheet contains the properties to change the size and color of the border or line surrounding the chart object. Figure 5.22 shows that you can also define the internal color and pattern of a chart object. You may specify fill types by clicking the Fill Type arrow in the </a:t>
            </a:r>
            <a:r>
              <a:rPr lang="en-US" sz="1200" i="1" kern="1200" baseline="0" dirty="0" smtClean="0">
                <a:solidFill>
                  <a:schemeClr val="tx1"/>
                </a:solidFill>
                <a:latin typeface="+mn-lt"/>
                <a:ea typeface="+mn-ea"/>
                <a:cs typeface="+mn-cs"/>
              </a:rPr>
              <a:t>Fill section, </a:t>
            </a:r>
            <a:r>
              <a:rPr lang="en-US" sz="1200" kern="1200" baseline="0" dirty="0" smtClean="0">
                <a:solidFill>
                  <a:schemeClr val="tx1"/>
                </a:solidFill>
                <a:latin typeface="+mn-lt"/>
                <a:ea typeface="+mn-ea"/>
                <a:cs typeface="+mn-cs"/>
              </a:rPr>
              <a:t>and then selecting Solid Color, Pattern, Gradient, or Picture/Texture from the list.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5.23 shows that you can change the fill color by clicking the Color arrow in the </a:t>
            </a:r>
            <a:r>
              <a:rPr lang="en-US" sz="1200" i="1" kern="1200" baseline="0" dirty="0" smtClean="0">
                <a:solidFill>
                  <a:schemeClr val="tx1"/>
                </a:solidFill>
                <a:latin typeface="+mn-lt"/>
                <a:ea typeface="+mn-ea"/>
                <a:cs typeface="+mn-cs"/>
              </a:rPr>
              <a:t>Fill section </a:t>
            </a:r>
            <a:r>
              <a:rPr lang="en-US" sz="1200" i="0" kern="1200" baseline="0" dirty="0" smtClean="0">
                <a:solidFill>
                  <a:schemeClr val="tx1"/>
                </a:solidFill>
                <a:latin typeface="+mn-lt"/>
                <a:ea typeface="+mn-ea"/>
                <a:cs typeface="+mn-cs"/>
              </a:rPr>
              <a:t>and selecting a color from the color palette .</a:t>
            </a:r>
            <a:endParaRPr lang="en-US" i="0"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You can create a calculated field in a PivotTable by clicking Formulas in the Tools group. You must choose between a calculated detail field and a calculated total. A </a:t>
            </a:r>
            <a:r>
              <a:rPr lang="en-US" sz="1200" b="1" i="1" kern="1200" baseline="0" dirty="0" smtClean="0">
                <a:solidFill>
                  <a:schemeClr val="tx1"/>
                </a:solidFill>
                <a:latin typeface="+mn-lt"/>
                <a:ea typeface="+mn-ea"/>
                <a:cs typeface="+mn-cs"/>
              </a:rPr>
              <a:t>calculated detail field </a:t>
            </a:r>
            <a:r>
              <a:rPr lang="en-US" sz="1200" kern="1200" baseline="0" dirty="0" smtClean="0">
                <a:solidFill>
                  <a:schemeClr val="tx1"/>
                </a:solidFill>
                <a:latin typeface="+mn-lt"/>
                <a:ea typeface="+mn-ea"/>
                <a:cs typeface="+mn-cs"/>
              </a:rPr>
              <a:t>generates a new field based on the values in the detail records. For example, the IBL PivotTable contains salary information for each employee. Click Show Details to see the individual employee salaries. You could calculate 95% of each employee’s salary increase, to help stay within the company goal of $500,000 in payroll increases. To create the 95% calculated field, you would create the calculated expression SalaryIncrease * .95. The results will be displayed in the </a:t>
            </a:r>
            <a:r>
              <a:rPr lang="en-US" sz="1200" i="1" kern="1200" baseline="0" dirty="0" smtClean="0">
                <a:solidFill>
                  <a:schemeClr val="tx1"/>
                </a:solidFill>
                <a:latin typeface="+mn-lt"/>
                <a:ea typeface="+mn-ea"/>
                <a:cs typeface="+mn-cs"/>
              </a:rPr>
              <a:t>Detail section </a:t>
            </a:r>
            <a:r>
              <a:rPr lang="en-US" sz="1200" i="0" kern="1200" baseline="0" dirty="0" smtClean="0">
                <a:solidFill>
                  <a:schemeClr val="tx1"/>
                </a:solidFill>
                <a:latin typeface="+mn-lt"/>
                <a:ea typeface="+mn-ea"/>
                <a:cs typeface="+mn-cs"/>
              </a:rPr>
              <a:t>of the PivotChart, in a column to the left of the </a:t>
            </a:r>
            <a:r>
              <a:rPr lang="en-US" sz="1200" kern="1200" baseline="0" dirty="0" smtClean="0">
                <a:solidFill>
                  <a:schemeClr val="tx1"/>
                </a:solidFill>
                <a:latin typeface="+mn-lt"/>
                <a:ea typeface="+mn-ea"/>
                <a:cs typeface="+mn-cs"/>
              </a:rPr>
              <a:t>SalaryIncrease field.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a:t>
            </a:r>
            <a:r>
              <a:rPr lang="en-US" sz="1200" b="1" i="1" kern="1200" baseline="0" dirty="0" smtClean="0">
                <a:solidFill>
                  <a:schemeClr val="tx1"/>
                </a:solidFill>
                <a:latin typeface="+mn-lt"/>
                <a:ea typeface="+mn-ea"/>
                <a:cs typeface="+mn-cs"/>
              </a:rPr>
              <a:t>calculated total field </a:t>
            </a:r>
            <a:r>
              <a:rPr lang="en-US" sz="1200" b="0" i="0" kern="1200" baseline="0" dirty="0" smtClean="0">
                <a:solidFill>
                  <a:schemeClr val="tx1"/>
                </a:solidFill>
                <a:latin typeface="+mn-lt"/>
                <a:ea typeface="+mn-ea"/>
                <a:cs typeface="+mn-cs"/>
              </a:rPr>
              <a:t>generates a new field based on the values in the aggregate data. </a:t>
            </a:r>
            <a:r>
              <a:rPr lang="en-US" sz="1200" kern="1200" baseline="0" dirty="0" smtClean="0">
                <a:solidFill>
                  <a:schemeClr val="tx1"/>
                </a:solidFill>
                <a:latin typeface="+mn-lt"/>
                <a:ea typeface="+mn-ea"/>
                <a:cs typeface="+mn-cs"/>
              </a:rPr>
              <a:t>In the above example, you may wish to calculate 95% of the total salary increases for each city, rather than each individual employee. In this case, you would create a calculated total field to calculate the total salary increases for each city * .95.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Figure 5.32, each employee’s salary increase is listed in the </a:t>
            </a:r>
            <a:r>
              <a:rPr lang="en-US" sz="1200" i="1" kern="1200" baseline="0" dirty="0" smtClean="0">
                <a:solidFill>
                  <a:schemeClr val="tx1"/>
                </a:solidFill>
                <a:latin typeface="+mn-lt"/>
                <a:ea typeface="+mn-ea"/>
                <a:cs typeface="+mn-cs"/>
              </a:rPr>
              <a:t>Detail section. Next to each </a:t>
            </a:r>
            <a:r>
              <a:rPr lang="en-US" sz="1200" kern="1200" baseline="0" dirty="0" smtClean="0">
                <a:solidFill>
                  <a:schemeClr val="tx1"/>
                </a:solidFill>
                <a:latin typeface="+mn-lt"/>
                <a:ea typeface="+mn-ea"/>
                <a:cs typeface="+mn-cs"/>
              </a:rPr>
              <a:t>salary increase is a calculated detail field showing 95% of each salary increase. </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After you create a calculated field, you can format it, move it to a new location, use it as a source for aggregate calculations, and plot it in a PivotChart.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5.34 shows the calculated salary increase field (95%) added to the Detail Fields drop zone. Select any value in the 95% column, and then use the AutoCalc tool to create the sum of the reduced salary increases. Figure 5.35 shows the results after the Sum function was applied to the 95% column. Figure 5.36 displays only the category totals after Hide Details was clicked.</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this chapter, you learned to use the PivotTables and PivotCharts tools to help you analyze large amounts of data and translate that data into useful information.</a:t>
            </a:r>
          </a:p>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smtClean="0">
                <a:solidFill>
                  <a:schemeClr val="tx1"/>
                </a:solidFill>
                <a:latin typeface="+mn-lt"/>
                <a:ea typeface="+mn-ea"/>
                <a:cs typeface="+mn-cs"/>
              </a:rPr>
              <a:t>Before we create a PivotTable, we need to understand the definition for several terms commonly associated with PivotTable.</a:t>
            </a:r>
          </a:p>
          <a:p>
            <a:endParaRPr lang="en-US" sz="1200" b="0" i="0"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Data mining  </a:t>
            </a:r>
            <a:r>
              <a:rPr lang="en-US" sz="1200" b="0" i="0" kern="1200" baseline="0" dirty="0" smtClean="0">
                <a:solidFill>
                  <a:schemeClr val="tx1"/>
                </a:solidFill>
                <a:latin typeface="+mn-lt"/>
                <a:ea typeface="+mn-ea"/>
                <a:cs typeface="+mn-cs"/>
              </a:rPr>
              <a:t>is the process of analyzing large volumes of data to identify patterns and</a:t>
            </a:r>
            <a:r>
              <a:rPr lang="en-US" sz="1200" b="1" i="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trends. This process can assist managers in making informed decisions and to help predict future customer purchases. Some data mining software is very sophisticated and can assist the user with drilling into the details of the company data to help analyze the patterns. Access provides a tool to help you perform data mining—PivotTables.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a:t>
            </a:r>
            <a:r>
              <a:rPr lang="en-US" sz="1200" b="1" i="1" kern="1200" baseline="0" dirty="0" smtClean="0">
                <a:solidFill>
                  <a:schemeClr val="tx1"/>
                </a:solidFill>
                <a:latin typeface="+mn-lt"/>
                <a:ea typeface="+mn-ea"/>
                <a:cs typeface="+mn-cs"/>
              </a:rPr>
              <a:t>PivotTable  </a:t>
            </a:r>
            <a:r>
              <a:rPr lang="en-US" sz="1200" b="0" i="0" kern="1200" baseline="0" dirty="0" smtClean="0">
                <a:solidFill>
                  <a:schemeClr val="tx1"/>
                </a:solidFill>
                <a:latin typeface="+mn-lt"/>
                <a:ea typeface="+mn-ea"/>
                <a:cs typeface="+mn-cs"/>
              </a:rPr>
              <a:t>is a data summarization tool that can sort, filter, and total data in a table or </a:t>
            </a:r>
            <a:r>
              <a:rPr lang="en-US" sz="1200" kern="1200" baseline="0" dirty="0" smtClean="0">
                <a:solidFill>
                  <a:schemeClr val="tx1"/>
                </a:solidFill>
                <a:latin typeface="+mn-lt"/>
                <a:ea typeface="+mn-ea"/>
                <a:cs typeface="+mn-cs"/>
              </a:rPr>
              <a:t>query, and then display the summarized data in a format specified by the user. With the ability to collapse and expand groups and perform a range of calculations, PivotTables enable the decision makers to identify patterns and trends in historical data in an attempt to predict the future.</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analyzing data using PivotTables:</a:t>
            </a:r>
          </a:p>
          <a:p>
            <a:pPr>
              <a:buFont typeface="Arial" pitchFamily="34" charset="0"/>
              <a:buChar char="•"/>
            </a:pPr>
            <a:r>
              <a:rPr lang="en-US" dirty="0" smtClean="0"/>
              <a:t>  The PivotTable views can be created from either tables or queries. </a:t>
            </a:r>
          </a:p>
          <a:p>
            <a:pPr>
              <a:buFont typeface="Arial" pitchFamily="34" charset="0"/>
              <a:buChar char="•"/>
            </a:pPr>
            <a:r>
              <a:rPr lang="en-US" dirty="0" smtClean="0"/>
              <a:t>  You can use an existing query or create a new query based on the tables that contain the fields you want to analyze.</a:t>
            </a:r>
          </a:p>
          <a:p>
            <a:pPr>
              <a:buFont typeface="Arial" pitchFamily="34" charset="0"/>
              <a:buChar char="•"/>
            </a:pPr>
            <a:r>
              <a:rPr lang="en-US" dirty="0" smtClean="0"/>
              <a:t>  Then, you open the query in either Design or Datasheet view, click the View arrow, and then select PivotTable View from the list.</a:t>
            </a:r>
          </a:p>
        </p:txBody>
      </p:sp>
      <p:sp>
        <p:nvSpPr>
          <p:cNvPr id="4" name="Slide Number Placeholder 3"/>
          <p:cNvSpPr>
            <a:spLocks noGrp="1"/>
          </p:cNvSpPr>
          <p:nvPr>
            <p:ph type="sldNum" sz="quarter" idx="10"/>
          </p:nvPr>
        </p:nvSpPr>
        <p:spPr/>
        <p:txBody>
          <a:bodyPr/>
          <a:lstStyle/>
          <a:p>
            <a:fld id="{3BCF846F-A3E5-4C0D-9E2E-DC382416709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5.1 shows that each PivotTable contains four drop zones -- row field, column field, detail field, and filter field. A </a:t>
            </a:r>
            <a:r>
              <a:rPr lang="en-US" sz="1200" b="1" i="1" kern="1200" baseline="0" dirty="0" smtClean="0">
                <a:solidFill>
                  <a:schemeClr val="tx1"/>
                </a:solidFill>
                <a:latin typeface="+mn-lt"/>
                <a:ea typeface="+mn-ea"/>
                <a:cs typeface="+mn-cs"/>
              </a:rPr>
              <a:t>drop zone</a:t>
            </a:r>
            <a:r>
              <a:rPr lang="en-US" sz="1200" b="0" i="0" kern="1200" baseline="0" dirty="0" smtClean="0">
                <a:solidFill>
                  <a:schemeClr val="tx1"/>
                </a:solidFill>
                <a:latin typeface="+mn-lt"/>
                <a:ea typeface="+mn-ea"/>
                <a:cs typeface="+mn-cs"/>
              </a:rPr>
              <a:t> is an area in a </a:t>
            </a:r>
            <a:r>
              <a:rPr lang="en-US" sz="1200" kern="1200" baseline="0" dirty="0" smtClean="0">
                <a:solidFill>
                  <a:schemeClr val="tx1"/>
                </a:solidFill>
                <a:latin typeface="+mn-lt"/>
                <a:ea typeface="+mn-ea"/>
                <a:cs typeface="+mn-cs"/>
              </a:rPr>
              <a:t>PivotTable design grid where you drop fields to organize the data for analysis. The first drop zone that we are reviewing is the </a:t>
            </a:r>
            <a:r>
              <a:rPr lang="en-US" sz="1200" b="1" i="1" kern="1200" baseline="0" dirty="0" smtClean="0">
                <a:solidFill>
                  <a:schemeClr val="tx1"/>
                </a:solidFill>
                <a:latin typeface="+mn-lt"/>
                <a:ea typeface="+mn-ea"/>
                <a:cs typeface="+mn-cs"/>
              </a:rPr>
              <a:t>row field </a:t>
            </a:r>
            <a:r>
              <a:rPr lang="en-US" sz="1200" b="0" i="0" kern="1200" baseline="0" dirty="0" smtClean="0">
                <a:solidFill>
                  <a:schemeClr val="tx1"/>
                </a:solidFill>
                <a:latin typeface="+mn-lt"/>
                <a:ea typeface="+mn-ea"/>
                <a:cs typeface="+mn-cs"/>
              </a:rPr>
              <a:t>, which</a:t>
            </a:r>
            <a:r>
              <a:rPr lang="en-US" sz="1200" b="1" i="1" kern="1200" baseline="0" dirty="0" smtClean="0">
                <a:solidFill>
                  <a:schemeClr val="tx1"/>
                </a:solidFill>
                <a:latin typeface="+mn-lt"/>
                <a:ea typeface="+mn-ea"/>
                <a:cs typeface="+mn-cs"/>
              </a:rPr>
              <a:t> </a:t>
            </a:r>
            <a:r>
              <a:rPr lang="en-US" sz="1200" b="0" i="0" kern="1200" baseline="0" dirty="0" smtClean="0">
                <a:solidFill>
                  <a:schemeClr val="tx1"/>
                </a:solidFill>
                <a:latin typeface="+mn-lt"/>
                <a:ea typeface="+mn-ea"/>
                <a:cs typeface="+mn-cs"/>
              </a:rPr>
              <a:t>is the data source field that you use to </a:t>
            </a:r>
            <a:r>
              <a:rPr lang="en-US" sz="1200" kern="1200" baseline="0" dirty="0" smtClean="0">
                <a:solidFill>
                  <a:schemeClr val="tx1"/>
                </a:solidFill>
                <a:latin typeface="+mn-lt"/>
                <a:ea typeface="+mn-ea"/>
                <a:cs typeface="+mn-cs"/>
              </a:rPr>
              <a:t>group data horizontally into rows. Row fields are generally created by fields containing text, such as states or cities or category.</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Figure 5.2, the Location field is dragged from the field list to the </a:t>
            </a:r>
            <a:r>
              <a:rPr lang="en-US" sz="1200" i="1" kern="1200" baseline="0" dirty="0" smtClean="0">
                <a:solidFill>
                  <a:schemeClr val="tx1"/>
                </a:solidFill>
                <a:latin typeface="+mn-lt"/>
                <a:ea typeface="+mn-ea"/>
                <a:cs typeface="+mn-cs"/>
              </a:rPr>
              <a:t>Drop Row Fields Here</a:t>
            </a:r>
            <a:r>
              <a:rPr lang="en-US" sz="1200" kern="1200" baseline="0" dirty="0" smtClean="0">
                <a:solidFill>
                  <a:schemeClr val="tx1"/>
                </a:solidFill>
                <a:latin typeface="+mn-lt"/>
                <a:ea typeface="+mn-ea"/>
                <a:cs typeface="+mn-cs"/>
              </a:rPr>
              <a:t> drop zone. The border turns blue when the location field is dropped there.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After you drop the Location field onto the </a:t>
            </a:r>
            <a:r>
              <a:rPr lang="en-US" sz="1200" i="1" kern="1200" baseline="0" dirty="0" smtClean="0">
                <a:solidFill>
                  <a:schemeClr val="tx1"/>
                </a:solidFill>
                <a:latin typeface="+mn-lt"/>
                <a:ea typeface="+mn-ea"/>
                <a:cs typeface="+mn-cs"/>
              </a:rPr>
              <a:t>Drop Row Fields Here </a:t>
            </a:r>
            <a:r>
              <a:rPr lang="en-US" sz="1200" kern="1200" baseline="0" dirty="0" smtClean="0">
                <a:solidFill>
                  <a:schemeClr val="tx1"/>
                </a:solidFill>
                <a:latin typeface="+mn-lt"/>
                <a:ea typeface="+mn-ea"/>
                <a:cs typeface="+mn-cs"/>
              </a:rPr>
              <a:t>drop zone, the PivotTable displays an alphabetical list of cities where IBL has offices. Each city is listed only once, regardless of how many times it occurs in the data source.</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second drop zone is the </a:t>
            </a:r>
            <a:r>
              <a:rPr lang="en-US" sz="1200" b="1" i="1" kern="1200" baseline="0" dirty="0" smtClean="0">
                <a:solidFill>
                  <a:schemeClr val="tx1"/>
                </a:solidFill>
                <a:latin typeface="+mn-lt"/>
                <a:ea typeface="+mn-ea"/>
                <a:cs typeface="+mn-cs"/>
              </a:rPr>
              <a:t>column field </a:t>
            </a:r>
            <a:r>
              <a:rPr lang="en-US" sz="1200" b="0" i="0" kern="1200" baseline="0" dirty="0" smtClean="0">
                <a:solidFill>
                  <a:schemeClr val="tx1"/>
                </a:solidFill>
                <a:latin typeface="+mn-lt"/>
                <a:ea typeface="+mn-ea"/>
                <a:cs typeface="+mn-cs"/>
              </a:rPr>
              <a:t>, which</a:t>
            </a:r>
            <a:r>
              <a:rPr lang="en-US" sz="1200" b="1" i="1" kern="1200" baseline="0" dirty="0" smtClean="0">
                <a:solidFill>
                  <a:schemeClr val="tx1"/>
                </a:solidFill>
                <a:latin typeface="+mn-lt"/>
                <a:ea typeface="+mn-ea"/>
                <a:cs typeface="+mn-cs"/>
              </a:rPr>
              <a:t> </a:t>
            </a:r>
            <a:r>
              <a:rPr lang="en-US" sz="1200" b="0" i="0" kern="1200" baseline="0" dirty="0" smtClean="0">
                <a:solidFill>
                  <a:schemeClr val="tx1"/>
                </a:solidFill>
                <a:latin typeface="+mn-lt"/>
                <a:ea typeface="+mn-ea"/>
                <a:cs typeface="+mn-cs"/>
              </a:rPr>
              <a:t>is the data source field that you use to group data vertically in columns in a PivotTable. An example of a </a:t>
            </a:r>
            <a:r>
              <a:rPr lang="en-US" sz="1200" kern="1200" baseline="0" dirty="0" smtClean="0">
                <a:solidFill>
                  <a:schemeClr val="tx1"/>
                </a:solidFill>
                <a:latin typeface="+mn-lt"/>
                <a:ea typeface="+mn-ea"/>
                <a:cs typeface="+mn-cs"/>
              </a:rPr>
              <a:t>column field would be an employee title.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5.3 shows that the Title field is dropped into the </a:t>
            </a:r>
            <a:r>
              <a:rPr lang="en-US" sz="1200" i="1" kern="1200" baseline="0" dirty="0" smtClean="0">
                <a:solidFill>
                  <a:schemeClr val="tx1"/>
                </a:solidFill>
                <a:latin typeface="+mn-lt"/>
                <a:ea typeface="+mn-ea"/>
                <a:cs typeface="+mn-cs"/>
              </a:rPr>
              <a:t>Drop Column Fields Here </a:t>
            </a:r>
            <a:r>
              <a:rPr lang="en-US" sz="1200" kern="1200" baseline="0" dirty="0" smtClean="0">
                <a:solidFill>
                  <a:schemeClr val="tx1"/>
                </a:solidFill>
                <a:latin typeface="+mn-lt"/>
                <a:ea typeface="+mn-ea"/>
                <a:cs typeface="+mn-cs"/>
              </a:rPr>
              <a:t>drop zone.  Each job title is displayed once across the top of the PivotTable grid. When a field is dropped onto the total or detail drop zone, the data will be separated into title columns automatically.</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5.4 shows that the third drop zone, the </a:t>
            </a:r>
            <a:r>
              <a:rPr lang="en-US" sz="1200" b="1" i="1" kern="1200" baseline="0" dirty="0" smtClean="0">
                <a:solidFill>
                  <a:schemeClr val="tx1"/>
                </a:solidFill>
                <a:latin typeface="+mn-lt"/>
                <a:ea typeface="+mn-ea"/>
                <a:cs typeface="+mn-cs"/>
              </a:rPr>
              <a:t>detail field</a:t>
            </a:r>
            <a:r>
              <a:rPr lang="en-US" sz="1200" b="0" i="0" kern="1200" baseline="0" dirty="0" smtClean="0">
                <a:solidFill>
                  <a:schemeClr val="tx1"/>
                </a:solidFill>
                <a:latin typeface="+mn-lt"/>
                <a:ea typeface="+mn-ea"/>
                <a:cs typeface="+mn-cs"/>
              </a:rPr>
              <a:t>,</a:t>
            </a:r>
            <a:r>
              <a:rPr lang="en-US" sz="1200" b="1" i="1" kern="1200" baseline="0" dirty="0" smtClean="0">
                <a:solidFill>
                  <a:schemeClr val="tx1"/>
                </a:solidFill>
                <a:latin typeface="+mn-lt"/>
                <a:ea typeface="+mn-ea"/>
                <a:cs typeface="+mn-cs"/>
              </a:rPr>
              <a:t> </a:t>
            </a:r>
            <a:r>
              <a:rPr lang="en-US" sz="1200" b="0" i="0" kern="1200" baseline="0" dirty="0" smtClean="0">
                <a:solidFill>
                  <a:schemeClr val="tx1"/>
                </a:solidFill>
                <a:latin typeface="+mn-lt"/>
                <a:ea typeface="+mn-ea"/>
                <a:cs typeface="+mn-cs"/>
              </a:rPr>
              <a:t> is the largest drop zone. It </a:t>
            </a:r>
            <a:r>
              <a:rPr lang="en-US" sz="1200" kern="1200" baseline="0" dirty="0" smtClean="0">
                <a:solidFill>
                  <a:schemeClr val="tx1"/>
                </a:solidFill>
                <a:latin typeface="+mn-lt"/>
                <a:ea typeface="+mn-ea"/>
                <a:cs typeface="+mn-cs"/>
              </a:rPr>
              <a:t>contains the details of the PivotTable </a:t>
            </a:r>
            <a:r>
              <a:rPr lang="en-US" sz="1200" b="0" i="0" kern="1200" baseline="0" dirty="0" smtClean="0">
                <a:solidFill>
                  <a:schemeClr val="tx1"/>
                </a:solidFill>
                <a:latin typeface="+mn-lt"/>
                <a:ea typeface="+mn-ea"/>
                <a:cs typeface="+mn-cs"/>
              </a:rPr>
              <a:t>and holds the data to be analyzed. In general, the detail field is a field </a:t>
            </a:r>
            <a:r>
              <a:rPr lang="en-US" sz="1200" kern="1200" baseline="0" dirty="0" smtClean="0">
                <a:solidFill>
                  <a:schemeClr val="tx1"/>
                </a:solidFill>
                <a:latin typeface="+mn-lt"/>
                <a:ea typeface="+mn-ea"/>
                <a:cs typeface="+mn-cs"/>
              </a:rPr>
              <a:t>that contains numerical data, such as quantities, monetary values, or percentages. In Figure 5.4, the PercentIncrease field was added to the </a:t>
            </a:r>
            <a:r>
              <a:rPr lang="en-US" sz="1200" i="1" kern="1200" baseline="0" dirty="0" smtClean="0">
                <a:solidFill>
                  <a:schemeClr val="tx1"/>
                </a:solidFill>
                <a:latin typeface="+mn-lt"/>
                <a:ea typeface="+mn-ea"/>
                <a:cs typeface="+mn-cs"/>
              </a:rPr>
              <a:t>Drop Totals or Detail Fields Here</a:t>
            </a:r>
            <a:r>
              <a:rPr lang="en-US" sz="1200" kern="1200" baseline="0" dirty="0" smtClean="0">
                <a:solidFill>
                  <a:schemeClr val="tx1"/>
                </a:solidFill>
                <a:latin typeface="+mn-lt"/>
                <a:ea typeface="+mn-ea"/>
                <a:cs typeface="+mn-cs"/>
              </a:rPr>
              <a:t> drop zone. Access will summarize the PercentIncrease field by city, which is the field used to organize data into rows. With the PercentIncrease field, we can analyze the data to see the impact of pay raises across locations and positions. The data from the PercentIncrease field are averaged instead of totaled because the underlying values are percentages.  For example, the average increase for Phoenix managers is 9.00%.</a:t>
            </a:r>
          </a:p>
        </p:txBody>
      </p:sp>
      <p:sp>
        <p:nvSpPr>
          <p:cNvPr id="4" name="Slide Number Placeholder 3"/>
          <p:cNvSpPr>
            <a:spLocks noGrp="1"/>
          </p:cNvSpPr>
          <p:nvPr>
            <p:ph type="sldNum" sz="quarter" idx="10"/>
          </p:nvPr>
        </p:nvSpPr>
        <p:spPr/>
        <p:txBody>
          <a:bodyPr/>
          <a:lstStyle/>
          <a:p>
            <a:fld id="{3BCF846F-A3E5-4C0D-9E2E-DC382416709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illustrated in Figure 5.5, the fourth drop zone is the </a:t>
            </a:r>
            <a:r>
              <a:rPr lang="en-US" sz="1200" b="1" i="1" kern="1200" baseline="0" dirty="0" smtClean="0">
                <a:solidFill>
                  <a:schemeClr val="tx1"/>
                </a:solidFill>
                <a:latin typeface="+mn-lt"/>
                <a:ea typeface="+mn-ea"/>
                <a:cs typeface="+mn-cs"/>
              </a:rPr>
              <a:t>filter field </a:t>
            </a:r>
            <a:r>
              <a:rPr lang="en-US" sz="1200" b="0" i="0" kern="1200" baseline="0" dirty="0" smtClean="0">
                <a:solidFill>
                  <a:schemeClr val="tx1"/>
                </a:solidFill>
                <a:latin typeface="+mn-lt"/>
                <a:ea typeface="+mn-ea"/>
                <a:cs typeface="+mn-cs"/>
              </a:rPr>
              <a:t>, which</a:t>
            </a:r>
            <a:r>
              <a:rPr lang="en-US" sz="1200" b="1" i="1" kern="1200" baseline="0" dirty="0" smtClean="0">
                <a:solidFill>
                  <a:schemeClr val="tx1"/>
                </a:solidFill>
                <a:latin typeface="+mn-lt"/>
                <a:ea typeface="+mn-ea"/>
                <a:cs typeface="+mn-cs"/>
              </a:rPr>
              <a:t> </a:t>
            </a:r>
            <a:r>
              <a:rPr lang="en-US" sz="1200" b="0" i="0" kern="1200" baseline="0" dirty="0" smtClean="0">
                <a:solidFill>
                  <a:schemeClr val="tx1"/>
                </a:solidFill>
                <a:latin typeface="+mn-lt"/>
                <a:ea typeface="+mn-ea"/>
                <a:cs typeface="+mn-cs"/>
              </a:rPr>
              <a:t>is the data source field that you use to create specific criteria to filter data in </a:t>
            </a:r>
            <a:r>
              <a:rPr lang="en-US" sz="1200" kern="1200" baseline="0" dirty="0" smtClean="0">
                <a:solidFill>
                  <a:schemeClr val="tx1"/>
                </a:solidFill>
                <a:latin typeface="+mn-lt"/>
                <a:ea typeface="+mn-ea"/>
                <a:cs typeface="+mn-cs"/>
              </a:rPr>
              <a:t>a PivotTable. You use a filter to analyze data based on just ONE particular condition. For example, using the employee data from the previous examples, you can add the performance rating field to the filter drop zone to only include data for a specific performance rating as shown in Figure 5.5.  The filter is set to Good so that you can analyze data for all employees who received a good performance rating. The human resource manager can then examine the results to determine if this year’s salary increases are fair for all of the employees with a good performance rating across locations and position titles. In this case, the raises are very consistent. Managers with a good rating in all locations received at least a 4% increase in their salaries.</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vl1pPr>
          </a:lstStyle>
          <a:p>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7" name="Footer Placeholder 4"/>
          <p:cNvSpPr txBox="1">
            <a:spLocks/>
          </p:cNvSpPr>
          <p:nvPr userDrawn="1"/>
        </p:nvSpPr>
        <p:spPr>
          <a:xfrm>
            <a:off x="2057400" y="65087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smtClean="0">
              <a:ln>
                <a:noFill/>
              </a:ln>
              <a:solidFill>
                <a:schemeClr val="tx1">
                  <a:tint val="75000"/>
                </a:schemeClr>
              </a:solidFill>
              <a:effectLst/>
              <a:uLnTx/>
              <a:uFillTx/>
              <a:latin typeface="Garamond" pitchFamily="18"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solidFill>
                <a:effectLst/>
                <a:uLnTx/>
                <a:uFillTx/>
                <a:latin typeface="Garamond" pitchFamily="18" charset="0"/>
                <a:ea typeface="+mn-ea"/>
                <a:cs typeface="+mn-cs"/>
              </a:rPr>
              <a:t>Copyright © 2011 Pearson Education, Inc. Publishing as Prentice Hall.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chemeClr val="tx1">
                  <a:tint val="75000"/>
                </a:schemeClr>
              </a:solidFill>
              <a:effectLst/>
              <a:uLnTx/>
              <a:uFillTx/>
              <a:latin typeface="Garamond" pitchFamily="18" charset="0"/>
              <a:ea typeface="+mn-ea"/>
              <a:cs typeface="+mn-cs"/>
            </a:endParaRPr>
          </a:p>
        </p:txBody>
      </p:sp>
      <p:sp>
        <p:nvSpPr>
          <p:cNvPr id="8" name="Slide Number Placeholder 5"/>
          <p:cNvSpPr>
            <a:spLocks noGrp="1"/>
          </p:cNvSpPr>
          <p:nvPr>
            <p:ph type="sldNum" sz="quarter" idx="4"/>
          </p:nvPr>
        </p:nvSpPr>
        <p:spPr>
          <a:xfrm>
            <a:off x="8229600" y="6492875"/>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1905000" y="63563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8"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a:spLocks noGrp="1"/>
          </p:cNvSpPr>
          <p:nvPr>
            <p:ph type="ftr" sz="quarter" idx="3"/>
          </p:nvPr>
        </p:nvSpPr>
        <p:spPr>
          <a:xfrm>
            <a:off x="1905000" y="63563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9"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Footer Placeholder 4"/>
          <p:cNvSpPr>
            <a:spLocks noGrp="1"/>
          </p:cNvSpPr>
          <p:nvPr>
            <p:ph type="ftr" sz="quarter" idx="3"/>
          </p:nvPr>
        </p:nvSpPr>
        <p:spPr>
          <a:xfrm>
            <a:off x="1905000" y="63563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7"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1905000" y="63563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6"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1905000" y="63563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6"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hdr="0" dt="0"/>
  <p:txStyles>
    <p:titleStyle>
      <a:lvl1pPr algn="ctr" defTabSz="914400" rtl="0" eaLnBrk="1" latinLnBrk="0" hangingPunct="1">
        <a:spcBef>
          <a:spcPct val="0"/>
        </a:spcBef>
        <a:buNone/>
        <a:defRPr sz="4400" b="1" kern="1200">
          <a:solidFill>
            <a:schemeClr val="tx1"/>
          </a:solidFill>
          <a:latin typeface="Garamond"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Garamond"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Garamond"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Garamond"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Garamond"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Garamond"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9.jpeg"/></Relationships>
</file>

<file path=ppt/slides/_rels/slide2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2362200"/>
            <a:ext cx="3124200" cy="2862322"/>
          </a:xfrm>
          <a:prstGeom prst="rect">
            <a:avLst/>
          </a:prstGeom>
          <a:noFill/>
        </p:spPr>
        <p:txBody>
          <a:bodyPr wrap="square" rtlCol="0">
            <a:spAutoFit/>
          </a:bodyPr>
          <a:lstStyle/>
          <a:p>
            <a:endParaRPr lang="en-US" dirty="0">
              <a:latin typeface="Garamond" pitchFamily="18" charset="0"/>
            </a:endParaRPr>
          </a:p>
          <a:p>
            <a:endParaRPr lang="en-US" dirty="0" smtClean="0">
              <a:latin typeface="Garamond" pitchFamily="18" charset="0"/>
            </a:endParaRPr>
          </a:p>
          <a:p>
            <a:endParaRPr lang="en-US" dirty="0">
              <a:latin typeface="Garamond" pitchFamily="18" charset="0"/>
            </a:endParaRPr>
          </a:p>
          <a:p>
            <a:endParaRPr lang="en-US" dirty="0" smtClean="0">
              <a:latin typeface="Garamond" pitchFamily="18" charset="0"/>
            </a:endParaRPr>
          </a:p>
          <a:p>
            <a:endParaRPr lang="en-US" dirty="0">
              <a:latin typeface="Garamond" pitchFamily="18" charset="0"/>
            </a:endParaRPr>
          </a:p>
          <a:p>
            <a:endParaRPr lang="en-US" dirty="0" smtClean="0">
              <a:latin typeface="Garamond" pitchFamily="18" charset="0"/>
            </a:endParaRPr>
          </a:p>
          <a:p>
            <a:endParaRPr lang="en-US" dirty="0">
              <a:latin typeface="Garamond" pitchFamily="18" charset="0"/>
            </a:endParaRPr>
          </a:p>
          <a:p>
            <a:endParaRPr lang="en-US" dirty="0" smtClean="0">
              <a:latin typeface="Garamond" pitchFamily="18" charset="0"/>
            </a:endParaRPr>
          </a:p>
          <a:p>
            <a:endParaRPr lang="en-US" dirty="0">
              <a:latin typeface="Garamond" pitchFamily="18" charset="0"/>
            </a:endParaRPr>
          </a:p>
          <a:p>
            <a:endParaRPr lang="en-US" dirty="0">
              <a:latin typeface="Garamond" pitchFamily="18" charset="0"/>
            </a:endParaRPr>
          </a:p>
        </p:txBody>
      </p:sp>
      <p:sp>
        <p:nvSpPr>
          <p:cNvPr id="6" name="Slide Number Placeholder 5"/>
          <p:cNvSpPr>
            <a:spLocks noGrp="1"/>
          </p:cNvSpPr>
          <p:nvPr>
            <p:ph type="sldNum" sz="quarter" idx="4"/>
          </p:nvPr>
        </p:nvSpPr>
        <p:spPr/>
        <p:txBody>
          <a:bodyPr/>
          <a:lstStyle/>
          <a:p>
            <a:fld id="{97F33F24-5111-4524-9375-24241E4B6E0C}" type="slidenum">
              <a:rPr lang="en-US" smtClean="0"/>
              <a:pPr/>
              <a:t>1</a:t>
            </a:fld>
            <a:endParaRPr lang="en-US" dirty="0"/>
          </a:p>
        </p:txBody>
      </p:sp>
      <p:sp>
        <p:nvSpPr>
          <p:cNvPr id="7" name="Footer Placeholder 6"/>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8" name="TextBox 7"/>
          <p:cNvSpPr txBox="1"/>
          <p:nvPr/>
        </p:nvSpPr>
        <p:spPr>
          <a:xfrm>
            <a:off x="3635654" y="773832"/>
            <a:ext cx="5410200" cy="2308324"/>
          </a:xfrm>
          <a:prstGeom prst="rect">
            <a:avLst/>
          </a:prstGeom>
          <a:noFill/>
        </p:spPr>
        <p:txBody>
          <a:bodyPr wrap="square" rtlCol="0">
            <a:spAutoFit/>
          </a:bodyPr>
          <a:lstStyle/>
          <a:p>
            <a:r>
              <a:rPr lang="en-US" sz="3600" dirty="0" smtClean="0">
                <a:latin typeface="Garamond" pitchFamily="18" charset="0"/>
              </a:rPr>
              <a:t>CIS 1230</a:t>
            </a:r>
            <a:endParaRPr lang="en-US" dirty="0" smtClean="0">
              <a:latin typeface="Garamond" pitchFamily="18" charset="0"/>
            </a:endParaRPr>
          </a:p>
          <a:p>
            <a:r>
              <a:rPr lang="en-US" sz="3600" dirty="0" smtClean="0">
                <a:latin typeface="Garamond" pitchFamily="18" charset="0"/>
              </a:rPr>
              <a:t>Chapter 5</a:t>
            </a:r>
          </a:p>
          <a:p>
            <a:r>
              <a:rPr lang="en-US" sz="3600" dirty="0" smtClean="0">
                <a:latin typeface="Garamond" pitchFamily="18" charset="0"/>
              </a:rPr>
              <a:t>PivotTables and PivotCharts: </a:t>
            </a:r>
          </a:p>
          <a:p>
            <a:r>
              <a:rPr lang="en-US" sz="3600" dirty="0" smtClean="0">
                <a:latin typeface="Garamond" pitchFamily="18" charset="0"/>
              </a:rPr>
              <a:t>Data Mining</a:t>
            </a:r>
            <a:endParaRPr lang="en-US" sz="3600" dirty="0">
              <a:latin typeface="Garamond" pitchFamily="18" charset="0"/>
            </a:endParaRPr>
          </a:p>
        </p:txBody>
      </p:sp>
      <p:cxnSp>
        <p:nvCxnSpPr>
          <p:cNvPr id="9" name="Straight Connector 8"/>
          <p:cNvCxnSpPr/>
          <p:nvPr/>
        </p:nvCxnSpPr>
        <p:spPr>
          <a:xfrm flipV="1">
            <a:off x="2612571" y="3001078"/>
            <a:ext cx="6092622" cy="36036"/>
          </a:xfrm>
          <a:prstGeom prst="line">
            <a:avLst/>
          </a:prstGeom>
          <a:ln w="57150" cmpd="sng">
            <a:solidFill>
              <a:schemeClr val="bg1"/>
            </a:solidFill>
          </a:ln>
          <a:effectLst>
            <a:outerShdw blurRad="50800" dist="50800" dir="5400000" algn="ctr" rotWithShape="0">
              <a:schemeClr val="accent1">
                <a:lumMod val="75000"/>
              </a:schemeClr>
            </a:outerShdw>
          </a:effectLst>
        </p:spPr>
        <p:style>
          <a:lnRef idx="1">
            <a:schemeClr val="accent1"/>
          </a:lnRef>
          <a:fillRef idx="0">
            <a:schemeClr val="accent1"/>
          </a:fillRef>
          <a:effectRef idx="0">
            <a:schemeClr val="accent1"/>
          </a:effectRef>
          <a:fontRef idx="minor">
            <a:schemeClr val="tx1"/>
          </a:fontRef>
        </p:style>
      </p:cxnSp>
      <p:pic>
        <p:nvPicPr>
          <p:cNvPr id="10" name="Picture 9" descr="Exploring2010_access_cover.jpg"/>
          <p:cNvPicPr>
            <a:picLocks noChangeAspect="1"/>
          </p:cNvPicPr>
          <p:nvPr/>
        </p:nvPicPr>
        <p:blipFill>
          <a:blip r:embed="rId3" cstate="print"/>
          <a:stretch>
            <a:fillRect/>
          </a:stretch>
        </p:blipFill>
        <p:spPr>
          <a:xfrm>
            <a:off x="304800" y="1600200"/>
            <a:ext cx="3040011" cy="3886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smtClean="0"/>
              <a:t>Add Aggregate Functions to a PivotTable</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10</a:t>
            </a:fld>
            <a:endParaRPr lang="en-US" dirty="0"/>
          </a:p>
        </p:txBody>
      </p:sp>
      <p:pic>
        <p:nvPicPr>
          <p:cNvPr id="1026" name="Picture 2" descr="C:\Users\user\Desktop\Exploring_2010\Files Eileen needs to review\Access_ch_5_and_6_tables\Table5.1.jpg"/>
          <p:cNvPicPr>
            <a:picLocks noGrp="1" noChangeAspect="1" noChangeArrowheads="1"/>
          </p:cNvPicPr>
          <p:nvPr>
            <p:ph idx="1"/>
          </p:nvPr>
        </p:nvPicPr>
        <p:blipFill>
          <a:blip r:embed="rId3" cstate="print"/>
          <a:srcRect/>
          <a:stretch>
            <a:fillRect/>
          </a:stretch>
        </p:blipFill>
        <p:spPr bwMode="auto">
          <a:xfrm>
            <a:off x="1246632" y="2122505"/>
            <a:ext cx="6650736" cy="2816352"/>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Autofit/>
          </a:bodyPr>
          <a:lstStyle/>
          <a:p>
            <a:r>
              <a:rPr lang="en-US" dirty="0" smtClean="0"/>
              <a:t>Add Aggregate Functions to a PivotTable (continued)</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11</a:t>
            </a:fld>
            <a:endParaRPr lang="en-US" dirty="0"/>
          </a:p>
        </p:txBody>
      </p:sp>
      <p:pic>
        <p:nvPicPr>
          <p:cNvPr id="6" name="Picture 5" descr="05fig06_corrected.jpg"/>
          <p:cNvPicPr>
            <a:picLocks noChangeAspect="1"/>
          </p:cNvPicPr>
          <p:nvPr/>
        </p:nvPicPr>
        <p:blipFill>
          <a:blip r:embed="rId3" cstate="print"/>
          <a:stretch>
            <a:fillRect/>
          </a:stretch>
        </p:blipFill>
        <p:spPr>
          <a:xfrm>
            <a:off x="1828800" y="2133600"/>
            <a:ext cx="6553200" cy="4267670"/>
          </a:xfrm>
          <a:prstGeom prst="rect">
            <a:avLst/>
          </a:prstGeom>
        </p:spPr>
      </p:pic>
      <p:sp>
        <p:nvSpPr>
          <p:cNvPr id="9" name="TextBox 8"/>
          <p:cNvSpPr txBox="1"/>
          <p:nvPr/>
        </p:nvSpPr>
        <p:spPr>
          <a:xfrm>
            <a:off x="152400" y="4038600"/>
            <a:ext cx="1600200" cy="923330"/>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Atlanta shows details and</a:t>
            </a:r>
          </a:p>
          <a:p>
            <a:r>
              <a:rPr lang="en-US" dirty="0" smtClean="0">
                <a:solidFill>
                  <a:schemeClr val="bg1"/>
                </a:solidFill>
              </a:rPr>
              <a:t>aggregate data</a:t>
            </a:r>
            <a:endParaRPr lang="en-US" dirty="0">
              <a:solidFill>
                <a:schemeClr val="bg1"/>
              </a:solidFill>
            </a:endParaRPr>
          </a:p>
        </p:txBody>
      </p:sp>
      <p:cxnSp>
        <p:nvCxnSpPr>
          <p:cNvPr id="10" name="Straight Arrow Connector 9"/>
          <p:cNvCxnSpPr>
            <a:stCxn id="9" idx="3"/>
          </p:cNvCxnSpPr>
          <p:nvPr/>
        </p:nvCxnSpPr>
        <p:spPr>
          <a:xfrm flipV="1">
            <a:off x="1752600" y="4495801"/>
            <a:ext cx="2057400" cy="4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00800" y="3505200"/>
            <a:ext cx="1828800" cy="923330"/>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Create aggregate formulas using AutoCalc tool</a:t>
            </a:r>
            <a:endParaRPr lang="en-US" dirty="0">
              <a:solidFill>
                <a:schemeClr val="bg1"/>
              </a:solidFill>
            </a:endParaRPr>
          </a:p>
        </p:txBody>
      </p:sp>
      <p:cxnSp>
        <p:nvCxnSpPr>
          <p:cNvPr id="12" name="Straight Arrow Connector 11"/>
          <p:cNvCxnSpPr>
            <a:stCxn id="11" idx="0"/>
          </p:cNvCxnSpPr>
          <p:nvPr/>
        </p:nvCxnSpPr>
        <p:spPr>
          <a:xfrm rot="5400000" flipH="1" flipV="1">
            <a:off x="7124700" y="2705100"/>
            <a:ext cx="990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52400" y="5181600"/>
            <a:ext cx="1600200" cy="923330"/>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Other cities show only</a:t>
            </a:r>
          </a:p>
          <a:p>
            <a:r>
              <a:rPr lang="en-US" dirty="0" smtClean="0">
                <a:solidFill>
                  <a:schemeClr val="bg1"/>
                </a:solidFill>
              </a:rPr>
              <a:t>aggregate data</a:t>
            </a:r>
            <a:endParaRPr lang="en-US" dirty="0">
              <a:solidFill>
                <a:schemeClr val="bg1"/>
              </a:solidFill>
            </a:endParaRPr>
          </a:p>
        </p:txBody>
      </p:sp>
      <p:cxnSp>
        <p:nvCxnSpPr>
          <p:cNvPr id="25" name="Straight Arrow Connector 24"/>
          <p:cNvCxnSpPr>
            <a:stCxn id="24" idx="3"/>
            <a:endCxn id="20" idx="1"/>
          </p:cNvCxnSpPr>
          <p:nvPr/>
        </p:nvCxnSpPr>
        <p:spPr>
          <a:xfrm>
            <a:off x="1752600" y="5643265"/>
            <a:ext cx="1752600" cy="33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553200" y="4495800"/>
            <a:ext cx="1143000" cy="914400"/>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Average Atlanta bonus</a:t>
            </a:r>
            <a:endParaRPr lang="en-US" dirty="0">
              <a:solidFill>
                <a:schemeClr val="bg1"/>
              </a:solidFill>
            </a:endParaRPr>
          </a:p>
        </p:txBody>
      </p:sp>
      <p:cxnSp>
        <p:nvCxnSpPr>
          <p:cNvPr id="31" name="Straight Arrow Connector 30"/>
          <p:cNvCxnSpPr>
            <a:stCxn id="30" idx="1"/>
          </p:cNvCxnSpPr>
          <p:nvPr/>
        </p:nvCxnSpPr>
        <p:spPr>
          <a:xfrm rot="10800000" flipV="1">
            <a:off x="4724400" y="4953000"/>
            <a:ext cx="18288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28600" y="2971800"/>
            <a:ext cx="1371600" cy="923330"/>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Hide Details toggle On/Off</a:t>
            </a:r>
            <a:endParaRPr lang="en-US" dirty="0">
              <a:solidFill>
                <a:schemeClr val="bg1"/>
              </a:solidFill>
            </a:endParaRPr>
          </a:p>
        </p:txBody>
      </p:sp>
      <p:cxnSp>
        <p:nvCxnSpPr>
          <p:cNvPr id="38" name="Straight Arrow Connector 37"/>
          <p:cNvCxnSpPr>
            <a:stCxn id="37" idx="3"/>
          </p:cNvCxnSpPr>
          <p:nvPr/>
        </p:nvCxnSpPr>
        <p:spPr>
          <a:xfrm flipV="1">
            <a:off x="1600200" y="2743200"/>
            <a:ext cx="914400" cy="6902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52400" y="2133600"/>
            <a:ext cx="1524000" cy="646331"/>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Show Details toggle On/Off</a:t>
            </a:r>
            <a:endParaRPr lang="en-US" dirty="0">
              <a:solidFill>
                <a:schemeClr val="bg1"/>
              </a:solidFill>
            </a:endParaRPr>
          </a:p>
        </p:txBody>
      </p:sp>
      <p:cxnSp>
        <p:nvCxnSpPr>
          <p:cNvPr id="40" name="Straight Arrow Connector 39"/>
          <p:cNvCxnSpPr>
            <a:stCxn id="39" idx="3"/>
          </p:cNvCxnSpPr>
          <p:nvPr/>
        </p:nvCxnSpPr>
        <p:spPr>
          <a:xfrm flipV="1">
            <a:off x="1676400" y="2438400"/>
            <a:ext cx="990600" cy="183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Left Bracket 19"/>
          <p:cNvSpPr/>
          <p:nvPr/>
        </p:nvSpPr>
        <p:spPr>
          <a:xfrm>
            <a:off x="3505200" y="5105400"/>
            <a:ext cx="152400" cy="11430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05fig07_corrected.jpg"/>
          <p:cNvPicPr>
            <a:picLocks noChangeAspect="1"/>
          </p:cNvPicPr>
          <p:nvPr/>
        </p:nvPicPr>
        <p:blipFill>
          <a:blip r:embed="rId3" cstate="print"/>
          <a:stretch>
            <a:fillRect/>
          </a:stretch>
        </p:blipFill>
        <p:spPr>
          <a:xfrm>
            <a:off x="1447800" y="2209800"/>
            <a:ext cx="6248400" cy="4177709"/>
          </a:xfrm>
          <a:prstGeom prst="rect">
            <a:avLst/>
          </a:prstGeom>
        </p:spPr>
      </p:pic>
      <p:sp>
        <p:nvSpPr>
          <p:cNvPr id="8" name="Title 7"/>
          <p:cNvSpPr>
            <a:spLocks noGrp="1"/>
          </p:cNvSpPr>
          <p:nvPr>
            <p:ph type="title"/>
          </p:nvPr>
        </p:nvSpPr>
        <p:spPr>
          <a:xfrm>
            <a:off x="457200" y="274638"/>
            <a:ext cx="8229600" cy="792162"/>
          </a:xfrm>
        </p:spPr>
        <p:txBody>
          <a:bodyPr>
            <a:normAutofit/>
          </a:bodyPr>
          <a:lstStyle/>
          <a:p>
            <a:r>
              <a:rPr lang="en-US" dirty="0" smtClean="0"/>
              <a:t>Modify a PivotTable</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12</a:t>
            </a:fld>
            <a:endParaRPr lang="en-US" dirty="0"/>
          </a:p>
        </p:txBody>
      </p:sp>
      <p:sp>
        <p:nvSpPr>
          <p:cNvPr id="6" name="TextBox 5"/>
          <p:cNvSpPr txBox="1"/>
          <p:nvPr/>
        </p:nvSpPr>
        <p:spPr>
          <a:xfrm>
            <a:off x="7315200" y="2819400"/>
            <a:ext cx="1600200" cy="923330"/>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Use AutoCalc tool to add aggregate data</a:t>
            </a:r>
            <a:endParaRPr lang="en-US" dirty="0">
              <a:solidFill>
                <a:schemeClr val="bg1"/>
              </a:solidFill>
            </a:endParaRPr>
          </a:p>
        </p:txBody>
      </p:sp>
      <p:cxnSp>
        <p:nvCxnSpPr>
          <p:cNvPr id="7" name="Straight Arrow Connector 6"/>
          <p:cNvCxnSpPr>
            <a:stCxn id="6" idx="0"/>
          </p:cNvCxnSpPr>
          <p:nvPr/>
        </p:nvCxnSpPr>
        <p:spPr>
          <a:xfrm rot="16200000" flipV="1">
            <a:off x="7600950" y="2305050"/>
            <a:ext cx="152400" cy="876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28600" y="1600200"/>
            <a:ext cx="1524000" cy="646331"/>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Show Details toggle On/Off</a:t>
            </a:r>
            <a:endParaRPr lang="en-US" dirty="0">
              <a:solidFill>
                <a:schemeClr val="bg1"/>
              </a:solidFill>
            </a:endParaRPr>
          </a:p>
        </p:txBody>
      </p:sp>
      <p:cxnSp>
        <p:nvCxnSpPr>
          <p:cNvPr id="17" name="Straight Arrow Connector 16"/>
          <p:cNvCxnSpPr>
            <a:stCxn id="16" idx="3"/>
          </p:cNvCxnSpPr>
          <p:nvPr/>
        </p:nvCxnSpPr>
        <p:spPr>
          <a:xfrm>
            <a:off x="1752600" y="1923366"/>
            <a:ext cx="914400" cy="8198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315200" y="4114800"/>
            <a:ext cx="1676400" cy="923330"/>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Use Remove Field to remove</a:t>
            </a:r>
          </a:p>
          <a:p>
            <a:r>
              <a:rPr lang="en-US" dirty="0" smtClean="0">
                <a:solidFill>
                  <a:schemeClr val="bg1"/>
                </a:solidFill>
              </a:rPr>
              <a:t>aggregate data</a:t>
            </a:r>
            <a:endParaRPr lang="en-US" dirty="0">
              <a:solidFill>
                <a:schemeClr val="bg1"/>
              </a:solidFill>
            </a:endParaRPr>
          </a:p>
        </p:txBody>
      </p:sp>
      <p:cxnSp>
        <p:nvCxnSpPr>
          <p:cNvPr id="22" name="Straight Arrow Connector 21"/>
          <p:cNvCxnSpPr>
            <a:stCxn id="21" idx="1"/>
          </p:cNvCxnSpPr>
          <p:nvPr/>
        </p:nvCxnSpPr>
        <p:spPr>
          <a:xfrm rot="10800000">
            <a:off x="6934200" y="2819409"/>
            <a:ext cx="381000" cy="17570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828800" y="5562600"/>
            <a:ext cx="1524000" cy="646331"/>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Details hidden for all cities</a:t>
            </a:r>
            <a:endParaRPr lang="en-US" dirty="0">
              <a:solidFill>
                <a:schemeClr val="bg1"/>
              </a:solidFill>
            </a:endParaRPr>
          </a:p>
        </p:txBody>
      </p:sp>
      <p:cxnSp>
        <p:nvCxnSpPr>
          <p:cNvPr id="41" name="Straight Arrow Connector 40"/>
          <p:cNvCxnSpPr>
            <a:stCxn id="40" idx="0"/>
          </p:cNvCxnSpPr>
          <p:nvPr/>
        </p:nvCxnSpPr>
        <p:spPr>
          <a:xfrm rot="5400000" flipH="1" flipV="1">
            <a:off x="2247900" y="52197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28600" y="3352800"/>
            <a:ext cx="1066800" cy="1477328"/>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Average salary added</a:t>
            </a:r>
          </a:p>
          <a:p>
            <a:r>
              <a:rPr lang="en-US" dirty="0" smtClean="0">
                <a:solidFill>
                  <a:schemeClr val="bg1"/>
                </a:solidFill>
              </a:rPr>
              <a:t>to detail section</a:t>
            </a:r>
            <a:endParaRPr lang="en-US" dirty="0">
              <a:solidFill>
                <a:schemeClr val="bg1"/>
              </a:solidFill>
            </a:endParaRPr>
          </a:p>
        </p:txBody>
      </p:sp>
      <p:cxnSp>
        <p:nvCxnSpPr>
          <p:cNvPr id="43" name="Straight Arrow Connector 42"/>
          <p:cNvCxnSpPr>
            <a:stCxn id="42" idx="3"/>
          </p:cNvCxnSpPr>
          <p:nvPr/>
        </p:nvCxnSpPr>
        <p:spPr>
          <a:xfrm flipV="1">
            <a:off x="1295400" y="3657600"/>
            <a:ext cx="1066800" cy="4338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Modify a PivotTable (continued)</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13</a:t>
            </a:fld>
            <a:endParaRPr lang="en-US" dirty="0"/>
          </a:p>
        </p:txBody>
      </p:sp>
      <p:pic>
        <p:nvPicPr>
          <p:cNvPr id="1026" name="Picture 2" descr="C:\Users\user\Desktop\Exploring_2010\Files Eileen needs to review\Revised_PPT_slides_for_Access_Chapters_5_and_6\05fig08_corrected.jpg"/>
          <p:cNvPicPr>
            <a:picLocks noGrp="1" noChangeAspect="1" noChangeArrowheads="1"/>
          </p:cNvPicPr>
          <p:nvPr>
            <p:ph idx="1"/>
          </p:nvPr>
        </p:nvPicPr>
        <p:blipFill>
          <a:blip r:embed="rId3" cstate="print"/>
          <a:srcRect/>
          <a:stretch>
            <a:fillRect/>
          </a:stretch>
        </p:blipFill>
        <p:spPr bwMode="auto">
          <a:xfrm>
            <a:off x="1625600" y="1295400"/>
            <a:ext cx="5892800" cy="44196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a PivotTable (continued)</a:t>
            </a:r>
            <a:endParaRPr lang="en-US" dirty="0"/>
          </a:p>
        </p:txBody>
      </p:sp>
      <p:sp>
        <p:nvSpPr>
          <p:cNvPr id="3" name="Content Placeholder 2"/>
          <p:cNvSpPr>
            <a:spLocks noGrp="1"/>
          </p:cNvSpPr>
          <p:nvPr>
            <p:ph idx="1"/>
          </p:nvPr>
        </p:nvSpPr>
        <p:spPr>
          <a:xfrm>
            <a:off x="457200" y="1524000"/>
            <a:ext cx="8229600" cy="4724400"/>
          </a:xfrm>
        </p:spPr>
        <p:txBody>
          <a:bodyPr>
            <a:normAutofit lnSpcReduction="10000"/>
          </a:bodyPr>
          <a:lstStyle/>
          <a:p>
            <a:pPr>
              <a:buNone/>
            </a:pPr>
            <a:r>
              <a:rPr lang="en-US" dirty="0" smtClean="0"/>
              <a:t>To change a PivotTable’s appearance: </a:t>
            </a:r>
          </a:p>
          <a:p>
            <a:pPr lvl="1"/>
            <a:r>
              <a:rPr lang="en-US" sz="3000" dirty="0" smtClean="0"/>
              <a:t>Click Property Sheet in the Tools group</a:t>
            </a:r>
          </a:p>
          <a:p>
            <a:pPr lvl="1"/>
            <a:r>
              <a:rPr lang="en-US" sz="3000" dirty="0" smtClean="0"/>
              <a:t>Click Format tab</a:t>
            </a:r>
          </a:p>
          <a:p>
            <a:pPr lvl="2"/>
            <a:r>
              <a:rPr lang="en-US" sz="2800" dirty="0" smtClean="0"/>
              <a:t>To edit the appropriate text or cell format:</a:t>
            </a:r>
          </a:p>
          <a:p>
            <a:pPr lvl="3"/>
            <a:r>
              <a:rPr lang="en-US" sz="2800" dirty="0" smtClean="0"/>
              <a:t>Background color</a:t>
            </a:r>
          </a:p>
          <a:p>
            <a:pPr lvl="3"/>
            <a:r>
              <a:rPr lang="en-US" sz="2800" dirty="0" smtClean="0"/>
              <a:t>Font color</a:t>
            </a:r>
          </a:p>
          <a:p>
            <a:pPr lvl="3"/>
            <a:r>
              <a:rPr lang="en-US" sz="2800" dirty="0" smtClean="0"/>
              <a:t>Font size</a:t>
            </a:r>
          </a:p>
          <a:p>
            <a:pPr lvl="1"/>
            <a:r>
              <a:rPr lang="en-US" sz="3200" dirty="0" smtClean="0"/>
              <a:t>Click Captions tab</a:t>
            </a:r>
          </a:p>
          <a:p>
            <a:pPr lvl="2"/>
            <a:r>
              <a:rPr lang="en-US" sz="2800" dirty="0" smtClean="0"/>
              <a:t>To customize field names</a:t>
            </a:r>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a PivotTable (continued)</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15</a:t>
            </a:fld>
            <a:endParaRPr lang="en-US" dirty="0"/>
          </a:p>
        </p:txBody>
      </p:sp>
      <p:pic>
        <p:nvPicPr>
          <p:cNvPr id="2050" name="Picture 2" descr="C:\Users\user\Desktop\Exploring_2010\Files Eileen needs to review\Revised_PPT_slides_for_Access_Chapters_5_and_6\05fig15.jpg"/>
          <p:cNvPicPr>
            <a:picLocks noGrp="1" noChangeAspect="1" noChangeArrowheads="1"/>
          </p:cNvPicPr>
          <p:nvPr>
            <p:ph sz="half" idx="1"/>
          </p:nvPr>
        </p:nvPicPr>
        <p:blipFill>
          <a:blip r:embed="rId3" cstate="print"/>
          <a:srcRect/>
          <a:stretch>
            <a:fillRect/>
          </a:stretch>
        </p:blipFill>
        <p:spPr bwMode="auto">
          <a:xfrm>
            <a:off x="590550" y="1838325"/>
            <a:ext cx="3314700" cy="3257550"/>
          </a:xfrm>
          <a:prstGeom prst="rect">
            <a:avLst/>
          </a:prstGeom>
          <a:noFill/>
        </p:spPr>
      </p:pic>
      <p:pic>
        <p:nvPicPr>
          <p:cNvPr id="2051" name="Picture 3" descr="C:\Users\user\Desktop\Exploring_2010\Files Eileen needs to review\Revised_PPT_slides_for_Access_Chapters_5_and_6\05fig16.jpg"/>
          <p:cNvPicPr>
            <a:picLocks noGrp="1" noChangeAspect="1" noChangeArrowheads="1"/>
          </p:cNvPicPr>
          <p:nvPr>
            <p:ph sz="half" idx="2"/>
          </p:nvPr>
        </p:nvPicPr>
        <p:blipFill>
          <a:blip r:embed="rId4" cstate="print"/>
          <a:srcRect/>
          <a:stretch>
            <a:fillRect/>
          </a:stretch>
        </p:blipFill>
        <p:spPr bwMode="auto">
          <a:xfrm>
            <a:off x="4343400" y="1818555"/>
            <a:ext cx="4495800" cy="3286845"/>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Create a PivotChart</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16</a:t>
            </a:fld>
            <a:endParaRPr lang="en-US" dirty="0"/>
          </a:p>
        </p:txBody>
      </p:sp>
      <p:sp>
        <p:nvSpPr>
          <p:cNvPr id="9" name="Content Placeholder 2"/>
          <p:cNvSpPr>
            <a:spLocks noGrp="1"/>
          </p:cNvSpPr>
          <p:nvPr>
            <p:ph idx="1"/>
          </p:nvPr>
        </p:nvSpPr>
        <p:spPr>
          <a:xfrm>
            <a:off x="533400" y="1447800"/>
            <a:ext cx="8229600" cy="4525963"/>
          </a:xfrm>
        </p:spPr>
        <p:txBody>
          <a:bodyPr>
            <a:normAutofit lnSpcReduction="10000"/>
          </a:bodyPr>
          <a:lstStyle/>
          <a:p>
            <a:r>
              <a:rPr lang="en-US" dirty="0" smtClean="0"/>
              <a:t>PivotChart </a:t>
            </a:r>
            <a:r>
              <a:rPr lang="en-US" dirty="0" smtClean="0">
                <a:latin typeface="Times New Roman"/>
                <a:cs typeface="Times New Roman"/>
              </a:rPr>
              <a:t>─ </a:t>
            </a:r>
            <a:r>
              <a:rPr lang="en-US" dirty="0" smtClean="0"/>
              <a:t>provides a visual representation of the data in a PivotTable and is easy to interpret at a glance</a:t>
            </a:r>
          </a:p>
          <a:p>
            <a:pPr lvl="1"/>
            <a:r>
              <a:rPr lang="en-US" dirty="0" smtClean="0"/>
              <a:t>Displays bars, columns, or pie slices to represent the data</a:t>
            </a:r>
          </a:p>
          <a:p>
            <a:r>
              <a:rPr lang="en-US" dirty="0" smtClean="0"/>
              <a:t>PivotTable </a:t>
            </a:r>
            <a:r>
              <a:rPr lang="en-US" dirty="0" smtClean="0">
                <a:latin typeface="Times New Roman"/>
                <a:cs typeface="Times New Roman"/>
              </a:rPr>
              <a:t>─ </a:t>
            </a:r>
            <a:r>
              <a:rPr lang="en-US" dirty="0" smtClean="0"/>
              <a:t>shows numeric data (detail records or summary calculations)</a:t>
            </a:r>
          </a:p>
          <a:p>
            <a:r>
              <a:rPr lang="en-US" dirty="0" smtClean="0"/>
              <a:t>If possible, provide the users with both form of illustrations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PivotChart (continued)</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17</a:t>
            </a:fld>
            <a:endParaRPr lang="en-US" dirty="0"/>
          </a:p>
        </p:txBody>
      </p:sp>
      <p:pic>
        <p:nvPicPr>
          <p:cNvPr id="2051" name="Picture 3" descr="C:\Users\user\Desktop\Exploring_2010\Files Eileen needs to review\Access_ch_5_and_6_tables\Table5.2.jpg"/>
          <p:cNvPicPr>
            <a:picLocks noGrp="1" noChangeAspect="1" noChangeArrowheads="1"/>
          </p:cNvPicPr>
          <p:nvPr>
            <p:ph idx="1"/>
          </p:nvPr>
        </p:nvPicPr>
        <p:blipFill>
          <a:blip r:embed="rId3" cstate="print"/>
          <a:srcRect/>
          <a:stretch>
            <a:fillRect/>
          </a:stretch>
        </p:blipFill>
        <p:spPr bwMode="auto">
          <a:xfrm>
            <a:off x="2346903" y="1295400"/>
            <a:ext cx="4297794" cy="48006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PivotChart (continued)</a:t>
            </a:r>
            <a:endParaRPr lang="en-US" dirty="0"/>
          </a:p>
        </p:txBody>
      </p:sp>
      <p:sp>
        <p:nvSpPr>
          <p:cNvPr id="3" name="Content Placeholder 2"/>
          <p:cNvSpPr>
            <a:spLocks noGrp="1"/>
          </p:cNvSpPr>
          <p:nvPr>
            <p:ph idx="1"/>
          </p:nvPr>
        </p:nvSpPr>
        <p:spPr/>
        <p:txBody>
          <a:bodyPr>
            <a:normAutofit lnSpcReduction="10000"/>
          </a:bodyPr>
          <a:lstStyle/>
          <a:p>
            <a:r>
              <a:rPr lang="en-US" dirty="0" smtClean="0"/>
              <a:t>Create Column and Bar Charts</a:t>
            </a:r>
          </a:p>
          <a:p>
            <a:pPr lvl="1"/>
            <a:r>
              <a:rPr lang="en-US" dirty="0" smtClean="0"/>
              <a:t>Column chart</a:t>
            </a:r>
          </a:p>
          <a:p>
            <a:pPr lvl="2"/>
            <a:r>
              <a:rPr lang="en-US" dirty="0" smtClean="0"/>
              <a:t>Displays quantitative data in vertical columns</a:t>
            </a:r>
          </a:p>
          <a:p>
            <a:pPr lvl="2"/>
            <a:r>
              <a:rPr lang="en-US" dirty="0" smtClean="0"/>
              <a:t>Compares summarized data across different categories for a particular time frame </a:t>
            </a:r>
          </a:p>
          <a:p>
            <a:pPr lvl="2"/>
            <a:r>
              <a:rPr lang="en-US" dirty="0" smtClean="0"/>
              <a:t>Default chart</a:t>
            </a:r>
          </a:p>
          <a:p>
            <a:pPr lvl="1"/>
            <a:r>
              <a:rPr lang="en-US" dirty="0" smtClean="0"/>
              <a:t>Bar chart</a:t>
            </a:r>
          </a:p>
          <a:p>
            <a:pPr lvl="2"/>
            <a:r>
              <a:rPr lang="en-US" dirty="0" smtClean="0"/>
              <a:t>Displays quantitative data in horizontal bars </a:t>
            </a:r>
          </a:p>
          <a:p>
            <a:pPr lvl="2"/>
            <a:r>
              <a:rPr lang="en-US" dirty="0" smtClean="0"/>
              <a:t>Width of bars indicates the relative value of the data as compared to the other bars</a:t>
            </a:r>
          </a:p>
          <a:p>
            <a:pPr lvl="1"/>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Create a PivotChart (continued)</a:t>
            </a:r>
            <a:endParaRPr lang="en-US" dirty="0"/>
          </a:p>
        </p:txBody>
      </p:sp>
      <p:sp>
        <p:nvSpPr>
          <p:cNvPr id="3" name="Content Placeholder 2"/>
          <p:cNvSpPr>
            <a:spLocks noGrp="1"/>
          </p:cNvSpPr>
          <p:nvPr>
            <p:ph idx="1"/>
          </p:nvPr>
        </p:nvSpPr>
        <p:spPr>
          <a:xfrm>
            <a:off x="457200" y="1371600"/>
            <a:ext cx="8229600" cy="5105400"/>
          </a:xfrm>
        </p:spPr>
        <p:txBody>
          <a:bodyPr>
            <a:normAutofit/>
          </a:bodyPr>
          <a:lstStyle/>
          <a:p>
            <a:r>
              <a:rPr lang="en-US" dirty="0" smtClean="0"/>
              <a:t>Create Line, Area, and Scatter Plot, and Smoothline Charts</a:t>
            </a:r>
          </a:p>
          <a:p>
            <a:pPr lvl="1"/>
            <a:r>
              <a:rPr lang="en-US" dirty="0" smtClean="0"/>
              <a:t>Line chart </a:t>
            </a:r>
          </a:p>
          <a:p>
            <a:pPr lvl="1"/>
            <a:r>
              <a:rPr lang="en-US" dirty="0" smtClean="0"/>
              <a:t>Area chart</a:t>
            </a:r>
          </a:p>
          <a:p>
            <a:pPr lvl="1"/>
            <a:r>
              <a:rPr lang="en-US" dirty="0" smtClean="0"/>
              <a:t>Scatter plot chart</a:t>
            </a:r>
          </a:p>
          <a:p>
            <a:pPr lvl="1"/>
            <a:r>
              <a:rPr lang="en-US" dirty="0" smtClean="0"/>
              <a:t>Smoothline chart</a:t>
            </a:r>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Objectives</a:t>
            </a:r>
            <a:endParaRPr lang="en-US" dirty="0"/>
          </a:p>
        </p:txBody>
      </p:sp>
      <p:sp>
        <p:nvSpPr>
          <p:cNvPr id="5" name="Content Placeholder 4"/>
          <p:cNvSpPr>
            <a:spLocks noGrp="1"/>
          </p:cNvSpPr>
          <p:nvPr>
            <p:ph idx="1"/>
          </p:nvPr>
        </p:nvSpPr>
        <p:spPr/>
        <p:txBody>
          <a:bodyPr>
            <a:normAutofit fontScale="92500" lnSpcReduction="10000"/>
          </a:bodyPr>
          <a:lstStyle/>
          <a:p>
            <a:pPr>
              <a:lnSpc>
                <a:spcPct val="110000"/>
              </a:lnSpc>
            </a:pPr>
            <a:r>
              <a:rPr lang="en-US" dirty="0" smtClean="0"/>
              <a:t>Create a PivotTable</a:t>
            </a:r>
            <a:endParaRPr lang="en-US" i="1" dirty="0" smtClean="0"/>
          </a:p>
          <a:p>
            <a:pPr>
              <a:lnSpc>
                <a:spcPct val="110000"/>
              </a:lnSpc>
            </a:pPr>
            <a:r>
              <a:rPr lang="en-US" dirty="0" smtClean="0"/>
              <a:t>Add aggregate functions to a PivotTable</a:t>
            </a:r>
            <a:endParaRPr lang="en-US" i="1" dirty="0" smtClean="0"/>
          </a:p>
          <a:p>
            <a:pPr>
              <a:lnSpc>
                <a:spcPct val="110000"/>
              </a:lnSpc>
            </a:pPr>
            <a:r>
              <a:rPr lang="en-US" dirty="0" smtClean="0"/>
              <a:t>Modify a PivotTable</a:t>
            </a:r>
            <a:endParaRPr lang="en-US" i="1" dirty="0" smtClean="0"/>
          </a:p>
          <a:p>
            <a:pPr>
              <a:lnSpc>
                <a:spcPct val="110000"/>
              </a:lnSpc>
            </a:pPr>
            <a:r>
              <a:rPr lang="en-US" dirty="0" smtClean="0"/>
              <a:t>Create a PivotChart</a:t>
            </a:r>
            <a:endParaRPr lang="en-US" i="1" dirty="0" smtClean="0"/>
          </a:p>
          <a:p>
            <a:pPr>
              <a:lnSpc>
                <a:spcPct val="110000"/>
              </a:lnSpc>
            </a:pPr>
            <a:r>
              <a:rPr lang="en-US" dirty="0" smtClean="0"/>
              <a:t>Identify chart elements</a:t>
            </a:r>
            <a:endParaRPr lang="en-US" i="1" dirty="0" smtClean="0"/>
          </a:p>
          <a:p>
            <a:pPr>
              <a:lnSpc>
                <a:spcPct val="110000"/>
              </a:lnSpc>
            </a:pPr>
            <a:r>
              <a:rPr lang="en-US" dirty="0" smtClean="0"/>
              <a:t>Modify a PivotChart </a:t>
            </a:r>
            <a:endParaRPr lang="en-US" i="1" dirty="0" smtClean="0"/>
          </a:p>
          <a:p>
            <a:pPr>
              <a:lnSpc>
                <a:spcPct val="110000"/>
              </a:lnSpc>
            </a:pPr>
            <a:r>
              <a:rPr lang="en-US" dirty="0" smtClean="0"/>
              <a:t>Add calculations to a PivotTable </a:t>
            </a:r>
            <a:endParaRPr lang="en-US" i="1" dirty="0" smtClean="0"/>
          </a:p>
          <a:p>
            <a:pPr>
              <a:lnSpc>
                <a:spcPct val="110000"/>
              </a:lnSpc>
            </a:pPr>
            <a:r>
              <a:rPr lang="en-US" dirty="0" smtClean="0"/>
              <a:t>Work with calculations in a PivotTable </a:t>
            </a:r>
          </a:p>
        </p:txBody>
      </p:sp>
      <p:sp>
        <p:nvSpPr>
          <p:cNvPr id="2" name="Footer Placeholder 1"/>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3" name="Slide Number Placeholder 2"/>
          <p:cNvSpPr>
            <a:spLocks noGrp="1"/>
          </p:cNvSpPr>
          <p:nvPr>
            <p:ph type="sldNum" sz="quarter" idx="4"/>
          </p:nvPr>
        </p:nvSpPr>
        <p:spPr/>
        <p:txBody>
          <a:bodyPr/>
          <a:lstStyle/>
          <a:p>
            <a:fld id="{97F33F24-5111-4524-9375-24241E4B6E0C}"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PivotChart (continued)</a:t>
            </a:r>
            <a:endParaRPr lang="en-US" dirty="0"/>
          </a:p>
        </p:txBody>
      </p:sp>
      <p:sp>
        <p:nvSpPr>
          <p:cNvPr id="3" name="Content Placeholder 2"/>
          <p:cNvSpPr>
            <a:spLocks noGrp="1"/>
          </p:cNvSpPr>
          <p:nvPr>
            <p:ph idx="1"/>
          </p:nvPr>
        </p:nvSpPr>
        <p:spPr>
          <a:xfrm>
            <a:off x="304800" y="1447800"/>
            <a:ext cx="8610600" cy="4678363"/>
          </a:xfrm>
        </p:spPr>
        <p:txBody>
          <a:bodyPr>
            <a:noAutofit/>
          </a:bodyPr>
          <a:lstStyle/>
          <a:p>
            <a:pPr>
              <a:spcBef>
                <a:spcPts val="0"/>
              </a:spcBef>
            </a:pPr>
            <a:r>
              <a:rPr lang="en-US" dirty="0" smtClean="0"/>
              <a:t>To create Pie and Doughnut Charts</a:t>
            </a:r>
          </a:p>
          <a:p>
            <a:pPr>
              <a:spcBef>
                <a:spcPts val="0"/>
              </a:spcBef>
              <a:buNone/>
            </a:pPr>
            <a:endParaRPr lang="en-US" sz="1400" dirty="0" smtClean="0"/>
          </a:p>
          <a:p>
            <a:pPr lvl="1">
              <a:spcBef>
                <a:spcPts val="0"/>
              </a:spcBef>
            </a:pPr>
            <a:r>
              <a:rPr lang="en-US" sz="2400" dirty="0" smtClean="0"/>
              <a:t> </a:t>
            </a:r>
            <a:r>
              <a:rPr lang="en-US" dirty="0" smtClean="0"/>
              <a:t>Pie chart</a:t>
            </a:r>
          </a:p>
          <a:p>
            <a:pPr lvl="2">
              <a:spcBef>
                <a:spcPts val="0"/>
              </a:spcBef>
            </a:pPr>
            <a:r>
              <a:rPr lang="en-US" dirty="0" smtClean="0"/>
              <a:t>Displays 2 or more data categories as slices of a pie</a:t>
            </a:r>
          </a:p>
          <a:p>
            <a:pPr lvl="2">
              <a:spcBef>
                <a:spcPts val="0"/>
              </a:spcBef>
            </a:pPr>
            <a:r>
              <a:rPr lang="en-US" dirty="0" smtClean="0"/>
              <a:t>Values are converted to percentages of the total </a:t>
            </a:r>
          </a:p>
          <a:p>
            <a:pPr lvl="2">
              <a:spcBef>
                <a:spcPts val="0"/>
              </a:spcBef>
              <a:buNone/>
            </a:pPr>
            <a:endParaRPr lang="en-US" dirty="0" smtClean="0"/>
          </a:p>
          <a:p>
            <a:pPr lvl="1">
              <a:spcBef>
                <a:spcPts val="0"/>
              </a:spcBef>
            </a:pPr>
            <a:r>
              <a:rPr lang="en-US" dirty="0" smtClean="0"/>
              <a:t>Doughnut chart</a:t>
            </a:r>
          </a:p>
          <a:p>
            <a:pPr lvl="2">
              <a:spcBef>
                <a:spcPts val="0"/>
              </a:spcBef>
            </a:pPr>
            <a:r>
              <a:rPr lang="en-US" dirty="0" smtClean="0"/>
              <a:t>Shows the parts of a data source in relationship to a whole.</a:t>
            </a:r>
          </a:p>
          <a:p>
            <a:pPr lvl="2">
              <a:spcBef>
                <a:spcPts val="0"/>
              </a:spcBef>
            </a:pPr>
            <a:r>
              <a:rPr lang="en-US" dirty="0" smtClean="0"/>
              <a:t>Can display more than one series of data. </a:t>
            </a:r>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dirty="0" smtClean="0"/>
              <a:t>Identify Chart Elements</a:t>
            </a:r>
            <a:endParaRPr lang="en-US" dirty="0"/>
          </a:p>
        </p:txBody>
      </p:sp>
      <p:sp>
        <p:nvSpPr>
          <p:cNvPr id="3" name="Content Placeholder 2"/>
          <p:cNvSpPr>
            <a:spLocks noGrp="1"/>
          </p:cNvSpPr>
          <p:nvPr>
            <p:ph idx="1"/>
          </p:nvPr>
        </p:nvSpPr>
        <p:spPr>
          <a:xfrm>
            <a:off x="533400" y="1295400"/>
            <a:ext cx="8229600" cy="4906963"/>
          </a:xfrm>
        </p:spPr>
        <p:txBody>
          <a:bodyPr>
            <a:noAutofit/>
          </a:bodyPr>
          <a:lstStyle/>
          <a:p>
            <a:pPr marL="404813" indent="-404813">
              <a:spcBef>
                <a:spcPts val="0"/>
              </a:spcBef>
            </a:pPr>
            <a:r>
              <a:rPr lang="en-US" sz="2400" b="1" dirty="0" smtClean="0"/>
              <a:t>Plot area </a:t>
            </a:r>
            <a:r>
              <a:rPr lang="en-US" sz="2400" dirty="0" smtClean="0">
                <a:latin typeface="Times New Roman"/>
                <a:cs typeface="Times New Roman"/>
              </a:rPr>
              <a:t>─</a:t>
            </a:r>
            <a:r>
              <a:rPr lang="en-US" sz="2400" dirty="0" smtClean="0"/>
              <a:t> the rectangular area where the graphical data elements are placed</a:t>
            </a:r>
          </a:p>
          <a:p>
            <a:pPr marL="404813" indent="-404813">
              <a:spcBef>
                <a:spcPts val="0"/>
              </a:spcBef>
            </a:pPr>
            <a:r>
              <a:rPr lang="en-US" sz="2400" b="1" dirty="0" smtClean="0"/>
              <a:t>Axis </a:t>
            </a:r>
            <a:r>
              <a:rPr lang="en-US" sz="2400" dirty="0" smtClean="0">
                <a:latin typeface="Times New Roman"/>
                <a:cs typeface="Times New Roman"/>
              </a:rPr>
              <a:t>─</a:t>
            </a:r>
            <a:r>
              <a:rPr lang="en-US" sz="2400" dirty="0" smtClean="0"/>
              <a:t> a vertical or horizontal scale displaying the information to be plotted</a:t>
            </a:r>
          </a:p>
          <a:p>
            <a:pPr marL="404813" indent="-404813">
              <a:spcBef>
                <a:spcPts val="0"/>
              </a:spcBef>
            </a:pPr>
            <a:r>
              <a:rPr lang="en-US" sz="2400" b="1" dirty="0" smtClean="0"/>
              <a:t>Gridline  </a:t>
            </a:r>
            <a:r>
              <a:rPr lang="en-US" sz="2400" dirty="0" smtClean="0">
                <a:latin typeface="Times New Roman"/>
                <a:cs typeface="Times New Roman"/>
              </a:rPr>
              <a:t>─</a:t>
            </a:r>
            <a:r>
              <a:rPr lang="en-US" sz="2400" dirty="0" smtClean="0"/>
              <a:t>  a line that extends</a:t>
            </a:r>
            <a:r>
              <a:rPr lang="en-US" sz="2400" b="1" dirty="0" smtClean="0"/>
              <a:t> </a:t>
            </a:r>
            <a:r>
              <a:rPr lang="en-US" sz="2400" dirty="0" smtClean="0"/>
              <a:t>across the chart</a:t>
            </a:r>
          </a:p>
          <a:p>
            <a:pPr marL="404813" indent="-404813">
              <a:spcBef>
                <a:spcPts val="0"/>
              </a:spcBef>
            </a:pPr>
            <a:r>
              <a:rPr lang="en-US" sz="2400" dirty="0" smtClean="0"/>
              <a:t>Each </a:t>
            </a:r>
            <a:r>
              <a:rPr lang="en-US" sz="2400" b="1" dirty="0" smtClean="0"/>
              <a:t>series</a:t>
            </a:r>
            <a:r>
              <a:rPr lang="en-US" sz="2400" dirty="0" smtClean="0"/>
              <a:t> (or set of data) in a bar chart</a:t>
            </a:r>
            <a:r>
              <a:rPr lang="en-US" sz="2400" b="1" dirty="0" smtClean="0"/>
              <a:t> </a:t>
            </a:r>
            <a:r>
              <a:rPr lang="en-US" sz="2400" dirty="0" smtClean="0">
                <a:latin typeface="Times New Roman"/>
                <a:cs typeface="Times New Roman"/>
              </a:rPr>
              <a:t>─</a:t>
            </a:r>
            <a:r>
              <a:rPr lang="en-US" sz="2400" dirty="0" smtClean="0"/>
              <a:t> represented with a different color or pattern</a:t>
            </a:r>
          </a:p>
          <a:p>
            <a:pPr marL="404813" indent="-404813">
              <a:spcBef>
                <a:spcPts val="0"/>
              </a:spcBef>
            </a:pPr>
            <a:r>
              <a:rPr lang="en-US" sz="2400" b="1" dirty="0" smtClean="0"/>
              <a:t>Legend </a:t>
            </a:r>
            <a:r>
              <a:rPr lang="en-US" sz="2400" dirty="0" smtClean="0">
                <a:latin typeface="Times New Roman"/>
                <a:cs typeface="Times New Roman"/>
              </a:rPr>
              <a:t>─</a:t>
            </a:r>
            <a:r>
              <a:rPr lang="en-US" sz="2400" dirty="0" smtClean="0"/>
              <a:t> tells which color represents the data for each data series</a:t>
            </a:r>
          </a:p>
          <a:p>
            <a:pPr marL="404813" indent="-404813">
              <a:spcBef>
                <a:spcPts val="0"/>
              </a:spcBef>
            </a:pPr>
            <a:r>
              <a:rPr lang="en-US" sz="2400" b="1" dirty="0" smtClean="0"/>
              <a:t>Chart title </a:t>
            </a:r>
            <a:r>
              <a:rPr lang="en-US" sz="2400" dirty="0" smtClean="0">
                <a:latin typeface="Times New Roman"/>
                <a:cs typeface="Times New Roman"/>
              </a:rPr>
              <a:t>─</a:t>
            </a:r>
            <a:r>
              <a:rPr lang="en-US" sz="2400" dirty="0" smtClean="0"/>
              <a:t> displays a name describing the data depicted in a chart</a:t>
            </a:r>
          </a:p>
          <a:p>
            <a:pPr marL="404813" indent="-404813">
              <a:spcBef>
                <a:spcPts val="0"/>
              </a:spcBef>
            </a:pPr>
            <a:r>
              <a:rPr lang="en-US" sz="2400" b="1" dirty="0" smtClean="0"/>
              <a:t>Chart Filter </a:t>
            </a:r>
            <a:r>
              <a:rPr lang="en-US" sz="2400" dirty="0" smtClean="0">
                <a:latin typeface="Times New Roman"/>
                <a:cs typeface="Times New Roman"/>
              </a:rPr>
              <a:t>─</a:t>
            </a:r>
            <a:r>
              <a:rPr lang="en-US" sz="2400" dirty="0" smtClean="0"/>
              <a:t> enables the user to temporarily narrow the data source to isolate a portion of the whole</a:t>
            </a:r>
            <a:endParaRPr lang="en-US" sz="2400"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05fig17.jpg"/>
          <p:cNvPicPr>
            <a:picLocks noChangeAspect="1"/>
          </p:cNvPicPr>
          <p:nvPr/>
        </p:nvPicPr>
        <p:blipFill>
          <a:blip r:embed="rId3" cstate="print"/>
          <a:stretch>
            <a:fillRect/>
          </a:stretch>
        </p:blipFill>
        <p:spPr>
          <a:xfrm>
            <a:off x="1219200" y="1828800"/>
            <a:ext cx="6086475" cy="4458526"/>
          </a:xfrm>
          <a:prstGeom prst="rect">
            <a:avLst/>
          </a:prstGeom>
        </p:spPr>
      </p:pic>
      <p:sp>
        <p:nvSpPr>
          <p:cNvPr id="7" name="Title 6"/>
          <p:cNvSpPr>
            <a:spLocks noGrp="1"/>
          </p:cNvSpPr>
          <p:nvPr>
            <p:ph type="title"/>
          </p:nvPr>
        </p:nvSpPr>
        <p:spPr>
          <a:xfrm>
            <a:off x="457200" y="274638"/>
            <a:ext cx="8229600" cy="792162"/>
          </a:xfrm>
        </p:spPr>
        <p:txBody>
          <a:bodyPr>
            <a:normAutofit fontScale="90000"/>
          </a:bodyPr>
          <a:lstStyle/>
          <a:p>
            <a:r>
              <a:rPr lang="en-US" dirty="0" smtClean="0"/>
              <a:t>Identify Chart Elements (continued)</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22</a:t>
            </a:fld>
            <a:endParaRPr lang="en-US" dirty="0"/>
          </a:p>
        </p:txBody>
      </p:sp>
      <p:sp>
        <p:nvSpPr>
          <p:cNvPr id="6" name="TextBox 5"/>
          <p:cNvSpPr txBox="1"/>
          <p:nvPr/>
        </p:nvSpPr>
        <p:spPr>
          <a:xfrm>
            <a:off x="7620000" y="2438400"/>
            <a:ext cx="1295400" cy="923330"/>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Only the excellent performers</a:t>
            </a:r>
            <a:endParaRPr lang="en-US" dirty="0">
              <a:solidFill>
                <a:schemeClr val="bg1"/>
              </a:solidFill>
            </a:endParaRPr>
          </a:p>
        </p:txBody>
      </p:sp>
      <p:cxnSp>
        <p:nvCxnSpPr>
          <p:cNvPr id="8" name="Straight Arrow Connector 7"/>
          <p:cNvCxnSpPr>
            <a:stCxn id="6" idx="2"/>
          </p:cNvCxnSpPr>
          <p:nvPr/>
        </p:nvCxnSpPr>
        <p:spPr>
          <a:xfrm rot="5400000">
            <a:off x="7338715" y="3185815"/>
            <a:ext cx="753070" cy="1104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467600" y="5334000"/>
            <a:ext cx="1447800" cy="923330"/>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Only four locations</a:t>
            </a:r>
          </a:p>
          <a:p>
            <a:r>
              <a:rPr lang="en-US" dirty="0" smtClean="0">
                <a:solidFill>
                  <a:schemeClr val="bg1"/>
                </a:solidFill>
              </a:rPr>
              <a:t>are selected</a:t>
            </a:r>
            <a:endParaRPr lang="en-US" dirty="0">
              <a:solidFill>
                <a:schemeClr val="bg1"/>
              </a:solidFill>
            </a:endParaRPr>
          </a:p>
        </p:txBody>
      </p:sp>
      <p:cxnSp>
        <p:nvCxnSpPr>
          <p:cNvPr id="17" name="Straight Arrow Connector 16"/>
          <p:cNvCxnSpPr>
            <a:stCxn id="16" idx="1"/>
          </p:cNvCxnSpPr>
          <p:nvPr/>
        </p:nvCxnSpPr>
        <p:spPr>
          <a:xfrm rot="10800000">
            <a:off x="6096000" y="5791201"/>
            <a:ext cx="1371600" cy="44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05fig19.jpg"/>
          <p:cNvPicPr>
            <a:picLocks noChangeAspect="1"/>
          </p:cNvPicPr>
          <p:nvPr/>
        </p:nvPicPr>
        <p:blipFill>
          <a:blip r:embed="rId3" cstate="print"/>
          <a:stretch>
            <a:fillRect/>
          </a:stretch>
        </p:blipFill>
        <p:spPr>
          <a:xfrm>
            <a:off x="2133600" y="1828800"/>
            <a:ext cx="6348413" cy="4495800"/>
          </a:xfrm>
          <a:prstGeom prst="rect">
            <a:avLst/>
          </a:prstGeom>
        </p:spPr>
      </p:pic>
      <p:sp>
        <p:nvSpPr>
          <p:cNvPr id="2" name="Title 1"/>
          <p:cNvSpPr>
            <a:spLocks noGrp="1"/>
          </p:cNvSpPr>
          <p:nvPr>
            <p:ph type="title"/>
          </p:nvPr>
        </p:nvSpPr>
        <p:spPr>
          <a:xfrm>
            <a:off x="457200" y="274638"/>
            <a:ext cx="8229600" cy="944562"/>
          </a:xfrm>
        </p:spPr>
        <p:txBody>
          <a:bodyPr>
            <a:normAutofit/>
          </a:bodyPr>
          <a:lstStyle/>
          <a:p>
            <a:r>
              <a:rPr lang="en-US" dirty="0" smtClean="0"/>
              <a:t>Modify a PivotChart </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23</a:t>
            </a:fld>
            <a:endParaRPr lang="en-US" dirty="0"/>
          </a:p>
        </p:txBody>
      </p:sp>
      <p:sp>
        <p:nvSpPr>
          <p:cNvPr id="6" name="TextBox 5"/>
          <p:cNvSpPr txBox="1"/>
          <p:nvPr/>
        </p:nvSpPr>
        <p:spPr>
          <a:xfrm>
            <a:off x="228600" y="1828800"/>
            <a:ext cx="1752600" cy="1200329"/>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Title field added to the Drop</a:t>
            </a:r>
          </a:p>
          <a:p>
            <a:r>
              <a:rPr lang="en-US" dirty="0" smtClean="0">
                <a:solidFill>
                  <a:schemeClr val="bg1"/>
                </a:solidFill>
              </a:rPr>
              <a:t>Column Fields Here drop zone</a:t>
            </a:r>
            <a:endParaRPr lang="en-US" dirty="0">
              <a:solidFill>
                <a:schemeClr val="bg1"/>
              </a:solidFill>
            </a:endParaRPr>
          </a:p>
        </p:txBody>
      </p:sp>
      <p:cxnSp>
        <p:nvCxnSpPr>
          <p:cNvPr id="7" name="Straight Arrow Connector 6"/>
          <p:cNvCxnSpPr>
            <a:stCxn id="6" idx="3"/>
          </p:cNvCxnSpPr>
          <p:nvPr/>
        </p:nvCxnSpPr>
        <p:spPr>
          <a:xfrm flipV="1">
            <a:off x="1981200" y="2209800"/>
            <a:ext cx="1752600" cy="2191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28600" y="3581400"/>
            <a:ext cx="1752600" cy="1477328"/>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Performance field moved to the Drop Row Fields Here drop zone</a:t>
            </a:r>
            <a:endParaRPr lang="en-US" dirty="0">
              <a:solidFill>
                <a:schemeClr val="bg1"/>
              </a:solidFill>
            </a:endParaRPr>
          </a:p>
        </p:txBody>
      </p:sp>
      <p:cxnSp>
        <p:nvCxnSpPr>
          <p:cNvPr id="15" name="Straight Arrow Connector 14"/>
          <p:cNvCxnSpPr>
            <a:stCxn id="14" idx="0"/>
          </p:cNvCxnSpPr>
          <p:nvPr/>
        </p:nvCxnSpPr>
        <p:spPr>
          <a:xfrm rot="5400000" flipH="1" flipV="1">
            <a:off x="1581150" y="2114550"/>
            <a:ext cx="990600" cy="1943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Modify a PivotChart  (continued)</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24</a:t>
            </a:fld>
            <a:endParaRPr lang="en-US" dirty="0"/>
          </a:p>
        </p:txBody>
      </p:sp>
      <p:pic>
        <p:nvPicPr>
          <p:cNvPr id="8" name="Picture 7" descr="05fig20.jpg"/>
          <p:cNvPicPr>
            <a:picLocks noChangeAspect="1"/>
          </p:cNvPicPr>
          <p:nvPr/>
        </p:nvPicPr>
        <p:blipFill>
          <a:blip r:embed="rId3" cstate="print"/>
          <a:stretch>
            <a:fillRect/>
          </a:stretch>
        </p:blipFill>
        <p:spPr>
          <a:xfrm>
            <a:off x="2362200" y="1676400"/>
            <a:ext cx="5953125" cy="4584926"/>
          </a:xfrm>
          <a:prstGeom prst="rect">
            <a:avLst/>
          </a:prstGeom>
        </p:spPr>
      </p:pic>
      <p:sp>
        <p:nvSpPr>
          <p:cNvPr id="9" name="TextBox 8"/>
          <p:cNvSpPr txBox="1"/>
          <p:nvPr/>
        </p:nvSpPr>
        <p:spPr>
          <a:xfrm>
            <a:off x="228600" y="3733800"/>
            <a:ext cx="1752600" cy="923330"/>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Too many fields make the chart difficult to read</a:t>
            </a:r>
            <a:endParaRPr lang="en-US" dirty="0">
              <a:solidFill>
                <a:schemeClr val="bg1"/>
              </a:solidFill>
            </a:endParaRPr>
          </a:p>
        </p:txBody>
      </p:sp>
      <p:cxnSp>
        <p:nvCxnSpPr>
          <p:cNvPr id="10" name="Straight Arrow Connector 9"/>
          <p:cNvCxnSpPr>
            <a:stCxn id="9" idx="3"/>
          </p:cNvCxnSpPr>
          <p:nvPr/>
        </p:nvCxnSpPr>
        <p:spPr>
          <a:xfrm flipV="1">
            <a:off x="1981200" y="4191000"/>
            <a:ext cx="1066800" cy="44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8600" y="5334000"/>
            <a:ext cx="1752600" cy="923330"/>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Remove or filter a field to make it more readable</a:t>
            </a:r>
            <a:endParaRPr lang="en-US" dirty="0">
              <a:solidFill>
                <a:schemeClr val="bg1"/>
              </a:solidFill>
            </a:endParaRPr>
          </a:p>
        </p:txBody>
      </p:sp>
      <p:cxnSp>
        <p:nvCxnSpPr>
          <p:cNvPr id="12" name="Straight Arrow Connector 11"/>
          <p:cNvCxnSpPr>
            <a:stCxn id="11" idx="3"/>
          </p:cNvCxnSpPr>
          <p:nvPr/>
        </p:nvCxnSpPr>
        <p:spPr>
          <a:xfrm>
            <a:off x="1981200" y="5795665"/>
            <a:ext cx="914400" cy="1479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05fig21_corrected.jpg"/>
          <p:cNvPicPr>
            <a:picLocks noChangeAspect="1"/>
          </p:cNvPicPr>
          <p:nvPr/>
        </p:nvPicPr>
        <p:blipFill>
          <a:blip r:embed="rId3" cstate="print"/>
          <a:stretch>
            <a:fillRect/>
          </a:stretch>
        </p:blipFill>
        <p:spPr>
          <a:xfrm>
            <a:off x="2209800" y="1676400"/>
            <a:ext cx="6477000" cy="4724400"/>
          </a:xfrm>
          <a:prstGeom prst="rect">
            <a:avLst/>
          </a:prstGeom>
        </p:spPr>
      </p:pic>
      <p:sp>
        <p:nvSpPr>
          <p:cNvPr id="2" name="Title 1"/>
          <p:cNvSpPr>
            <a:spLocks noGrp="1"/>
          </p:cNvSpPr>
          <p:nvPr>
            <p:ph type="title"/>
          </p:nvPr>
        </p:nvSpPr>
        <p:spPr>
          <a:xfrm>
            <a:off x="457200" y="274638"/>
            <a:ext cx="8229600" cy="715962"/>
          </a:xfrm>
        </p:spPr>
        <p:txBody>
          <a:bodyPr>
            <a:normAutofit fontScale="90000"/>
          </a:bodyPr>
          <a:lstStyle/>
          <a:p>
            <a:r>
              <a:rPr lang="en-US" dirty="0" smtClean="0"/>
              <a:t>Modify a PivotChart (continued)</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25</a:t>
            </a:fld>
            <a:endParaRPr lang="en-US" dirty="0"/>
          </a:p>
        </p:txBody>
      </p:sp>
      <p:sp>
        <p:nvSpPr>
          <p:cNvPr id="6" name="TextBox 5"/>
          <p:cNvSpPr txBox="1"/>
          <p:nvPr/>
        </p:nvSpPr>
        <p:spPr>
          <a:xfrm>
            <a:off x="304800" y="2286000"/>
            <a:ext cx="1447800" cy="1200329"/>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Open the Property</a:t>
            </a:r>
          </a:p>
          <a:p>
            <a:r>
              <a:rPr lang="en-US" dirty="0" smtClean="0">
                <a:solidFill>
                  <a:schemeClr val="bg1"/>
                </a:solidFill>
              </a:rPr>
              <a:t>Sheet to edit the series</a:t>
            </a:r>
            <a:endParaRPr lang="en-US" dirty="0">
              <a:solidFill>
                <a:schemeClr val="bg1"/>
              </a:solidFill>
            </a:endParaRPr>
          </a:p>
        </p:txBody>
      </p:sp>
      <p:cxnSp>
        <p:nvCxnSpPr>
          <p:cNvPr id="7" name="Straight Arrow Connector 6"/>
          <p:cNvCxnSpPr>
            <a:stCxn id="6" idx="3"/>
          </p:cNvCxnSpPr>
          <p:nvPr/>
        </p:nvCxnSpPr>
        <p:spPr>
          <a:xfrm flipV="1">
            <a:off x="1752600" y="2286000"/>
            <a:ext cx="5867400" cy="6001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28600" y="4038600"/>
            <a:ext cx="1752600" cy="1200329"/>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Blue borders indicate Manager series is selected</a:t>
            </a:r>
            <a:endParaRPr lang="en-US" dirty="0">
              <a:solidFill>
                <a:schemeClr val="bg1"/>
              </a:solidFill>
            </a:endParaRPr>
          </a:p>
        </p:txBody>
      </p:sp>
      <p:cxnSp>
        <p:nvCxnSpPr>
          <p:cNvPr id="10" name="Straight Arrow Connector 9"/>
          <p:cNvCxnSpPr>
            <a:stCxn id="9" idx="3"/>
          </p:cNvCxnSpPr>
          <p:nvPr/>
        </p:nvCxnSpPr>
        <p:spPr>
          <a:xfrm>
            <a:off x="1981200" y="4638765"/>
            <a:ext cx="1752600" cy="94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248400" y="4648200"/>
            <a:ext cx="1676400" cy="646331"/>
          </a:xfrm>
          <a:prstGeom prst="rect">
            <a:avLst/>
          </a:prstGeom>
          <a:noFill/>
          <a:ln>
            <a:solidFill>
              <a:schemeClr val="accent1"/>
            </a:solidFill>
          </a:ln>
        </p:spPr>
        <p:txBody>
          <a:bodyPr wrap="square" rtlCol="0">
            <a:spAutoFit/>
          </a:bodyPr>
          <a:lstStyle/>
          <a:p>
            <a:r>
              <a:rPr lang="en-US" dirty="0" smtClean="0"/>
              <a:t>Manager series selected</a:t>
            </a:r>
            <a:endParaRPr lang="en-US" dirty="0"/>
          </a:p>
        </p:txBody>
      </p:sp>
      <p:cxnSp>
        <p:nvCxnSpPr>
          <p:cNvPr id="12" name="Straight Arrow Connector 11"/>
          <p:cNvCxnSpPr/>
          <p:nvPr/>
        </p:nvCxnSpPr>
        <p:spPr>
          <a:xfrm rot="16200000" flipV="1">
            <a:off x="6629400" y="4191000"/>
            <a:ext cx="685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05fig23.jpg"/>
          <p:cNvPicPr>
            <a:picLocks noChangeAspect="1"/>
          </p:cNvPicPr>
          <p:nvPr/>
        </p:nvPicPr>
        <p:blipFill>
          <a:blip r:embed="rId3" cstate="print"/>
          <a:stretch>
            <a:fillRect/>
          </a:stretch>
        </p:blipFill>
        <p:spPr>
          <a:xfrm>
            <a:off x="4876800" y="2438400"/>
            <a:ext cx="3634343" cy="3867912"/>
          </a:xfrm>
          <a:prstGeom prst="rect">
            <a:avLst/>
          </a:prstGeom>
        </p:spPr>
      </p:pic>
      <p:sp>
        <p:nvSpPr>
          <p:cNvPr id="2" name="Title 1"/>
          <p:cNvSpPr>
            <a:spLocks noGrp="1"/>
          </p:cNvSpPr>
          <p:nvPr>
            <p:ph type="title"/>
          </p:nvPr>
        </p:nvSpPr>
        <p:spPr>
          <a:xfrm>
            <a:off x="457200" y="274638"/>
            <a:ext cx="8229600" cy="792162"/>
          </a:xfrm>
        </p:spPr>
        <p:txBody>
          <a:bodyPr>
            <a:normAutofit/>
          </a:bodyPr>
          <a:lstStyle/>
          <a:p>
            <a:r>
              <a:rPr lang="en-US" dirty="0" smtClean="0"/>
              <a:t>Modify a PivotChart (continued)</a:t>
            </a:r>
            <a:endParaRPr lang="en-US" dirty="0"/>
          </a:p>
        </p:txBody>
      </p:sp>
      <p:sp>
        <p:nvSpPr>
          <p:cNvPr id="3" name="Content Placeholder 2"/>
          <p:cNvSpPr>
            <a:spLocks noGrp="1"/>
          </p:cNvSpPr>
          <p:nvPr>
            <p:ph sz="half" idx="1"/>
          </p:nvPr>
        </p:nvSpPr>
        <p:spPr>
          <a:xfrm>
            <a:off x="381000" y="1752600"/>
            <a:ext cx="4038600" cy="457200"/>
          </a:xfrm>
        </p:spPr>
        <p:txBody>
          <a:bodyPr>
            <a:normAutofit/>
          </a:bodyPr>
          <a:lstStyle/>
          <a:p>
            <a:pPr algn="ctr">
              <a:buNone/>
            </a:pPr>
            <a:r>
              <a:rPr lang="en-US" sz="2200" dirty="0" smtClean="0"/>
              <a:t>Select a</a:t>
            </a:r>
            <a:r>
              <a:rPr lang="en-US" sz="2200" b="1" dirty="0" smtClean="0"/>
              <a:t> </a:t>
            </a:r>
            <a:r>
              <a:rPr lang="en-US" sz="2200" dirty="0" smtClean="0"/>
              <a:t>Fill Type</a:t>
            </a:r>
          </a:p>
        </p:txBody>
      </p:sp>
      <p:sp>
        <p:nvSpPr>
          <p:cNvPr id="8" name="Content Placeholder 7"/>
          <p:cNvSpPr>
            <a:spLocks noGrp="1"/>
          </p:cNvSpPr>
          <p:nvPr>
            <p:ph sz="half" idx="2"/>
          </p:nvPr>
        </p:nvSpPr>
        <p:spPr>
          <a:xfrm>
            <a:off x="4648200" y="1600200"/>
            <a:ext cx="4191000" cy="685800"/>
          </a:xfrm>
        </p:spPr>
        <p:txBody>
          <a:bodyPr>
            <a:noAutofit/>
          </a:bodyPr>
          <a:lstStyle/>
          <a:p>
            <a:pPr algn="ctr">
              <a:buNone/>
            </a:pPr>
            <a:r>
              <a:rPr lang="en-US" sz="2200" dirty="0" smtClean="0"/>
              <a:t>Select a Color</a:t>
            </a:r>
            <a:r>
              <a:rPr lang="en-US" sz="2200" b="1" dirty="0" smtClean="0"/>
              <a:t> </a:t>
            </a:r>
            <a:r>
              <a:rPr lang="en-US" sz="2200" dirty="0" smtClean="0"/>
              <a:t>for the Manager Data Series</a:t>
            </a:r>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26</a:t>
            </a:fld>
            <a:endParaRPr lang="en-US" dirty="0"/>
          </a:p>
        </p:txBody>
      </p:sp>
      <p:sp>
        <p:nvSpPr>
          <p:cNvPr id="9" name="TextBox 8"/>
          <p:cNvSpPr txBox="1"/>
          <p:nvPr/>
        </p:nvSpPr>
        <p:spPr>
          <a:xfrm>
            <a:off x="1219200" y="990600"/>
            <a:ext cx="6858000" cy="584775"/>
          </a:xfrm>
          <a:prstGeom prst="rect">
            <a:avLst/>
          </a:prstGeom>
          <a:noFill/>
        </p:spPr>
        <p:txBody>
          <a:bodyPr wrap="square" rtlCol="0">
            <a:spAutoFit/>
          </a:bodyPr>
          <a:lstStyle/>
          <a:p>
            <a:pPr algn="ctr"/>
            <a:r>
              <a:rPr lang="en-US" sz="3200" dirty="0" smtClean="0">
                <a:latin typeface="Garamond" pitchFamily="18" charset="0"/>
              </a:rPr>
              <a:t>Change Border and Fill Properties</a:t>
            </a:r>
          </a:p>
        </p:txBody>
      </p:sp>
      <p:sp>
        <p:nvSpPr>
          <p:cNvPr id="10" name="TextBox 9"/>
          <p:cNvSpPr txBox="1"/>
          <p:nvPr/>
        </p:nvSpPr>
        <p:spPr>
          <a:xfrm>
            <a:off x="6934200" y="3581400"/>
            <a:ext cx="1524000" cy="369332"/>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Click Fill Color</a:t>
            </a:r>
            <a:endParaRPr lang="en-US" dirty="0">
              <a:solidFill>
                <a:schemeClr val="bg1"/>
              </a:solidFill>
            </a:endParaRPr>
          </a:p>
        </p:txBody>
      </p:sp>
      <p:cxnSp>
        <p:nvCxnSpPr>
          <p:cNvPr id="11" name="Straight Arrow Connector 10"/>
          <p:cNvCxnSpPr>
            <a:stCxn id="10" idx="1"/>
          </p:cNvCxnSpPr>
          <p:nvPr/>
        </p:nvCxnSpPr>
        <p:spPr>
          <a:xfrm rot="10800000" flipV="1">
            <a:off x="5943600" y="3766066"/>
            <a:ext cx="990600" cy="577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2" name="Picture 11" descr="05fig22.jpg"/>
          <p:cNvPicPr>
            <a:picLocks noChangeAspect="1"/>
          </p:cNvPicPr>
          <p:nvPr/>
        </p:nvPicPr>
        <p:blipFill>
          <a:blip r:embed="rId4" cstate="print"/>
          <a:stretch>
            <a:fillRect/>
          </a:stretch>
        </p:blipFill>
        <p:spPr>
          <a:xfrm>
            <a:off x="533400" y="2457450"/>
            <a:ext cx="3686175" cy="3867150"/>
          </a:xfrm>
          <a:prstGeom prst="rect">
            <a:avLst/>
          </a:prstGeom>
        </p:spPr>
      </p:pic>
      <p:sp>
        <p:nvSpPr>
          <p:cNvPr id="14" name="TextBox 13"/>
          <p:cNvSpPr txBox="1"/>
          <p:nvPr/>
        </p:nvSpPr>
        <p:spPr>
          <a:xfrm>
            <a:off x="2590800" y="3733800"/>
            <a:ext cx="1219200" cy="646331"/>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Click Border/Fill</a:t>
            </a:r>
            <a:endParaRPr lang="en-US" dirty="0">
              <a:solidFill>
                <a:schemeClr val="bg1"/>
              </a:solidFill>
            </a:endParaRPr>
          </a:p>
        </p:txBody>
      </p:sp>
      <p:cxnSp>
        <p:nvCxnSpPr>
          <p:cNvPr id="15" name="Straight Arrow Connector 14"/>
          <p:cNvCxnSpPr>
            <a:stCxn id="14" idx="0"/>
          </p:cNvCxnSpPr>
          <p:nvPr/>
        </p:nvCxnSpPr>
        <p:spPr>
          <a:xfrm rot="16200000" flipV="1">
            <a:off x="1943100" y="2476500"/>
            <a:ext cx="83820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447800" y="5181600"/>
            <a:ext cx="1066800" cy="646331"/>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Choose a Fill Type</a:t>
            </a:r>
            <a:endParaRPr lang="en-US" dirty="0">
              <a:solidFill>
                <a:schemeClr val="bg1"/>
              </a:solidFill>
            </a:endParaRPr>
          </a:p>
        </p:txBody>
      </p:sp>
      <p:cxnSp>
        <p:nvCxnSpPr>
          <p:cNvPr id="17" name="Straight Arrow Connector 16"/>
          <p:cNvCxnSpPr>
            <a:stCxn id="16" idx="0"/>
          </p:cNvCxnSpPr>
          <p:nvPr/>
        </p:nvCxnSpPr>
        <p:spPr>
          <a:xfrm rot="5400000" flipH="1" flipV="1">
            <a:off x="1524000" y="47244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114800" y="5410200"/>
            <a:ext cx="1447800" cy="369332"/>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Select a color</a:t>
            </a:r>
            <a:endParaRPr lang="en-US" dirty="0">
              <a:solidFill>
                <a:schemeClr val="bg1"/>
              </a:solidFill>
            </a:endParaRPr>
          </a:p>
        </p:txBody>
      </p:sp>
      <p:cxnSp>
        <p:nvCxnSpPr>
          <p:cNvPr id="38" name="Straight Arrow Connector 37"/>
          <p:cNvCxnSpPr>
            <a:stCxn id="37" idx="3"/>
          </p:cNvCxnSpPr>
          <p:nvPr/>
        </p:nvCxnSpPr>
        <p:spPr>
          <a:xfrm flipV="1">
            <a:off x="5562600" y="5562600"/>
            <a:ext cx="762000" cy="32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05fig32_corrected.jpg"/>
          <p:cNvPicPr>
            <a:picLocks noChangeAspect="1"/>
          </p:cNvPicPr>
          <p:nvPr/>
        </p:nvPicPr>
        <p:blipFill>
          <a:blip r:embed="rId3" cstate="print"/>
          <a:stretch>
            <a:fillRect/>
          </a:stretch>
        </p:blipFill>
        <p:spPr>
          <a:xfrm>
            <a:off x="1447800" y="1676400"/>
            <a:ext cx="6172200" cy="4629150"/>
          </a:xfrm>
          <a:prstGeom prst="rect">
            <a:avLst/>
          </a:prstGeom>
        </p:spPr>
      </p:pic>
      <p:sp>
        <p:nvSpPr>
          <p:cNvPr id="2" name="Title 1"/>
          <p:cNvSpPr>
            <a:spLocks noGrp="1"/>
          </p:cNvSpPr>
          <p:nvPr>
            <p:ph type="title"/>
          </p:nvPr>
        </p:nvSpPr>
        <p:spPr>
          <a:xfrm>
            <a:off x="457200" y="274638"/>
            <a:ext cx="8229600" cy="944562"/>
          </a:xfrm>
        </p:spPr>
        <p:txBody>
          <a:bodyPr>
            <a:normAutofit/>
          </a:bodyPr>
          <a:lstStyle/>
          <a:p>
            <a:r>
              <a:rPr lang="en-US" dirty="0" smtClean="0"/>
              <a:t>Add Calculations to a PivotTable </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27</a:t>
            </a:fld>
            <a:endParaRPr lang="en-US" dirty="0"/>
          </a:p>
        </p:txBody>
      </p:sp>
      <p:sp>
        <p:nvSpPr>
          <p:cNvPr id="6" name="TextBox 5"/>
          <p:cNvSpPr txBox="1"/>
          <p:nvPr/>
        </p:nvSpPr>
        <p:spPr>
          <a:xfrm>
            <a:off x="6934200" y="3886200"/>
            <a:ext cx="1828800" cy="1200329"/>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Click the Formulas button to create a calculated field</a:t>
            </a:r>
            <a:endParaRPr lang="en-US" dirty="0">
              <a:solidFill>
                <a:schemeClr val="bg1"/>
              </a:solidFill>
            </a:endParaRPr>
          </a:p>
        </p:txBody>
      </p:sp>
      <p:cxnSp>
        <p:nvCxnSpPr>
          <p:cNvPr id="7" name="Straight Arrow Connector 6"/>
          <p:cNvCxnSpPr>
            <a:stCxn id="6" idx="0"/>
          </p:cNvCxnSpPr>
          <p:nvPr/>
        </p:nvCxnSpPr>
        <p:spPr>
          <a:xfrm rot="16200000" flipV="1">
            <a:off x="6781800" y="2819400"/>
            <a:ext cx="1752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52400" y="2667000"/>
            <a:ext cx="1219200" cy="923330"/>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New calculated field</a:t>
            </a:r>
            <a:endParaRPr lang="en-US" dirty="0">
              <a:solidFill>
                <a:schemeClr val="bg1"/>
              </a:solidFill>
            </a:endParaRPr>
          </a:p>
        </p:txBody>
      </p:sp>
      <p:cxnSp>
        <p:nvCxnSpPr>
          <p:cNvPr id="10" name="Straight Arrow Connector 9"/>
          <p:cNvCxnSpPr>
            <a:stCxn id="9" idx="3"/>
          </p:cNvCxnSpPr>
          <p:nvPr/>
        </p:nvCxnSpPr>
        <p:spPr>
          <a:xfrm flipV="1">
            <a:off x="1371600" y="3124201"/>
            <a:ext cx="914400" cy="4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smtClean="0"/>
              <a:t>Work with Calculations in a PivotTable </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28</a:t>
            </a:fld>
            <a:endParaRPr lang="en-US" dirty="0"/>
          </a:p>
        </p:txBody>
      </p:sp>
      <p:pic>
        <p:nvPicPr>
          <p:cNvPr id="10" name="Picture 9" descr="05fig34.jpg"/>
          <p:cNvPicPr>
            <a:picLocks noChangeAspect="1"/>
          </p:cNvPicPr>
          <p:nvPr/>
        </p:nvPicPr>
        <p:blipFill>
          <a:blip r:embed="rId3" cstate="print"/>
          <a:stretch>
            <a:fillRect/>
          </a:stretch>
        </p:blipFill>
        <p:spPr>
          <a:xfrm>
            <a:off x="4495800" y="1447800"/>
            <a:ext cx="3886200" cy="4943047"/>
          </a:xfrm>
          <a:prstGeom prst="rect">
            <a:avLst/>
          </a:prstGeom>
        </p:spPr>
      </p:pic>
      <p:sp>
        <p:nvSpPr>
          <p:cNvPr id="11" name="TextBox 10"/>
          <p:cNvSpPr txBox="1"/>
          <p:nvPr/>
        </p:nvSpPr>
        <p:spPr>
          <a:xfrm>
            <a:off x="1219200" y="3039070"/>
            <a:ext cx="1905000" cy="923330"/>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Check the math</a:t>
            </a:r>
          </a:p>
          <a:p>
            <a:r>
              <a:rPr lang="en-US" dirty="0" smtClean="0">
                <a:solidFill>
                  <a:schemeClr val="bg1"/>
                </a:solidFill>
              </a:rPr>
              <a:t>($1,356.00 * .95 =</a:t>
            </a:r>
          </a:p>
          <a:p>
            <a:r>
              <a:rPr lang="en-US" dirty="0" smtClean="0">
                <a:solidFill>
                  <a:schemeClr val="bg1"/>
                </a:solidFill>
              </a:rPr>
              <a:t>$1,288.20)</a:t>
            </a:r>
            <a:endParaRPr lang="en-US" dirty="0">
              <a:solidFill>
                <a:schemeClr val="bg1"/>
              </a:solidFill>
            </a:endParaRPr>
          </a:p>
        </p:txBody>
      </p:sp>
      <p:cxnSp>
        <p:nvCxnSpPr>
          <p:cNvPr id="12" name="Straight Arrow Connector 11"/>
          <p:cNvCxnSpPr>
            <a:stCxn id="11" idx="3"/>
          </p:cNvCxnSpPr>
          <p:nvPr/>
        </p:nvCxnSpPr>
        <p:spPr>
          <a:xfrm>
            <a:off x="3124200" y="3500735"/>
            <a:ext cx="2286000" cy="44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905000" y="2057400"/>
            <a:ext cx="1219200" cy="646331"/>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Calculated detail field</a:t>
            </a:r>
            <a:endParaRPr lang="en-US" dirty="0">
              <a:solidFill>
                <a:schemeClr val="bg1"/>
              </a:solidFill>
            </a:endParaRPr>
          </a:p>
        </p:txBody>
      </p:sp>
      <p:cxnSp>
        <p:nvCxnSpPr>
          <p:cNvPr id="14" name="Straight Arrow Connector 13"/>
          <p:cNvCxnSpPr>
            <a:stCxn id="13" idx="3"/>
          </p:cNvCxnSpPr>
          <p:nvPr/>
        </p:nvCxnSpPr>
        <p:spPr>
          <a:xfrm flipV="1">
            <a:off x="3124200" y="2362200"/>
            <a:ext cx="2286000" cy="183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spcBef>
                <a:spcPts val="600"/>
              </a:spcBef>
              <a:buNone/>
            </a:pPr>
            <a:r>
              <a:rPr lang="en-US" dirty="0" smtClean="0"/>
              <a:t>In this chapter, you learned to use the PivotTables</a:t>
            </a:r>
          </a:p>
          <a:p>
            <a:pPr>
              <a:spcBef>
                <a:spcPts val="600"/>
              </a:spcBef>
              <a:buNone/>
            </a:pPr>
            <a:r>
              <a:rPr lang="en-US" dirty="0" smtClean="0"/>
              <a:t>and PivotCharts tools to help you analyze large</a:t>
            </a:r>
          </a:p>
          <a:p>
            <a:pPr>
              <a:spcBef>
                <a:spcPts val="600"/>
              </a:spcBef>
              <a:buNone/>
            </a:pPr>
            <a:r>
              <a:rPr lang="en-US" dirty="0" smtClean="0"/>
              <a:t>amounts of data and translate that data into</a:t>
            </a:r>
          </a:p>
          <a:p>
            <a:pPr>
              <a:spcBef>
                <a:spcPts val="600"/>
              </a:spcBef>
              <a:buNone/>
            </a:pPr>
            <a:r>
              <a:rPr lang="en-US" dirty="0" smtClean="0"/>
              <a:t>useful information.</a:t>
            </a:r>
          </a:p>
          <a:p>
            <a:pPr>
              <a:buNone/>
            </a:pP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Create a PivotTable</a:t>
            </a:r>
            <a:endParaRPr lang="en-US" dirty="0"/>
          </a:p>
        </p:txBody>
      </p:sp>
      <p:sp>
        <p:nvSpPr>
          <p:cNvPr id="9" name="Content Placeholder 8"/>
          <p:cNvSpPr>
            <a:spLocks noGrp="1"/>
          </p:cNvSpPr>
          <p:nvPr>
            <p:ph idx="1"/>
          </p:nvPr>
        </p:nvSpPr>
        <p:spPr>
          <a:xfrm>
            <a:off x="457200" y="1371600"/>
            <a:ext cx="8229600" cy="4754563"/>
          </a:xfrm>
        </p:spPr>
        <p:txBody>
          <a:bodyPr>
            <a:normAutofit/>
          </a:bodyPr>
          <a:lstStyle/>
          <a:p>
            <a:r>
              <a:rPr lang="en-US" sz="3400" b="1" dirty="0" smtClean="0"/>
              <a:t>Data mining </a:t>
            </a:r>
            <a:r>
              <a:rPr lang="en-US" sz="3400" b="1" dirty="0" smtClean="0">
                <a:latin typeface="Times New Roman"/>
                <a:cs typeface="Times New Roman"/>
              </a:rPr>
              <a:t>─ </a:t>
            </a:r>
            <a:r>
              <a:rPr lang="en-US" sz="3400" dirty="0" smtClean="0"/>
              <a:t>the process of analyzing large volumes of data to identify patterns and trends</a:t>
            </a:r>
          </a:p>
          <a:p>
            <a:r>
              <a:rPr lang="en-US" sz="3400" b="1" dirty="0" smtClean="0"/>
              <a:t>PivotTable </a:t>
            </a:r>
            <a:r>
              <a:rPr lang="en-US" sz="3400" b="1" dirty="0" smtClean="0">
                <a:latin typeface="Times New Roman"/>
                <a:cs typeface="Times New Roman"/>
              </a:rPr>
              <a:t>─</a:t>
            </a:r>
            <a:r>
              <a:rPr lang="en-US" sz="3400" dirty="0" smtClean="0"/>
              <a:t> a data summarization tool that can sort, filter, and total data in a table or query, and then display the summarized data in a format specified by the user</a:t>
            </a:r>
            <a:endParaRPr lang="en-US" sz="3400"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Create a PivotTable (continued)</a:t>
            </a:r>
            <a:endParaRPr lang="en-US" dirty="0"/>
          </a:p>
        </p:txBody>
      </p:sp>
      <p:sp>
        <p:nvSpPr>
          <p:cNvPr id="3" name="Content Placeholder 2"/>
          <p:cNvSpPr>
            <a:spLocks noGrp="1"/>
          </p:cNvSpPr>
          <p:nvPr>
            <p:ph idx="1"/>
          </p:nvPr>
        </p:nvSpPr>
        <p:spPr>
          <a:xfrm>
            <a:off x="381000" y="1371600"/>
            <a:ext cx="8305800" cy="4754563"/>
          </a:xfrm>
        </p:spPr>
        <p:txBody>
          <a:bodyPr>
            <a:normAutofit lnSpcReduction="10000"/>
          </a:bodyPr>
          <a:lstStyle/>
          <a:p>
            <a:pPr>
              <a:buNone/>
            </a:pPr>
            <a:r>
              <a:rPr lang="en-US" sz="3600" b="1" dirty="0" smtClean="0"/>
              <a:t>From a Query:</a:t>
            </a:r>
          </a:p>
          <a:p>
            <a:r>
              <a:rPr lang="en-US" dirty="0" smtClean="0"/>
              <a:t>PivotTable views can be created from either tables or queries </a:t>
            </a:r>
          </a:p>
          <a:p>
            <a:r>
              <a:rPr lang="en-US" dirty="0" smtClean="0"/>
              <a:t>Use an existing query or create a new query based on the tables that contain the fields you want to analyze</a:t>
            </a:r>
          </a:p>
          <a:p>
            <a:r>
              <a:rPr lang="en-US" dirty="0" smtClean="0"/>
              <a:t>Open the query in either Design or Datasheet view, click the View arrow, and then select PivotTable View from the list</a:t>
            </a:r>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rmAutofit/>
          </a:bodyPr>
          <a:lstStyle/>
          <a:p>
            <a:r>
              <a:rPr lang="en-US" dirty="0" smtClean="0"/>
              <a:t>Create a PivotTable (continued)</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5</a:t>
            </a:fld>
            <a:endParaRPr lang="en-US" dirty="0"/>
          </a:p>
        </p:txBody>
      </p:sp>
      <p:pic>
        <p:nvPicPr>
          <p:cNvPr id="7" name="Picture 6" descr="05fig01_corrected.jpg"/>
          <p:cNvPicPr>
            <a:picLocks noChangeAspect="1"/>
          </p:cNvPicPr>
          <p:nvPr/>
        </p:nvPicPr>
        <p:blipFill>
          <a:blip r:embed="rId3" cstate="print"/>
          <a:stretch>
            <a:fillRect/>
          </a:stretch>
        </p:blipFill>
        <p:spPr>
          <a:xfrm>
            <a:off x="1524000" y="1752600"/>
            <a:ext cx="6096000" cy="4572000"/>
          </a:xfrm>
          <a:prstGeom prst="rect">
            <a:avLst/>
          </a:prstGeom>
        </p:spPr>
      </p:pic>
      <p:sp>
        <p:nvSpPr>
          <p:cNvPr id="8" name="TextBox 7"/>
          <p:cNvSpPr txBox="1"/>
          <p:nvPr/>
        </p:nvSpPr>
        <p:spPr>
          <a:xfrm>
            <a:off x="228600" y="1066800"/>
            <a:ext cx="1295400" cy="923330"/>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Drop Zones toggle (On/Off)</a:t>
            </a:r>
            <a:endParaRPr lang="en-US" dirty="0">
              <a:solidFill>
                <a:schemeClr val="bg1"/>
              </a:solidFill>
            </a:endParaRPr>
          </a:p>
        </p:txBody>
      </p:sp>
      <p:sp>
        <p:nvSpPr>
          <p:cNvPr id="9" name="TextBox 8"/>
          <p:cNvSpPr txBox="1"/>
          <p:nvPr/>
        </p:nvSpPr>
        <p:spPr>
          <a:xfrm>
            <a:off x="3505200" y="3581400"/>
            <a:ext cx="2209800" cy="646331"/>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Drop Column Fields Here drop zone</a:t>
            </a:r>
            <a:endParaRPr lang="en-US" dirty="0">
              <a:solidFill>
                <a:schemeClr val="bg1"/>
              </a:solidFill>
            </a:endParaRPr>
          </a:p>
        </p:txBody>
      </p:sp>
      <p:sp>
        <p:nvSpPr>
          <p:cNvPr id="10" name="TextBox 9"/>
          <p:cNvSpPr txBox="1"/>
          <p:nvPr/>
        </p:nvSpPr>
        <p:spPr>
          <a:xfrm>
            <a:off x="3810000" y="5486400"/>
            <a:ext cx="2286000" cy="646331"/>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Drop Totals or Detail Fields Here drop zone</a:t>
            </a:r>
            <a:endParaRPr lang="en-US" dirty="0">
              <a:solidFill>
                <a:schemeClr val="bg1"/>
              </a:solidFill>
            </a:endParaRPr>
          </a:p>
        </p:txBody>
      </p:sp>
      <p:sp>
        <p:nvSpPr>
          <p:cNvPr id="11" name="TextBox 10"/>
          <p:cNvSpPr txBox="1"/>
          <p:nvPr/>
        </p:nvSpPr>
        <p:spPr>
          <a:xfrm>
            <a:off x="7696200" y="1600200"/>
            <a:ext cx="1219199" cy="923330"/>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Drop Filter Fields Here drop zone</a:t>
            </a:r>
            <a:endParaRPr lang="en-US" dirty="0">
              <a:solidFill>
                <a:schemeClr val="bg1"/>
              </a:solidFill>
            </a:endParaRPr>
          </a:p>
        </p:txBody>
      </p:sp>
      <p:cxnSp>
        <p:nvCxnSpPr>
          <p:cNvPr id="13" name="Straight Arrow Connector 12"/>
          <p:cNvCxnSpPr>
            <a:stCxn id="8" idx="3"/>
          </p:cNvCxnSpPr>
          <p:nvPr/>
        </p:nvCxnSpPr>
        <p:spPr>
          <a:xfrm>
            <a:off x="1524000" y="1528465"/>
            <a:ext cx="990600" cy="681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1"/>
          </p:cNvCxnSpPr>
          <p:nvPr/>
        </p:nvCxnSpPr>
        <p:spPr>
          <a:xfrm rot="10800000" flipV="1">
            <a:off x="4191000" y="2061864"/>
            <a:ext cx="3505200" cy="7575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0"/>
          </p:cNvCxnSpPr>
          <p:nvPr/>
        </p:nvCxnSpPr>
        <p:spPr>
          <a:xfrm rot="16200000" flipV="1">
            <a:off x="4133850" y="3105150"/>
            <a:ext cx="68580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0"/>
          </p:cNvCxnSpPr>
          <p:nvPr/>
        </p:nvCxnSpPr>
        <p:spPr>
          <a:xfrm rot="5400000" flipH="1" flipV="1">
            <a:off x="4648200" y="51816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8600" y="2286000"/>
            <a:ext cx="1066800" cy="923330"/>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Field List toggle (On/Off)</a:t>
            </a:r>
            <a:endParaRPr lang="en-US" dirty="0">
              <a:solidFill>
                <a:schemeClr val="bg1"/>
              </a:solidFill>
            </a:endParaRPr>
          </a:p>
        </p:txBody>
      </p:sp>
      <p:cxnSp>
        <p:nvCxnSpPr>
          <p:cNvPr id="24" name="Straight Arrow Connector 23"/>
          <p:cNvCxnSpPr>
            <a:stCxn id="23" idx="3"/>
          </p:cNvCxnSpPr>
          <p:nvPr/>
        </p:nvCxnSpPr>
        <p:spPr>
          <a:xfrm flipV="1">
            <a:off x="1295400" y="2362200"/>
            <a:ext cx="685800" cy="3854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28600" y="3505200"/>
            <a:ext cx="1447800" cy="923330"/>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Drill Buttons toggle (On/Off)</a:t>
            </a:r>
            <a:endParaRPr lang="en-US" dirty="0">
              <a:solidFill>
                <a:schemeClr val="bg1"/>
              </a:solidFill>
            </a:endParaRPr>
          </a:p>
        </p:txBody>
      </p:sp>
      <p:cxnSp>
        <p:nvCxnSpPr>
          <p:cNvPr id="26" name="Straight Arrow Connector 25"/>
          <p:cNvCxnSpPr>
            <a:stCxn id="25" idx="3"/>
          </p:cNvCxnSpPr>
          <p:nvPr/>
        </p:nvCxnSpPr>
        <p:spPr>
          <a:xfrm flipV="1">
            <a:off x="1676400" y="2362200"/>
            <a:ext cx="762000" cy="16046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543800" y="4419600"/>
            <a:ext cx="1295400" cy="646331"/>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PivotTable Field List</a:t>
            </a:r>
            <a:endParaRPr lang="en-US" dirty="0">
              <a:solidFill>
                <a:schemeClr val="bg1"/>
              </a:solidFill>
            </a:endParaRPr>
          </a:p>
        </p:txBody>
      </p:sp>
      <p:cxnSp>
        <p:nvCxnSpPr>
          <p:cNvPr id="31" name="Straight Arrow Connector 30"/>
          <p:cNvCxnSpPr>
            <a:stCxn id="30" idx="0"/>
          </p:cNvCxnSpPr>
          <p:nvPr/>
        </p:nvCxnSpPr>
        <p:spPr>
          <a:xfrm rot="16200000" flipV="1">
            <a:off x="6762750" y="2990850"/>
            <a:ext cx="1295400" cy="1562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036638"/>
          </a:xfrm>
        </p:spPr>
        <p:txBody>
          <a:bodyPr/>
          <a:lstStyle/>
          <a:p>
            <a:r>
              <a:rPr lang="en-US" dirty="0" smtClean="0"/>
              <a:t>Create a PivotTable (continued)</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6</a:t>
            </a:fld>
            <a:endParaRPr lang="en-US" dirty="0"/>
          </a:p>
        </p:txBody>
      </p:sp>
      <p:pic>
        <p:nvPicPr>
          <p:cNvPr id="6" name="Picture 5" descr="05fig02.jpg"/>
          <p:cNvPicPr>
            <a:picLocks noChangeAspect="1"/>
          </p:cNvPicPr>
          <p:nvPr/>
        </p:nvPicPr>
        <p:blipFill>
          <a:blip r:embed="rId3" cstate="print"/>
          <a:stretch>
            <a:fillRect/>
          </a:stretch>
        </p:blipFill>
        <p:spPr>
          <a:xfrm>
            <a:off x="1447800" y="1981200"/>
            <a:ext cx="5562600" cy="4348428"/>
          </a:xfrm>
          <a:prstGeom prst="rect">
            <a:avLst/>
          </a:prstGeom>
        </p:spPr>
      </p:pic>
      <p:sp>
        <p:nvSpPr>
          <p:cNvPr id="7" name="TextBox 6"/>
          <p:cNvSpPr txBox="1"/>
          <p:nvPr/>
        </p:nvSpPr>
        <p:spPr>
          <a:xfrm>
            <a:off x="7315200" y="2971800"/>
            <a:ext cx="1600199" cy="1200329"/>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Blue  background indicates</a:t>
            </a:r>
          </a:p>
          <a:p>
            <a:r>
              <a:rPr lang="en-US" dirty="0" smtClean="0">
                <a:solidFill>
                  <a:schemeClr val="bg1"/>
                </a:solidFill>
              </a:rPr>
              <a:t>selected field</a:t>
            </a:r>
            <a:endParaRPr lang="en-US" dirty="0">
              <a:solidFill>
                <a:schemeClr val="bg1"/>
              </a:solidFill>
            </a:endParaRPr>
          </a:p>
        </p:txBody>
      </p:sp>
      <p:cxnSp>
        <p:nvCxnSpPr>
          <p:cNvPr id="9" name="Straight Arrow Connector 8"/>
          <p:cNvCxnSpPr>
            <a:stCxn id="7" idx="1"/>
          </p:cNvCxnSpPr>
          <p:nvPr/>
        </p:nvCxnSpPr>
        <p:spPr>
          <a:xfrm rot="10800000" flipV="1">
            <a:off x="6019800" y="3571964"/>
            <a:ext cx="1295400" cy="94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391400" y="1981200"/>
            <a:ext cx="1219199" cy="646331"/>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PivotTable Field List</a:t>
            </a:r>
            <a:endParaRPr lang="en-US" dirty="0">
              <a:solidFill>
                <a:schemeClr val="bg1"/>
              </a:solidFill>
            </a:endParaRPr>
          </a:p>
        </p:txBody>
      </p:sp>
      <p:cxnSp>
        <p:nvCxnSpPr>
          <p:cNvPr id="13" name="Straight Arrow Connector 12"/>
          <p:cNvCxnSpPr>
            <a:stCxn id="12" idx="1"/>
          </p:cNvCxnSpPr>
          <p:nvPr/>
        </p:nvCxnSpPr>
        <p:spPr>
          <a:xfrm rot="10800000" flipV="1">
            <a:off x="6019800" y="2304366"/>
            <a:ext cx="1371600" cy="5150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514600" y="4724400"/>
            <a:ext cx="2133600" cy="1200329"/>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Blue border appears</a:t>
            </a:r>
          </a:p>
          <a:p>
            <a:r>
              <a:rPr lang="en-US" dirty="0" smtClean="0">
                <a:solidFill>
                  <a:schemeClr val="bg1"/>
                </a:solidFill>
              </a:rPr>
              <a:t>when you drop a field onto a drop zone</a:t>
            </a:r>
            <a:endParaRPr lang="en-US" dirty="0">
              <a:solidFill>
                <a:schemeClr val="bg1"/>
              </a:solidFill>
            </a:endParaRPr>
          </a:p>
        </p:txBody>
      </p:sp>
      <p:cxnSp>
        <p:nvCxnSpPr>
          <p:cNvPr id="17" name="Straight Arrow Connector 16"/>
          <p:cNvCxnSpPr>
            <a:stCxn id="16" idx="1"/>
          </p:cNvCxnSpPr>
          <p:nvPr/>
        </p:nvCxnSpPr>
        <p:spPr>
          <a:xfrm rot="10800000" flipV="1">
            <a:off x="1524000" y="5324565"/>
            <a:ext cx="990600" cy="94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Create a PivotTable (continued)</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pic>
        <p:nvPicPr>
          <p:cNvPr id="6" name="Picture 5" descr="05fig03_corrected.jpg"/>
          <p:cNvPicPr>
            <a:picLocks noChangeAspect="1"/>
          </p:cNvPicPr>
          <p:nvPr/>
        </p:nvPicPr>
        <p:blipFill>
          <a:blip r:embed="rId3" cstate="print"/>
          <a:stretch>
            <a:fillRect/>
          </a:stretch>
        </p:blipFill>
        <p:spPr>
          <a:xfrm>
            <a:off x="1752600" y="1524000"/>
            <a:ext cx="6400800" cy="4800600"/>
          </a:xfrm>
          <a:prstGeom prst="rect">
            <a:avLst/>
          </a:prstGeom>
        </p:spPr>
      </p:pic>
      <p:sp>
        <p:nvSpPr>
          <p:cNvPr id="7" name="TextBox 6"/>
          <p:cNvSpPr txBox="1"/>
          <p:nvPr/>
        </p:nvSpPr>
        <p:spPr>
          <a:xfrm>
            <a:off x="4343400" y="4953000"/>
            <a:ext cx="1371600" cy="923330"/>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No field was added to Totals yet</a:t>
            </a:r>
            <a:endParaRPr lang="en-US" dirty="0">
              <a:solidFill>
                <a:schemeClr val="bg1"/>
              </a:solidFill>
            </a:endParaRPr>
          </a:p>
        </p:txBody>
      </p:sp>
      <p:cxnSp>
        <p:nvCxnSpPr>
          <p:cNvPr id="9" name="Straight Arrow Connector 8"/>
          <p:cNvCxnSpPr>
            <a:stCxn id="7" idx="0"/>
          </p:cNvCxnSpPr>
          <p:nvPr/>
        </p:nvCxnSpPr>
        <p:spPr>
          <a:xfrm rot="5400000" flipH="1" flipV="1">
            <a:off x="4381500" y="3695700"/>
            <a:ext cx="19050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28600" y="2514600"/>
            <a:ext cx="1371600" cy="923330"/>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Title values provide</a:t>
            </a:r>
          </a:p>
          <a:p>
            <a:r>
              <a:rPr lang="en-US" dirty="0" smtClean="0">
                <a:solidFill>
                  <a:schemeClr val="bg1"/>
                </a:solidFill>
              </a:rPr>
              <a:t>column data</a:t>
            </a:r>
            <a:endParaRPr lang="en-US" dirty="0">
              <a:solidFill>
                <a:schemeClr val="bg1"/>
              </a:solidFill>
            </a:endParaRPr>
          </a:p>
        </p:txBody>
      </p:sp>
      <p:cxnSp>
        <p:nvCxnSpPr>
          <p:cNvPr id="18" name="Straight Arrow Connector 17"/>
          <p:cNvCxnSpPr>
            <a:stCxn id="17" idx="3"/>
          </p:cNvCxnSpPr>
          <p:nvPr/>
        </p:nvCxnSpPr>
        <p:spPr>
          <a:xfrm flipV="1">
            <a:off x="1600200" y="2743200"/>
            <a:ext cx="2590800" cy="233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600" y="3886200"/>
            <a:ext cx="1295400" cy="1200329"/>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Location values provide row  data</a:t>
            </a:r>
            <a:endParaRPr lang="en-US" dirty="0">
              <a:solidFill>
                <a:schemeClr val="bg1"/>
              </a:solidFill>
            </a:endParaRPr>
          </a:p>
        </p:txBody>
      </p:sp>
      <p:cxnSp>
        <p:nvCxnSpPr>
          <p:cNvPr id="20" name="Straight Arrow Connector 19"/>
          <p:cNvCxnSpPr>
            <a:stCxn id="19" idx="3"/>
          </p:cNvCxnSpPr>
          <p:nvPr/>
        </p:nvCxnSpPr>
        <p:spPr>
          <a:xfrm flipV="1">
            <a:off x="1524000" y="3048001"/>
            <a:ext cx="2057400" cy="14383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4"/>
          </p:nvPr>
        </p:nvSpPr>
        <p:spPr/>
        <p:txBody>
          <a:bodyPr/>
          <a:lstStyle/>
          <a:p>
            <a:fld id="{97F33F24-5111-4524-9375-24241E4B6E0C}"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Create a PivotTable (continued)</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8</a:t>
            </a:fld>
            <a:endParaRPr lang="en-US" dirty="0"/>
          </a:p>
        </p:txBody>
      </p:sp>
      <p:pic>
        <p:nvPicPr>
          <p:cNvPr id="6" name="Picture 5" descr="05fig04_corrected.jpg"/>
          <p:cNvPicPr>
            <a:picLocks noChangeAspect="1"/>
          </p:cNvPicPr>
          <p:nvPr/>
        </p:nvPicPr>
        <p:blipFill>
          <a:blip r:embed="rId3" cstate="print"/>
          <a:stretch>
            <a:fillRect/>
          </a:stretch>
        </p:blipFill>
        <p:spPr>
          <a:xfrm>
            <a:off x="762000" y="1600200"/>
            <a:ext cx="6400800" cy="4800600"/>
          </a:xfrm>
          <a:prstGeom prst="rect">
            <a:avLst/>
          </a:prstGeom>
        </p:spPr>
      </p:pic>
      <p:sp>
        <p:nvSpPr>
          <p:cNvPr id="7" name="TextBox 6"/>
          <p:cNvSpPr txBox="1"/>
          <p:nvPr/>
        </p:nvSpPr>
        <p:spPr>
          <a:xfrm>
            <a:off x="7162800" y="2667000"/>
            <a:ext cx="1828800" cy="923330"/>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Average Increase added to Totals drop zone</a:t>
            </a:r>
            <a:endParaRPr lang="en-US" dirty="0">
              <a:solidFill>
                <a:schemeClr val="bg1"/>
              </a:solidFill>
            </a:endParaRPr>
          </a:p>
        </p:txBody>
      </p:sp>
      <p:cxnSp>
        <p:nvCxnSpPr>
          <p:cNvPr id="9" name="Straight Arrow Connector 8"/>
          <p:cNvCxnSpPr>
            <a:stCxn id="7" idx="1"/>
          </p:cNvCxnSpPr>
          <p:nvPr/>
        </p:nvCxnSpPr>
        <p:spPr>
          <a:xfrm rot="10800000">
            <a:off x="5943600" y="3124201"/>
            <a:ext cx="1219200" cy="44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162800" y="4038600"/>
            <a:ext cx="1676400" cy="1477328"/>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Trainees in Kansas City earned a 5.83% increase, on average</a:t>
            </a:r>
            <a:endParaRPr lang="en-US" dirty="0">
              <a:solidFill>
                <a:schemeClr val="bg1"/>
              </a:solidFill>
            </a:endParaRPr>
          </a:p>
        </p:txBody>
      </p:sp>
      <p:cxnSp>
        <p:nvCxnSpPr>
          <p:cNvPr id="11" name="Straight Arrow Connector 10"/>
          <p:cNvCxnSpPr>
            <a:stCxn id="10" idx="1"/>
          </p:cNvCxnSpPr>
          <p:nvPr/>
        </p:nvCxnSpPr>
        <p:spPr>
          <a:xfrm rot="10800000">
            <a:off x="5867400" y="3657606"/>
            <a:ext cx="1295400" cy="11196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200400" y="4953000"/>
            <a:ext cx="1676400" cy="1200329"/>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Managers in Phoenix earned a 9% increase, on average</a:t>
            </a:r>
            <a:endParaRPr lang="en-US" dirty="0">
              <a:solidFill>
                <a:schemeClr val="bg1"/>
              </a:solidFill>
            </a:endParaRPr>
          </a:p>
        </p:txBody>
      </p:sp>
      <p:cxnSp>
        <p:nvCxnSpPr>
          <p:cNvPr id="15" name="Straight Arrow Connector 14"/>
          <p:cNvCxnSpPr>
            <a:stCxn id="14" idx="0"/>
          </p:cNvCxnSpPr>
          <p:nvPr/>
        </p:nvCxnSpPr>
        <p:spPr>
          <a:xfrm rot="5400000" flipH="1" flipV="1">
            <a:off x="3848100" y="4457700"/>
            <a:ext cx="685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Create a PivotTable (continued)</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9</a:t>
            </a:fld>
            <a:endParaRPr lang="en-US" dirty="0"/>
          </a:p>
        </p:txBody>
      </p:sp>
      <p:pic>
        <p:nvPicPr>
          <p:cNvPr id="6" name="Picture 5" descr="05fig05_corrected.jpg"/>
          <p:cNvPicPr>
            <a:picLocks noChangeAspect="1"/>
          </p:cNvPicPr>
          <p:nvPr/>
        </p:nvPicPr>
        <p:blipFill>
          <a:blip r:embed="rId3" cstate="print"/>
          <a:stretch>
            <a:fillRect/>
          </a:stretch>
        </p:blipFill>
        <p:spPr>
          <a:xfrm>
            <a:off x="609600" y="1828800"/>
            <a:ext cx="7848600" cy="4531151"/>
          </a:xfrm>
          <a:prstGeom prst="rect">
            <a:avLst/>
          </a:prstGeom>
        </p:spPr>
      </p:pic>
      <p:sp>
        <p:nvSpPr>
          <p:cNvPr id="9" name="TextBox 8"/>
          <p:cNvSpPr txBox="1"/>
          <p:nvPr/>
        </p:nvSpPr>
        <p:spPr>
          <a:xfrm>
            <a:off x="685800" y="4419600"/>
            <a:ext cx="1828800" cy="923330"/>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Add and remove values to analyze specific data</a:t>
            </a:r>
            <a:endParaRPr lang="en-US" dirty="0">
              <a:solidFill>
                <a:schemeClr val="bg1"/>
              </a:solidFill>
            </a:endParaRPr>
          </a:p>
        </p:txBody>
      </p:sp>
      <p:cxnSp>
        <p:nvCxnSpPr>
          <p:cNvPr id="10" name="Straight Arrow Connector 9"/>
          <p:cNvCxnSpPr>
            <a:stCxn id="9" idx="3"/>
          </p:cNvCxnSpPr>
          <p:nvPr/>
        </p:nvCxnSpPr>
        <p:spPr>
          <a:xfrm flipV="1">
            <a:off x="2514600" y="3429001"/>
            <a:ext cx="457200" cy="14522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315200" y="2743200"/>
            <a:ext cx="1600200" cy="923330"/>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Performance values provide filter data</a:t>
            </a:r>
            <a:endParaRPr lang="en-US" dirty="0">
              <a:solidFill>
                <a:schemeClr val="bg1"/>
              </a:solidFill>
            </a:endParaRPr>
          </a:p>
        </p:txBody>
      </p:sp>
      <p:cxnSp>
        <p:nvCxnSpPr>
          <p:cNvPr id="12" name="Straight Arrow Connector 11"/>
          <p:cNvCxnSpPr>
            <a:stCxn id="11" idx="1"/>
          </p:cNvCxnSpPr>
          <p:nvPr/>
        </p:nvCxnSpPr>
        <p:spPr>
          <a:xfrm rot="10800000">
            <a:off x="3657600" y="2819401"/>
            <a:ext cx="3657600" cy="3854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Custom 11">
      <a:dk1>
        <a:sysClr val="windowText" lastClr="000000"/>
      </a:dk1>
      <a:lt1>
        <a:sysClr val="window" lastClr="FFFFFF"/>
      </a:lt1>
      <a:dk2>
        <a:srgbClr val="1F497D"/>
      </a:dk2>
      <a:lt2>
        <a:srgbClr val="EEECE1"/>
      </a:lt2>
      <a:accent1>
        <a:srgbClr val="0070C0"/>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770</TotalTime>
  <Words>4578</Words>
  <Application>Microsoft Office PowerPoint</Application>
  <PresentationFormat>On-screen Show (4:3)</PresentationFormat>
  <Paragraphs>370</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PowerPoint Presentation</vt:lpstr>
      <vt:lpstr>Objectives</vt:lpstr>
      <vt:lpstr>Create a PivotTable</vt:lpstr>
      <vt:lpstr>Create a PivotTable (continued)</vt:lpstr>
      <vt:lpstr>Create a PivotTable (continued)</vt:lpstr>
      <vt:lpstr>Create a PivotTable (continued)</vt:lpstr>
      <vt:lpstr>Create a PivotTable (continued)</vt:lpstr>
      <vt:lpstr>Create a PivotTable (continued)</vt:lpstr>
      <vt:lpstr>Create a PivotTable (continued)</vt:lpstr>
      <vt:lpstr>Add Aggregate Functions to a PivotTable</vt:lpstr>
      <vt:lpstr>Add Aggregate Functions to a PivotTable (continued)</vt:lpstr>
      <vt:lpstr>Modify a PivotTable</vt:lpstr>
      <vt:lpstr>Modify a PivotTable (continued)</vt:lpstr>
      <vt:lpstr>Modify a PivotTable (continued)</vt:lpstr>
      <vt:lpstr>Modify a PivotTable (continued)</vt:lpstr>
      <vt:lpstr>Create a PivotChart</vt:lpstr>
      <vt:lpstr>Create a PivotChart (continued)</vt:lpstr>
      <vt:lpstr>Create a PivotChart (continued)</vt:lpstr>
      <vt:lpstr>Create a PivotChart (continued)</vt:lpstr>
      <vt:lpstr>Create a PivotChart (continued)</vt:lpstr>
      <vt:lpstr>Identify Chart Elements</vt:lpstr>
      <vt:lpstr>Identify Chart Elements (continued)</vt:lpstr>
      <vt:lpstr>Modify a PivotChart </vt:lpstr>
      <vt:lpstr>Modify a PivotChart  (continued)</vt:lpstr>
      <vt:lpstr>Modify a PivotChart (continued)</vt:lpstr>
      <vt:lpstr>Modify a PivotChart (continued)</vt:lpstr>
      <vt:lpstr>Add Calculations to a PivotTable </vt:lpstr>
      <vt:lpstr>Work with Calculations in a PivotTable </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Exploring Series</dc:creator>
  <cp:lastModifiedBy>Liu, DeJang</cp:lastModifiedBy>
  <cp:revision>112</cp:revision>
  <dcterms:created xsi:type="dcterms:W3CDTF">2009-09-02T17:31:05Z</dcterms:created>
  <dcterms:modified xsi:type="dcterms:W3CDTF">2011-07-08T02:14:34Z</dcterms:modified>
</cp:coreProperties>
</file>