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75" r:id="rId6"/>
    <p:sldId id="276" r:id="rId7"/>
    <p:sldId id="277" r:id="rId8"/>
    <p:sldId id="295" r:id="rId9"/>
    <p:sldId id="296" r:id="rId10"/>
    <p:sldId id="266" r:id="rId11"/>
    <p:sldId id="283" r:id="rId12"/>
    <p:sldId id="267" r:id="rId13"/>
    <p:sldId id="284" r:id="rId14"/>
    <p:sldId id="268" r:id="rId15"/>
    <p:sldId id="286" r:id="rId16"/>
    <p:sldId id="269" r:id="rId17"/>
    <p:sldId id="288" r:id="rId18"/>
    <p:sldId id="270" r:id="rId19"/>
    <p:sldId id="291" r:id="rId20"/>
    <p:sldId id="293" r:id="rId21"/>
    <p:sldId id="297" r:id="rId22"/>
    <p:sldId id="272" r:id="rId23"/>
    <p:sldId id="294"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P" initials="JEP" lastIdx="16" clrIdx="0"/>
  <p:cmAuthor id="1" name="Linda Lau" initials="LL" lastIdx="8" clrIdx="1"/>
  <p:cmAuthor id="2" name="Eileen" initials="EC"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861" autoAdjust="0"/>
  </p:normalViewPr>
  <p:slideViewPr>
    <p:cSldViewPr>
      <p:cViewPr>
        <p:scale>
          <a:sx n="55" d="100"/>
          <a:sy n="55" d="100"/>
        </p:scale>
        <p:origin x="-15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C4BB-136A-4E8A-8C0D-4EA7A5034EB9}" type="datetimeFigureOut">
              <a:rPr lang="en-US" smtClean="0"/>
              <a:pPr/>
              <a:t>7/7/2011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228891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mn-lt"/>
              </a:rPr>
              <a:t>This chapter discusses the </a:t>
            </a:r>
            <a:r>
              <a:rPr lang="en-US" sz="1200" dirty="0" smtClean="0">
                <a:latin typeface="+mn-lt"/>
              </a:rPr>
              <a:t>application</a:t>
            </a:r>
            <a:r>
              <a:rPr lang="en-US" sz="1200" baseline="0" dirty="0" smtClean="0">
                <a:latin typeface="+mn-lt"/>
              </a:rPr>
              <a:t> of various d</a:t>
            </a:r>
            <a:r>
              <a:rPr lang="en-US" sz="1200" dirty="0" smtClean="0">
                <a:latin typeface="+mn-lt"/>
              </a:rPr>
              <a:t>ata validation techniques</a:t>
            </a:r>
            <a:r>
              <a:rPr lang="en-US" sz="1200" baseline="0" dirty="0" smtClean="0">
                <a:latin typeface="+mn-lt"/>
              </a:rPr>
              <a:t> u</a:t>
            </a:r>
            <a:r>
              <a:rPr lang="en-US" sz="1200" dirty="0" smtClean="0">
                <a:latin typeface="+mn-lt"/>
              </a:rPr>
              <a:t>sing tables, forms, and reports to reduce errors while managing a database </a:t>
            </a:r>
            <a:r>
              <a:rPr lang="en-US" baseline="0" dirty="0" smtClean="0">
                <a:latin typeface="+mn-lt"/>
              </a:rPr>
              <a:t> </a:t>
            </a:r>
            <a:r>
              <a:rPr lang="en-US" dirty="0" smtClean="0">
                <a:latin typeface="+mn-lt"/>
              </a:rPr>
              <a:t>in Microsoft Access 2010.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To set the tab order in a form:</a:t>
            </a:r>
          </a:p>
          <a:p>
            <a:pPr marL="228600" indent="-228600">
              <a:buFont typeface="+mj-lt"/>
              <a:buAutoNum type="arabicPeriod"/>
            </a:pPr>
            <a:r>
              <a:rPr lang="en-US" dirty="0" smtClean="0"/>
              <a:t>Switch to Design view.</a:t>
            </a:r>
          </a:p>
          <a:p>
            <a:pPr marL="228600" indent="-228600">
              <a:buFont typeface="+mj-lt"/>
              <a:buAutoNum type="arabicPeriod"/>
            </a:pPr>
            <a:r>
              <a:rPr lang="en-US" dirty="0" smtClean="0"/>
              <a:t>Click Tab Order in the Tools group on the Design tab.</a:t>
            </a:r>
          </a:p>
          <a:p>
            <a:pPr marL="228600" indent="-228600">
              <a:buFont typeface="+mj-lt"/>
              <a:buAutoNum type="arabicPeriod"/>
            </a:pPr>
            <a:r>
              <a:rPr lang="en-US" dirty="0" smtClean="0"/>
              <a:t>Click Auto Order if the form has a Stacked layout and you want to enter data from top to bottom (drag the field to the desired position, if necessary).</a:t>
            </a:r>
          </a:p>
          <a:p>
            <a:pPr marL="228600" indent="-228600">
              <a:buFont typeface="+mj-lt"/>
              <a:buAutoNum type="arabicPeriod"/>
            </a:pPr>
            <a:r>
              <a:rPr lang="en-US" dirty="0" smtClean="0"/>
              <a:t>Click OK to accept the changes.</a:t>
            </a:r>
          </a:p>
          <a:p>
            <a:pPr marL="228600" indent="-228600">
              <a:buFont typeface="+mj-lt"/>
              <a:buAutoNum type="arabicPeriod"/>
            </a:pPr>
            <a:r>
              <a:rPr lang="en-US" dirty="0" smtClean="0"/>
              <a:t>Close the Tab.</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sz="1200" dirty="0" smtClean="0"/>
              <a:t>To remove a Tab Stop, set the Tab Stop property to No for that field.</a:t>
            </a:r>
            <a:r>
              <a:rPr lang="en-US" sz="1200" baseline="0" dirty="0" smtClean="0"/>
              <a:t>  This should occur when</a:t>
            </a:r>
            <a:r>
              <a:rPr lang="en-US" sz="1200" dirty="0" smtClean="0"/>
              <a:t> you want the tab order to skip a field completely, e.g., a calculated field that does not require data entry.</a:t>
            </a:r>
          </a:p>
          <a:p>
            <a:pPr>
              <a:buFont typeface="Arial" pitchFamily="34" charset="0"/>
              <a:buChar char="•"/>
            </a:pPr>
            <a:endParaRPr lang="en-US" sz="1200" dirty="0" smtClean="0"/>
          </a:p>
          <a:p>
            <a:pPr>
              <a:buFont typeface="Arial" pitchFamily="34" charset="0"/>
              <a:buNone/>
            </a:pPr>
            <a:r>
              <a:rPr lang="en-US" sz="1200" dirty="0" smtClean="0"/>
              <a:t>Unbound controls do not require data entry, e.g., a Close Form command button. So there is no reason for the cursor to stop on this</a:t>
            </a:r>
            <a:r>
              <a:rPr lang="en-US" sz="1200" baseline="0" dirty="0" smtClean="0"/>
              <a:t> control. </a:t>
            </a:r>
            <a:endParaRPr lang="en-US" sz="120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If you create a form based on a table with a lookup field, the lookup field will become a combo box control on the new form. A </a:t>
            </a:r>
            <a:r>
              <a:rPr lang="en-US" sz="1200" b="1" i="1" kern="1200" dirty="0" smtClean="0">
                <a:solidFill>
                  <a:schemeClr val="tx1"/>
                </a:solidFill>
                <a:latin typeface="+mn-lt"/>
                <a:ea typeface="+mn-ea"/>
                <a:cs typeface="+mn-cs"/>
              </a:rPr>
              <a:t>combo box control </a:t>
            </a:r>
            <a:r>
              <a:rPr lang="en-US" sz="1200" kern="1200" dirty="0" smtClean="0">
                <a:solidFill>
                  <a:schemeClr val="tx1"/>
                </a:solidFill>
                <a:latin typeface="+mn-lt"/>
                <a:ea typeface="+mn-ea"/>
                <a:cs typeface="+mn-cs"/>
              </a:rPr>
              <a:t>provides a list of options from which the user can choose a single value.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the Limit To List property is set to Yes, which is the default, the combo box control will force a user to choose an item from the list.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the Limit To List property is set to No, then the users is not restricted to the items on the options list.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you want to force the user to enter a value for the combo box field, set the Required property of the combo box field to Yes.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times, a text box on a form should be converted to a combo box. This can happen when the data you are collecting may not appear to be repeating data at first. As you enter transactions over time, you may realize that a field does have repeating data and that a combo box may be appropriate. For example, the state field will sometimes be overlooked for a combo box. Fifty states and the District of Columbia make up the United States, but the customers that are entered in your database may be located in only a subset of the 50 states. In this case, a combo box would be helpful.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Before you convert a text box to a combo box, you must first create a new table and enter the values for the option list (e.g., States). Then, open the form in Design view, right-click the text box you want to convert, click the Change To option  from the shortcut menu, and then select Combo Box as shown in Figure 6.23.</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When too many users make changes to the data, the data can become unreliable and difficult to maintain. </a:t>
            </a:r>
          </a:p>
          <a:p>
            <a:pPr>
              <a:buFont typeface="Arial" pitchFamily="34" charset="0"/>
              <a:buNone/>
            </a:pPr>
            <a:endParaRPr lang="en-US" dirty="0" smtClean="0"/>
          </a:p>
          <a:p>
            <a:pPr>
              <a:buFont typeface="Arial" pitchFamily="34" charset="0"/>
              <a:buNone/>
            </a:pPr>
            <a:r>
              <a:rPr lang="en-US" dirty="0" smtClean="0"/>
              <a:t>One method of protecting data in a database is to restrict casual users from editing the data. </a:t>
            </a:r>
            <a:r>
              <a:rPr lang="en-US" baseline="0" dirty="0" smtClean="0"/>
              <a:t> </a:t>
            </a:r>
            <a:r>
              <a:rPr lang="en-US" dirty="0" smtClean="0"/>
              <a:t>Casual users may need access to the data to look up information such as a person’s address or phone number or to review the details of an order, but they may not need permission to add, edit, and delete. </a:t>
            </a:r>
            <a:r>
              <a:rPr lang="en-US" baseline="0" dirty="0" smtClean="0"/>
              <a:t> </a:t>
            </a:r>
            <a:r>
              <a:rPr lang="en-US" dirty="0" smtClean="0"/>
              <a:t>If only a select group of users is allowed to enter and edit data, maintaining the integrity of the data will be much easier.</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None/>
            </a:pPr>
            <a:r>
              <a:rPr lang="en-US" dirty="0" smtClean="0"/>
              <a:t>When casual users need to look up information without making changes, it is best to create a copy of the original form and then restrict editing on the copy.  After you make a copy of the original form, you can name the copy as Lookup Form.</a:t>
            </a:r>
            <a:r>
              <a:rPr lang="en-US" baseline="0" dirty="0" smtClean="0"/>
              <a:t>  </a:t>
            </a:r>
            <a:r>
              <a:rPr lang="en-US" dirty="0" smtClean="0"/>
              <a:t>Limit the Lookup form to only allow viewing data—no adding, deleting, or editing—by setting the Allow Edits Property to No.</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 </a:t>
            </a:r>
            <a:r>
              <a:rPr lang="en-US" sz="1200" b="1" i="1" kern="1200" baseline="0" dirty="0" smtClean="0">
                <a:solidFill>
                  <a:schemeClr val="tx1"/>
                </a:solidFill>
                <a:latin typeface="+mn-lt"/>
                <a:ea typeface="+mn-ea"/>
                <a:cs typeface="+mn-cs"/>
              </a:rPr>
              <a:t>data macro </a:t>
            </a:r>
            <a:r>
              <a:rPr lang="en-US" sz="1200" b="0" i="0" kern="1200" baseline="0" dirty="0" smtClean="0">
                <a:solidFill>
                  <a:schemeClr val="tx1"/>
                </a:solidFill>
                <a:latin typeface="+mn-lt"/>
                <a:ea typeface="+mn-ea"/>
                <a:cs typeface="+mn-cs"/>
              </a:rPr>
              <a:t>executes a series of actions when a table event occurs or whenever a named </a:t>
            </a:r>
            <a:r>
              <a:rPr lang="en-US" sz="1200" kern="1200" baseline="0" dirty="0" smtClean="0">
                <a:solidFill>
                  <a:schemeClr val="tx1"/>
                </a:solidFill>
                <a:latin typeface="+mn-lt"/>
                <a:ea typeface="+mn-ea"/>
                <a:cs typeface="+mn-cs"/>
              </a:rPr>
              <a:t>macro is executed. The two main types of data macros are event-driven data macros and named data macros. Event-driven data macros are triggered when a table event occurs, such as After Insert and Before Change, as shown in Figure 6.27 in the next slide. Named data macros can be executed anytime they are needed; they are not dependent on a table event occurring. Named data macros will not be covered further in this chapter.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i="1" kern="1200" baseline="0" dirty="0" smtClean="0">
                <a:solidFill>
                  <a:schemeClr val="tx1"/>
                </a:solidFill>
                <a:latin typeface="+mn-lt"/>
                <a:ea typeface="+mn-ea"/>
                <a:cs typeface="+mn-cs"/>
              </a:rPr>
              <a:t>table event </a:t>
            </a:r>
            <a:r>
              <a:rPr lang="en-US" sz="1200" b="0" i="0" kern="1200" baseline="0" dirty="0" smtClean="0">
                <a:solidFill>
                  <a:schemeClr val="tx1"/>
                </a:solidFill>
                <a:latin typeface="+mn-lt"/>
                <a:ea typeface="+mn-ea"/>
                <a:cs typeface="+mn-cs"/>
              </a:rPr>
              <a:t>occurs n</a:t>
            </a:r>
            <a:r>
              <a:rPr lang="en-US" sz="1200" kern="1200" baseline="0" dirty="0" smtClean="0">
                <a:solidFill>
                  <a:schemeClr val="tx1"/>
                </a:solidFill>
                <a:latin typeface="+mn-lt"/>
                <a:ea typeface="+mn-ea"/>
                <a:cs typeface="+mn-cs"/>
              </a:rPr>
              <a:t>aturally as users enter, edit, and delete table data. A data macro is triggered when one of these naturally occurring events happens—but only if a data macro has been created for the event.</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6.27 shows the users how to create an event-driven data macro in the design view. Always remember that the event-driven data macros are triggered when a table event occurs, such as After Insert and Before Change.  Therefore, an event must always be selected in order for the data macro to work.</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pPr>
            <a:r>
              <a:rPr lang="en-US" sz="1200" kern="1200" baseline="0" dirty="0" smtClean="0">
                <a:solidFill>
                  <a:schemeClr val="tx1"/>
                </a:solidFill>
                <a:latin typeface="+mn-lt"/>
                <a:ea typeface="+mn-ea"/>
                <a:cs typeface="+mn-cs"/>
              </a:rPr>
              <a:t>To display records with missing information, you can create a query based on the table that you want to check. Then, add</a:t>
            </a:r>
          </a:p>
          <a:p>
            <a:pPr marL="228600" indent="-228600">
              <a:buFont typeface="+mj-lt"/>
              <a:buNone/>
            </a:pPr>
            <a:r>
              <a:rPr lang="en-US" sz="1200" kern="1200" baseline="0" dirty="0" smtClean="0">
                <a:solidFill>
                  <a:schemeClr val="tx1"/>
                </a:solidFill>
                <a:latin typeface="+mn-lt"/>
                <a:ea typeface="+mn-ea"/>
                <a:cs typeface="+mn-cs"/>
              </a:rPr>
              <a:t>criteria to check for missing data in key fields, such as Last Name in a table containing names or Order Date in a table</a:t>
            </a:r>
          </a:p>
          <a:p>
            <a:pPr marL="228600" indent="-228600">
              <a:buFont typeface="+mj-lt"/>
              <a:buNone/>
            </a:pPr>
            <a:r>
              <a:rPr lang="en-US" sz="1200" kern="1200" baseline="0" dirty="0" smtClean="0">
                <a:solidFill>
                  <a:schemeClr val="tx1"/>
                </a:solidFill>
                <a:latin typeface="+mn-lt"/>
                <a:ea typeface="+mn-ea"/>
                <a:cs typeface="+mn-cs"/>
              </a:rPr>
              <a:t>containing orders. </a:t>
            </a:r>
          </a:p>
          <a:p>
            <a:pPr marL="228600" indent="-228600">
              <a:buFont typeface="+mj-lt"/>
              <a:buNone/>
            </a:pPr>
            <a:endParaRPr lang="en-US" sz="1200" kern="1200" baseline="0" dirty="0" smtClean="0">
              <a:solidFill>
                <a:schemeClr val="tx1"/>
              </a:solidFill>
              <a:latin typeface="+mn-lt"/>
              <a:ea typeface="+mn-ea"/>
              <a:cs typeface="+mn-cs"/>
            </a:endParaRPr>
          </a:p>
          <a:p>
            <a:pPr marL="228600" indent="-228600">
              <a:buFont typeface="+mj-lt"/>
              <a:buNone/>
            </a:pPr>
            <a:r>
              <a:rPr lang="en-US" sz="1200" kern="1200" baseline="0" dirty="0" smtClean="0">
                <a:solidFill>
                  <a:schemeClr val="tx1"/>
                </a:solidFill>
                <a:latin typeface="+mn-lt"/>
                <a:ea typeface="+mn-ea"/>
                <a:cs typeface="+mn-cs"/>
              </a:rPr>
              <a:t>You could check for missing data in all the fields, but that may become overwhelming because some fields—such as address 2</a:t>
            </a:r>
          </a:p>
          <a:p>
            <a:pPr marL="228600" indent="-228600">
              <a:buFont typeface="+mj-lt"/>
              <a:buNone/>
            </a:pPr>
            <a:r>
              <a:rPr lang="en-US" sz="1200" kern="1200" baseline="0" dirty="0" smtClean="0">
                <a:solidFill>
                  <a:schemeClr val="tx1"/>
                </a:solidFill>
                <a:latin typeface="+mn-lt"/>
                <a:ea typeface="+mn-ea"/>
                <a:cs typeface="+mn-cs"/>
              </a:rPr>
              <a:t>and shipping address—are blank half the time.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To create a query to check for Null Values,</a:t>
            </a:r>
            <a:r>
              <a:rPr lang="en-US" baseline="0" dirty="0" smtClean="0"/>
              <a:t> c</a:t>
            </a:r>
            <a:r>
              <a:rPr lang="en-US" dirty="0" smtClean="0"/>
              <a:t>hoose the table to use.  Then, add the required fields in Query Design.  Add the Is Null criteria to the fields that should not be blank.</a:t>
            </a:r>
            <a:r>
              <a:rPr lang="en-US" baseline="0" dirty="0" smtClean="0"/>
              <a:t>  </a:t>
            </a:r>
            <a:r>
              <a:rPr lang="en-US" dirty="0" smtClean="0"/>
              <a:t>Make sure that the Is Null criteria for the fields are on separate rows if you want to create the OR condition. This</a:t>
            </a:r>
            <a:r>
              <a:rPr lang="en-US" baseline="0" dirty="0" smtClean="0"/>
              <a:t> will</a:t>
            </a:r>
            <a:r>
              <a:rPr lang="en-US" dirty="0" smtClean="0"/>
              <a:t> reveal missing data in one or the other field or both fields.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chapter,</a:t>
            </a:r>
            <a:r>
              <a:rPr lang="en-US" baseline="0" dirty="0" smtClean="0"/>
              <a:t> we plan to: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  Establish data validation.</a:t>
            </a:r>
          </a:p>
          <a:p>
            <a:pPr>
              <a:spcBef>
                <a:spcPts val="0"/>
              </a:spcBef>
              <a:buFont typeface="Arial" pitchFamily="34" charset="0"/>
              <a:buChar char="•"/>
            </a:pPr>
            <a:r>
              <a:rPr lang="en-US" sz="1200" b="0" dirty="0" smtClean="0"/>
              <a:t>  Create an input mask.</a:t>
            </a:r>
          </a:p>
          <a:p>
            <a:pPr>
              <a:spcBef>
                <a:spcPts val="0"/>
              </a:spcBef>
              <a:buFont typeface="Arial" pitchFamily="34" charset="0"/>
              <a:buChar char="•"/>
            </a:pPr>
            <a:r>
              <a:rPr lang="en-US" sz="1200" b="0" dirty="0" smtClean="0"/>
              <a:t>  Create and modify a lookup field.</a:t>
            </a:r>
          </a:p>
          <a:p>
            <a:pPr>
              <a:spcBef>
                <a:spcPts val="0"/>
              </a:spcBef>
              <a:buFont typeface="Arial" pitchFamily="34" charset="0"/>
              <a:buChar char="•"/>
            </a:pPr>
            <a:r>
              <a:rPr lang="en-US" sz="1200" b="0" dirty="0" smtClean="0"/>
              <a:t>  Set the tab order.</a:t>
            </a:r>
          </a:p>
          <a:p>
            <a:pPr>
              <a:spcBef>
                <a:spcPts val="0"/>
              </a:spcBef>
              <a:buFont typeface="Arial" pitchFamily="34" charset="0"/>
              <a:buChar char="•"/>
            </a:pPr>
            <a:r>
              <a:rPr lang="it-IT" sz="1200" b="0" dirty="0" smtClean="0"/>
              <a:t>  Create a combo box control.</a:t>
            </a:r>
          </a:p>
          <a:p>
            <a:pPr>
              <a:spcBef>
                <a:spcPts val="0"/>
              </a:spcBef>
              <a:buFont typeface="Arial" pitchFamily="34" charset="0"/>
              <a:buChar char="•"/>
            </a:pPr>
            <a:r>
              <a:rPr lang="en-US" sz="1200" b="0" dirty="0" smtClean="0"/>
              <a:t>  Restrict edits in a form.</a:t>
            </a:r>
          </a:p>
          <a:p>
            <a:pPr>
              <a:spcBef>
                <a:spcPts val="0"/>
              </a:spcBef>
              <a:buFont typeface="Arial" pitchFamily="34" charset="0"/>
              <a:buChar char="•"/>
            </a:pPr>
            <a:r>
              <a:rPr lang="en-US" sz="1200" b="0" dirty="0" smtClean="0"/>
              <a:t>  Compare fields using a data macro.</a:t>
            </a:r>
          </a:p>
          <a:p>
            <a:pPr>
              <a:spcBef>
                <a:spcPts val="0"/>
              </a:spcBef>
              <a:buFont typeface="Arial" pitchFamily="34" charset="0"/>
              <a:buChar char="•"/>
            </a:pPr>
            <a:r>
              <a:rPr lang="en-US" sz="1200" b="0" dirty="0" smtClean="0"/>
              <a:t>  Create a query to display missing data.</a:t>
            </a:r>
          </a:p>
          <a:p>
            <a:pPr>
              <a:spcBef>
                <a:spcPts val="0"/>
              </a:spcBef>
              <a:buFont typeface="Arial" pitchFamily="34" charset="0"/>
              <a:buChar char="•"/>
            </a:pPr>
            <a:r>
              <a:rPr lang="en-US" sz="1200" b="0" dirty="0" smtClean="0"/>
              <a:t>  Create a missing data report.</a:t>
            </a:r>
          </a:p>
          <a:p>
            <a:pPr>
              <a:spcBef>
                <a:spcPts val="0"/>
              </a:spcBef>
              <a:buFont typeface="Arial" pitchFamily="34" charset="0"/>
              <a:buChar char="•"/>
            </a:pPr>
            <a:r>
              <a:rPr lang="en-US" sz="1200" b="0" dirty="0" smtClean="0"/>
              <a:t>  Create an aggregate report.</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None/>
            </a:pPr>
            <a:r>
              <a:rPr lang="en-US" sz="1200" kern="1200" baseline="0" dirty="0" smtClean="0">
                <a:solidFill>
                  <a:schemeClr val="tx1"/>
                </a:solidFill>
                <a:latin typeface="+mn-lt"/>
                <a:ea typeface="+mn-ea"/>
                <a:cs typeface="+mn-cs"/>
              </a:rPr>
              <a:t>To use the Report Wizard to create a report, click Report Wizard in the Reports group on the Create tab.  Then choose the correct table or query to base the report on (e.g., use the Missing Price Query).  Add the fields you want using the Add One Field (&gt;) button.  Then, click at the remaining prompts until the report is displayed (as shown in Figure 6.36).</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same data appears in the report as in the query, but the report is formatted in a professional manner.</a:t>
            </a:r>
          </a:p>
          <a:p>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revise a Report to highlight possible problems, you can:</a:t>
            </a:r>
          </a:p>
          <a:p>
            <a:pPr marL="228600" indent="-228600">
              <a:buFont typeface="+mj-lt"/>
              <a:buAutoNum type="arabicPeriod"/>
            </a:pPr>
            <a:r>
              <a:rPr lang="en-US" sz="1200" kern="1200" baseline="0" dirty="0" smtClean="0">
                <a:solidFill>
                  <a:schemeClr val="tx1"/>
                </a:solidFill>
                <a:latin typeface="+mn-lt"/>
                <a:ea typeface="+mn-ea"/>
                <a:cs typeface="+mn-cs"/>
              </a:rPr>
              <a:t>Modify the title, add and remove fields, add grouping and sorting, and add a theme.</a:t>
            </a:r>
          </a:p>
          <a:p>
            <a:pPr marL="228600" indent="-228600">
              <a:buFont typeface="+mj-lt"/>
              <a:buAutoNum type="arabicPeriod"/>
            </a:pPr>
            <a:r>
              <a:rPr lang="en-US" sz="1200" kern="1200" baseline="0" dirty="0" smtClean="0">
                <a:solidFill>
                  <a:schemeClr val="tx1"/>
                </a:solidFill>
                <a:latin typeface="+mn-lt"/>
                <a:ea typeface="+mn-ea"/>
                <a:cs typeface="+mn-cs"/>
              </a:rPr>
              <a:t>Add color to a text box when there is an empty field (conditional formatting), so that the user can spot a missing price.</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None/>
            </a:pPr>
            <a:r>
              <a:rPr lang="en-US" dirty="0" smtClean="0"/>
              <a:t>To</a:t>
            </a:r>
            <a:r>
              <a:rPr lang="en-US" baseline="0" dirty="0" smtClean="0"/>
              <a:t> </a:t>
            </a:r>
            <a:r>
              <a:rPr lang="en-US" dirty="0" smtClean="0"/>
              <a:t>create an aggregate report:</a:t>
            </a:r>
          </a:p>
          <a:p>
            <a:pPr lvl="1">
              <a:buFont typeface="Arial" pitchFamily="34" charset="0"/>
              <a:buChar char="•"/>
            </a:pPr>
            <a:r>
              <a:rPr lang="en-US" dirty="0" smtClean="0"/>
              <a:t> Create a query to use as a record source.</a:t>
            </a:r>
          </a:p>
          <a:p>
            <a:pPr lvl="1">
              <a:buFont typeface="Arial" pitchFamily="34" charset="0"/>
              <a:buChar char="•"/>
            </a:pPr>
            <a:r>
              <a:rPr lang="en-US" dirty="0" smtClean="0"/>
              <a:t> Create a report based on the query. </a:t>
            </a:r>
          </a:p>
          <a:p>
            <a:endParaRPr lang="en-US" dirty="0" smtClean="0"/>
          </a:p>
          <a:p>
            <a:r>
              <a:rPr lang="en-US" sz="1200" kern="1200" baseline="0" dirty="0" smtClean="0">
                <a:solidFill>
                  <a:schemeClr val="tx1"/>
                </a:solidFill>
                <a:latin typeface="+mn-lt"/>
                <a:ea typeface="+mn-ea"/>
                <a:cs typeface="+mn-cs"/>
              </a:rPr>
              <a:t>Here, as an example, we can consider a vehicle database that holds all the automobiles for sale or being sold at a dealership.  First, you would create a query that lists the total units for each model, excluding all the vehicles that have been sold. You would then create a report based on the Available Inventory query.  When this report is examined by the dealer’s management team, they will get an immediate picture of the automobiles in the inventory.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Aggregate reports are meant to provide the reader with a snapshot of the data in the database, which is  the key data that drives the business. Also, an aggregate report can inadvertently alert the managers (and the data entry staff) that a value looks suspicious. For instance, in Figure 6.37, the Inventory by Model Report indicated that the Summary for the VehicleModel for Accords is listed as 4, which could be one of the suspect values. The accounting staff will need to examine the individual records to verify that they are correct. An additional advantage of an aggregate report is to reveal invalid data that could easily be hidden in a huge database.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chapter, you learned how to apply the various data validation techniques using tables, forms, and reports to reduce errors while managing the database.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kern="1200" baseline="0" dirty="0" smtClean="0">
                <a:solidFill>
                  <a:schemeClr val="tx1"/>
                </a:solidFill>
                <a:latin typeface="+mn-lt"/>
                <a:ea typeface="+mn-ea"/>
                <a:cs typeface="+mn-cs"/>
              </a:rPr>
              <a:t>Data validation  </a:t>
            </a:r>
            <a:r>
              <a:rPr lang="en-US" sz="1200" b="0" i="0" kern="1200" baseline="0" dirty="0" smtClean="0">
                <a:solidFill>
                  <a:schemeClr val="tx1"/>
                </a:solidFill>
                <a:latin typeface="+mn-lt"/>
                <a:ea typeface="+mn-ea"/>
                <a:cs typeface="+mn-cs"/>
              </a:rPr>
              <a:t>is a set of constraints or rules that help control how data is entered into a field. In Access, some data validation are provided automatically. For instance, a user cannot enter text </a:t>
            </a:r>
            <a:r>
              <a:rPr lang="en-US" sz="1200" kern="1200" baseline="0" dirty="0" smtClean="0">
                <a:solidFill>
                  <a:schemeClr val="tx1"/>
                </a:solidFill>
                <a:latin typeface="+mn-lt"/>
                <a:ea typeface="+mn-ea"/>
                <a:cs typeface="+mn-cs"/>
              </a:rPr>
              <a:t>into a field that is declared as a number data type. Also, a user cannot add a new record to a table if the value of the primary key of the new record is already in the table.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data validation methods available in Access that could to help minimize the number of data entry errors:</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 Required</a:t>
            </a:r>
            <a:r>
              <a:rPr lang="en-US" sz="1200" b="0" kern="1200" baseline="0" dirty="0" smtClean="0">
                <a:solidFill>
                  <a:schemeClr val="tx1"/>
                </a:solidFill>
                <a:latin typeface="+mn-lt"/>
                <a:ea typeface="+mn-ea"/>
                <a:cs typeface="+mn-cs"/>
              </a:rPr>
              <a:t>: The Required data validation method sets the Required property of a field to force the user to enter the data. </a:t>
            </a:r>
            <a:r>
              <a:rPr lang="en-US" sz="1200" kern="1200" baseline="0" dirty="0" smtClean="0">
                <a:solidFill>
                  <a:schemeClr val="tx1"/>
                </a:solidFill>
                <a:latin typeface="+mn-lt"/>
                <a:ea typeface="+mn-ea"/>
                <a:cs typeface="+mn-cs"/>
              </a:rPr>
              <a:t>A required field is a field in which the value cannot be left blank when you create a new record.  For instance, the primary keys are required fields by definition. However, the default Required setting of the remaining fields is set to No. </a:t>
            </a:r>
            <a:r>
              <a:rPr lang="en-US" sz="1200" b="0" kern="1200" baseline="0" dirty="0" smtClean="0">
                <a:solidFill>
                  <a:schemeClr val="tx1"/>
                </a:solidFill>
                <a:latin typeface="+mn-lt"/>
                <a:ea typeface="+mn-ea"/>
                <a:cs typeface="+mn-cs"/>
              </a:rPr>
              <a:t>An example of a required field would be the last name field. </a:t>
            </a:r>
            <a:endParaRPr lang="en-US" sz="1200"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Default Value</a:t>
            </a:r>
            <a:r>
              <a:rPr lang="en-US" sz="1200" b="0" kern="1200" baseline="0" dirty="0" smtClean="0">
                <a:solidFill>
                  <a:schemeClr val="tx1"/>
                </a:solidFill>
                <a:latin typeface="+mn-lt"/>
                <a:ea typeface="+mn-ea"/>
                <a:cs typeface="+mn-cs"/>
              </a:rPr>
              <a:t>: This method specifies a value that is automatically entered into a field. For instance</a:t>
            </a:r>
            <a:r>
              <a:rPr lang="en-US" sz="1200" kern="1200" baseline="0" dirty="0" smtClean="0">
                <a:solidFill>
                  <a:schemeClr val="tx1"/>
                </a:solidFill>
                <a:latin typeface="+mn-lt"/>
                <a:ea typeface="+mn-ea"/>
                <a:cs typeface="+mn-cs"/>
              </a:rPr>
              <a:t>, if most of the company’s customers live in North Carolina, then it would be a good idea to set the default value of the state field to NC.  However, the user is allowed to overwrite the default value with a value that is more appropriate to the situation.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Validation Rule</a:t>
            </a:r>
            <a:r>
              <a:rPr lang="en-US" sz="1200" b="0" kern="1200" baseline="0" dirty="0" smtClean="0">
                <a:solidFill>
                  <a:schemeClr val="tx1"/>
                </a:solidFill>
                <a:latin typeface="+mn-lt"/>
                <a:ea typeface="+mn-ea"/>
                <a:cs typeface="+mn-cs"/>
              </a:rPr>
              <a:t>: The validation rule method limits the type of data that a user can enter into a field. For instance, if all of your school’</a:t>
            </a:r>
            <a:r>
              <a:rPr lang="en-US" sz="1200" kern="1200" baseline="0" dirty="0" smtClean="0">
                <a:solidFill>
                  <a:schemeClr val="tx1"/>
                </a:solidFill>
                <a:latin typeface="+mn-lt"/>
                <a:ea typeface="+mn-ea"/>
                <a:cs typeface="+mn-cs"/>
              </a:rPr>
              <a:t>s course numbers are larger than 100, then </a:t>
            </a:r>
            <a:r>
              <a:rPr lang="en-US" sz="1200" b="0" kern="1200" baseline="0" dirty="0" smtClean="0">
                <a:solidFill>
                  <a:schemeClr val="tx1"/>
                </a:solidFill>
                <a:latin typeface="+mn-lt"/>
                <a:ea typeface="+mn-ea"/>
                <a:cs typeface="+mn-cs"/>
              </a:rPr>
              <a:t>the database designer can set a validation rule to </a:t>
            </a:r>
            <a:r>
              <a:rPr lang="en-US" sz="1200" kern="1200" baseline="0" dirty="0" smtClean="0">
                <a:solidFill>
                  <a:schemeClr val="tx1"/>
                </a:solidFill>
                <a:latin typeface="+mn-lt"/>
                <a:ea typeface="+mn-ea"/>
                <a:cs typeface="+mn-cs"/>
              </a:rPr>
              <a:t>prohibit values less than 100  to be entered on a course registration form.  Another example is to add a validation rule “&gt;=7.25” to the hourly pay rate field to ensure that the hourly employee pay rate  is at the federal minimum wage or higher.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Validation Text</a:t>
            </a:r>
            <a:r>
              <a:rPr lang="en-US" sz="1200" b="0" kern="1200" baseline="0" dirty="0" smtClean="0">
                <a:solidFill>
                  <a:schemeClr val="tx1"/>
                </a:solidFill>
                <a:latin typeface="+mn-lt"/>
                <a:ea typeface="+mn-ea"/>
                <a:cs typeface="+mn-cs"/>
              </a:rPr>
              <a:t>: This method provides an error message that will allow the users to know what they did wrong and further provide instruct</a:t>
            </a:r>
            <a:r>
              <a:rPr lang="en-US" sz="1200" kern="1200" baseline="0" dirty="0" smtClean="0">
                <a:solidFill>
                  <a:schemeClr val="tx1"/>
                </a:solidFill>
                <a:latin typeface="+mn-lt"/>
                <a:ea typeface="+mn-ea"/>
                <a:cs typeface="+mn-cs"/>
              </a:rPr>
              <a:t>ions on what they need to do to fix it. For instance, the validation text for the above rule violation could be, “You have entered an invalid course number. Please recheck the number and enter a value greater than 100.”</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Input Masks</a:t>
            </a:r>
            <a:r>
              <a:rPr lang="en-US" sz="1200" b="0" kern="1200" baseline="0" dirty="0" smtClean="0">
                <a:solidFill>
                  <a:schemeClr val="tx1"/>
                </a:solidFill>
                <a:latin typeface="+mn-lt"/>
                <a:ea typeface="+mn-ea"/>
                <a:cs typeface="+mn-cs"/>
              </a:rPr>
              <a:t>: The input masks method forces the users to conform to a specific data entry format for a given field. For </a:t>
            </a:r>
            <a:r>
              <a:rPr lang="en-US" sz="1200" kern="1200" baseline="0" dirty="0" smtClean="0">
                <a:solidFill>
                  <a:schemeClr val="tx1"/>
                </a:solidFill>
                <a:latin typeface="+mn-lt"/>
                <a:ea typeface="+mn-ea"/>
                <a:cs typeface="+mn-cs"/>
              </a:rPr>
              <a:t>instance, all Social Security numbers must be entered in the 123-45-6789 format. In this instance, the two hyphens need not to be typed; they can be optionally stored or not stored with the entered data.</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Lookup Lists</a:t>
            </a:r>
            <a:r>
              <a:rPr lang="en-US" sz="1200" b="0" kern="1200" baseline="0" dirty="0" smtClean="0">
                <a:solidFill>
                  <a:schemeClr val="tx1"/>
                </a:solidFill>
                <a:latin typeface="+mn-lt"/>
                <a:ea typeface="+mn-ea"/>
                <a:cs typeface="+mn-cs"/>
              </a:rPr>
              <a:t>: Using the lookup lists method, the field values are limited to a predefined list of values. For example, the list of values for the student classification in a </a:t>
            </a:r>
            <a:r>
              <a:rPr lang="en-US" sz="1200" kern="1200" baseline="0" dirty="0" smtClean="0">
                <a:solidFill>
                  <a:schemeClr val="tx1"/>
                </a:solidFill>
                <a:latin typeface="+mn-lt"/>
                <a:ea typeface="+mn-ea"/>
                <a:cs typeface="+mn-cs"/>
              </a:rPr>
              <a:t>university’s student table would be Freshman, Sophomore, Junior, Senior, Graduate, or Other.</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There are</a:t>
            </a:r>
            <a:r>
              <a:rPr lang="en-US" sz="1200" kern="1200" baseline="0" dirty="0" smtClean="0">
                <a:solidFill>
                  <a:schemeClr val="tx1"/>
                </a:solidFill>
                <a:latin typeface="+mn-lt"/>
                <a:ea typeface="+mn-ea"/>
                <a:cs typeface="+mn-cs"/>
              </a:rPr>
              <a:t> two ways that d</a:t>
            </a:r>
            <a:r>
              <a:rPr lang="en-US" sz="1200" kern="1200" dirty="0" smtClean="0">
                <a:solidFill>
                  <a:schemeClr val="tx1"/>
                </a:solidFill>
                <a:latin typeface="+mn-lt"/>
                <a:ea typeface="+mn-ea"/>
                <a:cs typeface="+mn-cs"/>
              </a:rPr>
              <a:t>atabase designers can control </a:t>
            </a:r>
            <a:r>
              <a:rPr lang="en-US" sz="1200" b="1" kern="1200" dirty="0" smtClean="0">
                <a:solidFill>
                  <a:schemeClr val="tx1"/>
                </a:solidFill>
                <a:latin typeface="+mn-lt"/>
                <a:ea typeface="+mn-ea"/>
                <a:cs typeface="+mn-cs"/>
              </a:rPr>
              <a:t>how</a:t>
            </a:r>
            <a:r>
              <a:rPr lang="en-US" sz="1200" kern="1200" dirty="0" smtClean="0">
                <a:solidFill>
                  <a:schemeClr val="tx1"/>
                </a:solidFill>
                <a:latin typeface="+mn-lt"/>
                <a:ea typeface="+mn-ea"/>
                <a:cs typeface="+mn-cs"/>
              </a:rPr>
              <a:t> users enter data into tables.  </a:t>
            </a:r>
          </a:p>
          <a:p>
            <a:endParaRPr lang="en-US" sz="1200" kern="1200" dirty="0" smtClean="0">
              <a:solidFill>
                <a:schemeClr val="tx1"/>
              </a:solidFill>
              <a:latin typeface="+mn-lt"/>
              <a:ea typeface="+mn-ea"/>
              <a:cs typeface="+mn-cs"/>
            </a:endParaRPr>
          </a:p>
          <a:p>
            <a:pPr lvl="0">
              <a:buFont typeface="Arial" pitchFamily="34" charset="0"/>
              <a:buNone/>
            </a:pPr>
            <a:r>
              <a:rPr lang="en-US" sz="1200" kern="1200" dirty="0" smtClean="0">
                <a:solidFill>
                  <a:schemeClr val="tx1"/>
                </a:solidFill>
                <a:latin typeface="+mn-lt"/>
                <a:ea typeface="+mn-ea"/>
                <a:cs typeface="+mn-cs"/>
              </a:rPr>
              <a:t>First, the database designer can select the appropriate data type when adding fields to a table.</a:t>
            </a:r>
            <a:r>
              <a:rPr lang="en-US" sz="1200" kern="1200" baseline="0" dirty="0" smtClean="0">
                <a:solidFill>
                  <a:schemeClr val="tx1"/>
                </a:solidFill>
                <a:latin typeface="+mn-lt"/>
                <a:ea typeface="+mn-ea"/>
                <a:cs typeface="+mn-cs"/>
              </a:rPr>
              <a:t> For instance, examples of common data type are</a:t>
            </a:r>
            <a:r>
              <a:rPr lang="en-US" sz="1200" kern="1200" dirty="0" smtClean="0">
                <a:solidFill>
                  <a:schemeClr val="tx1"/>
                </a:solidFill>
                <a:latin typeface="+mn-lt"/>
                <a:ea typeface="+mn-ea"/>
                <a:cs typeface="+mn-cs"/>
              </a:rPr>
              <a:t> Text, Number, Currency, and Date/Time. </a:t>
            </a:r>
          </a:p>
          <a:p>
            <a:pPr lvl="0">
              <a:buFont typeface="Arial" pitchFamily="34" charset="0"/>
              <a:buNone/>
            </a:pPr>
            <a:endParaRPr lang="en-US" sz="1200" kern="1200" dirty="0" smtClean="0">
              <a:solidFill>
                <a:schemeClr val="tx1"/>
              </a:solidFill>
              <a:latin typeface="+mn-lt"/>
              <a:ea typeface="+mn-ea"/>
              <a:cs typeface="+mn-cs"/>
            </a:endParaRPr>
          </a:p>
          <a:p>
            <a:pPr lvl="0">
              <a:buFont typeface="Arial" pitchFamily="34" charset="0"/>
              <a:buNone/>
            </a:pPr>
            <a:r>
              <a:rPr lang="en-US" sz="1200" kern="1200" dirty="0" smtClean="0">
                <a:solidFill>
                  <a:schemeClr val="tx1"/>
                </a:solidFill>
                <a:latin typeface="+mn-lt"/>
                <a:ea typeface="+mn-ea"/>
                <a:cs typeface="+mn-cs"/>
              </a:rPr>
              <a:t>Second, the database</a:t>
            </a:r>
            <a:r>
              <a:rPr lang="en-US" sz="1200" kern="1200" baseline="0" dirty="0" smtClean="0">
                <a:solidFill>
                  <a:schemeClr val="tx1"/>
                </a:solidFill>
                <a:latin typeface="+mn-lt"/>
                <a:ea typeface="+mn-ea"/>
                <a:cs typeface="+mn-cs"/>
              </a:rPr>
              <a:t> designer can c</a:t>
            </a:r>
            <a:r>
              <a:rPr lang="en-US" sz="1200" kern="1200" dirty="0" smtClean="0">
                <a:solidFill>
                  <a:schemeClr val="tx1"/>
                </a:solidFill>
                <a:latin typeface="+mn-lt"/>
                <a:ea typeface="+mn-ea"/>
                <a:cs typeface="+mn-cs"/>
              </a:rPr>
              <a:t>reate an </a:t>
            </a:r>
            <a:r>
              <a:rPr lang="en-US" sz="1200" b="1" i="1" kern="1200" dirty="0" smtClean="0">
                <a:solidFill>
                  <a:schemeClr val="tx1"/>
                </a:solidFill>
                <a:latin typeface="+mn-lt"/>
                <a:ea typeface="+mn-ea"/>
                <a:cs typeface="+mn-cs"/>
              </a:rPr>
              <a:t>input mask</a:t>
            </a:r>
            <a:r>
              <a:rPr lang="en-US" sz="1200" kern="1200" dirty="0" smtClean="0">
                <a:solidFill>
                  <a:schemeClr val="tx1"/>
                </a:solidFill>
                <a:latin typeface="+mn-lt"/>
                <a:ea typeface="+mn-ea"/>
                <a:cs typeface="+mn-cs"/>
              </a:rPr>
              <a:t> to further restrict the data being input into a field by specifying the exact format of the data entry. </a:t>
            </a:r>
            <a:r>
              <a:rPr lang="en-US" sz="1200" kern="1200" baseline="0" dirty="0" smtClean="0">
                <a:solidFill>
                  <a:schemeClr val="tx1"/>
                </a:solidFill>
                <a:latin typeface="+mn-lt"/>
                <a:ea typeface="+mn-ea"/>
                <a:cs typeface="+mn-cs"/>
              </a:rPr>
              <a:t> Common f</a:t>
            </a:r>
            <a:r>
              <a:rPr lang="en-US" sz="1200" kern="1200" dirty="0" smtClean="0">
                <a:solidFill>
                  <a:schemeClr val="tx1"/>
                </a:solidFill>
                <a:latin typeface="+mn-lt"/>
                <a:ea typeface="+mn-ea"/>
                <a:cs typeface="+mn-cs"/>
              </a:rPr>
              <a:t>ields that normally have an input mask are Social Security number (which uses the 123-45-6789 format) and phone number (which uses the (405) 555-1234 format).</a:t>
            </a:r>
            <a:r>
              <a:rPr lang="en-US" sz="1200" kern="1200" baseline="0" dirty="0" smtClean="0">
                <a:solidFill>
                  <a:schemeClr val="tx1"/>
                </a:solidFill>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There are two ways to create input masks:</a:t>
            </a:r>
          </a:p>
          <a:p>
            <a:pPr lvl="0">
              <a:buFont typeface="Arial" pitchFamily="34" charset="0"/>
              <a:buNone/>
            </a:pPr>
            <a:endParaRPr lang="en-US" dirty="0" smtClean="0"/>
          </a:p>
          <a:p>
            <a:pPr lvl="0">
              <a:buFont typeface="Arial" pitchFamily="34" charset="0"/>
              <a:buNone/>
            </a:pPr>
            <a:r>
              <a:rPr lang="en-US" dirty="0" smtClean="0"/>
              <a:t>First,</a:t>
            </a:r>
            <a:r>
              <a:rPr lang="en-US" baseline="0" dirty="0" smtClean="0"/>
              <a:t> the user can enter the input mask manually </a:t>
            </a:r>
            <a:r>
              <a:rPr lang="en-US" dirty="0" smtClean="0"/>
              <a:t>by typing the appropriate characters into the input mask field.</a:t>
            </a:r>
          </a:p>
          <a:p>
            <a:pPr lvl="0">
              <a:buFont typeface="Arial" pitchFamily="34" charset="0"/>
              <a:buNone/>
            </a:pPr>
            <a:endParaRPr lang="en-US" dirty="0" smtClean="0"/>
          </a:p>
          <a:p>
            <a:pPr lvl="0">
              <a:buFont typeface="Arial" pitchFamily="34" charset="0"/>
              <a:buNone/>
            </a:pPr>
            <a:r>
              <a:rPr lang="en-US" dirty="0" smtClean="0"/>
              <a:t>Second, the user can generate the input</a:t>
            </a:r>
            <a:r>
              <a:rPr lang="en-US" baseline="0" dirty="0" smtClean="0"/>
              <a:t> mask automatically by </a:t>
            </a:r>
            <a:r>
              <a:rPr lang="en-US" dirty="0" smtClean="0"/>
              <a:t>using the </a:t>
            </a:r>
            <a:r>
              <a:rPr lang="en-US" b="1" i="1" dirty="0" smtClean="0"/>
              <a:t>Input Mask Wizard </a:t>
            </a:r>
            <a:r>
              <a:rPr lang="en-US" dirty="0" smtClean="0"/>
              <a:t>to generate an input mask for a field based on responses to a few questions.</a:t>
            </a:r>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Table 6.1 describes the characters and uses of some commonly used input masks. For instance</a:t>
            </a:r>
            <a:r>
              <a:rPr lang="en-US" sz="1200" kern="1200" baseline="0" dirty="0" smtClean="0">
                <a:solidFill>
                  <a:schemeClr val="tx1"/>
                </a:solidFill>
                <a:latin typeface="+mn-lt"/>
                <a:ea typeface="+mn-ea"/>
                <a:cs typeface="+mn-cs"/>
              </a:rPr>
              <a:t> the character “0“ represents a digit ranging from 0 to 9, plus and minus signs are not allowed, and it requires an entry. However, the character “9” would represent a  digit or space, and it does not requires an entry.  Also, plus and minus signs are not allowed with the “9” character.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a:t>
            </a:r>
            <a:r>
              <a:rPr lang="en-US" sz="1200" b="1" i="1" kern="1200" baseline="0" dirty="0" smtClean="0">
                <a:solidFill>
                  <a:schemeClr val="tx1"/>
                </a:solidFill>
                <a:latin typeface="+mn-lt"/>
                <a:ea typeface="+mn-ea"/>
                <a:cs typeface="+mn-cs"/>
              </a:rPr>
              <a:t>lookup field  </a:t>
            </a:r>
            <a:r>
              <a:rPr lang="en-US" sz="1200" b="0" i="0" kern="1200" baseline="0" dirty="0" smtClean="0">
                <a:solidFill>
                  <a:schemeClr val="tx1"/>
                </a:solidFill>
                <a:latin typeface="+mn-lt"/>
                <a:ea typeface="+mn-ea"/>
                <a:cs typeface="+mn-cs"/>
              </a:rPr>
              <a:t>provides the user with a finite list of values to choose </a:t>
            </a:r>
            <a:r>
              <a:rPr lang="en-US" sz="1200" kern="1200" baseline="0" dirty="0" smtClean="0">
                <a:solidFill>
                  <a:schemeClr val="tx1"/>
                </a:solidFill>
                <a:latin typeface="+mn-lt"/>
                <a:ea typeface="+mn-ea"/>
                <a:cs typeface="+mn-cs"/>
              </a:rPr>
              <a:t>from.  By using a predefined list of values, the user will increase the speed of data entry and also eliminate many data entry errors.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Access, the </a:t>
            </a:r>
            <a:r>
              <a:rPr lang="en-US" sz="1200" b="1" i="1" kern="1200" baseline="0" dirty="0" smtClean="0">
                <a:solidFill>
                  <a:schemeClr val="tx1"/>
                </a:solidFill>
                <a:latin typeface="+mn-lt"/>
                <a:ea typeface="+mn-ea"/>
                <a:cs typeface="+mn-cs"/>
              </a:rPr>
              <a:t>Lookup Wizard </a:t>
            </a:r>
            <a:r>
              <a:rPr lang="en-US" sz="1200" b="0" i="0" kern="1200" baseline="0" dirty="0" smtClean="0">
                <a:solidFill>
                  <a:schemeClr val="tx1"/>
                </a:solidFill>
                <a:latin typeface="+mn-lt"/>
                <a:ea typeface="+mn-ea"/>
                <a:cs typeface="+mn-cs"/>
              </a:rPr>
              <a:t>helps the user to create the lookup field </a:t>
            </a:r>
            <a:r>
              <a:rPr lang="en-US" sz="1200" kern="1200" baseline="0" dirty="0" smtClean="0">
                <a:solidFill>
                  <a:schemeClr val="tx1"/>
                </a:solidFill>
                <a:latin typeface="+mn-lt"/>
                <a:ea typeface="+mn-ea"/>
                <a:cs typeface="+mn-cs"/>
              </a:rPr>
              <a:t>by asking six questions and then using the answers to create the options list. Before launching the Lookup Wizard, it is best to create the new table that will hold the lookup field options.</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In Figure 6.5, all the donated items are categorized as Cash, Check, Cr Card, Online Cr Card, Securities, or Non Cash in the PaymentType field. These six values repeat throughout the datasheet in the PaymentType column. It would make life much easier for the data entry person if the options for this field were limited to the six values in a list format, thereby ensuring uniformity and consistency of the data in that field. </a:t>
            </a:r>
          </a:p>
          <a:p>
            <a:endParaRPr lang="en-US" dirty="0" smtClean="0"/>
          </a:p>
          <a:p>
            <a:r>
              <a:rPr lang="en-US" sz="1200" kern="1200" baseline="0" dirty="0" smtClean="0">
                <a:solidFill>
                  <a:schemeClr val="tx1"/>
                </a:solidFill>
                <a:latin typeface="+mn-lt"/>
                <a:ea typeface="+mn-ea"/>
                <a:cs typeface="+mn-cs"/>
              </a:rPr>
              <a:t>Usually, the options in a lookup field are stored in a separate table. For instance, if a PaymentType field has valid options such as Cash, Check, Cr Card, Online Cr Card, Securities, or Non Cash, a Payment Types table would contain six records, one for each option.  A separate table will also make it much easier for the end users to update the list. For instance, the end user can easily add a new record, e.g., Estate, to the Payment Types table by entering the information into the Payment Types table.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a:t>
            </a:r>
            <a:r>
              <a:rPr lang="en-US" sz="1200" b="1" i="1" kern="1200" dirty="0" smtClean="0">
                <a:solidFill>
                  <a:schemeClr val="tx1"/>
                </a:solidFill>
                <a:latin typeface="+mn-lt"/>
                <a:ea typeface="+mn-ea"/>
                <a:cs typeface="+mn-cs"/>
              </a:rPr>
              <a:t>tab order </a:t>
            </a:r>
            <a:r>
              <a:rPr lang="en-US" sz="1200" kern="1200" dirty="0" smtClean="0">
                <a:solidFill>
                  <a:schemeClr val="tx1"/>
                </a:solidFill>
                <a:latin typeface="+mn-lt"/>
                <a:ea typeface="+mn-ea"/>
                <a:cs typeface="+mn-cs"/>
              </a:rPr>
              <a:t>is the sequential advancing in a form from one field or control to the next when you press Tab.</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During data entry, when the user presses the Tab key, the cursor will advance from one field to the next in a sequential order. The user cannot enter data out of order unless she or he clicks a field with the mouse. However, the database designer must remember to check the tab order before delivering the form to the end users to enter data because the order in which the fields were created may not be necessarily be in the order that is most useful to the end user.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7" name="Footer Placeholder 4"/>
          <p:cNvSpPr txBox="1">
            <a:spLocks/>
          </p:cNvSpPr>
          <p:nvPr userDrawn="1"/>
        </p:nvSpPr>
        <p:spPr>
          <a:xfrm>
            <a:off x="2057400" y="65087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Garamond" pitchFamily="18" charset="0"/>
                <a:ea typeface="+mn-ea"/>
                <a:cs typeface="+mn-cs"/>
              </a:rPr>
              <a:t>Copyright © 2011 Pearson Education, Inc. Publishing as Prentice Hall.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p:txBody>
      </p:sp>
      <p:sp>
        <p:nvSpPr>
          <p:cNvPr id="8" name="Slide Number Placeholder 5"/>
          <p:cNvSpPr>
            <a:spLocks noGrp="1"/>
          </p:cNvSpPr>
          <p:nvPr>
            <p:ph type="sldNum" sz="quarter" idx="4"/>
          </p:nvPr>
        </p:nvSpPr>
        <p:spPr>
          <a:xfrm>
            <a:off x="8229600" y="6492875"/>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9"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7"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sz="4400" b="1" kern="1200">
          <a:solidFill>
            <a:schemeClr val="tx1"/>
          </a:solidFill>
          <a:latin typeface="Garamon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aram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aram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362200"/>
            <a:ext cx="3124200" cy="2862322"/>
          </a:xfrm>
          <a:prstGeom prst="rect">
            <a:avLst/>
          </a:prstGeom>
          <a:noFill/>
        </p:spPr>
        <p:txBody>
          <a:bodyPr wrap="square" rtlCol="0">
            <a:spAutoFit/>
          </a:bodyPr>
          <a:lstStyle/>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a:latin typeface="Garamond" pitchFamily="18" charset="0"/>
            </a:endParaRPr>
          </a:p>
        </p:txBody>
      </p:sp>
      <p:sp>
        <p:nvSpPr>
          <p:cNvPr id="6" name="Slide Number Placeholder 5"/>
          <p:cNvSpPr>
            <a:spLocks noGrp="1"/>
          </p:cNvSpPr>
          <p:nvPr>
            <p:ph type="sldNum" sz="quarter" idx="4"/>
          </p:nvPr>
        </p:nvSpPr>
        <p:spPr/>
        <p:txBody>
          <a:bodyPr/>
          <a:lstStyle/>
          <a:p>
            <a:fld id="{97F33F24-5111-4524-9375-24241E4B6E0C}" type="slidenum">
              <a:rPr lang="en-US" smtClean="0"/>
              <a:pPr/>
              <a:t>1</a:t>
            </a:fld>
            <a:endParaRPr lang="en-US" dirty="0"/>
          </a:p>
        </p:txBody>
      </p:sp>
      <p:sp>
        <p:nvSpPr>
          <p:cNvPr id="7" name="Footer Placeholder 6"/>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TextBox 7"/>
          <p:cNvSpPr txBox="1"/>
          <p:nvPr/>
        </p:nvSpPr>
        <p:spPr>
          <a:xfrm>
            <a:off x="3536328" y="1428816"/>
            <a:ext cx="5334000" cy="1754326"/>
          </a:xfrm>
          <a:prstGeom prst="rect">
            <a:avLst/>
          </a:prstGeom>
          <a:noFill/>
        </p:spPr>
        <p:txBody>
          <a:bodyPr wrap="square" rtlCol="0">
            <a:spAutoFit/>
          </a:bodyPr>
          <a:lstStyle/>
          <a:p>
            <a:r>
              <a:rPr lang="en-US" sz="3600" dirty="0" smtClean="0">
                <a:latin typeface="Garamond" pitchFamily="18" charset="0"/>
              </a:rPr>
              <a:t>CIS 1230</a:t>
            </a:r>
            <a:endParaRPr lang="en-US" sz="3600" dirty="0" smtClean="0">
              <a:latin typeface="Garamond" pitchFamily="18" charset="0"/>
            </a:endParaRPr>
          </a:p>
          <a:p>
            <a:r>
              <a:rPr lang="en-US" sz="3600" dirty="0" smtClean="0">
                <a:latin typeface="Garamond" pitchFamily="18" charset="0"/>
              </a:rPr>
              <a:t>Chapter 6</a:t>
            </a:r>
            <a:br>
              <a:rPr lang="en-US" sz="3600" dirty="0" smtClean="0">
                <a:latin typeface="Garamond" pitchFamily="18" charset="0"/>
              </a:rPr>
            </a:br>
            <a:r>
              <a:rPr lang="en-US" sz="3600" dirty="0" smtClean="0">
                <a:latin typeface="Garamond" pitchFamily="18" charset="0"/>
              </a:rPr>
              <a:t>Data Validation Techniques</a:t>
            </a:r>
          </a:p>
        </p:txBody>
      </p:sp>
      <p:cxnSp>
        <p:nvCxnSpPr>
          <p:cNvPr id="9" name="Straight Connector 8"/>
          <p:cNvCxnSpPr/>
          <p:nvPr/>
        </p:nvCxnSpPr>
        <p:spPr>
          <a:xfrm flipV="1">
            <a:off x="2743200" y="3505200"/>
            <a:ext cx="6092622" cy="36036"/>
          </a:xfrm>
          <a:prstGeom prst="line">
            <a:avLst/>
          </a:prstGeom>
          <a:ln w="57150" cmpd="sng">
            <a:solidFill>
              <a:schemeClr val="bg1"/>
            </a:solidFill>
          </a:ln>
          <a:effectLst>
            <a:outerShdw blurRad="50800" dist="50800" dir="5400000" algn="ctr" rotWithShape="0">
              <a:schemeClr val="accent1">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0" name="Picture 9" descr="Exploring2010_access_cover.jpg"/>
          <p:cNvPicPr>
            <a:picLocks noChangeAspect="1"/>
          </p:cNvPicPr>
          <p:nvPr/>
        </p:nvPicPr>
        <p:blipFill>
          <a:blip r:embed="rId3" cstate="print"/>
          <a:stretch>
            <a:fillRect/>
          </a:stretch>
        </p:blipFill>
        <p:spPr>
          <a:xfrm>
            <a:off x="359229" y="1395444"/>
            <a:ext cx="3040011" cy="388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 the Tab Order</a:t>
            </a:r>
            <a:r>
              <a:rPr lang="en-US" b="0" dirty="0" smtClean="0"/>
              <a:t> </a:t>
            </a:r>
            <a:r>
              <a:rPr lang="en-US" dirty="0" smtClean="0"/>
              <a:t>(continued)</a:t>
            </a:r>
            <a:endParaRPr lang="en-US" dirty="0"/>
          </a:p>
        </p:txBody>
      </p:sp>
      <p:sp>
        <p:nvSpPr>
          <p:cNvPr id="6" name="Content Placeholder 5"/>
          <p:cNvSpPr>
            <a:spLocks noGrp="1"/>
          </p:cNvSpPr>
          <p:nvPr>
            <p:ph idx="1"/>
          </p:nvPr>
        </p:nvSpPr>
        <p:spPr>
          <a:xfrm>
            <a:off x="457200" y="1600201"/>
            <a:ext cx="8229600" cy="4267200"/>
          </a:xfrm>
        </p:spPr>
        <p:txBody>
          <a:bodyPr>
            <a:noAutofit/>
          </a:bodyPr>
          <a:lstStyle/>
          <a:p>
            <a:pPr marL="228600" indent="-228600">
              <a:buNone/>
            </a:pPr>
            <a:r>
              <a:rPr lang="en-US" dirty="0" smtClean="0"/>
              <a:t>To set the tab order in a form:</a:t>
            </a:r>
          </a:p>
          <a:p>
            <a:pPr marL="228600" indent="-228600">
              <a:buNone/>
            </a:pPr>
            <a:endParaRPr lang="en-US" sz="1400" dirty="0" smtClean="0"/>
          </a:p>
          <a:p>
            <a:pPr marL="228600" indent="-228600">
              <a:buFont typeface="+mj-lt"/>
              <a:buAutoNum type="arabicPeriod"/>
            </a:pPr>
            <a:r>
              <a:rPr lang="en-US" sz="2800" dirty="0" smtClean="0"/>
              <a:t>Switch to Design view</a:t>
            </a:r>
          </a:p>
          <a:p>
            <a:pPr marL="228600" indent="-228600">
              <a:buFont typeface="+mj-lt"/>
              <a:buAutoNum type="arabicPeriod"/>
            </a:pPr>
            <a:r>
              <a:rPr lang="en-US" sz="2800" dirty="0" smtClean="0"/>
              <a:t>Click Tab Order in the Tools group on the Design tab</a:t>
            </a:r>
          </a:p>
          <a:p>
            <a:pPr marL="228600" indent="-228600">
              <a:buFont typeface="+mj-lt"/>
              <a:buAutoNum type="arabicPeriod"/>
            </a:pPr>
            <a:r>
              <a:rPr lang="en-US" sz="2800" dirty="0" smtClean="0"/>
              <a:t>Click Auto Order if the form has a Stacked layout and you want to enter data from top to bottom</a:t>
            </a:r>
          </a:p>
          <a:p>
            <a:pPr marL="228600" indent="-228600">
              <a:buFont typeface="+mj-lt"/>
              <a:buAutoNum type="arabicPeriod"/>
            </a:pPr>
            <a:r>
              <a:rPr lang="en-US" sz="2800" dirty="0" smtClean="0"/>
              <a:t>Click OK to accept the changes</a:t>
            </a:r>
          </a:p>
          <a:p>
            <a:pPr marL="228600" indent="-228600">
              <a:buFont typeface="+mj-lt"/>
              <a:buAutoNum type="arabicPeriod"/>
            </a:pPr>
            <a:r>
              <a:rPr lang="en-US" sz="2800" dirty="0" smtClean="0"/>
              <a:t>Close the Tab</a:t>
            </a:r>
            <a:endParaRPr lang="en-US" sz="28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 the Tab Order (continued)</a:t>
            </a:r>
            <a:endParaRPr lang="en-US" dirty="0"/>
          </a:p>
        </p:txBody>
      </p:sp>
      <p:sp>
        <p:nvSpPr>
          <p:cNvPr id="3" name="Content Placeholder 2"/>
          <p:cNvSpPr>
            <a:spLocks noGrp="1"/>
          </p:cNvSpPr>
          <p:nvPr>
            <p:ph idx="1"/>
          </p:nvPr>
        </p:nvSpPr>
        <p:spPr/>
        <p:txBody>
          <a:bodyPr>
            <a:normAutofit/>
          </a:bodyPr>
          <a:lstStyle/>
          <a:p>
            <a:r>
              <a:rPr lang="en-US" dirty="0" smtClean="0"/>
              <a:t>Remove a Tab Stop</a:t>
            </a:r>
          </a:p>
          <a:p>
            <a:pPr lvl="1"/>
            <a:r>
              <a:rPr lang="en-US" dirty="0" smtClean="0"/>
              <a:t>When you want the tab order to skip a field completely, e.g., a calculated field that does not require data entry</a:t>
            </a:r>
          </a:p>
          <a:p>
            <a:pPr lvl="1"/>
            <a:r>
              <a:rPr lang="en-US" dirty="0" smtClean="0"/>
              <a:t>Set the Tab Stop property to No for that field</a:t>
            </a:r>
          </a:p>
          <a:p>
            <a:r>
              <a:rPr lang="en-US" sz="3500" dirty="0" smtClean="0"/>
              <a:t> </a:t>
            </a:r>
            <a:r>
              <a:rPr lang="en-US" dirty="0" smtClean="0"/>
              <a:t>Remove Tab Stop from Unbound Controls</a:t>
            </a:r>
          </a:p>
          <a:p>
            <a:pPr lvl="1"/>
            <a:r>
              <a:rPr lang="en-US" dirty="0" smtClean="0"/>
              <a:t>Unbound controls do not require data entry, e.g., a Close Form command button</a:t>
            </a:r>
          </a:p>
        </p:txBody>
      </p:sp>
      <p:sp>
        <p:nvSpPr>
          <p:cNvPr id="5" name="Footer Placeholder 4"/>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p:txBody>
          <a:bodyPr/>
          <a:lstStyle/>
          <a:p>
            <a:fld id="{97F33F24-5111-4524-9375-24241E4B6E0C}"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pPr>
            <a:r>
              <a:rPr lang="it-IT" dirty="0" smtClean="0"/>
              <a:t>Create a Combo Box Control</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Combo box control </a:t>
            </a:r>
            <a:r>
              <a:rPr lang="en-US" b="1" dirty="0" smtClean="0">
                <a:latin typeface="Times New Roman"/>
                <a:cs typeface="Times New Roman"/>
              </a:rPr>
              <a:t>─ </a:t>
            </a:r>
            <a:r>
              <a:rPr lang="en-US" dirty="0" smtClean="0"/>
              <a:t>provides a list of options from which the user can choose a single value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it-IT" sz="4000" dirty="0" smtClean="0"/>
              <a:t>Create a Combo Box Control (continued)</a:t>
            </a:r>
            <a:endParaRPr lang="en-US" sz="4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13</a:t>
            </a:fld>
            <a:endParaRPr lang="en-US" dirty="0"/>
          </a:p>
        </p:txBody>
      </p:sp>
      <p:pic>
        <p:nvPicPr>
          <p:cNvPr id="6" name="Picture 5" descr="06fig23.jpg"/>
          <p:cNvPicPr>
            <a:picLocks noChangeAspect="1"/>
          </p:cNvPicPr>
          <p:nvPr/>
        </p:nvPicPr>
        <p:blipFill>
          <a:blip r:embed="rId3" cstate="print"/>
          <a:stretch>
            <a:fillRect/>
          </a:stretch>
        </p:blipFill>
        <p:spPr>
          <a:xfrm>
            <a:off x="3048000" y="1905000"/>
            <a:ext cx="5033963" cy="4333043"/>
          </a:xfrm>
          <a:prstGeom prst="rect">
            <a:avLst/>
          </a:prstGeom>
        </p:spPr>
      </p:pic>
      <p:sp>
        <p:nvSpPr>
          <p:cNvPr id="7" name="TextBox 6"/>
          <p:cNvSpPr txBox="1"/>
          <p:nvPr/>
        </p:nvSpPr>
        <p:spPr>
          <a:xfrm>
            <a:off x="304800" y="2209800"/>
            <a:ext cx="16764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Select Change</a:t>
            </a:r>
          </a:p>
          <a:p>
            <a:r>
              <a:rPr lang="en-US" dirty="0" smtClean="0">
                <a:solidFill>
                  <a:schemeClr val="bg1"/>
                </a:solidFill>
              </a:rPr>
              <a:t>To, Combo Box</a:t>
            </a:r>
            <a:endParaRPr lang="en-US" dirty="0">
              <a:solidFill>
                <a:schemeClr val="bg1"/>
              </a:solidFill>
            </a:endParaRPr>
          </a:p>
        </p:txBody>
      </p:sp>
      <p:cxnSp>
        <p:nvCxnSpPr>
          <p:cNvPr id="8" name="Straight Arrow Connector 7"/>
          <p:cNvCxnSpPr>
            <a:stCxn id="7" idx="3"/>
          </p:cNvCxnSpPr>
          <p:nvPr/>
        </p:nvCxnSpPr>
        <p:spPr>
          <a:xfrm flipV="1">
            <a:off x="1981200" y="2514600"/>
            <a:ext cx="3352800" cy="18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800" y="4038600"/>
            <a:ext cx="13716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Right-click State</a:t>
            </a:r>
            <a:endParaRPr lang="en-US" dirty="0">
              <a:solidFill>
                <a:schemeClr val="bg1"/>
              </a:solidFill>
            </a:endParaRPr>
          </a:p>
        </p:txBody>
      </p:sp>
      <p:cxnSp>
        <p:nvCxnSpPr>
          <p:cNvPr id="10" name="Straight Arrow Connector 9"/>
          <p:cNvCxnSpPr>
            <a:stCxn id="9" idx="3"/>
          </p:cNvCxnSpPr>
          <p:nvPr/>
        </p:nvCxnSpPr>
        <p:spPr>
          <a:xfrm flipV="1">
            <a:off x="1676400" y="4343400"/>
            <a:ext cx="2895600" cy="18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 Edits in a Form</a:t>
            </a:r>
            <a:endParaRPr lang="en-US" dirty="0"/>
          </a:p>
        </p:txBody>
      </p:sp>
      <p:sp>
        <p:nvSpPr>
          <p:cNvPr id="3" name="Content Placeholder 2"/>
          <p:cNvSpPr>
            <a:spLocks noGrp="1"/>
          </p:cNvSpPr>
          <p:nvPr>
            <p:ph idx="1"/>
          </p:nvPr>
        </p:nvSpPr>
        <p:spPr>
          <a:xfrm>
            <a:off x="304800" y="1600200"/>
            <a:ext cx="8534400" cy="4525963"/>
          </a:xfrm>
        </p:spPr>
        <p:txBody>
          <a:bodyPr>
            <a:normAutofit lnSpcReduction="10000"/>
          </a:bodyPr>
          <a:lstStyle/>
          <a:p>
            <a:r>
              <a:rPr lang="en-US" dirty="0" smtClean="0"/>
              <a:t>When too many users make changes to the data, the data can become unreliable and difficult to maintain</a:t>
            </a:r>
          </a:p>
          <a:p>
            <a:pPr lvl="1"/>
            <a:r>
              <a:rPr lang="en-US" dirty="0" smtClean="0"/>
              <a:t>Protect data in a database by restricting casual users from editing the data </a:t>
            </a:r>
          </a:p>
          <a:p>
            <a:pPr lvl="1"/>
            <a:r>
              <a:rPr lang="en-US" dirty="0" smtClean="0"/>
              <a:t>Casual users may need access to customer information or order details, but they may not need permission to add, edit, and delete</a:t>
            </a:r>
          </a:p>
          <a:p>
            <a:r>
              <a:rPr lang="en-US" dirty="0" smtClean="0"/>
              <a:t>Easier to maintain data integrity if only a select group of users is allowed to enter and edit data</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Restrict Edits in a Form (continued)</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smtClean="0"/>
              <a:t>Create a Lookup Copy of a Form</a:t>
            </a:r>
          </a:p>
          <a:p>
            <a:pPr lvl="1"/>
            <a:r>
              <a:rPr lang="en-US" dirty="0" smtClean="0"/>
              <a:t>When casual users need to look up information without making changes</a:t>
            </a:r>
          </a:p>
          <a:p>
            <a:pPr lvl="1"/>
            <a:r>
              <a:rPr lang="en-US" dirty="0" smtClean="0"/>
              <a:t>After you make a copy of the original form, name the copy as Lookup Form</a:t>
            </a:r>
          </a:p>
          <a:p>
            <a:pPr lvl="1"/>
            <a:r>
              <a:rPr lang="en-US" dirty="0" smtClean="0"/>
              <a:t>Limit the Lookup Form to only allow viewing data by setting the Allow Edits Property to No</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dirty="0" smtClean="0"/>
              <a:t>Compare Fields using a Data Macro</a:t>
            </a:r>
            <a:endParaRPr lang="en-US" dirty="0"/>
          </a:p>
        </p:txBody>
      </p:sp>
      <p:sp>
        <p:nvSpPr>
          <p:cNvPr id="3" name="Content Placeholder 2"/>
          <p:cNvSpPr>
            <a:spLocks noGrp="1"/>
          </p:cNvSpPr>
          <p:nvPr>
            <p:ph idx="1"/>
          </p:nvPr>
        </p:nvSpPr>
        <p:spPr/>
        <p:txBody>
          <a:bodyPr/>
          <a:lstStyle/>
          <a:p>
            <a:r>
              <a:rPr lang="en-US" b="1" dirty="0" smtClean="0"/>
              <a:t>Data macro </a:t>
            </a:r>
            <a:r>
              <a:rPr lang="en-US" b="1" dirty="0" smtClean="0">
                <a:latin typeface="Times New Roman"/>
                <a:cs typeface="Times New Roman"/>
              </a:rPr>
              <a:t>─ </a:t>
            </a:r>
            <a:r>
              <a:rPr lang="en-US" dirty="0" smtClean="0"/>
              <a:t>executes a series of actions when a table event occurs or whenever a named macro is executed</a:t>
            </a:r>
          </a:p>
          <a:p>
            <a:pPr lvl="1"/>
            <a:r>
              <a:rPr lang="en-US" dirty="0" smtClean="0"/>
              <a:t>Two types of data macros:</a:t>
            </a:r>
          </a:p>
          <a:p>
            <a:pPr lvl="2"/>
            <a:r>
              <a:rPr lang="en-US" dirty="0" smtClean="0"/>
              <a:t>Event-driven</a:t>
            </a:r>
          </a:p>
          <a:p>
            <a:pPr lvl="2"/>
            <a:r>
              <a:rPr lang="en-US" dirty="0" smtClean="0"/>
              <a:t>Named</a:t>
            </a:r>
          </a:p>
          <a:p>
            <a:r>
              <a:rPr lang="en-US" b="1" dirty="0" smtClean="0"/>
              <a:t>Table event</a:t>
            </a:r>
            <a:r>
              <a:rPr lang="en-US" dirty="0" smtClean="0"/>
              <a:t> </a:t>
            </a:r>
            <a:r>
              <a:rPr lang="en-US" dirty="0" smtClean="0">
                <a:latin typeface="Times New Roman"/>
                <a:cs typeface="Times New Roman"/>
              </a:rPr>
              <a:t>─ </a:t>
            </a:r>
            <a:r>
              <a:rPr lang="en-US" dirty="0" smtClean="0"/>
              <a:t>occurs naturally</a:t>
            </a:r>
            <a:r>
              <a:rPr lang="en-US" b="1" dirty="0" smtClean="0"/>
              <a:t> </a:t>
            </a:r>
            <a:r>
              <a:rPr lang="en-US" dirty="0" smtClean="0"/>
              <a:t>as users enter, edit, and delete table data</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6.27.jpg"/>
          <p:cNvPicPr>
            <a:picLocks noChangeAspect="1"/>
          </p:cNvPicPr>
          <p:nvPr/>
        </p:nvPicPr>
        <p:blipFill>
          <a:blip r:embed="rId3" cstate="print"/>
          <a:stretch>
            <a:fillRect/>
          </a:stretch>
        </p:blipFill>
        <p:spPr>
          <a:xfrm>
            <a:off x="3429000" y="2438400"/>
            <a:ext cx="5080000" cy="3810000"/>
          </a:xfrm>
          <a:prstGeom prst="rect">
            <a:avLst/>
          </a:prstGeom>
        </p:spPr>
      </p:pic>
      <p:sp>
        <p:nvSpPr>
          <p:cNvPr id="2" name="Title 1"/>
          <p:cNvSpPr>
            <a:spLocks noGrp="1"/>
          </p:cNvSpPr>
          <p:nvPr>
            <p:ph type="title"/>
          </p:nvPr>
        </p:nvSpPr>
        <p:spPr>
          <a:xfrm>
            <a:off x="0" y="274638"/>
            <a:ext cx="8686800" cy="1143000"/>
          </a:xfrm>
        </p:spPr>
        <p:txBody>
          <a:bodyPr>
            <a:noAutofit/>
          </a:bodyPr>
          <a:lstStyle/>
          <a:p>
            <a:r>
              <a:rPr lang="en-US" dirty="0" smtClean="0"/>
              <a:t>Compare Fields using a Data Macro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17</a:t>
            </a:fld>
            <a:endParaRPr lang="en-US" dirty="0"/>
          </a:p>
        </p:txBody>
      </p:sp>
      <p:sp>
        <p:nvSpPr>
          <p:cNvPr id="11" name="TextBox 10"/>
          <p:cNvSpPr txBox="1"/>
          <p:nvPr/>
        </p:nvSpPr>
        <p:spPr>
          <a:xfrm>
            <a:off x="838200" y="2895600"/>
            <a:ext cx="16764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Design view of Vehicles table</a:t>
            </a:r>
            <a:endParaRPr lang="en-US" dirty="0">
              <a:solidFill>
                <a:schemeClr val="bg1"/>
              </a:solidFill>
            </a:endParaRPr>
          </a:p>
        </p:txBody>
      </p:sp>
      <p:cxnSp>
        <p:nvCxnSpPr>
          <p:cNvPr id="12" name="Straight Arrow Connector 11"/>
          <p:cNvCxnSpPr>
            <a:stCxn id="11" idx="3"/>
          </p:cNvCxnSpPr>
          <p:nvPr/>
        </p:nvCxnSpPr>
        <p:spPr>
          <a:xfrm flipV="1">
            <a:off x="2514600" y="3200400"/>
            <a:ext cx="2057400" cy="18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8200" y="3657600"/>
            <a:ext cx="16764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Selecting a field is not required</a:t>
            </a:r>
            <a:endParaRPr lang="en-US" dirty="0">
              <a:solidFill>
                <a:schemeClr val="bg1"/>
              </a:solidFill>
            </a:endParaRPr>
          </a:p>
        </p:txBody>
      </p:sp>
      <p:cxnSp>
        <p:nvCxnSpPr>
          <p:cNvPr id="15" name="Straight Arrow Connector 14"/>
          <p:cNvCxnSpPr>
            <a:stCxn id="14" idx="3"/>
          </p:cNvCxnSpPr>
          <p:nvPr/>
        </p:nvCxnSpPr>
        <p:spPr>
          <a:xfrm flipV="1">
            <a:off x="2514600" y="3962401"/>
            <a:ext cx="2057400" cy="1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3581400"/>
            <a:ext cx="14478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Select an event for the data macro</a:t>
            </a:r>
            <a:endParaRPr lang="en-US" dirty="0">
              <a:solidFill>
                <a:schemeClr val="bg1"/>
              </a:solidFill>
            </a:endParaRPr>
          </a:p>
        </p:txBody>
      </p:sp>
      <p:cxnSp>
        <p:nvCxnSpPr>
          <p:cNvPr id="18" name="Straight Arrow Connector 17"/>
          <p:cNvCxnSpPr>
            <a:stCxn id="17" idx="0"/>
          </p:cNvCxnSpPr>
          <p:nvPr/>
        </p:nvCxnSpPr>
        <p:spPr>
          <a:xfrm rot="16200000" flipV="1">
            <a:off x="6534150" y="2762250"/>
            <a:ext cx="4572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Create a Query to Display Missing Data</a:t>
            </a:r>
            <a:endParaRPr lang="en-US" dirty="0"/>
          </a:p>
        </p:txBody>
      </p:sp>
      <p:sp>
        <p:nvSpPr>
          <p:cNvPr id="3" name="Content Placeholder 2"/>
          <p:cNvSpPr>
            <a:spLocks noGrp="1"/>
          </p:cNvSpPr>
          <p:nvPr>
            <p:ph idx="1"/>
          </p:nvPr>
        </p:nvSpPr>
        <p:spPr/>
        <p:txBody>
          <a:bodyPr/>
          <a:lstStyle/>
          <a:p>
            <a:pPr>
              <a:spcBef>
                <a:spcPts val="0"/>
              </a:spcBef>
            </a:pPr>
            <a:endParaRPr lang="en-US" b="1" dirty="0" smtClean="0"/>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18</a:t>
            </a:fld>
            <a:endParaRPr lang="en-US" dirty="0"/>
          </a:p>
        </p:txBody>
      </p:sp>
      <p:sp>
        <p:nvSpPr>
          <p:cNvPr id="6" name="TextBox 5"/>
          <p:cNvSpPr txBox="1"/>
          <p:nvPr/>
        </p:nvSpPr>
        <p:spPr>
          <a:xfrm>
            <a:off x="762000" y="1905000"/>
            <a:ext cx="7772400" cy="4031873"/>
          </a:xfrm>
          <a:prstGeom prst="rect">
            <a:avLst/>
          </a:prstGeom>
          <a:noFill/>
        </p:spPr>
        <p:txBody>
          <a:bodyPr wrap="square" rtlCol="0">
            <a:spAutoFit/>
          </a:bodyPr>
          <a:lstStyle/>
          <a:p>
            <a:pPr marL="514350" indent="-514350">
              <a:buFont typeface="+mj-lt"/>
              <a:buAutoNum type="arabicPeriod"/>
            </a:pPr>
            <a:r>
              <a:rPr lang="en-US" sz="3200" dirty="0" smtClean="0">
                <a:latin typeface="Garamond" pitchFamily="18" charset="0"/>
              </a:rPr>
              <a:t>Create a query based on the table that you want to check to display records with missing information</a:t>
            </a:r>
          </a:p>
          <a:p>
            <a:pPr marL="514350" indent="-514350">
              <a:buFont typeface="+mj-lt"/>
              <a:buAutoNum type="arabicPeriod"/>
            </a:pPr>
            <a:r>
              <a:rPr lang="en-US" sz="3200" dirty="0" smtClean="0">
                <a:latin typeface="Garamond" pitchFamily="18" charset="0"/>
              </a:rPr>
              <a:t>Add criteria to check for missing data in key fields, e.g., Last Name or Order Date.</a:t>
            </a:r>
          </a:p>
          <a:p>
            <a:pPr marL="514350" indent="-514350">
              <a:buFont typeface="+mj-lt"/>
              <a:buAutoNum type="arabicPeriod"/>
            </a:pPr>
            <a:r>
              <a:rPr lang="en-US" sz="3200" dirty="0" smtClean="0">
                <a:latin typeface="Garamond" pitchFamily="18" charset="0"/>
              </a:rPr>
              <a:t>Checking for missing data in all the fields may become overwhelming because some are blank half the time</a:t>
            </a:r>
            <a:endParaRPr lang="en-US" sz="3200" dirty="0">
              <a:latin typeface="Garamond"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Create a Query to Display Missing Data (continued)</a:t>
            </a:r>
            <a:endParaRPr lang="en-US" dirty="0"/>
          </a:p>
        </p:txBody>
      </p:sp>
      <p:sp>
        <p:nvSpPr>
          <p:cNvPr id="3" name="Content Placeholder 2"/>
          <p:cNvSpPr>
            <a:spLocks noGrp="1"/>
          </p:cNvSpPr>
          <p:nvPr>
            <p:ph idx="1"/>
          </p:nvPr>
        </p:nvSpPr>
        <p:spPr>
          <a:xfrm>
            <a:off x="457200" y="1752600"/>
            <a:ext cx="8229600" cy="4373563"/>
          </a:xfrm>
        </p:spPr>
        <p:txBody>
          <a:bodyPr>
            <a:normAutofit/>
          </a:bodyPr>
          <a:lstStyle/>
          <a:p>
            <a:r>
              <a:rPr lang="en-US" dirty="0" smtClean="0"/>
              <a:t>Create a Query to Check for Null Values</a:t>
            </a:r>
          </a:p>
          <a:p>
            <a:pPr lvl="1"/>
            <a:r>
              <a:rPr lang="en-US" dirty="0" smtClean="0"/>
              <a:t>Choose the table to use</a:t>
            </a:r>
          </a:p>
          <a:p>
            <a:pPr lvl="1"/>
            <a:r>
              <a:rPr lang="en-US" dirty="0" smtClean="0"/>
              <a:t>Add the required fields in Query Design</a:t>
            </a:r>
          </a:p>
          <a:p>
            <a:pPr lvl="1"/>
            <a:r>
              <a:rPr lang="en-US" dirty="0" smtClean="0"/>
              <a:t>Add the Is Null criteria to the fields that should not be blank</a:t>
            </a:r>
          </a:p>
          <a:p>
            <a:pPr lvl="1"/>
            <a:r>
              <a:rPr lang="en-US" dirty="0" smtClean="0"/>
              <a:t>Make sure that the Is Null criteria for the fields are on separate rows if you want to create the OR condition</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lstStyle/>
          <a:p>
            <a:r>
              <a:rPr lang="en-US" dirty="0" smtClean="0"/>
              <a:t>Objectives</a:t>
            </a:r>
            <a:endParaRPr lang="en-US" dirty="0"/>
          </a:p>
        </p:txBody>
      </p:sp>
      <p:sp>
        <p:nvSpPr>
          <p:cNvPr id="5" name="Content Placeholder 4"/>
          <p:cNvSpPr>
            <a:spLocks noGrp="1"/>
          </p:cNvSpPr>
          <p:nvPr>
            <p:ph idx="1"/>
          </p:nvPr>
        </p:nvSpPr>
        <p:spPr>
          <a:xfrm>
            <a:off x="457200" y="1219200"/>
            <a:ext cx="8229600" cy="5105400"/>
          </a:xfrm>
        </p:spPr>
        <p:txBody>
          <a:bodyPr vert="horz" lIns="91440" tIns="45720" rIns="91440" bIns="45720" rtlCol="0">
            <a:noAutofit/>
          </a:bodyPr>
          <a:lstStyle/>
          <a:p>
            <a:pPr>
              <a:spcBef>
                <a:spcPts val="0"/>
              </a:spcBef>
            </a:pPr>
            <a:r>
              <a:rPr lang="en-US" dirty="0" smtClean="0"/>
              <a:t>Establish data validation</a:t>
            </a:r>
          </a:p>
          <a:p>
            <a:pPr>
              <a:spcBef>
                <a:spcPts val="0"/>
              </a:spcBef>
            </a:pPr>
            <a:r>
              <a:rPr lang="en-US" dirty="0" smtClean="0"/>
              <a:t>Create an input mask</a:t>
            </a:r>
          </a:p>
          <a:p>
            <a:pPr>
              <a:spcBef>
                <a:spcPts val="0"/>
              </a:spcBef>
            </a:pPr>
            <a:r>
              <a:rPr lang="en-US" dirty="0" smtClean="0"/>
              <a:t>Create and modify a lookup field</a:t>
            </a:r>
          </a:p>
          <a:p>
            <a:pPr>
              <a:spcBef>
                <a:spcPts val="0"/>
              </a:spcBef>
            </a:pPr>
            <a:r>
              <a:rPr lang="en-US" dirty="0" smtClean="0"/>
              <a:t>Set the tab order</a:t>
            </a:r>
          </a:p>
          <a:p>
            <a:pPr>
              <a:spcBef>
                <a:spcPts val="0"/>
              </a:spcBef>
            </a:pPr>
            <a:r>
              <a:rPr lang="it-IT" dirty="0" smtClean="0"/>
              <a:t>Create a combo box control</a:t>
            </a:r>
          </a:p>
          <a:p>
            <a:pPr>
              <a:spcBef>
                <a:spcPts val="0"/>
              </a:spcBef>
            </a:pPr>
            <a:r>
              <a:rPr lang="en-US" dirty="0" smtClean="0"/>
              <a:t>Restrict edits in a form</a:t>
            </a:r>
          </a:p>
          <a:p>
            <a:pPr>
              <a:spcBef>
                <a:spcPts val="0"/>
              </a:spcBef>
            </a:pPr>
            <a:r>
              <a:rPr lang="en-US" dirty="0" smtClean="0"/>
              <a:t>Compare fields using a data macro</a:t>
            </a:r>
          </a:p>
          <a:p>
            <a:pPr>
              <a:spcBef>
                <a:spcPts val="0"/>
              </a:spcBef>
            </a:pPr>
            <a:r>
              <a:rPr lang="en-US" dirty="0" smtClean="0"/>
              <a:t>Create a query to display missing data</a:t>
            </a:r>
          </a:p>
          <a:p>
            <a:pPr>
              <a:spcBef>
                <a:spcPts val="0"/>
              </a:spcBef>
            </a:pPr>
            <a:r>
              <a:rPr lang="en-US" dirty="0" smtClean="0"/>
              <a:t>Create a missing data report</a:t>
            </a:r>
          </a:p>
          <a:p>
            <a:pPr>
              <a:spcBef>
                <a:spcPts val="0"/>
              </a:spcBef>
            </a:pPr>
            <a:r>
              <a:rPr lang="en-US" dirty="0" smtClean="0"/>
              <a:t>Create an aggregate report</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Missing Data Report</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marL="514350" indent="-514350"/>
            <a:r>
              <a:rPr lang="en-US" dirty="0" smtClean="0"/>
              <a:t>Use the Report Wizard to Create a Report: </a:t>
            </a:r>
          </a:p>
          <a:p>
            <a:pPr marL="628650" lvl="1" indent="-228600"/>
            <a:r>
              <a:rPr lang="en-US" dirty="0" smtClean="0"/>
              <a:t>Click Report Wizard in the Reports group on the Create tab</a:t>
            </a:r>
          </a:p>
          <a:p>
            <a:pPr marL="628650" lvl="1" indent="-228600"/>
            <a:r>
              <a:rPr lang="en-US" dirty="0" smtClean="0"/>
              <a:t>Choose the correct table or query to base the report on (e.g., use the Missing Price Query)</a:t>
            </a:r>
          </a:p>
          <a:p>
            <a:pPr marL="628650" lvl="1" indent="-228600"/>
            <a:r>
              <a:rPr lang="en-US" dirty="0" smtClean="0"/>
              <a:t>Add the fields you want using the Add One Field (&gt;) button</a:t>
            </a:r>
          </a:p>
          <a:p>
            <a:pPr marL="628650" lvl="1" indent="-228600"/>
            <a:r>
              <a:rPr lang="en-US" dirty="0" smtClean="0"/>
              <a:t>Click at the remaining prompts until the report is displayed</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Missing Data Report (continued)</a:t>
            </a:r>
            <a:endParaRPr lang="en-US" dirty="0"/>
          </a:p>
        </p:txBody>
      </p:sp>
      <p:sp>
        <p:nvSpPr>
          <p:cNvPr id="3" name="Content Placeholder 2"/>
          <p:cNvSpPr>
            <a:spLocks noGrp="1"/>
          </p:cNvSpPr>
          <p:nvPr>
            <p:ph idx="1"/>
          </p:nvPr>
        </p:nvSpPr>
        <p:spPr>
          <a:xfrm>
            <a:off x="457200" y="1676400"/>
            <a:ext cx="8229600" cy="4449763"/>
          </a:xfrm>
        </p:spPr>
        <p:txBody>
          <a:bodyPr/>
          <a:lstStyle/>
          <a:p>
            <a:pPr marL="514350" indent="-514350"/>
            <a:r>
              <a:rPr lang="en-US" dirty="0" smtClean="0"/>
              <a:t>Revise a Report to Highlight Possible Problems</a:t>
            </a:r>
          </a:p>
          <a:p>
            <a:pPr marL="628650" lvl="1" indent="-228600"/>
            <a:r>
              <a:rPr lang="en-US" dirty="0" smtClean="0"/>
              <a:t>Modify the title, add and remove fields, add grouping and sorting, and add a theme</a:t>
            </a:r>
          </a:p>
          <a:p>
            <a:pPr marL="628650" lvl="1" indent="-228600"/>
            <a:r>
              <a:rPr lang="en-US" dirty="0" smtClean="0"/>
              <a:t>To help a user spot a missing price, you could add color to a text box when there is an empty field (conditional formatting)</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an Aggregate Report</a:t>
            </a:r>
            <a:endParaRPr lang="en-US" dirty="0"/>
          </a:p>
        </p:txBody>
      </p:sp>
      <p:sp>
        <p:nvSpPr>
          <p:cNvPr id="3" name="Content Placeholder 2"/>
          <p:cNvSpPr>
            <a:spLocks noGrp="1"/>
          </p:cNvSpPr>
          <p:nvPr>
            <p:ph idx="1"/>
          </p:nvPr>
        </p:nvSpPr>
        <p:spPr/>
        <p:txBody>
          <a:bodyPr/>
          <a:lstStyle/>
          <a:p>
            <a:r>
              <a:rPr lang="en-US" dirty="0" smtClean="0"/>
              <a:t>Steps to create an aggregate report:</a:t>
            </a:r>
          </a:p>
          <a:p>
            <a:pPr lvl="1"/>
            <a:r>
              <a:rPr lang="en-US" dirty="0" smtClean="0"/>
              <a:t>Create a query to use as a record source</a:t>
            </a:r>
          </a:p>
          <a:p>
            <a:pPr lvl="1"/>
            <a:r>
              <a:rPr lang="en-US" dirty="0" smtClean="0"/>
              <a:t>Create a report based on the query </a:t>
            </a:r>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1143000"/>
          </a:xfrm>
        </p:spPr>
        <p:txBody>
          <a:bodyPr>
            <a:normAutofit fontScale="90000"/>
          </a:bodyPr>
          <a:lstStyle/>
          <a:p>
            <a:r>
              <a:rPr lang="en-US" dirty="0" smtClean="0"/>
              <a:t>Create an Aggregate Report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23</a:t>
            </a:fld>
            <a:endParaRPr lang="en-US" dirty="0"/>
          </a:p>
        </p:txBody>
      </p:sp>
      <p:pic>
        <p:nvPicPr>
          <p:cNvPr id="7" name="Picture 6" descr="06fig37_corrected.jpg"/>
          <p:cNvPicPr>
            <a:picLocks noChangeAspect="1"/>
          </p:cNvPicPr>
          <p:nvPr/>
        </p:nvPicPr>
        <p:blipFill>
          <a:blip r:embed="rId3" cstate="print"/>
          <a:stretch>
            <a:fillRect/>
          </a:stretch>
        </p:blipFill>
        <p:spPr>
          <a:xfrm>
            <a:off x="3505200" y="1295400"/>
            <a:ext cx="4895850" cy="5162550"/>
          </a:xfrm>
          <a:prstGeom prst="rect">
            <a:avLst/>
          </a:prstGeom>
        </p:spPr>
      </p:pic>
      <p:sp>
        <p:nvSpPr>
          <p:cNvPr id="9" name="TextBox 8"/>
          <p:cNvSpPr txBox="1"/>
          <p:nvPr/>
        </p:nvSpPr>
        <p:spPr>
          <a:xfrm>
            <a:off x="533400" y="2286000"/>
            <a:ext cx="16764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Aggregate data</a:t>
            </a:r>
          </a:p>
          <a:p>
            <a:r>
              <a:rPr lang="en-US" dirty="0" smtClean="0">
                <a:solidFill>
                  <a:schemeClr val="bg1"/>
                </a:solidFill>
              </a:rPr>
              <a:t>for each model</a:t>
            </a:r>
            <a:endParaRPr lang="en-US" dirty="0">
              <a:solidFill>
                <a:schemeClr val="bg1"/>
              </a:solidFill>
            </a:endParaRPr>
          </a:p>
        </p:txBody>
      </p:sp>
      <p:cxnSp>
        <p:nvCxnSpPr>
          <p:cNvPr id="10" name="Straight Arrow Connector 9"/>
          <p:cNvCxnSpPr>
            <a:stCxn id="9" idx="3"/>
            <a:endCxn id="12" idx="1"/>
          </p:cNvCxnSpPr>
          <p:nvPr/>
        </p:nvCxnSpPr>
        <p:spPr>
          <a:xfrm flipV="1">
            <a:off x="2209800" y="2590800"/>
            <a:ext cx="1524000" cy="18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Left Bracket 11"/>
          <p:cNvSpPr/>
          <p:nvPr/>
        </p:nvSpPr>
        <p:spPr>
          <a:xfrm>
            <a:off x="3733800" y="2362200"/>
            <a:ext cx="228600" cy="457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None/>
            </a:pPr>
            <a:r>
              <a:rPr lang="en-US" dirty="0" smtClean="0"/>
              <a:t>	In this chapter, you learned how to apply the various data validation techniques using tables, forms, and reports to reduce errors while managing the database.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24</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spcBef>
                <a:spcPts val="0"/>
              </a:spcBef>
            </a:pPr>
            <a:r>
              <a:rPr lang="en-US" dirty="0" smtClean="0"/>
              <a:t>Establish Data Validation</a:t>
            </a:r>
          </a:p>
        </p:txBody>
      </p:sp>
      <p:sp>
        <p:nvSpPr>
          <p:cNvPr id="9" name="Content Placeholder 8"/>
          <p:cNvSpPr>
            <a:spLocks noGrp="1"/>
          </p:cNvSpPr>
          <p:nvPr>
            <p:ph idx="1"/>
          </p:nvPr>
        </p:nvSpPr>
        <p:spPr>
          <a:xfrm>
            <a:off x="457200" y="1447800"/>
            <a:ext cx="8229600" cy="4678363"/>
          </a:xfrm>
        </p:spPr>
        <p:txBody>
          <a:bodyPr>
            <a:normAutofit lnSpcReduction="10000"/>
          </a:bodyPr>
          <a:lstStyle/>
          <a:p>
            <a:r>
              <a:rPr lang="en-US" b="1" dirty="0" smtClean="0"/>
              <a:t>Data validation </a:t>
            </a:r>
            <a:r>
              <a:rPr lang="en-US" dirty="0" smtClean="0">
                <a:latin typeface="Times New Roman"/>
                <a:cs typeface="Times New Roman"/>
              </a:rPr>
              <a:t>─ </a:t>
            </a:r>
            <a:r>
              <a:rPr lang="en-US" dirty="0" smtClean="0"/>
              <a:t>a set of constraints or rules that help control how data is entered into a field</a:t>
            </a:r>
          </a:p>
          <a:p>
            <a:r>
              <a:rPr lang="en-US" dirty="0" smtClean="0"/>
              <a:t>Various data validation methods include:</a:t>
            </a:r>
          </a:p>
          <a:p>
            <a:pPr lvl="1"/>
            <a:r>
              <a:rPr lang="en-US" dirty="0" smtClean="0"/>
              <a:t>Required</a:t>
            </a:r>
          </a:p>
          <a:p>
            <a:pPr lvl="1"/>
            <a:r>
              <a:rPr lang="en-US" dirty="0" smtClean="0"/>
              <a:t>Default value</a:t>
            </a:r>
          </a:p>
          <a:p>
            <a:pPr lvl="1"/>
            <a:r>
              <a:rPr lang="en-US" dirty="0" smtClean="0"/>
              <a:t>Validation rule</a:t>
            </a:r>
          </a:p>
          <a:p>
            <a:pPr lvl="1"/>
            <a:r>
              <a:rPr lang="en-US" dirty="0" smtClean="0"/>
              <a:t>Validation text</a:t>
            </a:r>
          </a:p>
          <a:p>
            <a:pPr lvl="1"/>
            <a:r>
              <a:rPr lang="en-US" dirty="0" smtClean="0"/>
              <a:t>Input Masks</a:t>
            </a:r>
          </a:p>
          <a:p>
            <a:pPr lvl="1"/>
            <a:r>
              <a:rPr lang="en-US" dirty="0" smtClean="0"/>
              <a:t>Lookup lists</a:t>
            </a:r>
          </a:p>
          <a:p>
            <a:pPr lvl="1"/>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Create an Input Mask</a:t>
            </a:r>
            <a:endParaRPr lang="en-US" dirty="0"/>
          </a:p>
        </p:txBody>
      </p:sp>
      <p:sp>
        <p:nvSpPr>
          <p:cNvPr id="9" name="Content Placeholder 8"/>
          <p:cNvSpPr>
            <a:spLocks noGrp="1"/>
          </p:cNvSpPr>
          <p:nvPr>
            <p:ph idx="1"/>
          </p:nvPr>
        </p:nvSpPr>
        <p:spPr/>
        <p:txBody>
          <a:bodyPr>
            <a:normAutofit/>
          </a:bodyPr>
          <a:lstStyle/>
          <a:p>
            <a:r>
              <a:rPr lang="en-US" dirty="0" smtClean="0"/>
              <a:t>Database designers can control </a:t>
            </a:r>
            <a:r>
              <a:rPr lang="en-US" b="1" dirty="0" smtClean="0"/>
              <a:t>how</a:t>
            </a:r>
            <a:r>
              <a:rPr lang="en-US" dirty="0" smtClean="0"/>
              <a:t> users enter data into tables by: </a:t>
            </a:r>
          </a:p>
          <a:p>
            <a:pPr lvl="1"/>
            <a:r>
              <a:rPr lang="en-US" dirty="0" smtClean="0"/>
              <a:t>Selecting the appropriate data type when adding fields to a table, e.g., Text, Number, Currency, and Date/Time</a:t>
            </a:r>
          </a:p>
          <a:p>
            <a:pPr lvl="1"/>
            <a:r>
              <a:rPr lang="en-US" dirty="0" smtClean="0"/>
              <a:t>Creating an </a:t>
            </a:r>
            <a:r>
              <a:rPr lang="en-US" b="1" i="1" dirty="0" smtClean="0"/>
              <a:t>input mask</a:t>
            </a:r>
            <a:r>
              <a:rPr lang="en-US" dirty="0" smtClean="0"/>
              <a:t> to further restrict the data being input into a field by specifying the exact format of the data entry.</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an Input Mask (continued)</a:t>
            </a:r>
            <a:endParaRPr lang="en-US" dirty="0"/>
          </a:p>
        </p:txBody>
      </p:sp>
      <p:sp>
        <p:nvSpPr>
          <p:cNvPr id="3" name="Content Placeholder 2"/>
          <p:cNvSpPr>
            <a:spLocks noGrp="1"/>
          </p:cNvSpPr>
          <p:nvPr>
            <p:ph idx="1"/>
          </p:nvPr>
        </p:nvSpPr>
        <p:spPr/>
        <p:txBody>
          <a:bodyPr/>
          <a:lstStyle/>
          <a:p>
            <a:r>
              <a:rPr lang="en-US" dirty="0" smtClean="0"/>
              <a:t>Two ways to create input masks:</a:t>
            </a:r>
          </a:p>
          <a:p>
            <a:pPr lvl="1"/>
            <a:r>
              <a:rPr lang="en-US" dirty="0" smtClean="0"/>
              <a:t>Typing the appropriate characters into the input mask field</a:t>
            </a:r>
          </a:p>
          <a:p>
            <a:pPr lvl="1"/>
            <a:r>
              <a:rPr lang="en-US" dirty="0" smtClean="0"/>
              <a:t>Using the </a:t>
            </a:r>
            <a:r>
              <a:rPr lang="en-US" b="1" i="1" dirty="0" smtClean="0"/>
              <a:t>Input Mask Wizard </a:t>
            </a:r>
            <a:r>
              <a:rPr lang="en-US" dirty="0" smtClean="0"/>
              <a:t>to generate an input mask for a field based on responses to a few questions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Create an Input Mask (continued)</a:t>
            </a:r>
            <a:endParaRPr lang="en-US" dirty="0"/>
          </a:p>
        </p:txBody>
      </p:sp>
      <p:sp>
        <p:nvSpPr>
          <p:cNvPr id="5" name="Footer Placeholder 4"/>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p:txBody>
          <a:bodyPr/>
          <a:lstStyle/>
          <a:p>
            <a:fld id="{97F33F24-5111-4524-9375-24241E4B6E0C}" type="slidenum">
              <a:rPr lang="en-US" smtClean="0"/>
              <a:pPr/>
              <a:t>6</a:t>
            </a:fld>
            <a:endParaRPr lang="en-US" dirty="0"/>
          </a:p>
        </p:txBody>
      </p:sp>
      <p:pic>
        <p:nvPicPr>
          <p:cNvPr id="1026" name="Picture 2" descr="C:\Users\user\Desktop\Exploring_2010\Files Eileen needs to review\Access_ch_5_and_6_tables\Table6.1.jpg"/>
          <p:cNvPicPr>
            <a:picLocks noGrp="1" noChangeAspect="1" noChangeArrowheads="1"/>
          </p:cNvPicPr>
          <p:nvPr>
            <p:ph idx="1"/>
          </p:nvPr>
        </p:nvPicPr>
        <p:blipFill>
          <a:blip r:embed="rId3" cstate="print"/>
          <a:srcRect/>
          <a:stretch>
            <a:fillRect/>
          </a:stretch>
        </p:blipFill>
        <p:spPr bwMode="auto">
          <a:xfrm>
            <a:off x="2124456" y="1741773"/>
            <a:ext cx="4895088" cy="393801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Create and Modify a Lookup Field</a:t>
            </a:r>
            <a:endParaRPr lang="en-US" dirty="0"/>
          </a:p>
        </p:txBody>
      </p:sp>
      <p:sp>
        <p:nvSpPr>
          <p:cNvPr id="3" name="Content Placeholder 2"/>
          <p:cNvSpPr>
            <a:spLocks noGrp="1"/>
          </p:cNvSpPr>
          <p:nvPr>
            <p:ph idx="1"/>
          </p:nvPr>
        </p:nvSpPr>
        <p:spPr/>
        <p:txBody>
          <a:bodyPr>
            <a:normAutofit/>
          </a:bodyPr>
          <a:lstStyle/>
          <a:p>
            <a:r>
              <a:rPr lang="en-US" b="1" dirty="0" smtClean="0"/>
              <a:t>Lookup field </a:t>
            </a:r>
            <a:r>
              <a:rPr lang="en-US" b="1" dirty="0" smtClean="0">
                <a:latin typeface="Times New Roman"/>
                <a:cs typeface="Times New Roman"/>
              </a:rPr>
              <a:t>─ </a:t>
            </a:r>
            <a:r>
              <a:rPr lang="en-US" dirty="0" smtClean="0"/>
              <a:t>provides the user with a finite list of values to choose from</a:t>
            </a:r>
          </a:p>
          <a:p>
            <a:r>
              <a:rPr lang="en-US" b="1" dirty="0" smtClean="0"/>
              <a:t>Lookup Wizard </a:t>
            </a:r>
            <a:r>
              <a:rPr lang="en-US" b="1" dirty="0" smtClean="0">
                <a:latin typeface="Times New Roman"/>
                <a:cs typeface="Times New Roman"/>
              </a:rPr>
              <a:t>─ </a:t>
            </a:r>
            <a:r>
              <a:rPr lang="en-US" dirty="0" smtClean="0"/>
              <a:t>helps to create the lookup field</a:t>
            </a:r>
          </a:p>
          <a:p>
            <a:pPr lvl="1"/>
            <a:r>
              <a:rPr lang="en-US" dirty="0" smtClean="0"/>
              <a:t>Asks you six questions </a:t>
            </a:r>
          </a:p>
          <a:p>
            <a:pPr lvl="1"/>
            <a:r>
              <a:rPr lang="en-US" dirty="0" smtClean="0"/>
              <a:t>Uses your answers to create the options list</a:t>
            </a:r>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Create and Modify a Lookup Field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8</a:t>
            </a:fld>
            <a:endParaRPr lang="en-US" dirty="0"/>
          </a:p>
        </p:txBody>
      </p:sp>
      <p:pic>
        <p:nvPicPr>
          <p:cNvPr id="6" name="Picture 5" descr="06fig05.jpg"/>
          <p:cNvPicPr>
            <a:picLocks noChangeAspect="1"/>
          </p:cNvPicPr>
          <p:nvPr/>
        </p:nvPicPr>
        <p:blipFill>
          <a:blip r:embed="rId3" cstate="print"/>
          <a:stretch>
            <a:fillRect/>
          </a:stretch>
        </p:blipFill>
        <p:spPr>
          <a:xfrm>
            <a:off x="2209800" y="2286000"/>
            <a:ext cx="6134100" cy="3448050"/>
          </a:xfrm>
          <a:prstGeom prst="rect">
            <a:avLst/>
          </a:prstGeom>
        </p:spPr>
      </p:pic>
      <p:sp>
        <p:nvSpPr>
          <p:cNvPr id="7" name="TextBox 6"/>
          <p:cNvSpPr txBox="1"/>
          <p:nvPr/>
        </p:nvSpPr>
        <p:spPr>
          <a:xfrm>
            <a:off x="228600" y="3200400"/>
            <a:ext cx="19812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Payment type with</a:t>
            </a:r>
          </a:p>
          <a:p>
            <a:r>
              <a:rPr lang="en-US" dirty="0" smtClean="0">
                <a:solidFill>
                  <a:schemeClr val="bg1"/>
                </a:solidFill>
              </a:rPr>
              <a:t>lookup options</a:t>
            </a:r>
            <a:endParaRPr lang="en-US" dirty="0">
              <a:solidFill>
                <a:schemeClr val="bg1"/>
              </a:solidFill>
            </a:endParaRPr>
          </a:p>
        </p:txBody>
      </p:sp>
      <p:cxnSp>
        <p:nvCxnSpPr>
          <p:cNvPr id="9" name="Straight Arrow Connector 8"/>
          <p:cNvCxnSpPr>
            <a:stCxn id="7" idx="3"/>
          </p:cNvCxnSpPr>
          <p:nvPr/>
        </p:nvCxnSpPr>
        <p:spPr>
          <a:xfrm>
            <a:off x="2209800" y="3523566"/>
            <a:ext cx="3276600" cy="591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the Tab Order</a:t>
            </a:r>
            <a:endParaRPr lang="en-US" dirty="0"/>
          </a:p>
        </p:txBody>
      </p:sp>
      <p:sp>
        <p:nvSpPr>
          <p:cNvPr id="3" name="Content Placeholder 2"/>
          <p:cNvSpPr>
            <a:spLocks noGrp="1"/>
          </p:cNvSpPr>
          <p:nvPr>
            <p:ph idx="1"/>
          </p:nvPr>
        </p:nvSpPr>
        <p:spPr/>
        <p:txBody>
          <a:bodyPr/>
          <a:lstStyle/>
          <a:p>
            <a:pPr>
              <a:buNone/>
            </a:pPr>
            <a:r>
              <a:rPr lang="en-US" dirty="0" smtClean="0"/>
              <a:t>	</a:t>
            </a:r>
            <a:r>
              <a:rPr lang="en-US" b="1" i="1" dirty="0" smtClean="0"/>
              <a:t>Tab order  </a:t>
            </a:r>
            <a:r>
              <a:rPr lang="en-US" dirty="0" smtClean="0">
                <a:latin typeface="Times New Roman"/>
                <a:cs typeface="Times New Roman"/>
              </a:rPr>
              <a:t>─ </a:t>
            </a:r>
            <a:r>
              <a:rPr lang="en-US" dirty="0" smtClean="0"/>
              <a:t>the sequential</a:t>
            </a:r>
            <a:r>
              <a:rPr lang="en-US" b="1" i="1" dirty="0" smtClean="0"/>
              <a:t> </a:t>
            </a:r>
            <a:r>
              <a:rPr lang="en-US" dirty="0" smtClean="0"/>
              <a:t>advancing in a form from one field or control to the next when you press Tab</a:t>
            </a:r>
          </a:p>
          <a:p>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TotalTime>
  <Words>3899</Words>
  <Application>Microsoft Office PowerPoint</Application>
  <PresentationFormat>On-screen Show (4:3)</PresentationFormat>
  <Paragraphs>308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Objectives</vt:lpstr>
      <vt:lpstr>Establish Data Validation</vt:lpstr>
      <vt:lpstr>Create an Input Mask</vt:lpstr>
      <vt:lpstr>Create an Input Mask (continued)</vt:lpstr>
      <vt:lpstr>Create an Input Mask (continued)</vt:lpstr>
      <vt:lpstr>Create and Modify a Lookup Field</vt:lpstr>
      <vt:lpstr>Create and Modify a Lookup Field (continued)</vt:lpstr>
      <vt:lpstr>Set the Tab Order</vt:lpstr>
      <vt:lpstr>Set the Tab Order (continued)</vt:lpstr>
      <vt:lpstr>Set the Tab Order (continued)</vt:lpstr>
      <vt:lpstr>Create a Combo Box Control</vt:lpstr>
      <vt:lpstr>Create a Combo Box Control (continued)</vt:lpstr>
      <vt:lpstr>Restrict Edits in a Form</vt:lpstr>
      <vt:lpstr>Restrict Edits in a Form (continued)</vt:lpstr>
      <vt:lpstr>Compare Fields using a Data Macro</vt:lpstr>
      <vt:lpstr>Compare Fields using a Data Macro (continued)</vt:lpstr>
      <vt:lpstr>Create a Query to Display Missing Data</vt:lpstr>
      <vt:lpstr>Create a Query to Display Missing Data (continued)</vt:lpstr>
      <vt:lpstr>Creating a Missing Data Report</vt:lpstr>
      <vt:lpstr>Creating a Missing Data Report (continued)</vt:lpstr>
      <vt:lpstr>Create an Aggregate Report</vt:lpstr>
      <vt:lpstr>Create an Aggregate Report (continued)</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Exploring Series</dc:creator>
  <cp:lastModifiedBy>Liu, DeJang</cp:lastModifiedBy>
  <cp:revision>89</cp:revision>
  <dcterms:created xsi:type="dcterms:W3CDTF">2009-09-02T17:31:05Z</dcterms:created>
  <dcterms:modified xsi:type="dcterms:W3CDTF">2011-07-08T02:15:15Z</dcterms:modified>
</cp:coreProperties>
</file>