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91" r:id="rId5"/>
    <p:sldId id="306" r:id="rId6"/>
    <p:sldId id="292" r:id="rId7"/>
    <p:sldId id="316" r:id="rId8"/>
    <p:sldId id="295" r:id="rId9"/>
    <p:sldId id="293" r:id="rId10"/>
    <p:sldId id="307" r:id="rId11"/>
    <p:sldId id="317" r:id="rId12"/>
    <p:sldId id="296" r:id="rId13"/>
    <p:sldId id="297" r:id="rId14"/>
    <p:sldId id="299" r:id="rId15"/>
    <p:sldId id="300" r:id="rId16"/>
    <p:sldId id="318" r:id="rId17"/>
    <p:sldId id="301" r:id="rId18"/>
    <p:sldId id="302" r:id="rId19"/>
    <p:sldId id="303" r:id="rId20"/>
    <p:sldId id="304" r:id="rId21"/>
    <p:sldId id="305" r:id="rId22"/>
    <p:sldId id="308" r:id="rId23"/>
    <p:sldId id="309" r:id="rId24"/>
    <p:sldId id="310" r:id="rId25"/>
    <p:sldId id="311" r:id="rId26"/>
    <p:sldId id="312" r:id="rId27"/>
    <p:sldId id="319" r:id="rId28"/>
    <p:sldId id="315" r:id="rId29"/>
    <p:sldId id="313" r:id="rId30"/>
    <p:sldId id="314" r:id="rId31"/>
    <p:sldId id="26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Overview" id="{54C52045-50FB-4DD2-8BAA-88BC244C7667}">
          <p14:sldIdLst>
            <p14:sldId id="256"/>
            <p14:sldId id="257"/>
          </p14:sldIdLst>
        </p14:section>
        <p14:section name="Action Queries" id="{677D53F7-9BA7-4472-87D8-BD4D6714898F}">
          <p14:sldIdLst>
            <p14:sldId id="258"/>
            <p14:sldId id="291"/>
            <p14:sldId id="306"/>
            <p14:sldId id="292"/>
            <p14:sldId id="316"/>
            <p14:sldId id="295"/>
            <p14:sldId id="293"/>
            <p14:sldId id="307"/>
            <p14:sldId id="317"/>
            <p14:sldId id="296"/>
            <p14:sldId id="297"/>
            <p14:sldId id="299"/>
            <p14:sldId id="300"/>
            <p14:sldId id="318"/>
          </p14:sldIdLst>
        </p14:section>
        <p14:section name="Queries for Special Conditions" id="{1AEBC6DD-7354-4021-9BA7-C2859E510B47}">
          <p14:sldIdLst>
            <p14:sldId id="301"/>
            <p14:sldId id="302"/>
            <p14:sldId id="303"/>
            <p14:sldId id="304"/>
            <p14:sldId id="305"/>
            <p14:sldId id="308"/>
            <p14:sldId id="309"/>
            <p14:sldId id="310"/>
            <p14:sldId id="311"/>
            <p14:sldId id="312"/>
            <p14:sldId id="319"/>
            <p14:sldId id="315"/>
            <p14:sldId id="313"/>
            <p14:sldId id="314"/>
            <p14:sldId id="2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P" initials="JEP" lastIdx="44" clrIdx="0"/>
  <p:cmAuthor id="1" name="Linda Lau" initials="LL" lastIdx="2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76" autoAdjust="0"/>
    <p:restoredTop sz="67731" autoAdjust="0"/>
  </p:normalViewPr>
  <p:slideViewPr>
    <p:cSldViewPr>
      <p:cViewPr varScale="1">
        <p:scale>
          <a:sx n="49" d="100"/>
          <a:sy n="49" d="100"/>
        </p:scale>
        <p:origin x="-151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C4BB-136A-4E8A-8C0D-4EA7A5034EB9}" type="datetimeFigureOut">
              <a:rPr lang="en-US" smtClean="0"/>
              <a:pPr/>
              <a:t>7/7/2011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424124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chapter discusses the use of Advanced</a:t>
            </a:r>
            <a:r>
              <a:rPr lang="en-US" baseline="0" dirty="0" smtClean="0"/>
              <a:t> queries </a:t>
            </a:r>
            <a:r>
              <a:rPr lang="en-US" dirty="0" smtClean="0"/>
              <a:t>in Microsoft Access 2010. </a:t>
            </a:r>
            <a:r>
              <a:rPr lang="en-US" baseline="0" dirty="0" smtClean="0"/>
              <a:t>The most common types of queries are typically select queries, but there are many others that exist as well</a:t>
            </a:r>
            <a:r>
              <a:rPr lang="en-US" sz="1200" kern="1200" baseline="0" dirty="0" smtClean="0">
                <a:solidFill>
                  <a:schemeClr val="tx1"/>
                </a:solidFill>
                <a:latin typeface="+mn-lt"/>
                <a:ea typeface="+mn-ea"/>
                <a:cs typeface="+mn-cs"/>
              </a:rPr>
              <a:t>. Among these are action queries, such as the append, delete, make table and update queries, parameter queries, crosstab queries, find duplicate queries, and find unmatched queries.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examples of Update</a:t>
            </a:r>
            <a:r>
              <a:rPr lang="en-US" baseline="0" dirty="0" smtClean="0"/>
              <a:t> queries:</a:t>
            </a:r>
          </a:p>
          <a:p>
            <a:pPr marL="228600" indent="-228600">
              <a:buAutoNum type="arabicParenR"/>
            </a:pPr>
            <a:r>
              <a:rPr lang="en-US" baseline="0" dirty="0" smtClean="0"/>
              <a:t>We want to make sure all athletes that are eligible are listed as such.  In order to be eligible, assume an athlete needs a GPA of 2.5 or better.  We would create an Update query to change the Eligible field to Yes if the GPA field is greater than 2.5. GPA &gt; 2.5 is our criteria here.</a:t>
            </a:r>
          </a:p>
          <a:p>
            <a:pPr marL="228600" indent="-228600">
              <a:buAutoNum type="arabicParenR"/>
            </a:pPr>
            <a:r>
              <a:rPr lang="en-US" baseline="0" dirty="0" smtClean="0"/>
              <a:t>The town of West Paterson, NJ changed the name of the town to Woodland Park.  We would use multiple criteria to find these.  We need all customers who have a City of West Paterson and a State of NJ.  For all those customers, we would use the Update query to change the City field to Woodland Park.</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Append queries</a:t>
            </a:r>
            <a:r>
              <a:rPr lang="en-US" baseline="0" dirty="0" smtClean="0"/>
              <a:t> can be used to copy records from one or more tables to another.  Much like Update queries, you can specify criteria.   You must append to an existing table.  If you want to create a brand new table, use a Make Table query.</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aseline="0" dirty="0" smtClean="0"/>
              <a:t>When you create an Append query, you should match fields together.  In other words, you must tell Access where to store the results.  Data types should generally match.  Though there are some exceptions (Numeric fields can be stored as Text fields, as can Date fields), it is generally good practice to ensure the data types are the same to avoid errors.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appending records, also keep in mind validation rules</a:t>
            </a:r>
            <a:r>
              <a:rPr lang="en-US" baseline="0" dirty="0" smtClean="0"/>
              <a:t> still apply.  We could not append a record with a Student ID Number of 012345 if that Student ID Number already exists (assuming that is the primary key of the table).  Other rules still apply as well (for example, Start Date must be before End Date).  Any non-required fields that are not accounted for will be left blank.  If there are five fields in the destination and we append four fields, the fifth field will be left blank.  Finally, the destination table should not have an AutoNumber field, because that field can not be appended into.</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Make Table query will select records from one or more tables and paste them in to a new table.  The advantage to this over an Append query is that you do not have to worry about data types, field validation, etc. If the destination table already exists, Access will prompt you to delete this table before proceeding.</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Delete query will remove records that meet a certain criteria from a table.  Delete queries should be run with caution, because records will be permanently deleted from a database.  You may want to backup your database before running a Delete query.  Delete queries may also be used in conjunction with a Make Table or Append query to simulate a move, since there is no move operation available.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3400" dirty="0" smtClean="0"/>
              <a:t>Keep in mind you need to know the </a:t>
            </a:r>
            <a:r>
              <a:rPr lang="en-US" sz="3000" dirty="0" smtClean="0"/>
              <a:t>criteria that should be met for to records to be deleted</a:t>
            </a:r>
            <a:r>
              <a:rPr lang="en-US" sz="3000" baseline="0" dirty="0" smtClean="0"/>
              <a:t> when you create a Delete query.</a:t>
            </a:r>
            <a:endParaRPr lang="en-US" sz="300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Among the other types</a:t>
            </a:r>
            <a:r>
              <a:rPr lang="en-US" baseline="0" dirty="0" smtClean="0"/>
              <a:t> of advanced queries in Access are some of the queries that are not necessarily traditional Select queries.  These queries can help a user make decisions in a database.  Among the types are Parameter queries, Crosstab queries, Find Unmatched Records queries, and Find Duplicate Records queries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b="1" dirty="0" smtClean="0"/>
              <a:t>Parameter query </a:t>
            </a:r>
            <a:r>
              <a:rPr lang="en-US" dirty="0" smtClean="0"/>
              <a:t>will prompt</a:t>
            </a:r>
            <a:r>
              <a:rPr lang="en-US" baseline="0" dirty="0" smtClean="0"/>
              <a:t> a user for criteria, and based on the response, select records.  This is basically a more interactive Select query.  The user can be prompted for criteria and records will be returned based on user’s input.</a:t>
            </a:r>
          </a:p>
          <a:p>
            <a:endParaRPr lang="en-US" baseline="0" dirty="0" smtClean="0"/>
          </a:p>
          <a:p>
            <a:r>
              <a:rPr lang="en-US" baseline="0" dirty="0" smtClean="0"/>
              <a:t>A </a:t>
            </a:r>
            <a:r>
              <a:rPr lang="en-US" b="1" baseline="0" dirty="0" smtClean="0"/>
              <a:t>Crosstab query </a:t>
            </a:r>
            <a:r>
              <a:rPr lang="en-US" baseline="0" dirty="0" smtClean="0"/>
              <a:t>is similar to a PivotTable, without filters.  It will display aggregate data across a two dimensional layout.</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a:t>
            </a:r>
            <a:r>
              <a:rPr lang="en-US" b="1" baseline="0" dirty="0" smtClean="0"/>
              <a:t>Find Unmatched Records query</a:t>
            </a:r>
            <a:r>
              <a:rPr lang="en-US" baseline="0" dirty="0" smtClean="0"/>
              <a:t> will find child records with no matching parent records.</a:t>
            </a:r>
          </a:p>
          <a:p>
            <a:endParaRPr lang="en-US" baseline="0" dirty="0" smtClean="0"/>
          </a:p>
          <a:p>
            <a:r>
              <a:rPr lang="en-US" b="1" baseline="0" dirty="0" smtClean="0"/>
              <a:t>Child records </a:t>
            </a:r>
            <a:r>
              <a:rPr lang="en-US" baseline="0" dirty="0" smtClean="0"/>
              <a:t>are the “many” in a one-to-many relationship, and the </a:t>
            </a:r>
            <a:r>
              <a:rPr lang="en-US" b="1" baseline="0" dirty="0" smtClean="0"/>
              <a:t>parent records </a:t>
            </a:r>
            <a:r>
              <a:rPr lang="en-US" baseline="0" dirty="0" smtClean="0"/>
              <a:t>are the “one”.  For example, in an Orders database where one customer places many orders, the Customer is the parent record and the order is the child record, as one customer places many orders.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chapter,</a:t>
            </a:r>
            <a:r>
              <a:rPr lang="en-US" baseline="0" dirty="0" smtClean="0"/>
              <a:t> we learn how to:</a:t>
            </a:r>
          </a:p>
          <a:p>
            <a:pPr marL="171450" indent="-171450">
              <a:lnSpc>
                <a:spcPct val="110000"/>
              </a:lnSpc>
              <a:buFont typeface="Arial" pitchFamily="34" charset="0"/>
              <a:buChar char="•"/>
            </a:pPr>
            <a:r>
              <a:rPr lang="en-US" dirty="0" smtClean="0"/>
              <a:t>Determine when to use an action query.</a:t>
            </a:r>
          </a:p>
          <a:p>
            <a:pPr marL="171450" indent="-171450">
              <a:lnSpc>
                <a:spcPct val="110000"/>
              </a:lnSpc>
              <a:buFont typeface="Arial" pitchFamily="34" charset="0"/>
              <a:buChar char="•"/>
            </a:pPr>
            <a:r>
              <a:rPr lang="en-US" dirty="0" smtClean="0"/>
              <a:t>Update data with an update query.</a:t>
            </a:r>
          </a:p>
          <a:p>
            <a:pPr marL="171450" indent="-171450">
              <a:lnSpc>
                <a:spcPct val="110000"/>
              </a:lnSpc>
              <a:buFont typeface="Arial" pitchFamily="34" charset="0"/>
              <a:buChar char="•"/>
            </a:pPr>
            <a:r>
              <a:rPr lang="en-US" dirty="0" smtClean="0"/>
              <a:t>Add records to a table with an append query. </a:t>
            </a:r>
          </a:p>
          <a:p>
            <a:pPr marL="171450" indent="-171450">
              <a:lnSpc>
                <a:spcPct val="110000"/>
              </a:lnSpc>
              <a:buFont typeface="Arial" pitchFamily="34" charset="0"/>
              <a:buChar char="•"/>
            </a:pPr>
            <a:r>
              <a:rPr lang="en-US" dirty="0" smtClean="0"/>
              <a:t>Create a table with a make table query.</a:t>
            </a:r>
          </a:p>
          <a:p>
            <a:pPr marL="171450" indent="-171450">
              <a:lnSpc>
                <a:spcPct val="110000"/>
              </a:lnSpc>
              <a:buFont typeface="Arial" pitchFamily="34" charset="0"/>
              <a:buChar char="•"/>
            </a:pPr>
            <a:r>
              <a:rPr lang="en-US" dirty="0" smtClean="0"/>
              <a:t>Delete records with a delete query.</a:t>
            </a:r>
          </a:p>
          <a:p>
            <a:pPr marL="171450" indent="-171450">
              <a:lnSpc>
                <a:spcPct val="110000"/>
              </a:lnSpc>
              <a:buFont typeface="Arial" pitchFamily="34" charset="0"/>
              <a:buChar char="•"/>
            </a:pPr>
            <a:r>
              <a:rPr lang="en-US" dirty="0" smtClean="0"/>
              <a:t>Create a parameter query to provide flexibility.</a:t>
            </a:r>
          </a:p>
          <a:p>
            <a:pPr marL="171450" indent="-171450">
              <a:lnSpc>
                <a:spcPct val="110000"/>
              </a:lnSpc>
              <a:buFont typeface="Arial" pitchFamily="34" charset="0"/>
              <a:buChar char="•"/>
            </a:pPr>
            <a:r>
              <a:rPr lang="en-US" dirty="0" smtClean="0"/>
              <a:t>Summarize data with a crosstab query. </a:t>
            </a:r>
          </a:p>
          <a:p>
            <a:pPr marL="171450" indent="-171450">
              <a:lnSpc>
                <a:spcPct val="110000"/>
              </a:lnSpc>
              <a:buFont typeface="Arial" pitchFamily="34" charset="0"/>
              <a:buChar char="•"/>
            </a:pPr>
            <a:r>
              <a:rPr lang="en-US" dirty="0" smtClean="0"/>
              <a:t>Find unmatched records with a query.</a:t>
            </a:r>
          </a:p>
          <a:p>
            <a:pPr marL="171450" indent="-171450">
              <a:lnSpc>
                <a:spcPct val="110000"/>
              </a:lnSpc>
              <a:buFont typeface="Arial" pitchFamily="34" charset="0"/>
              <a:buChar char="•"/>
            </a:pPr>
            <a:r>
              <a:rPr lang="en-US" dirty="0" smtClean="0"/>
              <a:t>Find duplicate records with a query.</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b="1" dirty="0" smtClean="0"/>
              <a:t>Find Duplicate</a:t>
            </a:r>
            <a:r>
              <a:rPr lang="en-US" b="1" baseline="0" dirty="0" smtClean="0"/>
              <a:t> Records</a:t>
            </a:r>
            <a:r>
              <a:rPr lang="en-US" b="1" dirty="0" smtClean="0"/>
              <a:t> query </a:t>
            </a:r>
            <a:r>
              <a:rPr lang="en-US" dirty="0" smtClean="0"/>
              <a:t>can analyze data to find repeated information, generally</a:t>
            </a:r>
            <a:r>
              <a:rPr lang="en-US" baseline="0" dirty="0" smtClean="0"/>
              <a:t> to find accidental repetition of data.  For example, let’s say a company has store cards.  </a:t>
            </a:r>
            <a:r>
              <a:rPr lang="en-US" dirty="0" smtClean="0"/>
              <a:t>Customers can sign up for supermarket</a:t>
            </a:r>
            <a:r>
              <a:rPr lang="en-US" baseline="0" dirty="0" smtClean="0"/>
              <a:t> store </a:t>
            </a:r>
            <a:r>
              <a:rPr lang="en-US" dirty="0" smtClean="0"/>
              <a:t>cards, but at times people sign up for multiple cards.  To find people who have signed up for two,</a:t>
            </a:r>
            <a:r>
              <a:rPr lang="en-US" baseline="0" dirty="0" smtClean="0"/>
              <a:t> </a:t>
            </a:r>
            <a:r>
              <a:rPr lang="en-US" dirty="0" smtClean="0"/>
              <a:t>people with the same name, address, etc.,</a:t>
            </a:r>
            <a:r>
              <a:rPr lang="en-US" baseline="0" dirty="0" smtClean="0"/>
              <a:t> you could use a Find Duplicate Records query.</a:t>
            </a: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b="1" dirty="0" smtClean="0"/>
              <a:t>Parameter query </a:t>
            </a:r>
            <a:r>
              <a:rPr lang="en-US" dirty="0" smtClean="0"/>
              <a:t>is basically a Select</a:t>
            </a:r>
            <a:r>
              <a:rPr lang="en-US" baseline="0" dirty="0" smtClean="0"/>
              <a:t> query with one simple change. You can prompt the user for more information.  In order to do so, you can surround what you want to prompt the user with by left and right brackets.  For example, if you want to ask the user to enter a year, the prompt would be:</a:t>
            </a:r>
          </a:p>
          <a:p>
            <a:endParaRPr lang="en-US" baseline="0" dirty="0" smtClean="0"/>
          </a:p>
          <a:p>
            <a:r>
              <a:rPr lang="en-US" baseline="0" dirty="0" smtClean="0"/>
              <a:t>[Enter a Year]</a:t>
            </a:r>
          </a:p>
          <a:p>
            <a:endParaRPr lang="en-US" baseline="0" dirty="0" smtClean="0"/>
          </a:p>
          <a:p>
            <a:r>
              <a:rPr lang="en-US" baseline="0" dirty="0" smtClean="0"/>
              <a:t>The user will be prompted for a year in this case.  Multiple parameters can be added to a query as well, and Access would prompt the user first for the leftmost parameter and move to the right.</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Access will prompt</a:t>
            </a:r>
            <a:r>
              <a:rPr lang="en-US" baseline="0" dirty="0" smtClean="0"/>
              <a:t> the user to fill in a value for the parameter in a dialog box when the query is executed.</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Parameter queries can be used to match partial fields as well.  For example, let</a:t>
            </a:r>
            <a:r>
              <a:rPr lang="en-US" baseline="0" dirty="0" smtClean="0"/>
              <a:t> us say we need to pull out all customers in a certain area code.  We can prompt the user for an area code, and use the result as part of the criteria, using wildcards. In this case, the bracketed instructions can be added to any criteria string.  For example, to find all numbers starting with are code 201, we would type </a:t>
            </a:r>
          </a:p>
          <a:p>
            <a:endParaRPr lang="en-US" baseline="0" dirty="0" smtClean="0"/>
          </a:p>
          <a:p>
            <a:r>
              <a:rPr lang="en-US" baseline="0" dirty="0" smtClean="0"/>
              <a:t>Like 201* </a:t>
            </a:r>
          </a:p>
          <a:p>
            <a:endParaRPr lang="en-US" baseline="0" dirty="0" smtClean="0"/>
          </a:p>
          <a:p>
            <a:r>
              <a:rPr lang="en-US" baseline="0" dirty="0" smtClean="0"/>
              <a:t>and it is not much different using parameters.  In this case, we would type </a:t>
            </a:r>
          </a:p>
          <a:p>
            <a:endParaRPr lang="en-US" baseline="0" dirty="0" smtClean="0"/>
          </a:p>
          <a:p>
            <a:r>
              <a:rPr lang="en-US" baseline="0" dirty="0" smtClean="0"/>
              <a:t>Like [Enter Area Code] &amp; </a:t>
            </a:r>
            <a:r>
              <a:rPr lang="en-US" sz="1200" dirty="0" smtClean="0"/>
              <a:t>'</a:t>
            </a:r>
            <a:r>
              <a:rPr lang="en-US" baseline="0" dirty="0" smtClean="0"/>
              <a:t>*</a:t>
            </a:r>
            <a:r>
              <a:rPr lang="en-US" sz="1200" dirty="0" smtClean="0"/>
              <a:t>‘</a:t>
            </a:r>
          </a:p>
          <a:p>
            <a:endParaRPr lang="en-US" sz="1200" dirty="0" smtClean="0"/>
          </a:p>
          <a:p>
            <a:r>
              <a:rPr lang="en-US" sz="1200" dirty="0" smtClean="0"/>
              <a:t>to</a:t>
            </a:r>
            <a:r>
              <a:rPr lang="en-US" sz="1200" baseline="0" dirty="0" smtClean="0"/>
              <a:t> simulate this.  Note that the &amp; character is just a way for Access to string two sets of characters together.</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Parameter queries can be used as the basis for reports as well.  When we</a:t>
            </a:r>
            <a:r>
              <a:rPr lang="en-US" baseline="0" dirty="0" smtClean="0"/>
              <a:t> do so, these are called </a:t>
            </a:r>
            <a:r>
              <a:rPr lang="en-US" b="1" baseline="0" dirty="0" smtClean="0"/>
              <a:t>Parameter Reports</a:t>
            </a:r>
            <a:r>
              <a:rPr lang="en-US" baseline="0" dirty="0" smtClean="0"/>
              <a:t>.  To do so, we first create a Parameter query (as we have done already) and then create a new report.  The source for this new report would be the Parameter query that we just created.</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Similar to PivotTables, </a:t>
            </a:r>
            <a:r>
              <a:rPr lang="en-US" b="0" dirty="0" smtClean="0"/>
              <a:t>Crosstab</a:t>
            </a:r>
            <a:r>
              <a:rPr lang="en-US" b="0" baseline="0" dirty="0" smtClean="0"/>
              <a:t> queries </a:t>
            </a:r>
            <a:r>
              <a:rPr lang="en-US" baseline="0" dirty="0" smtClean="0"/>
              <a:t>s</a:t>
            </a:r>
            <a:r>
              <a:rPr lang="en-US" dirty="0" smtClean="0"/>
              <a:t>ummarize a data source into a grid of rows and columns.  Much like PivotTables, Crosstab</a:t>
            </a:r>
            <a:r>
              <a:rPr lang="en-US" baseline="0" dirty="0" smtClean="0"/>
              <a:t> queries u</a:t>
            </a:r>
            <a:r>
              <a:rPr lang="en-US" dirty="0" smtClean="0"/>
              <a:t>se aggregate functions to summarize data (sum, count, average, etc.).</a:t>
            </a:r>
            <a:r>
              <a:rPr lang="en-US" baseline="0" dirty="0" smtClean="0"/>
              <a:t>  Basically, it is a </a:t>
            </a:r>
            <a:r>
              <a:rPr lang="en-US" dirty="0" smtClean="0"/>
              <a:t>PivotTable without filters. There are two reasons to use a Crosstab query instead of a PivotTable.  First, Crosstab</a:t>
            </a:r>
            <a:r>
              <a:rPr lang="en-US" baseline="0" dirty="0" smtClean="0"/>
              <a:t> queries can be based on one table, multiple tables, queries, or any combination thereof.  Secondly, any number of Crosstab queries can be created and saved for future use. </a:t>
            </a:r>
            <a:r>
              <a:rPr lang="en-US" sz="2600" dirty="0" smtClean="0"/>
              <a:t>Each table can only have one PivotTable</a:t>
            </a:r>
            <a:r>
              <a:rPr lang="en-US" sz="1200" dirty="0"/>
              <a:t>.</a:t>
            </a:r>
            <a:endParaRPr lang="en-US" sz="260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 Crosstab query, the </a:t>
            </a:r>
            <a:r>
              <a:rPr lang="en-US" b="1" dirty="0" smtClean="0"/>
              <a:t>column</a:t>
            </a:r>
            <a:r>
              <a:rPr lang="en-US" b="1" baseline="0" dirty="0" smtClean="0"/>
              <a:t> headings </a:t>
            </a:r>
            <a:r>
              <a:rPr lang="en-US" b="0" baseline="0" dirty="0" smtClean="0"/>
              <a:t>display field values along the top side, and the </a:t>
            </a:r>
            <a:r>
              <a:rPr lang="en-US" b="1" baseline="0" dirty="0" smtClean="0"/>
              <a:t>row headings </a:t>
            </a:r>
            <a:r>
              <a:rPr lang="en-US" b="0" baseline="0" dirty="0" smtClean="0"/>
              <a:t>display field values along the left side of the screen.   Once a Crosstab query has been completed, it can easily be edited to add fields, change the order of the fields, and do many other common editing tasks.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Example:</a:t>
            </a:r>
            <a:r>
              <a:rPr lang="en-US" sz="1200" baseline="0" dirty="0" smtClean="0"/>
              <a:t>  Y</a:t>
            </a:r>
            <a:r>
              <a:rPr lang="en-US" sz="1200" dirty="0" smtClean="0"/>
              <a:t>ou may want to summarize the revenue generated by each salesperson for each month and for the year.  This</a:t>
            </a:r>
            <a:r>
              <a:rPr lang="en-US" sz="1200" baseline="0" dirty="0" smtClean="0"/>
              <a:t> is shown on the next slide (or figure 7.33 in your textbook).</a:t>
            </a:r>
            <a:endParaRPr lang="en-US" sz="1200" dirty="0" smtClean="0"/>
          </a:p>
          <a:p>
            <a:endParaRPr lang="en-US" sz="1200"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Crosstab query in the above figure (Figure 7.33 in your text) has two row</a:t>
            </a:r>
            <a:r>
              <a:rPr lang="en-US" baseline="0" dirty="0" smtClean="0"/>
              <a:t> headings </a:t>
            </a:r>
            <a:r>
              <a:rPr lang="en-US" baseline="0" dirty="0" smtClean="0">
                <a:latin typeface="Times New Roman"/>
                <a:cs typeface="Times New Roman"/>
              </a:rPr>
              <a:t>–</a:t>
            </a:r>
            <a:r>
              <a:rPr lang="en-US" baseline="0" dirty="0" smtClean="0"/>
              <a:t> Last Name and First Name.  This query has the months of the year as the column headings.  The aggregate function Sum has been used to get monthly and overall totals.  As you can see, this resembles a PivotTable.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there may</a:t>
            </a:r>
            <a:r>
              <a:rPr lang="en-US" baseline="0" dirty="0" smtClean="0"/>
              <a:t> be records in one table, but not another, a Find Unmatched Records table may help us to find them.  This query will c</a:t>
            </a:r>
            <a:r>
              <a:rPr lang="en-US" dirty="0" smtClean="0"/>
              <a:t>ompare records in two related tables and displays the records found in one table, but not the other.  It requires a common field</a:t>
            </a:r>
            <a:r>
              <a:rPr lang="en-US" baseline="0" dirty="0" smtClean="0"/>
              <a:t> in order to compare.  </a:t>
            </a:r>
          </a:p>
          <a:p>
            <a:endParaRPr lang="en-US" baseline="0" dirty="0" smtClean="0"/>
          </a:p>
          <a:p>
            <a:r>
              <a:rPr lang="en-US" baseline="0" dirty="0" smtClean="0"/>
              <a:t>For example, you can find </a:t>
            </a:r>
            <a:r>
              <a:rPr lang="en-US" dirty="0" smtClean="0"/>
              <a:t>all applicants to a college (stored in Student table) who have never registered for a class (found in Registration table).</a:t>
            </a:r>
            <a:r>
              <a:rPr lang="en-US" baseline="0" dirty="0" smtClean="0"/>
              <a:t>  We would assume in this case the student ID would be a common field, so this query would return all students who exist in the Student table but do not exist in the Registration table, thereby showing students who have never registered.</a:t>
            </a: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a:t>
            </a:r>
            <a:r>
              <a:rPr lang="en-US" baseline="0" dirty="0" smtClean="0"/>
              <a:t> queries are common in databases.  They allow the user to find information on demand.  However, there may be times we want to do more than find information, and that is what </a:t>
            </a:r>
            <a:r>
              <a:rPr lang="en-US" b="1" baseline="0" dirty="0" smtClean="0"/>
              <a:t>Action queries </a:t>
            </a:r>
            <a:r>
              <a:rPr lang="en-US" baseline="0" dirty="0" smtClean="0"/>
              <a:t>will do.   Instead of selecting information for display, they will perform an action to add, update, and delete records.  We start by creating a new Select query, and then we can change to an Update, Append, Make Table, or Delete query.</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Find</a:t>
            </a:r>
            <a:r>
              <a:rPr lang="en-US" baseline="0" dirty="0" smtClean="0"/>
              <a:t> Duplicate Records queries is u</a:t>
            </a:r>
            <a:r>
              <a:rPr lang="en-US" dirty="0" smtClean="0"/>
              <a:t>seful to find duplicate values in a table.</a:t>
            </a:r>
            <a:r>
              <a:rPr lang="en-US" baseline="0" dirty="0" smtClean="0"/>
              <a:t>  This is especially useful if you attempt to add a relationship and enforce referential integrity. If there are records that violate referential integrity rules, Access will not allow this relationship to be set up. For example, let’s say there are multiple customers with the same ID number.  This can not exist when you attempt to set up a primary key, so a find duplicates query can help.  This type of query w</a:t>
            </a:r>
            <a:r>
              <a:rPr lang="en-US" dirty="0" smtClean="0"/>
              <a:t>ill find duplicates, but it is still up to DBA to review manually and fix manually as well.</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spcBef>
                <a:spcPts val="600"/>
              </a:spcBef>
              <a:buNone/>
            </a:pPr>
            <a:r>
              <a:rPr lang="en-US" dirty="0" smtClean="0"/>
              <a:t>In this chapter, you learned to go beyond the Select query to automatically add, update, and delete records using other types of queries, and to use special types of queries to help make decisions and increase the flexibility of your database.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Just</a:t>
            </a:r>
            <a:r>
              <a:rPr lang="en-US" baseline="0" dirty="0" smtClean="0"/>
              <a:t> as you might find in a Select query, all Action queries c</a:t>
            </a:r>
            <a:r>
              <a:rPr lang="en-US" sz="3400" dirty="0" smtClean="0"/>
              <a:t>an use criteria just as Select queries can.  These queries often are run in the background; in other words, they may be triggered to run automatically</a:t>
            </a:r>
            <a:r>
              <a:rPr lang="en-US" sz="3400" baseline="0" dirty="0" smtClean="0"/>
              <a:t> at certain times or when certain actions are performed in a database.  Since these queries are actually changing data, they ca</a:t>
            </a:r>
            <a:r>
              <a:rPr lang="en-US" sz="3400" dirty="0" smtClean="0"/>
              <a:t>n cause problems with data loss, and the database should be ba</a:t>
            </a:r>
            <a:r>
              <a:rPr lang="en-US" sz="3000" dirty="0" smtClean="0"/>
              <a:t>cked up before running.  Otherwise, you may experience catastrophic data loss or corruption.</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types of</a:t>
            </a:r>
            <a:r>
              <a:rPr lang="en-US" baseline="0" dirty="0" smtClean="0"/>
              <a:t> Action queries are:</a:t>
            </a:r>
          </a:p>
          <a:p>
            <a:pPr marL="228600" indent="-228600">
              <a:buAutoNum type="arabicParenR"/>
            </a:pPr>
            <a:r>
              <a:rPr lang="en-US" b="1" baseline="0" dirty="0" smtClean="0"/>
              <a:t>Append queries</a:t>
            </a:r>
            <a:r>
              <a:rPr lang="en-US" baseline="0" dirty="0" smtClean="0"/>
              <a:t>, which can be used to add records to an existing table.  For example, after students have graduated from a college, the Registrar’s Office may wish to have those student records copied from the Students table to the Graduated table.  </a:t>
            </a:r>
          </a:p>
          <a:p>
            <a:pPr marL="228600" indent="-228600">
              <a:buAutoNum type="arabicParenR"/>
            </a:pPr>
            <a:r>
              <a:rPr lang="en-US" b="1" baseline="0" dirty="0" smtClean="0"/>
              <a:t>Delete queries</a:t>
            </a:r>
            <a:r>
              <a:rPr lang="en-US" baseline="0" dirty="0" smtClean="0"/>
              <a:t>, which can be used to delete records.  For example, after we have copied graduated students to the Graduated table, we likely want to remove them from the Student table to avoid duplication.</a:t>
            </a:r>
          </a:p>
          <a:p>
            <a:pPr marL="228600" indent="-228600">
              <a:buAutoNum type="arabicParenR"/>
            </a:pPr>
            <a:endParaRPr lang="en-US" baseline="0" dirty="0" smtClean="0"/>
          </a:p>
          <a:p>
            <a:pPr marL="0" indent="0">
              <a:buNone/>
            </a:pPr>
            <a:r>
              <a:rPr lang="en-US" baseline="0" dirty="0" smtClean="0"/>
              <a:t>Note that there is no “move” query, so this is how a move to an existing table is simulated.</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more types of Action queries are:</a:t>
            </a:r>
          </a:p>
          <a:p>
            <a:pPr marL="228600" indent="-228600">
              <a:buAutoNum type="arabicParenR"/>
            </a:pPr>
            <a:r>
              <a:rPr lang="en-US" b="1" dirty="0" smtClean="0"/>
              <a:t>Update</a:t>
            </a:r>
            <a:r>
              <a:rPr lang="en-US" b="1" baseline="0" dirty="0" smtClean="0"/>
              <a:t> queries</a:t>
            </a:r>
            <a:r>
              <a:rPr lang="en-US" baseline="0" dirty="0" smtClean="0"/>
              <a:t>, which can be used to make changes.  For example, when a customer service representative leaves a company, we may need to reassign their clients to someone else.  If we wish to do this automatically rather than by hand, an Update query would be our way to do this</a:t>
            </a:r>
          </a:p>
          <a:p>
            <a:pPr marL="228600" marR="0" lvl="2"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smtClean="0"/>
              <a:t>Make Table queries</a:t>
            </a:r>
            <a:r>
              <a:rPr lang="en-US" baseline="0" dirty="0" smtClean="0"/>
              <a:t>, which can be used to copy information to a new table.  For example, we may want to move inactive customers to a new table. This would then be paired with a delete query to remove the old records.  This can help keep the Customers table fast and efficient, because q</a:t>
            </a:r>
            <a:r>
              <a:rPr lang="en-US" sz="2600" dirty="0" smtClean="0"/>
              <a:t>ueries on smaller tables will be quicker</a:t>
            </a:r>
            <a:r>
              <a:rPr lang="en-US" sz="1200" dirty="0"/>
              <a:t>.</a:t>
            </a:r>
            <a:endParaRPr lang="en-US" sz="260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creating a Select query, you can change query type at any time by clicking on one of the buttons in the Query Tools Design Tab on the Ribbon.  You will notice to the right of Select, there is an option to change the query in to a Make Table, Append, Update, and Delete query.</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7</a:t>
            </a:fld>
            <a:endParaRPr lang="en-US" dirty="0"/>
          </a:p>
        </p:txBody>
      </p:sp>
    </p:spTree>
    <p:extLst>
      <p:ext uri="{BB962C8B-B14F-4D97-AF65-F5344CB8AC3E}">
        <p14:creationId xmlns:p14="http://schemas.microsoft.com/office/powerpoint/2010/main" val="422178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Action</a:t>
            </a:r>
            <a:r>
              <a:rPr lang="en-US" baseline="0" dirty="0" smtClean="0"/>
              <a:t> queries are making changes to a database, there are some precautions that should be taken.</a:t>
            </a:r>
          </a:p>
          <a:p>
            <a:pPr marL="228600" indent="-228600">
              <a:buAutoNum type="arabicParenR"/>
            </a:pPr>
            <a:r>
              <a:rPr lang="en-US" baseline="0" dirty="0" smtClean="0"/>
              <a:t>Back up the database before running a query, because it can cause unintended changes to the data.</a:t>
            </a:r>
          </a:p>
          <a:p>
            <a:pPr marL="228600" indent="-228600">
              <a:buAutoNum type="arabicParenR"/>
            </a:pPr>
            <a:r>
              <a:rPr lang="en-US" baseline="0" dirty="0" smtClean="0"/>
              <a:t>When Access runs Action queries, it will tell you how many rows will be affected.  If this number seems higher than you expected, you may want to check your query.</a:t>
            </a:r>
          </a:p>
          <a:p>
            <a:pPr marL="228600" indent="-228600">
              <a:buAutoNum type="arabicParenR"/>
            </a:pPr>
            <a:r>
              <a:rPr lang="en-US" dirty="0" smtClean="0"/>
              <a:t>After</a:t>
            </a:r>
            <a:r>
              <a:rPr lang="en-US" baseline="0" dirty="0" smtClean="0"/>
              <a:t> you run the query, it is advisable to give the data a quick spot-check for mistakes.</a:t>
            </a:r>
          </a:p>
          <a:p>
            <a:pPr marL="228600" indent="-228600">
              <a:buAutoNum type="arabicParenR"/>
            </a:pPr>
            <a:r>
              <a:rPr lang="en-US" dirty="0" smtClean="0"/>
              <a:t>Especially</a:t>
            </a:r>
            <a:r>
              <a:rPr lang="en-US" baseline="0" dirty="0" smtClean="0"/>
              <a:t> when using Update queries, do not run the query twice in a row.  If you were updating salaries by 10% and ran that query twice in a row, it would increase salaries two times and cause unintended changes.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 queries can be used to automate</a:t>
            </a:r>
            <a:r>
              <a:rPr lang="en-US" baseline="0" dirty="0" smtClean="0"/>
              <a:t> changes to a database.  These could be done by hand, but in a large database system, this is impractical.  An Update query can change the value of one or more fields automatically, and like a Select query, we can use criteria to narrow down the records that will be changed.  We can use a single criteria or multiple criteria to do so.</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7" name="Footer Placeholder 4"/>
          <p:cNvSpPr txBox="1">
            <a:spLocks/>
          </p:cNvSpPr>
          <p:nvPr userDrawn="1"/>
        </p:nvSpPr>
        <p:spPr>
          <a:xfrm>
            <a:off x="2057400" y="65087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Garamond" pitchFamily="18" charset="0"/>
                <a:ea typeface="+mn-ea"/>
                <a:cs typeface="+mn-cs"/>
              </a:rPr>
              <a:t>Copyright © 2011 Pearson Education, Inc. Publishing as Prentice Hall.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p:txBody>
      </p:sp>
      <p:sp>
        <p:nvSpPr>
          <p:cNvPr id="8" name="Slide Number Placeholder 5"/>
          <p:cNvSpPr>
            <a:spLocks noGrp="1"/>
          </p:cNvSpPr>
          <p:nvPr>
            <p:ph type="sldNum" sz="quarter" idx="4"/>
          </p:nvPr>
        </p:nvSpPr>
        <p:spPr>
          <a:xfrm>
            <a:off x="8229600" y="6492875"/>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9"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7"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sz="4400" b="1" kern="1200">
          <a:solidFill>
            <a:schemeClr val="tx1"/>
          </a:solidFill>
          <a:latin typeface="Garamon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aram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aram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362200"/>
            <a:ext cx="3124200" cy="2862322"/>
          </a:xfrm>
          <a:prstGeom prst="rect">
            <a:avLst/>
          </a:prstGeom>
          <a:noFill/>
        </p:spPr>
        <p:txBody>
          <a:bodyPr wrap="square" rtlCol="0">
            <a:spAutoFit/>
          </a:bodyPr>
          <a:lstStyle/>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a:latin typeface="Garamond" pitchFamily="18" charset="0"/>
            </a:endParaRPr>
          </a:p>
        </p:txBody>
      </p:sp>
      <p:sp>
        <p:nvSpPr>
          <p:cNvPr id="6" name="Slide Number Placeholder 5"/>
          <p:cNvSpPr>
            <a:spLocks noGrp="1"/>
          </p:cNvSpPr>
          <p:nvPr>
            <p:ph type="sldNum" sz="quarter" idx="4"/>
          </p:nvPr>
        </p:nvSpPr>
        <p:spPr/>
        <p:txBody>
          <a:bodyPr/>
          <a:lstStyle/>
          <a:p>
            <a:fld id="{97F33F24-5111-4524-9375-24241E4B6E0C}" type="slidenum">
              <a:rPr lang="en-US" smtClean="0"/>
              <a:pPr/>
              <a:t>1</a:t>
            </a:fld>
            <a:endParaRPr lang="en-US" dirty="0"/>
          </a:p>
        </p:txBody>
      </p:sp>
      <p:sp>
        <p:nvSpPr>
          <p:cNvPr id="7" name="Footer Placeholder 6"/>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TextBox 7"/>
          <p:cNvSpPr txBox="1"/>
          <p:nvPr/>
        </p:nvSpPr>
        <p:spPr>
          <a:xfrm>
            <a:off x="3375615" y="205596"/>
            <a:ext cx="5410200" cy="2862322"/>
          </a:xfrm>
          <a:prstGeom prst="rect">
            <a:avLst/>
          </a:prstGeom>
          <a:noFill/>
        </p:spPr>
        <p:txBody>
          <a:bodyPr wrap="square" rtlCol="0">
            <a:spAutoFit/>
          </a:bodyPr>
          <a:lstStyle/>
          <a:p>
            <a:r>
              <a:rPr lang="en-US" sz="3600" dirty="0" smtClean="0">
                <a:latin typeface="Garamond" pitchFamily="18" charset="0"/>
              </a:rPr>
              <a:t>CIS 1230</a:t>
            </a:r>
            <a:endParaRPr lang="en-US" dirty="0" smtClean="0">
              <a:latin typeface="Garamond" pitchFamily="18" charset="0"/>
            </a:endParaRPr>
          </a:p>
          <a:p>
            <a:r>
              <a:rPr lang="en-US" sz="3600" dirty="0" smtClean="0">
                <a:latin typeface="Garamond" pitchFamily="18" charset="0"/>
              </a:rPr>
              <a:t>Chapter 7</a:t>
            </a:r>
          </a:p>
          <a:p>
            <a:r>
              <a:rPr lang="en-US" sz="3600" dirty="0" smtClean="0">
                <a:latin typeface="Garamond" pitchFamily="18" charset="0"/>
              </a:rPr>
              <a:t>Advanced Queries: </a:t>
            </a:r>
          </a:p>
          <a:p>
            <a:r>
              <a:rPr lang="en-US" sz="3600" dirty="0" smtClean="0">
                <a:latin typeface="Garamond" pitchFamily="18" charset="0"/>
              </a:rPr>
              <a:t>Moving Beyond the Select Query</a:t>
            </a:r>
            <a:endParaRPr lang="en-US" sz="3600" dirty="0">
              <a:latin typeface="Garamond" pitchFamily="18" charset="0"/>
            </a:endParaRPr>
          </a:p>
        </p:txBody>
      </p:sp>
      <p:cxnSp>
        <p:nvCxnSpPr>
          <p:cNvPr id="9" name="Straight Connector 8"/>
          <p:cNvCxnSpPr/>
          <p:nvPr/>
        </p:nvCxnSpPr>
        <p:spPr>
          <a:xfrm flipV="1">
            <a:off x="2612571" y="3001078"/>
            <a:ext cx="6092622" cy="36036"/>
          </a:xfrm>
          <a:prstGeom prst="line">
            <a:avLst/>
          </a:prstGeom>
          <a:ln w="57150" cmpd="sng">
            <a:solidFill>
              <a:schemeClr val="bg1"/>
            </a:solidFill>
          </a:ln>
          <a:effectLst>
            <a:outerShdw blurRad="50800" dist="50800" dir="5400000" algn="ctr" rotWithShape="0">
              <a:schemeClr val="accent1">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0" name="Picture 9" descr="Exploring2010_access_cover.jpg"/>
          <p:cNvPicPr>
            <a:picLocks noChangeAspect="1"/>
          </p:cNvPicPr>
          <p:nvPr/>
        </p:nvPicPr>
        <p:blipFill>
          <a:blip r:embed="rId3" cstate="print"/>
          <a:stretch>
            <a:fillRect/>
          </a:stretch>
        </p:blipFill>
        <p:spPr>
          <a:xfrm>
            <a:off x="304800" y="1600200"/>
            <a:ext cx="3040011" cy="388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Update Query:  Examples</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dirty="0" smtClean="0"/>
              <a:t>All athletes with grade point averages greater than 2.5 should have the Eligible field set to Yes</a:t>
            </a:r>
          </a:p>
          <a:p>
            <a:r>
              <a:rPr lang="en-US" sz="3400" dirty="0" smtClean="0"/>
              <a:t>West Paterson, NJ changed their name to Woodland Park</a:t>
            </a:r>
            <a:endParaRPr lang="en-US" sz="3400" dirty="0"/>
          </a:p>
          <a:p>
            <a:pPr lvl="1"/>
            <a:r>
              <a:rPr lang="en-US" sz="3000" dirty="0" smtClean="0"/>
              <a:t>All customers who have a City field of West Paterson and a State of NJ should have the City field changed to Woodland Park</a:t>
            </a:r>
            <a:endParaRPr lang="en-US" sz="3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10</a:t>
            </a:fld>
            <a:endParaRPr lang="en-US" dirty="0"/>
          </a:p>
        </p:txBody>
      </p:sp>
    </p:spTree>
    <p:extLst>
      <p:ext uri="{BB962C8B-B14F-4D97-AF65-F5344CB8AC3E}">
        <p14:creationId xmlns:p14="http://schemas.microsoft.com/office/powerpoint/2010/main" val="636959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Append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endParaRPr lang="en-US" sz="3400" dirty="0" smtClean="0"/>
          </a:p>
          <a:p>
            <a:r>
              <a:rPr lang="en-US" sz="3400" dirty="0" smtClean="0"/>
              <a:t>Selects records from one or more tables and adds them to existing table</a:t>
            </a:r>
          </a:p>
          <a:p>
            <a:r>
              <a:rPr lang="en-US" sz="3400" dirty="0" smtClean="0"/>
              <a:t>Destination table must exist</a:t>
            </a:r>
          </a:p>
          <a:p>
            <a:pPr lvl="1"/>
            <a:r>
              <a:rPr lang="en-US" sz="3000" dirty="0" smtClean="0"/>
              <a:t>If not, use a Make Table query</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11</a:t>
            </a:fld>
            <a:endParaRPr lang="en-US" dirty="0"/>
          </a:p>
        </p:txBody>
      </p:sp>
    </p:spTree>
    <p:extLst>
      <p:ext uri="{BB962C8B-B14F-4D97-AF65-F5344CB8AC3E}">
        <p14:creationId xmlns:p14="http://schemas.microsoft.com/office/powerpoint/2010/main" val="1937483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Append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endParaRPr lang="en-US" sz="3400" dirty="0" smtClean="0"/>
          </a:p>
          <a:p>
            <a:r>
              <a:rPr lang="en-US" sz="3400" dirty="0" smtClean="0"/>
              <a:t>Must match source fields with destination fields</a:t>
            </a:r>
          </a:p>
          <a:p>
            <a:r>
              <a:rPr lang="en-US" sz="3400" dirty="0" smtClean="0"/>
              <a:t>Data types must match</a:t>
            </a:r>
          </a:p>
          <a:p>
            <a:pPr lvl="1"/>
            <a:r>
              <a:rPr lang="en-US" sz="3000" dirty="0" smtClean="0"/>
              <a:t>Cannot append a date field in to a numeric field</a:t>
            </a:r>
          </a:p>
          <a:p>
            <a:pPr lvl="1"/>
            <a:r>
              <a:rPr lang="en-US" sz="3000" dirty="0" smtClean="0"/>
              <a:t>Exceptions: Numeric and Date fields can both be appended to a Text field</a:t>
            </a:r>
          </a:p>
          <a:p>
            <a:pPr lvl="1">
              <a:buNone/>
            </a:pPr>
            <a:endParaRPr lang="en-US" sz="3000"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12</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Append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dirty="0" smtClean="0"/>
              <a:t>Validation rules in the destination table still apply</a:t>
            </a:r>
          </a:p>
          <a:p>
            <a:pPr lvl="1"/>
            <a:r>
              <a:rPr lang="en-US" sz="3000" dirty="0" smtClean="0"/>
              <a:t>Could not duplicate primary key</a:t>
            </a:r>
          </a:p>
          <a:p>
            <a:r>
              <a:rPr lang="en-US" sz="3400" dirty="0" smtClean="0"/>
              <a:t>Any non-required, missing fields will be blank</a:t>
            </a:r>
          </a:p>
          <a:p>
            <a:pPr lvl="1"/>
            <a:r>
              <a:rPr lang="en-US" sz="3000" dirty="0" smtClean="0"/>
              <a:t>If you append four fields to a five-field table, fifth field will be blank</a:t>
            </a:r>
          </a:p>
          <a:p>
            <a:r>
              <a:rPr lang="en-US" sz="3400" dirty="0" smtClean="0"/>
              <a:t>Destination table should NOT contain an Autonumber</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13</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Make Table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dirty="0" smtClean="0"/>
              <a:t>Selects records from one or more tables</a:t>
            </a:r>
          </a:p>
          <a:p>
            <a:r>
              <a:rPr lang="en-US" sz="3400" dirty="0" smtClean="0"/>
              <a:t>Uses results to create a new table</a:t>
            </a:r>
          </a:p>
          <a:p>
            <a:pPr lvl="1"/>
            <a:r>
              <a:rPr lang="en-US" sz="3000" dirty="0" smtClean="0"/>
              <a:t>Similar to append query, except results go to new table</a:t>
            </a:r>
          </a:p>
          <a:p>
            <a:pPr lvl="1"/>
            <a:r>
              <a:rPr lang="en-US" sz="3000" dirty="0" smtClean="0"/>
              <a:t>Avoids issues with having to match data types</a:t>
            </a:r>
          </a:p>
          <a:p>
            <a:r>
              <a:rPr lang="en-US" sz="3400" dirty="0" smtClean="0"/>
              <a:t>If destination table exists, Access will prompt you to delete the existing table</a:t>
            </a:r>
            <a:endParaRPr lang="en-US" sz="34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14</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Delete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dirty="0" smtClean="0"/>
              <a:t>Selects records and then removes them from a table</a:t>
            </a:r>
          </a:p>
          <a:p>
            <a:r>
              <a:rPr lang="en-US" sz="3400" dirty="0"/>
              <a:t>Permanently removes records</a:t>
            </a:r>
          </a:p>
          <a:p>
            <a:pPr lvl="1"/>
            <a:r>
              <a:rPr lang="en-US" sz="3000" dirty="0"/>
              <a:t>Use with caution</a:t>
            </a:r>
          </a:p>
          <a:p>
            <a:pPr lvl="1"/>
            <a:r>
              <a:rPr lang="en-US" sz="3000" dirty="0"/>
              <a:t>Backup database first</a:t>
            </a:r>
          </a:p>
          <a:p>
            <a:r>
              <a:rPr lang="en-US" sz="3400" dirty="0" smtClean="0"/>
              <a:t>May be done after a Make Table or Append query to simulate a move</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15</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Delete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endParaRPr lang="en-US" sz="3400" dirty="0" smtClean="0"/>
          </a:p>
          <a:p>
            <a:r>
              <a:rPr lang="en-US" sz="3400" dirty="0" smtClean="0"/>
              <a:t>You need to know the following to create a Delete query:</a:t>
            </a:r>
          </a:p>
          <a:p>
            <a:pPr lvl="1"/>
            <a:r>
              <a:rPr lang="en-US" sz="3000" dirty="0"/>
              <a:t> </a:t>
            </a:r>
            <a:r>
              <a:rPr lang="en-US" sz="3000" dirty="0" smtClean="0"/>
              <a:t>What </a:t>
            </a:r>
            <a:r>
              <a:rPr lang="en-US" sz="3000" dirty="0"/>
              <a:t>are the criteria that should be met for to records to be deleted</a:t>
            </a:r>
            <a:endParaRPr lang="en-US" sz="3000" dirty="0" smtClean="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16</a:t>
            </a:fld>
            <a:endParaRPr lang="en-US" dirty="0"/>
          </a:p>
        </p:txBody>
      </p:sp>
    </p:spTree>
    <p:extLst>
      <p:ext uri="{BB962C8B-B14F-4D97-AF65-F5344CB8AC3E}">
        <p14:creationId xmlns:p14="http://schemas.microsoft.com/office/powerpoint/2010/main" val="2007584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Q</a:t>
            </a:r>
            <a:r>
              <a:rPr lang="en-US" dirty="0" smtClean="0"/>
              <a:t>ueries for Special Conditions</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600" dirty="0" smtClean="0"/>
              <a:t>Other queries that can help a user make decisions:</a:t>
            </a:r>
          </a:p>
          <a:p>
            <a:pPr lvl="1"/>
            <a:r>
              <a:rPr lang="en-US" sz="3000" dirty="0" smtClean="0"/>
              <a:t>Parameter query</a:t>
            </a:r>
          </a:p>
          <a:p>
            <a:pPr lvl="1"/>
            <a:r>
              <a:rPr lang="en-US" sz="3000" dirty="0" smtClean="0"/>
              <a:t>Crosstab query</a:t>
            </a:r>
          </a:p>
          <a:p>
            <a:pPr lvl="1"/>
            <a:r>
              <a:rPr lang="en-US" sz="3000" dirty="0" smtClean="0"/>
              <a:t>Find Unmatched Records query</a:t>
            </a:r>
          </a:p>
          <a:p>
            <a:pPr lvl="1"/>
            <a:r>
              <a:rPr lang="en-US" sz="3000" dirty="0" smtClean="0"/>
              <a:t>Find Duplicate Records query</a:t>
            </a:r>
            <a:endParaRPr lang="en-US" sz="3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17</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Queries for Special Conditions</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b="1" dirty="0" smtClean="0"/>
              <a:t>Parameter query</a:t>
            </a:r>
          </a:p>
          <a:p>
            <a:pPr lvl="1"/>
            <a:r>
              <a:rPr lang="en-US" sz="3000" dirty="0" smtClean="0"/>
              <a:t>Will prompt the user for criteria</a:t>
            </a:r>
          </a:p>
          <a:p>
            <a:pPr lvl="2"/>
            <a:r>
              <a:rPr lang="en-US" sz="2600" dirty="0" smtClean="0"/>
              <a:t>Example: Prompt user to enter a state, return all customers living in that state</a:t>
            </a:r>
          </a:p>
          <a:p>
            <a:r>
              <a:rPr lang="en-US" sz="3400" b="1" dirty="0" smtClean="0"/>
              <a:t>Crosstab query</a:t>
            </a:r>
          </a:p>
          <a:p>
            <a:pPr lvl="1"/>
            <a:r>
              <a:rPr lang="en-US" sz="3000" dirty="0" smtClean="0"/>
              <a:t>Similar to PivotTable</a:t>
            </a:r>
          </a:p>
          <a:p>
            <a:pPr lvl="1"/>
            <a:r>
              <a:rPr lang="en-US" sz="3000" dirty="0" smtClean="0"/>
              <a:t>Displays aggregate data across two dimensions</a:t>
            </a:r>
            <a:endParaRPr lang="en-US" sz="3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18</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Queries for Special Conditions</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600" b="1" dirty="0" smtClean="0"/>
              <a:t>Find Unmatched Records query</a:t>
            </a:r>
            <a:endParaRPr lang="en-US" sz="3600" dirty="0" smtClean="0"/>
          </a:p>
          <a:p>
            <a:pPr lvl="1"/>
            <a:r>
              <a:rPr lang="en-US" sz="3000" dirty="0" smtClean="0"/>
              <a:t>Example:  Finds </a:t>
            </a:r>
            <a:r>
              <a:rPr lang="en-US" sz="3000" b="1" dirty="0" smtClean="0"/>
              <a:t>child records</a:t>
            </a:r>
            <a:r>
              <a:rPr lang="en-US" sz="3000" dirty="0" smtClean="0"/>
              <a:t> with no matching </a:t>
            </a:r>
            <a:r>
              <a:rPr lang="en-US" sz="3000" b="1" dirty="0" smtClean="0"/>
              <a:t>parent records</a:t>
            </a:r>
            <a:endParaRPr lang="en-US" sz="3000" dirty="0" smtClean="0"/>
          </a:p>
          <a:p>
            <a:pPr lvl="2"/>
            <a:r>
              <a:rPr lang="en-US" sz="2600" dirty="0" smtClean="0"/>
              <a:t>In a one-to-many relationship, the “one” is the parent record and the “many” is the child record</a:t>
            </a:r>
          </a:p>
          <a:p>
            <a:pPr lvl="2"/>
            <a:r>
              <a:rPr lang="en-US" sz="2600" dirty="0" smtClean="0"/>
              <a:t>In an Orders database, if one customer places many orders, customer is the parent record and an order is the child record</a:t>
            </a:r>
            <a:endParaRPr lang="en-US" sz="26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19</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normAutofit fontScale="85000" lnSpcReduction="10000"/>
          </a:bodyPr>
          <a:lstStyle/>
          <a:p>
            <a:pPr>
              <a:lnSpc>
                <a:spcPct val="110000"/>
              </a:lnSpc>
            </a:pPr>
            <a:r>
              <a:rPr lang="en-US" dirty="0" smtClean="0"/>
              <a:t>Determine </a:t>
            </a:r>
            <a:r>
              <a:rPr lang="en-US" dirty="0"/>
              <a:t>when to use an action </a:t>
            </a:r>
            <a:r>
              <a:rPr lang="en-US" dirty="0" smtClean="0"/>
              <a:t>query</a:t>
            </a:r>
            <a:endParaRPr lang="en-US" dirty="0"/>
          </a:p>
          <a:p>
            <a:pPr>
              <a:lnSpc>
                <a:spcPct val="110000"/>
              </a:lnSpc>
            </a:pPr>
            <a:r>
              <a:rPr lang="en-US" dirty="0" smtClean="0"/>
              <a:t>Update </a:t>
            </a:r>
            <a:r>
              <a:rPr lang="en-US" dirty="0"/>
              <a:t>data with an update </a:t>
            </a:r>
            <a:r>
              <a:rPr lang="en-US" dirty="0" smtClean="0"/>
              <a:t>query</a:t>
            </a:r>
          </a:p>
          <a:p>
            <a:pPr>
              <a:lnSpc>
                <a:spcPct val="110000"/>
              </a:lnSpc>
            </a:pPr>
            <a:r>
              <a:rPr lang="en-US" dirty="0" smtClean="0"/>
              <a:t>Add </a:t>
            </a:r>
            <a:r>
              <a:rPr lang="en-US" dirty="0"/>
              <a:t>records to a table with an append </a:t>
            </a:r>
            <a:r>
              <a:rPr lang="en-US" dirty="0" smtClean="0"/>
              <a:t>query </a:t>
            </a:r>
            <a:endParaRPr lang="en-US" dirty="0"/>
          </a:p>
          <a:p>
            <a:pPr>
              <a:lnSpc>
                <a:spcPct val="110000"/>
              </a:lnSpc>
            </a:pPr>
            <a:r>
              <a:rPr lang="en-US" dirty="0" smtClean="0"/>
              <a:t>Create </a:t>
            </a:r>
            <a:r>
              <a:rPr lang="en-US" dirty="0"/>
              <a:t>a table with a make table </a:t>
            </a:r>
            <a:r>
              <a:rPr lang="en-US" dirty="0" smtClean="0"/>
              <a:t>query</a:t>
            </a:r>
            <a:endParaRPr lang="en-US" dirty="0"/>
          </a:p>
          <a:p>
            <a:pPr>
              <a:lnSpc>
                <a:spcPct val="110000"/>
              </a:lnSpc>
            </a:pPr>
            <a:r>
              <a:rPr lang="en-US" dirty="0" smtClean="0"/>
              <a:t>Delete </a:t>
            </a:r>
            <a:r>
              <a:rPr lang="en-US" dirty="0"/>
              <a:t>records with a delete </a:t>
            </a:r>
            <a:r>
              <a:rPr lang="en-US" dirty="0" smtClean="0"/>
              <a:t>query</a:t>
            </a:r>
            <a:endParaRPr lang="en-US" dirty="0"/>
          </a:p>
          <a:p>
            <a:pPr>
              <a:lnSpc>
                <a:spcPct val="110000"/>
              </a:lnSpc>
            </a:pPr>
            <a:r>
              <a:rPr lang="en-US" dirty="0" smtClean="0"/>
              <a:t>Create </a:t>
            </a:r>
            <a:r>
              <a:rPr lang="en-US" dirty="0"/>
              <a:t>a parameter </a:t>
            </a:r>
            <a:r>
              <a:rPr lang="en-US" dirty="0" smtClean="0"/>
              <a:t>query </a:t>
            </a:r>
            <a:r>
              <a:rPr lang="en-US" dirty="0"/>
              <a:t>to provide </a:t>
            </a:r>
            <a:r>
              <a:rPr lang="en-US" dirty="0" smtClean="0"/>
              <a:t>flexibility</a:t>
            </a:r>
            <a:endParaRPr lang="en-US" dirty="0"/>
          </a:p>
          <a:p>
            <a:pPr>
              <a:lnSpc>
                <a:spcPct val="110000"/>
              </a:lnSpc>
            </a:pPr>
            <a:r>
              <a:rPr lang="en-US" dirty="0" smtClean="0"/>
              <a:t>Summarize </a:t>
            </a:r>
            <a:r>
              <a:rPr lang="en-US" dirty="0"/>
              <a:t>data with a crosstab </a:t>
            </a:r>
            <a:r>
              <a:rPr lang="en-US" dirty="0" smtClean="0"/>
              <a:t>query </a:t>
            </a:r>
            <a:endParaRPr lang="en-US" dirty="0"/>
          </a:p>
          <a:p>
            <a:pPr>
              <a:lnSpc>
                <a:spcPct val="110000"/>
              </a:lnSpc>
            </a:pPr>
            <a:r>
              <a:rPr lang="en-US" dirty="0" smtClean="0"/>
              <a:t>Find </a:t>
            </a:r>
            <a:r>
              <a:rPr lang="en-US" dirty="0"/>
              <a:t>unmatched records with a </a:t>
            </a:r>
            <a:r>
              <a:rPr lang="en-US" dirty="0" smtClean="0"/>
              <a:t>query</a:t>
            </a:r>
            <a:endParaRPr lang="en-US" dirty="0"/>
          </a:p>
          <a:p>
            <a:pPr>
              <a:lnSpc>
                <a:spcPct val="110000"/>
              </a:lnSpc>
            </a:pPr>
            <a:r>
              <a:rPr lang="en-US" dirty="0" smtClean="0"/>
              <a:t>Find </a:t>
            </a:r>
            <a:r>
              <a:rPr lang="en-US" dirty="0"/>
              <a:t>duplicate records with a </a:t>
            </a:r>
            <a:r>
              <a:rPr lang="en-US" dirty="0" smtClean="0"/>
              <a:t>query</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Queries for Special Conditions</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600" b="1" dirty="0" smtClean="0"/>
              <a:t>Find Duplicate Records query</a:t>
            </a:r>
          </a:p>
          <a:p>
            <a:pPr lvl="1"/>
            <a:r>
              <a:rPr lang="en-US" sz="3000" dirty="0" smtClean="0"/>
              <a:t>Can analyze data to find repeated information</a:t>
            </a:r>
          </a:p>
          <a:p>
            <a:pPr lvl="1"/>
            <a:r>
              <a:rPr lang="en-US" sz="3000" dirty="0" smtClean="0"/>
              <a:t>Can find accidental replication of data</a:t>
            </a:r>
          </a:p>
          <a:p>
            <a:pPr lvl="2"/>
            <a:r>
              <a:rPr lang="en-US" sz="2600" dirty="0" smtClean="0"/>
              <a:t>Example: Customers can sign up for supermarket store cards, to find people who have signed up for two you can find people with the same name, address, etc.</a:t>
            </a:r>
            <a:endParaRPr lang="en-US" sz="26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20</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Parameter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dirty="0" smtClean="0"/>
              <a:t>Create regular Select query</a:t>
            </a:r>
          </a:p>
          <a:p>
            <a:r>
              <a:rPr lang="en-US" sz="3400" dirty="0" smtClean="0"/>
              <a:t>Add prompt to Criteria line, surrounded by brackets</a:t>
            </a:r>
          </a:p>
          <a:p>
            <a:pPr marL="457200" lvl="1" indent="0">
              <a:buNone/>
            </a:pPr>
            <a:r>
              <a:rPr lang="en-US" sz="3000" dirty="0" smtClean="0"/>
              <a:t>[Instructions]</a:t>
            </a:r>
            <a:endParaRPr lang="en-US" sz="3000" dirty="0"/>
          </a:p>
          <a:p>
            <a:r>
              <a:rPr lang="en-US" sz="3400" dirty="0" smtClean="0"/>
              <a:t>User will be prompted with your Instructions text and given a dialog box to enter data</a:t>
            </a:r>
          </a:p>
          <a:p>
            <a:r>
              <a:rPr lang="en-US" sz="3400" dirty="0" smtClean="0"/>
              <a:t>If multiple parameters exist, Access will start from the leftmost field and move right</a:t>
            </a:r>
          </a:p>
          <a:p>
            <a:endParaRPr lang="en-US" sz="34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21</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Parameter Query</a:t>
            </a:r>
            <a:endParaRPr lang="en-US"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67200" y="1298683"/>
            <a:ext cx="4518101" cy="4754563"/>
          </a:xfrm>
        </p:spPr>
      </p:pic>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22</a:t>
            </a:fld>
            <a:endParaRPr lang="en-US" dirty="0"/>
          </a:p>
        </p:txBody>
      </p:sp>
      <p:sp>
        <p:nvSpPr>
          <p:cNvPr id="3" name="TextBox 2"/>
          <p:cNvSpPr txBox="1"/>
          <p:nvPr/>
        </p:nvSpPr>
        <p:spPr>
          <a:xfrm>
            <a:off x="457200" y="3352800"/>
            <a:ext cx="3657600" cy="1754326"/>
          </a:xfrm>
          <a:prstGeom prst="rect">
            <a:avLst/>
          </a:prstGeom>
          <a:noFill/>
        </p:spPr>
        <p:txBody>
          <a:bodyPr wrap="square" rtlCol="0">
            <a:spAutoFit/>
          </a:bodyPr>
          <a:lstStyle/>
          <a:p>
            <a:r>
              <a:rPr lang="en-US" dirty="0" smtClean="0"/>
              <a:t>Access will prompt the user to fill in a value for the parameter in a dialog box when the query is executed.</a:t>
            </a:r>
          </a:p>
          <a:p>
            <a:endParaRPr lang="en-US" dirty="0"/>
          </a:p>
          <a:p>
            <a:r>
              <a:rPr lang="en-US" dirty="0" smtClean="0"/>
              <a:t>The parameter in this example is in brackets (as required).</a:t>
            </a:r>
            <a:endParaRPr lang="en-US" dirty="0"/>
          </a:p>
        </p:txBody>
      </p:sp>
      <p:grpSp>
        <p:nvGrpSpPr>
          <p:cNvPr id="14" name="Group 13"/>
          <p:cNvGrpSpPr/>
          <p:nvPr/>
        </p:nvGrpSpPr>
        <p:grpSpPr>
          <a:xfrm>
            <a:off x="4114800" y="2590800"/>
            <a:ext cx="3962400" cy="2362200"/>
            <a:chOff x="4114800" y="2590800"/>
            <a:chExt cx="3962400" cy="2362200"/>
          </a:xfrm>
        </p:grpSpPr>
        <p:sp>
          <p:nvSpPr>
            <p:cNvPr id="6" name="Rectangle 5"/>
            <p:cNvSpPr/>
            <p:nvPr/>
          </p:nvSpPr>
          <p:spPr>
            <a:xfrm>
              <a:off x="5638800" y="2590800"/>
              <a:ext cx="2438400" cy="152400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0" name="Straight Arrow Connector 9"/>
            <p:cNvCxnSpPr/>
            <p:nvPr/>
          </p:nvCxnSpPr>
          <p:spPr>
            <a:xfrm>
              <a:off x="4114800" y="3581400"/>
              <a:ext cx="1524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858000" y="4724400"/>
              <a:ext cx="685800" cy="228600"/>
            </a:xfrm>
            <a:prstGeom prst="rect">
              <a:avLst/>
            </a:prstGeom>
            <a:noFill/>
            <a:ln>
              <a:solidFill>
                <a:schemeClr val="tx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cxnSp>
          <p:nvCxnSpPr>
            <p:cNvPr id="13" name="Straight Arrow Connector 12"/>
            <p:cNvCxnSpPr/>
            <p:nvPr/>
          </p:nvCxnSpPr>
          <p:spPr>
            <a:xfrm>
              <a:off x="4114800" y="4838700"/>
              <a:ext cx="2743200" cy="0"/>
            </a:xfrm>
            <a:prstGeom prst="straightConnector1">
              <a:avLst/>
            </a:prstGeom>
            <a:ln w="38100">
              <a:solidFill>
                <a:schemeClr val="tx2">
                  <a:lumMod val="60000"/>
                  <a:lumOff val="40000"/>
                </a:schemeClr>
              </a:solidFill>
              <a:tailEnd type="arrow"/>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3623800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Parameter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dirty="0" smtClean="0"/>
              <a:t>Can be used for partial matches as well</a:t>
            </a:r>
          </a:p>
          <a:p>
            <a:r>
              <a:rPr lang="en-US" sz="3400" dirty="0" smtClean="0"/>
              <a:t>Example: Area Code</a:t>
            </a:r>
          </a:p>
          <a:p>
            <a:pPr lvl="1"/>
            <a:r>
              <a:rPr lang="en-US" sz="3000" dirty="0"/>
              <a:t>P</a:t>
            </a:r>
            <a:r>
              <a:rPr lang="en-US" sz="3000" dirty="0" smtClean="0"/>
              <a:t>rompt user for an area code</a:t>
            </a:r>
          </a:p>
          <a:p>
            <a:pPr lvl="1"/>
            <a:r>
              <a:rPr lang="en-US" sz="3000" dirty="0" smtClean="0"/>
              <a:t>Return all phone numbers in that area code</a:t>
            </a:r>
          </a:p>
          <a:p>
            <a:pPr lvl="1"/>
            <a:r>
              <a:rPr lang="en-US" sz="3000" dirty="0" smtClean="0"/>
              <a:t>Enter criteria as</a:t>
            </a:r>
          </a:p>
          <a:p>
            <a:pPr marL="914400" lvl="2" indent="0">
              <a:buNone/>
            </a:pPr>
            <a:r>
              <a:rPr lang="en-US" sz="2600" dirty="0" smtClean="0"/>
              <a:t>Like [Enter Area Code] </a:t>
            </a:r>
            <a:r>
              <a:rPr lang="en-US" sz="2600" dirty="0"/>
              <a:t>&amp; </a:t>
            </a:r>
            <a:r>
              <a:rPr lang="en-US" sz="2600" dirty="0" smtClean="0"/>
              <a:t>'*'</a:t>
            </a:r>
          </a:p>
          <a:p>
            <a:pPr lvl="1"/>
            <a:r>
              <a:rPr lang="en-US" sz="3000" dirty="0" smtClean="0"/>
              <a:t>Results will be all phone numbers starting with entered data</a:t>
            </a:r>
            <a:endParaRPr lang="en-US" sz="3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23</a:t>
            </a:fld>
            <a:endParaRPr lang="en-US" dirty="0"/>
          </a:p>
        </p:txBody>
      </p:sp>
    </p:spTree>
    <p:extLst>
      <p:ext uri="{BB962C8B-B14F-4D97-AF65-F5344CB8AC3E}">
        <p14:creationId xmlns:p14="http://schemas.microsoft.com/office/powerpoint/2010/main" val="3623800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Parameter Reports</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endParaRPr lang="en-US" sz="3400" dirty="0" smtClean="0"/>
          </a:p>
          <a:p>
            <a:r>
              <a:rPr lang="en-US" sz="3400" dirty="0" smtClean="0"/>
              <a:t>Reports can be based on queries</a:t>
            </a:r>
          </a:p>
          <a:p>
            <a:r>
              <a:rPr lang="en-US" sz="3400" dirty="0" smtClean="0"/>
              <a:t>To create a </a:t>
            </a:r>
            <a:r>
              <a:rPr lang="en-US" sz="3400" b="1" dirty="0" smtClean="0"/>
              <a:t>Parameter Report</a:t>
            </a:r>
            <a:r>
              <a:rPr lang="en-US" sz="3400" dirty="0" smtClean="0"/>
              <a:t>, create a Parameter query and then base the report on the query</a:t>
            </a:r>
            <a:endParaRPr lang="en-US" sz="34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24</a:t>
            </a:fld>
            <a:endParaRPr lang="en-US" dirty="0"/>
          </a:p>
        </p:txBody>
      </p:sp>
    </p:spTree>
    <p:extLst>
      <p:ext uri="{BB962C8B-B14F-4D97-AF65-F5344CB8AC3E}">
        <p14:creationId xmlns:p14="http://schemas.microsoft.com/office/powerpoint/2010/main" val="3623800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Crosstab Query</a:t>
            </a:r>
            <a:endParaRPr lang="en-US" dirty="0"/>
          </a:p>
        </p:txBody>
      </p:sp>
      <p:sp>
        <p:nvSpPr>
          <p:cNvPr id="9" name="Content Placeholder 8"/>
          <p:cNvSpPr>
            <a:spLocks noGrp="1"/>
          </p:cNvSpPr>
          <p:nvPr>
            <p:ph idx="1"/>
          </p:nvPr>
        </p:nvSpPr>
        <p:spPr>
          <a:xfrm>
            <a:off x="457200" y="1371600"/>
            <a:ext cx="8229600" cy="4754563"/>
          </a:xfrm>
        </p:spPr>
        <p:txBody>
          <a:bodyPr>
            <a:normAutofit fontScale="92500" lnSpcReduction="10000"/>
          </a:bodyPr>
          <a:lstStyle/>
          <a:p>
            <a:r>
              <a:rPr lang="en-US" sz="3400" dirty="0" smtClean="0"/>
              <a:t>Summarizes a data source to a grid of rows and columns</a:t>
            </a:r>
          </a:p>
          <a:p>
            <a:r>
              <a:rPr lang="en-US" sz="3400" dirty="0" smtClean="0"/>
              <a:t>Uses aggregate functions to summarize data (sum, count, average, etc)</a:t>
            </a:r>
          </a:p>
          <a:p>
            <a:r>
              <a:rPr lang="en-US" sz="3400" dirty="0" smtClean="0"/>
              <a:t>Resembles PivotTable without filters</a:t>
            </a:r>
          </a:p>
          <a:p>
            <a:r>
              <a:rPr lang="en-US" sz="3400" dirty="0" smtClean="0"/>
              <a:t>Advantages:</a:t>
            </a:r>
          </a:p>
          <a:p>
            <a:pPr lvl="1"/>
            <a:r>
              <a:rPr lang="en-US" sz="3000" dirty="0" smtClean="0"/>
              <a:t>Source can be tables, queries, or a combination of both</a:t>
            </a:r>
          </a:p>
          <a:p>
            <a:pPr lvl="1"/>
            <a:r>
              <a:rPr lang="en-US" sz="3000" dirty="0" smtClean="0"/>
              <a:t>Can create many of them and save them</a:t>
            </a:r>
          </a:p>
          <a:p>
            <a:pPr lvl="2"/>
            <a:r>
              <a:rPr lang="en-US" sz="2600" dirty="0" smtClean="0"/>
              <a:t>Each table can only have one PivotTable</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25</a:t>
            </a:fld>
            <a:endParaRPr lang="en-US" dirty="0"/>
          </a:p>
        </p:txBody>
      </p:sp>
    </p:spTree>
    <p:extLst>
      <p:ext uri="{BB962C8B-B14F-4D97-AF65-F5344CB8AC3E}">
        <p14:creationId xmlns:p14="http://schemas.microsoft.com/office/powerpoint/2010/main" val="3623800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Crosstab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endParaRPr lang="en-US" sz="3400" b="1" dirty="0" smtClean="0"/>
          </a:p>
          <a:p>
            <a:r>
              <a:rPr lang="en-US" sz="3400" b="1" dirty="0" smtClean="0"/>
              <a:t>Column </a:t>
            </a:r>
            <a:r>
              <a:rPr lang="en-US" sz="3400" b="1" dirty="0"/>
              <a:t>headings</a:t>
            </a:r>
            <a:r>
              <a:rPr lang="en-US" sz="3400" dirty="0"/>
              <a:t> display field values along the top side</a:t>
            </a:r>
          </a:p>
          <a:p>
            <a:r>
              <a:rPr lang="en-US" sz="3400" b="1" dirty="0"/>
              <a:t>Row headings </a:t>
            </a:r>
            <a:r>
              <a:rPr lang="en-US" sz="3400" dirty="0"/>
              <a:t>display field values along the left </a:t>
            </a:r>
            <a:r>
              <a:rPr lang="en-US" sz="3400" dirty="0" smtClean="0"/>
              <a:t>side</a:t>
            </a:r>
          </a:p>
          <a:p>
            <a:r>
              <a:rPr lang="en-US" sz="3400" dirty="0" smtClean="0"/>
              <a:t>Once completed, it can be edited easily to add fields, change order, etc.</a:t>
            </a:r>
            <a:endParaRPr lang="en-US" sz="3400" dirty="0"/>
          </a:p>
          <a:p>
            <a:endParaRPr lang="en-US" sz="34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26</a:t>
            </a:fld>
            <a:endParaRPr lang="en-US" dirty="0"/>
          </a:p>
        </p:txBody>
      </p:sp>
    </p:spTree>
    <p:extLst>
      <p:ext uri="{BB962C8B-B14F-4D97-AF65-F5344CB8AC3E}">
        <p14:creationId xmlns:p14="http://schemas.microsoft.com/office/powerpoint/2010/main" val="3623800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Crosstab Query:  Example</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dirty="0" smtClean="0"/>
              <a:t>Example:</a:t>
            </a:r>
          </a:p>
          <a:p>
            <a:pPr lvl="1"/>
            <a:r>
              <a:rPr lang="en-US" sz="3000" dirty="0" smtClean="0"/>
              <a:t>We want to summarize the revenue generated by each salesperson</a:t>
            </a:r>
          </a:p>
          <a:p>
            <a:pPr lvl="1"/>
            <a:r>
              <a:rPr lang="en-US" sz="3000" dirty="0" smtClean="0"/>
              <a:t>We want to see totals for each month</a:t>
            </a:r>
          </a:p>
          <a:p>
            <a:pPr lvl="1"/>
            <a:r>
              <a:rPr lang="en-US" sz="3000" dirty="0" smtClean="0"/>
              <a:t>We also want to see totals for the entire year</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27</a:t>
            </a:fld>
            <a:endParaRPr lang="en-US" dirty="0"/>
          </a:p>
        </p:txBody>
      </p:sp>
    </p:spTree>
    <p:extLst>
      <p:ext uri="{BB962C8B-B14F-4D97-AF65-F5344CB8AC3E}">
        <p14:creationId xmlns:p14="http://schemas.microsoft.com/office/powerpoint/2010/main" val="2137820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8800" y="1600200"/>
            <a:ext cx="6339417" cy="4754563"/>
          </a:xfrm>
        </p:spPr>
      </p:pic>
      <p:sp>
        <p:nvSpPr>
          <p:cNvPr id="8" name="Title 7"/>
          <p:cNvSpPr>
            <a:spLocks noGrp="1"/>
          </p:cNvSpPr>
          <p:nvPr>
            <p:ph type="title"/>
          </p:nvPr>
        </p:nvSpPr>
        <p:spPr>
          <a:xfrm>
            <a:off x="313510" y="274638"/>
            <a:ext cx="8229600" cy="715962"/>
          </a:xfrm>
        </p:spPr>
        <p:txBody>
          <a:bodyPr>
            <a:normAutofit fontScale="90000"/>
          </a:bodyPr>
          <a:lstStyle/>
          <a:p>
            <a:r>
              <a:rPr lang="en-US" dirty="0" smtClean="0"/>
              <a:t>Crosstab Query</a:t>
            </a:r>
            <a:endParaRPr lang="en-US" dirty="0"/>
          </a:p>
        </p:txBody>
      </p:sp>
      <p:sp>
        <p:nvSpPr>
          <p:cNvPr id="4" name="Footer Placeholder 3"/>
          <p:cNvSpPr>
            <a:spLocks noGrp="1"/>
          </p:cNvSpPr>
          <p:nvPr>
            <p:ph type="ftr" sz="quarter" idx="3"/>
          </p:nvPr>
        </p:nvSpPr>
        <p:spPr>
          <a:xfrm>
            <a:off x="1066800" y="6356350"/>
            <a:ext cx="5486400" cy="365125"/>
          </a:xfrm>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a:xfrm>
            <a:off x="7162800" y="6356350"/>
            <a:ext cx="685800" cy="365125"/>
          </a:xfrm>
        </p:spPr>
        <p:txBody>
          <a:bodyPr/>
          <a:lstStyle/>
          <a:p>
            <a:fld id="{97F33F24-5111-4524-9375-24241E4B6E0C}" type="slidenum">
              <a:rPr lang="en-US" smtClean="0"/>
              <a:pPr/>
              <a:t>28</a:t>
            </a:fld>
            <a:endParaRPr lang="en-US" dirty="0"/>
          </a:p>
        </p:txBody>
      </p:sp>
      <p:sp>
        <p:nvSpPr>
          <p:cNvPr id="3" name="Rectangle 2"/>
          <p:cNvSpPr/>
          <p:nvPr/>
        </p:nvSpPr>
        <p:spPr>
          <a:xfrm>
            <a:off x="2133600" y="2590800"/>
            <a:ext cx="1219200" cy="3505200"/>
          </a:xfrm>
          <a:prstGeom prst="rect">
            <a:avLst/>
          </a:prstGeom>
          <a:noFill/>
          <a:ln w="28575">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TextBox 5"/>
          <p:cNvSpPr txBox="1"/>
          <p:nvPr/>
        </p:nvSpPr>
        <p:spPr>
          <a:xfrm rot="10800000" flipV="1">
            <a:off x="0" y="3581400"/>
            <a:ext cx="1676401" cy="1200329"/>
          </a:xfrm>
          <a:prstGeom prst="rect">
            <a:avLst/>
          </a:prstGeom>
          <a:solidFill>
            <a:schemeClr val="tx2">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bg1"/>
                </a:solidFill>
              </a:rPr>
              <a:t>Two row headings exist: Last Name and First Name</a:t>
            </a:r>
            <a:endParaRPr lang="en-US" dirty="0">
              <a:solidFill>
                <a:schemeClr val="bg1"/>
              </a:solidFill>
            </a:endParaRPr>
          </a:p>
        </p:txBody>
      </p:sp>
      <p:cxnSp>
        <p:nvCxnSpPr>
          <p:cNvPr id="10" name="Straight Arrow Connector 9"/>
          <p:cNvCxnSpPr/>
          <p:nvPr/>
        </p:nvCxnSpPr>
        <p:spPr>
          <a:xfrm>
            <a:off x="1672045" y="4181564"/>
            <a:ext cx="461555" cy="1"/>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56798" y="1066800"/>
            <a:ext cx="4744953" cy="369332"/>
          </a:xfrm>
          <a:prstGeom prst="rect">
            <a:avLst/>
          </a:prstGeom>
          <a:solidFill>
            <a:schemeClr val="tx2">
              <a:lumMod val="60000"/>
              <a:lumOff val="40000"/>
            </a:schemeClr>
          </a:solidFill>
          <a:ln w="28575">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solidFill>
                  <a:schemeClr val="bg1"/>
                </a:solidFill>
              </a:rPr>
              <a:t>The months of the year are the column headings</a:t>
            </a:r>
            <a:endParaRPr lang="en-US" dirty="0">
              <a:solidFill>
                <a:schemeClr val="bg1"/>
              </a:solidFill>
            </a:endParaRPr>
          </a:p>
        </p:txBody>
      </p:sp>
      <p:cxnSp>
        <p:nvCxnSpPr>
          <p:cNvPr id="19" name="Straight Arrow Connector 18"/>
          <p:cNvCxnSpPr/>
          <p:nvPr/>
        </p:nvCxnSpPr>
        <p:spPr>
          <a:xfrm>
            <a:off x="5619749" y="1404234"/>
            <a:ext cx="4762" cy="1186566"/>
          </a:xfrm>
          <a:prstGeom prst="straightConnector1">
            <a:avLst/>
          </a:prstGeom>
          <a:ln w="28575">
            <a:solidFill>
              <a:schemeClr val="tx2">
                <a:lumMod val="60000"/>
                <a:lumOff val="40000"/>
              </a:schemeClr>
            </a:solidFill>
            <a:tailEnd type="arrow"/>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7924801" y="4114800"/>
            <a:ext cx="1162049" cy="1200329"/>
          </a:xfrm>
          <a:prstGeom prst="rect">
            <a:avLst/>
          </a:prstGeom>
          <a:solidFill>
            <a:schemeClr val="tx2">
              <a:lumMod val="60000"/>
              <a:lumOff val="40000"/>
            </a:schemeClr>
          </a:solidFill>
          <a:ln w="28575">
            <a:solidFill>
              <a:schemeClr val="tx2">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solidFill>
                  <a:schemeClr val="bg1"/>
                </a:solidFill>
              </a:rPr>
              <a:t>Aggregate</a:t>
            </a:r>
            <a:r>
              <a:rPr lang="en-US" dirty="0">
                <a:solidFill>
                  <a:schemeClr val="bg1"/>
                </a:solidFill>
              </a:rPr>
              <a:t> </a:t>
            </a:r>
            <a:r>
              <a:rPr lang="en-US" dirty="0" smtClean="0">
                <a:solidFill>
                  <a:schemeClr val="bg1"/>
                </a:solidFill>
              </a:rPr>
              <a:t>function results show here </a:t>
            </a:r>
          </a:p>
        </p:txBody>
      </p:sp>
      <p:cxnSp>
        <p:nvCxnSpPr>
          <p:cNvPr id="26" name="Straight Arrow Connector 25"/>
          <p:cNvCxnSpPr/>
          <p:nvPr/>
        </p:nvCxnSpPr>
        <p:spPr>
          <a:xfrm flipH="1" flipV="1">
            <a:off x="6553201" y="4572000"/>
            <a:ext cx="1371600" cy="1"/>
          </a:xfrm>
          <a:prstGeom prst="straightConnector1">
            <a:avLst/>
          </a:prstGeom>
          <a:ln w="28575">
            <a:solidFill>
              <a:schemeClr val="tx2">
                <a:lumMod val="60000"/>
                <a:lumOff val="40000"/>
              </a:schemeClr>
            </a:solidFill>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62380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Find Unmatched Records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dirty="0" smtClean="0"/>
              <a:t>Compares records in two related tables and displays the records found in one table, but not the other</a:t>
            </a:r>
          </a:p>
          <a:p>
            <a:r>
              <a:rPr lang="en-US" sz="3400" dirty="0" smtClean="0"/>
              <a:t>Requires a common field</a:t>
            </a:r>
          </a:p>
          <a:p>
            <a:r>
              <a:rPr lang="en-US" sz="3400" dirty="0" smtClean="0"/>
              <a:t>Example: Find all applicants to a college (stored in Student table) who have never registered for a class (found in Registration table)</a:t>
            </a:r>
            <a:endParaRPr lang="en-US" sz="34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29</a:t>
            </a:fld>
            <a:endParaRPr lang="en-US" dirty="0"/>
          </a:p>
        </p:txBody>
      </p:sp>
    </p:spTree>
    <p:extLst>
      <p:ext uri="{BB962C8B-B14F-4D97-AF65-F5344CB8AC3E}">
        <p14:creationId xmlns:p14="http://schemas.microsoft.com/office/powerpoint/2010/main" val="362380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Action Queries</a:t>
            </a:r>
            <a:endParaRPr lang="en-US" dirty="0"/>
          </a:p>
        </p:txBody>
      </p:sp>
      <p:sp>
        <p:nvSpPr>
          <p:cNvPr id="9" name="Content Placeholder 8"/>
          <p:cNvSpPr>
            <a:spLocks noGrp="1"/>
          </p:cNvSpPr>
          <p:nvPr>
            <p:ph idx="1"/>
          </p:nvPr>
        </p:nvSpPr>
        <p:spPr>
          <a:xfrm>
            <a:off x="457200" y="1371600"/>
            <a:ext cx="8229600" cy="4754563"/>
          </a:xfrm>
        </p:spPr>
        <p:txBody>
          <a:bodyPr>
            <a:normAutofit lnSpcReduction="10000"/>
          </a:bodyPr>
          <a:lstStyle/>
          <a:p>
            <a:r>
              <a:rPr lang="en-US" sz="3400" dirty="0" smtClean="0"/>
              <a:t>Alternative to the </a:t>
            </a:r>
            <a:r>
              <a:rPr lang="en-US" sz="3400" b="1" dirty="0" smtClean="0"/>
              <a:t>Select </a:t>
            </a:r>
            <a:r>
              <a:rPr lang="en-US" sz="3400" dirty="0" smtClean="0"/>
              <a:t>query, which fetches information for display</a:t>
            </a:r>
          </a:p>
          <a:p>
            <a:r>
              <a:rPr lang="en-US" sz="3400" dirty="0" smtClean="0"/>
              <a:t>Will perform an action to change data</a:t>
            </a:r>
          </a:p>
          <a:p>
            <a:r>
              <a:rPr lang="en-US" sz="3400" dirty="0" smtClean="0"/>
              <a:t>Start by making Select query, and then change type to:</a:t>
            </a:r>
          </a:p>
          <a:p>
            <a:pPr lvl="1"/>
            <a:r>
              <a:rPr lang="en-US" sz="3000" dirty="0" smtClean="0"/>
              <a:t>Update</a:t>
            </a:r>
          </a:p>
          <a:p>
            <a:pPr lvl="1"/>
            <a:r>
              <a:rPr lang="en-US" sz="3000" dirty="0" smtClean="0"/>
              <a:t>Append</a:t>
            </a:r>
          </a:p>
          <a:p>
            <a:pPr lvl="1"/>
            <a:r>
              <a:rPr lang="en-US" sz="3000" dirty="0" smtClean="0"/>
              <a:t>Make table</a:t>
            </a:r>
          </a:p>
          <a:p>
            <a:pPr lvl="1"/>
            <a:r>
              <a:rPr lang="en-US" sz="3000" dirty="0" smtClean="0"/>
              <a:t>Delete</a:t>
            </a:r>
          </a:p>
          <a:p>
            <a:pPr lvl="1"/>
            <a:endParaRPr lang="en-US" sz="3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Find Duplicate Records Query</a:t>
            </a:r>
            <a:endParaRPr lang="en-US" dirty="0"/>
          </a:p>
        </p:txBody>
      </p:sp>
      <p:sp>
        <p:nvSpPr>
          <p:cNvPr id="9" name="Content Placeholder 8"/>
          <p:cNvSpPr>
            <a:spLocks noGrp="1"/>
          </p:cNvSpPr>
          <p:nvPr>
            <p:ph idx="1"/>
          </p:nvPr>
        </p:nvSpPr>
        <p:spPr>
          <a:xfrm>
            <a:off x="457200" y="1371600"/>
            <a:ext cx="8229600" cy="4754563"/>
          </a:xfrm>
        </p:spPr>
        <p:txBody>
          <a:bodyPr>
            <a:normAutofit lnSpcReduction="10000"/>
          </a:bodyPr>
          <a:lstStyle/>
          <a:p>
            <a:r>
              <a:rPr lang="en-US" sz="3400" dirty="0" smtClean="0"/>
              <a:t>Useful to find duplicate values in a table</a:t>
            </a:r>
          </a:p>
          <a:p>
            <a:r>
              <a:rPr lang="en-US" sz="3400" dirty="0" smtClean="0"/>
              <a:t>Can be useful if there may be duplication of fields that should not exist</a:t>
            </a:r>
          </a:p>
          <a:p>
            <a:pPr lvl="1"/>
            <a:r>
              <a:rPr lang="en-US" sz="3000" dirty="0" smtClean="0"/>
              <a:t>Want to add a primary key field</a:t>
            </a:r>
          </a:p>
          <a:p>
            <a:pPr lvl="1"/>
            <a:r>
              <a:rPr lang="en-US" sz="3000" dirty="0" smtClean="0"/>
              <a:t>Duplicates exist, so primary key can not be added</a:t>
            </a:r>
          </a:p>
          <a:p>
            <a:pPr lvl="1"/>
            <a:r>
              <a:rPr lang="en-US" sz="3000" dirty="0" smtClean="0"/>
              <a:t>Use query to find these duplicates</a:t>
            </a:r>
          </a:p>
          <a:p>
            <a:r>
              <a:rPr lang="en-US" sz="3400" dirty="0" smtClean="0"/>
              <a:t>Will find duplicates, but it is still up to DBA to review manually</a:t>
            </a:r>
            <a:endParaRPr lang="en-US" sz="34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30</a:t>
            </a:fld>
            <a:endParaRPr lang="en-US" dirty="0"/>
          </a:p>
        </p:txBody>
      </p:sp>
    </p:spTree>
    <p:extLst>
      <p:ext uri="{BB962C8B-B14F-4D97-AF65-F5344CB8AC3E}">
        <p14:creationId xmlns:p14="http://schemas.microsoft.com/office/powerpoint/2010/main" val="3623800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spcBef>
                <a:spcPts val="600"/>
              </a:spcBef>
              <a:buNone/>
            </a:pPr>
            <a:r>
              <a:rPr lang="en-US" dirty="0" smtClean="0"/>
              <a:t>In this chapter, you learned to </a:t>
            </a:r>
            <a:r>
              <a:rPr lang="en-US" dirty="0"/>
              <a:t>go beyond the Select query to automatically add, update, and delete records using other types of </a:t>
            </a:r>
            <a:r>
              <a:rPr lang="en-US" dirty="0" smtClean="0"/>
              <a:t>queries, and to use special types of queries to help make decisions and increase the flexibility of your database.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31</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Action Queries</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endParaRPr lang="en-US" sz="3400" dirty="0" smtClean="0"/>
          </a:p>
          <a:p>
            <a:r>
              <a:rPr lang="en-US" sz="3400" dirty="0" smtClean="0"/>
              <a:t>Can use criteria just as Select queries can</a:t>
            </a:r>
          </a:p>
          <a:p>
            <a:r>
              <a:rPr lang="en-US" sz="3400" dirty="0" smtClean="0"/>
              <a:t>Often run in the background (not always on command)</a:t>
            </a:r>
          </a:p>
          <a:p>
            <a:r>
              <a:rPr lang="en-US" sz="3400" dirty="0" smtClean="0"/>
              <a:t>Can cause problems with data loss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Action Queries:  Examples</a:t>
            </a:r>
            <a:endParaRPr lang="en-US" dirty="0"/>
          </a:p>
        </p:txBody>
      </p:sp>
      <p:sp>
        <p:nvSpPr>
          <p:cNvPr id="9" name="Content Placeholder 8"/>
          <p:cNvSpPr>
            <a:spLocks noGrp="1"/>
          </p:cNvSpPr>
          <p:nvPr>
            <p:ph idx="1"/>
          </p:nvPr>
        </p:nvSpPr>
        <p:spPr>
          <a:xfrm>
            <a:off x="457200" y="1371600"/>
            <a:ext cx="8229600" cy="4754563"/>
          </a:xfrm>
        </p:spPr>
        <p:txBody>
          <a:bodyPr>
            <a:normAutofit fontScale="92500"/>
          </a:bodyPr>
          <a:lstStyle/>
          <a:p>
            <a:r>
              <a:rPr lang="en-US" sz="3400" b="1" dirty="0" smtClean="0"/>
              <a:t>Append query </a:t>
            </a:r>
            <a:r>
              <a:rPr lang="en-US" sz="3400" dirty="0" smtClean="0">
                <a:latin typeface="Calibri"/>
              </a:rPr>
              <a:t>— </a:t>
            </a:r>
            <a:r>
              <a:rPr lang="en-US" sz="3400" dirty="0" smtClean="0"/>
              <a:t>used to copy records to an existing table</a:t>
            </a:r>
          </a:p>
          <a:p>
            <a:pPr lvl="1"/>
            <a:r>
              <a:rPr lang="en-US" sz="3000" dirty="0" smtClean="0"/>
              <a:t>Example:  Copy graduated students from Students table to Graduated table in a student database</a:t>
            </a:r>
          </a:p>
          <a:p>
            <a:r>
              <a:rPr lang="en-US" sz="3400" b="1" dirty="0" smtClean="0"/>
              <a:t>Delete query </a:t>
            </a:r>
            <a:r>
              <a:rPr lang="en-US" sz="3400" dirty="0" smtClean="0">
                <a:latin typeface="Calibri"/>
              </a:rPr>
              <a:t>— </a:t>
            </a:r>
            <a:r>
              <a:rPr lang="en-US" sz="3400" dirty="0" smtClean="0"/>
              <a:t>used to remove records</a:t>
            </a:r>
          </a:p>
          <a:p>
            <a:pPr lvl="1"/>
            <a:r>
              <a:rPr lang="en-US" sz="3000" dirty="0" smtClean="0"/>
              <a:t>Example: Delete graduated students from Students table after they are copied to Graduated table</a:t>
            </a:r>
          </a:p>
          <a:p>
            <a:r>
              <a:rPr lang="en-US" sz="3400" dirty="0" smtClean="0"/>
              <a:t>No “move” query; this is how we simulate a move</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a:t>
            </a:fld>
            <a:endParaRPr lang="en-US" dirty="0"/>
          </a:p>
        </p:txBody>
      </p:sp>
    </p:spTree>
    <p:extLst>
      <p:ext uri="{BB962C8B-B14F-4D97-AF65-F5344CB8AC3E}">
        <p14:creationId xmlns:p14="http://schemas.microsoft.com/office/powerpoint/2010/main" val="125326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Action Queries:  Examples</a:t>
            </a:r>
            <a:endParaRPr lang="en-US" dirty="0"/>
          </a:p>
        </p:txBody>
      </p:sp>
      <p:sp>
        <p:nvSpPr>
          <p:cNvPr id="9" name="Content Placeholder 8"/>
          <p:cNvSpPr>
            <a:spLocks noGrp="1"/>
          </p:cNvSpPr>
          <p:nvPr>
            <p:ph idx="1"/>
          </p:nvPr>
        </p:nvSpPr>
        <p:spPr>
          <a:xfrm>
            <a:off x="457200" y="1371600"/>
            <a:ext cx="8229600" cy="4754563"/>
          </a:xfrm>
        </p:spPr>
        <p:txBody>
          <a:bodyPr>
            <a:normAutofit fontScale="92500" lnSpcReduction="10000"/>
          </a:bodyPr>
          <a:lstStyle/>
          <a:p>
            <a:r>
              <a:rPr lang="en-US" sz="3400" b="1" dirty="0" smtClean="0"/>
              <a:t>Update query </a:t>
            </a:r>
            <a:r>
              <a:rPr lang="en-US" sz="3400" dirty="0" smtClean="0">
                <a:latin typeface="Calibri"/>
              </a:rPr>
              <a:t>— </a:t>
            </a:r>
            <a:r>
              <a:rPr lang="en-US" sz="3400" dirty="0" smtClean="0"/>
              <a:t>used to make changes</a:t>
            </a:r>
          </a:p>
          <a:p>
            <a:pPr lvl="1"/>
            <a:r>
              <a:rPr lang="en-US" sz="3000" dirty="0" smtClean="0"/>
              <a:t>Example:  One customer service rep leaves, and all clients assigned to that rep must be changed to someone else</a:t>
            </a:r>
          </a:p>
          <a:p>
            <a:r>
              <a:rPr lang="en-US" sz="3400" b="1" dirty="0" smtClean="0"/>
              <a:t>Make table query </a:t>
            </a:r>
            <a:r>
              <a:rPr lang="en-US" sz="3400" dirty="0" smtClean="0">
                <a:latin typeface="Calibri"/>
              </a:rPr>
              <a:t>— </a:t>
            </a:r>
            <a:r>
              <a:rPr lang="en-US" sz="3400" dirty="0" smtClean="0"/>
              <a:t>used to copy information to a new table</a:t>
            </a:r>
          </a:p>
          <a:p>
            <a:pPr lvl="1"/>
            <a:r>
              <a:rPr lang="en-US" sz="3000" dirty="0" smtClean="0"/>
              <a:t>Example:  Move all inactive customers to a new table</a:t>
            </a:r>
          </a:p>
          <a:p>
            <a:pPr lvl="1"/>
            <a:r>
              <a:rPr lang="en-US" sz="3000" dirty="0" smtClean="0"/>
              <a:t>Pair with delete query to remove old records</a:t>
            </a:r>
          </a:p>
          <a:p>
            <a:pPr lvl="1"/>
            <a:r>
              <a:rPr lang="en-US" sz="3000" dirty="0" smtClean="0"/>
              <a:t>Can help keep Customers table fast and efficient</a:t>
            </a:r>
          </a:p>
          <a:p>
            <a:pPr lvl="2"/>
            <a:r>
              <a:rPr lang="en-US" sz="2600" dirty="0" smtClean="0"/>
              <a:t>Queries on smaller tables will be quicker</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6</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86200" y="1900535"/>
            <a:ext cx="4779360" cy="4525963"/>
          </a:xfrm>
        </p:spPr>
      </p:pic>
      <p:sp>
        <p:nvSpPr>
          <p:cNvPr id="2" name="Title 1"/>
          <p:cNvSpPr>
            <a:spLocks noGrp="1"/>
          </p:cNvSpPr>
          <p:nvPr>
            <p:ph type="title"/>
          </p:nvPr>
        </p:nvSpPr>
        <p:spPr/>
        <p:txBody>
          <a:bodyPr/>
          <a:lstStyle/>
          <a:p>
            <a:r>
              <a:rPr lang="en-US" dirty="0" smtClean="0"/>
              <a:t>Action Queries:  Locations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7</a:t>
            </a:fld>
            <a:endParaRPr lang="en-US" dirty="0"/>
          </a:p>
        </p:txBody>
      </p:sp>
      <p:sp>
        <p:nvSpPr>
          <p:cNvPr id="7" name="TextBox 6"/>
          <p:cNvSpPr txBox="1"/>
          <p:nvPr/>
        </p:nvSpPr>
        <p:spPr>
          <a:xfrm>
            <a:off x="304800" y="1900535"/>
            <a:ext cx="1252459" cy="369332"/>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solidFill>
                  <a:schemeClr val="bg1"/>
                </a:solidFill>
              </a:rPr>
              <a:t>Make Table</a:t>
            </a:r>
            <a:endParaRPr lang="en-US" dirty="0">
              <a:solidFill>
                <a:schemeClr val="bg1"/>
              </a:solidFill>
            </a:endParaRPr>
          </a:p>
        </p:txBody>
      </p:sp>
      <p:cxnSp>
        <p:nvCxnSpPr>
          <p:cNvPr id="12" name="Elbow Connector 11"/>
          <p:cNvCxnSpPr>
            <a:stCxn id="7" idx="3"/>
          </p:cNvCxnSpPr>
          <p:nvPr/>
        </p:nvCxnSpPr>
        <p:spPr>
          <a:xfrm>
            <a:off x="1557259" y="2085201"/>
            <a:ext cx="3319541" cy="320487"/>
          </a:xfrm>
          <a:prstGeom prst="bentConnector3">
            <a:avLst/>
          </a:prstGeom>
          <a:ln>
            <a:solidFill>
              <a:schemeClr val="tx2">
                <a:lumMod val="60000"/>
                <a:lumOff val="40000"/>
              </a:schemeClr>
            </a:solidFill>
            <a:tailEnd type="arrow"/>
          </a:ln>
        </p:spPr>
        <p:style>
          <a:lnRef idx="2">
            <a:schemeClr val="dk1"/>
          </a:lnRef>
          <a:fillRef idx="1">
            <a:schemeClr val="lt1"/>
          </a:fillRef>
          <a:effectRef idx="0">
            <a:schemeClr val="dk1"/>
          </a:effectRef>
          <a:fontRef idx="minor">
            <a:schemeClr val="dk1"/>
          </a:fontRef>
        </p:style>
      </p:cxnSp>
      <p:sp>
        <p:nvSpPr>
          <p:cNvPr id="8" name="TextBox 7"/>
          <p:cNvSpPr txBox="1"/>
          <p:nvPr/>
        </p:nvSpPr>
        <p:spPr>
          <a:xfrm>
            <a:off x="931029" y="2976265"/>
            <a:ext cx="920445" cy="369332"/>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solidFill>
                  <a:schemeClr val="bg2"/>
                </a:solidFill>
              </a:rPr>
              <a:t>Append</a:t>
            </a:r>
            <a:endParaRPr lang="en-US" dirty="0">
              <a:solidFill>
                <a:schemeClr val="bg2"/>
              </a:solidFill>
            </a:endParaRPr>
          </a:p>
        </p:txBody>
      </p:sp>
      <p:cxnSp>
        <p:nvCxnSpPr>
          <p:cNvPr id="24" name="Straight Arrow Connector 23"/>
          <p:cNvCxnSpPr/>
          <p:nvPr/>
        </p:nvCxnSpPr>
        <p:spPr>
          <a:xfrm flipV="1">
            <a:off x="5334000" y="2694492"/>
            <a:ext cx="0" cy="466439"/>
          </a:xfrm>
          <a:prstGeom prst="straightConnector1">
            <a:avLst/>
          </a:prstGeom>
          <a:ln>
            <a:solidFill>
              <a:schemeClr val="tx2">
                <a:lumMod val="60000"/>
                <a:lumOff val="40000"/>
              </a:schemeClr>
            </a:solidFill>
            <a:tailEnd type="arrow"/>
          </a:ln>
        </p:spPr>
        <p:style>
          <a:lnRef idx="2">
            <a:schemeClr val="dk1"/>
          </a:lnRef>
          <a:fillRef idx="1">
            <a:schemeClr val="lt1"/>
          </a:fillRef>
          <a:effectRef idx="0">
            <a:schemeClr val="dk1"/>
          </a:effectRef>
          <a:fontRef idx="minor">
            <a:schemeClr val="dk1"/>
          </a:fontRef>
        </p:style>
      </p:cxnSp>
      <p:sp>
        <p:nvSpPr>
          <p:cNvPr id="9" name="TextBox 8"/>
          <p:cNvSpPr txBox="1"/>
          <p:nvPr/>
        </p:nvSpPr>
        <p:spPr>
          <a:xfrm>
            <a:off x="5181600" y="4191000"/>
            <a:ext cx="874150" cy="369332"/>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solidFill>
                  <a:schemeClr val="bg1"/>
                </a:solidFill>
              </a:rPr>
              <a:t>Update</a:t>
            </a:r>
            <a:endParaRPr lang="en-US" dirty="0">
              <a:solidFill>
                <a:schemeClr val="bg1"/>
              </a:solidFill>
            </a:endParaRPr>
          </a:p>
        </p:txBody>
      </p:sp>
      <p:cxnSp>
        <p:nvCxnSpPr>
          <p:cNvPr id="27" name="Straight Arrow Connector 26"/>
          <p:cNvCxnSpPr/>
          <p:nvPr/>
        </p:nvCxnSpPr>
        <p:spPr>
          <a:xfrm flipV="1">
            <a:off x="5622886" y="2668150"/>
            <a:ext cx="0" cy="1576034"/>
          </a:xfrm>
          <a:prstGeom prst="straightConnector1">
            <a:avLst/>
          </a:prstGeom>
          <a:ln>
            <a:solidFill>
              <a:schemeClr val="tx2">
                <a:lumMod val="60000"/>
                <a:lumOff val="40000"/>
              </a:schemeClr>
            </a:solidFill>
            <a:tailEnd type="arrow"/>
          </a:ln>
        </p:spPr>
        <p:style>
          <a:lnRef idx="2">
            <a:schemeClr val="dk1"/>
          </a:lnRef>
          <a:fillRef idx="1">
            <a:schemeClr val="lt1"/>
          </a:fillRef>
          <a:effectRef idx="0">
            <a:schemeClr val="dk1"/>
          </a:effectRef>
          <a:fontRef idx="minor">
            <a:schemeClr val="dk1"/>
          </a:fontRef>
        </p:style>
      </p:cxnSp>
      <p:grpSp>
        <p:nvGrpSpPr>
          <p:cNvPr id="38" name="Group 37"/>
          <p:cNvGrpSpPr/>
          <p:nvPr/>
        </p:nvGrpSpPr>
        <p:grpSpPr>
          <a:xfrm>
            <a:off x="6400800" y="2590800"/>
            <a:ext cx="2079538" cy="1893332"/>
            <a:chOff x="6492568" y="2590800"/>
            <a:chExt cx="2079538" cy="1893332"/>
          </a:xfrm>
        </p:grpSpPr>
        <p:sp>
          <p:nvSpPr>
            <p:cNvPr id="10" name="TextBox 9"/>
            <p:cNvSpPr txBox="1"/>
            <p:nvPr/>
          </p:nvSpPr>
          <p:spPr>
            <a:xfrm>
              <a:off x="7772400" y="4114800"/>
              <a:ext cx="799706" cy="369332"/>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solidFill>
                    <a:schemeClr val="bg1"/>
                  </a:solidFill>
                </a:rPr>
                <a:t>Delete</a:t>
              </a:r>
              <a:endParaRPr lang="en-US" dirty="0">
                <a:solidFill>
                  <a:schemeClr val="bg1"/>
                </a:solidFill>
              </a:endParaRPr>
            </a:p>
          </p:txBody>
        </p:sp>
        <p:cxnSp>
          <p:nvCxnSpPr>
            <p:cNvPr id="32" name="Straight Connector 31"/>
            <p:cNvCxnSpPr/>
            <p:nvPr/>
          </p:nvCxnSpPr>
          <p:spPr>
            <a:xfrm flipV="1">
              <a:off x="8172253" y="2590800"/>
              <a:ext cx="0" cy="1641333"/>
            </a:xfrm>
            <a:prstGeom prst="line">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flipH="1">
              <a:off x="6492568" y="2590800"/>
              <a:ext cx="1679685" cy="0"/>
            </a:xfrm>
            <a:prstGeom prst="straightConnector1">
              <a:avLst/>
            </a:prstGeom>
            <a:ln>
              <a:solidFill>
                <a:schemeClr val="tx2">
                  <a:lumMod val="60000"/>
                  <a:lumOff val="40000"/>
                </a:schemeClr>
              </a:solidFill>
              <a:tailEnd type="arrow"/>
            </a:ln>
          </p:spPr>
          <p:style>
            <a:lnRef idx="2">
              <a:schemeClr val="dk1"/>
            </a:lnRef>
            <a:fillRef idx="1">
              <a:schemeClr val="lt1"/>
            </a:fillRef>
            <a:effectRef idx="0">
              <a:schemeClr val="dk1"/>
            </a:effectRef>
            <a:fontRef idx="minor">
              <a:schemeClr val="dk1"/>
            </a:fontRef>
          </p:style>
        </p:cxnSp>
      </p:grpSp>
      <p:sp>
        <p:nvSpPr>
          <p:cNvPr id="43" name="TextBox 42"/>
          <p:cNvSpPr txBox="1"/>
          <p:nvPr/>
        </p:nvSpPr>
        <p:spPr>
          <a:xfrm>
            <a:off x="1146806" y="1371599"/>
            <a:ext cx="6961265" cy="461665"/>
          </a:xfrm>
          <a:prstGeom prst="rect">
            <a:avLst/>
          </a:prstGeom>
          <a:noFill/>
        </p:spPr>
        <p:txBody>
          <a:bodyPr wrap="none" rtlCol="0">
            <a:spAutoFit/>
          </a:bodyPr>
          <a:lstStyle/>
          <a:p>
            <a:r>
              <a:rPr lang="en-US" sz="2400" dirty="0" smtClean="0"/>
              <a:t>Locations of Action Queries on Query Tools Design Tab</a:t>
            </a:r>
            <a:endParaRPr lang="en-US" sz="2400" dirty="0"/>
          </a:p>
        </p:txBody>
      </p:sp>
      <p:cxnSp>
        <p:nvCxnSpPr>
          <p:cNvPr id="33" name="Straight Connector 32"/>
          <p:cNvCxnSpPr>
            <a:stCxn id="8" idx="3"/>
          </p:cNvCxnSpPr>
          <p:nvPr/>
        </p:nvCxnSpPr>
        <p:spPr>
          <a:xfrm>
            <a:off x="1851474" y="3160931"/>
            <a:ext cx="3482526"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07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Action Queries: Warnings</a:t>
            </a:r>
            <a:endParaRPr lang="en-US" dirty="0"/>
          </a:p>
        </p:txBody>
      </p:sp>
      <p:sp>
        <p:nvSpPr>
          <p:cNvPr id="9" name="Content Placeholder 8"/>
          <p:cNvSpPr>
            <a:spLocks noGrp="1"/>
          </p:cNvSpPr>
          <p:nvPr>
            <p:ph idx="1"/>
          </p:nvPr>
        </p:nvSpPr>
        <p:spPr>
          <a:xfrm>
            <a:off x="457200" y="1371600"/>
            <a:ext cx="8229600" cy="4754563"/>
          </a:xfrm>
        </p:spPr>
        <p:txBody>
          <a:bodyPr>
            <a:normAutofit fontScale="92500" lnSpcReduction="20000"/>
          </a:bodyPr>
          <a:lstStyle/>
          <a:p>
            <a:r>
              <a:rPr lang="en-US" sz="3400" dirty="0" smtClean="0"/>
              <a:t>Important to backup database first</a:t>
            </a:r>
          </a:p>
          <a:p>
            <a:pPr lvl="1"/>
            <a:r>
              <a:rPr lang="en-US" sz="3000" dirty="0" smtClean="0"/>
              <a:t>Can make changes that cause unintended changes</a:t>
            </a:r>
          </a:p>
          <a:p>
            <a:r>
              <a:rPr lang="en-US" sz="3400" dirty="0" smtClean="0"/>
              <a:t>Access prompts with the number of records to change</a:t>
            </a:r>
          </a:p>
          <a:p>
            <a:pPr lvl="1"/>
            <a:r>
              <a:rPr lang="en-US" sz="3000" dirty="0" smtClean="0"/>
              <a:t>Ensure number sounds correct</a:t>
            </a:r>
          </a:p>
          <a:p>
            <a:r>
              <a:rPr lang="en-US" sz="3400" dirty="0" smtClean="0"/>
              <a:t>Verify table data afterwards</a:t>
            </a:r>
          </a:p>
          <a:p>
            <a:pPr lvl="1"/>
            <a:r>
              <a:rPr lang="en-US" sz="3000" dirty="0" smtClean="0"/>
              <a:t>Did it change what you thought it would change?</a:t>
            </a:r>
          </a:p>
          <a:p>
            <a:r>
              <a:rPr lang="en-US" sz="3400" dirty="0" smtClean="0"/>
              <a:t>Do not re-run</a:t>
            </a:r>
          </a:p>
          <a:p>
            <a:pPr lvl="1"/>
            <a:r>
              <a:rPr lang="en-US" sz="3000" dirty="0" smtClean="0"/>
              <a:t>Especially with Update queries, updates that are calculations can cause unintended changes</a:t>
            </a:r>
            <a:endParaRPr lang="en-US" sz="3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8</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Update Query</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dirty="0" smtClean="0"/>
              <a:t>Used to automate changes to a database</a:t>
            </a:r>
          </a:p>
          <a:p>
            <a:pPr lvl="1"/>
            <a:r>
              <a:rPr lang="en-US" sz="3000" dirty="0" smtClean="0"/>
              <a:t>No need to do by hand</a:t>
            </a:r>
          </a:p>
          <a:p>
            <a:r>
              <a:rPr lang="en-US" sz="3400" dirty="0" smtClean="0"/>
              <a:t>Change the value of one or more fields automatically </a:t>
            </a:r>
          </a:p>
          <a:p>
            <a:r>
              <a:rPr lang="en-US" sz="3400" dirty="0" smtClean="0"/>
              <a:t>Can be based on criteria (single or multiple)</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9</a:t>
            </a:fld>
            <a:endParaRPr lang="en-US" dirty="0"/>
          </a:p>
        </p:txBody>
      </p:sp>
    </p:spTree>
    <p:extLst>
      <p:ext uri="{BB962C8B-B14F-4D97-AF65-F5344CB8AC3E}">
        <p14:creationId xmlns:p14="http://schemas.microsoft.com/office/powerpoint/2010/main" val="4079982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2639</TotalTime>
  <Words>4344</Words>
  <Application>Microsoft Office PowerPoint</Application>
  <PresentationFormat>On-screen Show (4:3)</PresentationFormat>
  <Paragraphs>380</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Objectives</vt:lpstr>
      <vt:lpstr>Action Queries</vt:lpstr>
      <vt:lpstr>Action Queries</vt:lpstr>
      <vt:lpstr>Action Queries:  Examples</vt:lpstr>
      <vt:lpstr>Action Queries:  Examples</vt:lpstr>
      <vt:lpstr>Action Queries:  Locations</vt:lpstr>
      <vt:lpstr>Action Queries: Warnings</vt:lpstr>
      <vt:lpstr>Update Query</vt:lpstr>
      <vt:lpstr>Update Query:  Examples</vt:lpstr>
      <vt:lpstr>Append Query</vt:lpstr>
      <vt:lpstr>Append Query</vt:lpstr>
      <vt:lpstr>Append Query</vt:lpstr>
      <vt:lpstr>Make Table Query</vt:lpstr>
      <vt:lpstr>Delete Query</vt:lpstr>
      <vt:lpstr>Delete Query</vt:lpstr>
      <vt:lpstr>Queries for Special Conditions</vt:lpstr>
      <vt:lpstr>Queries for Special Conditions</vt:lpstr>
      <vt:lpstr>Queries for Special Conditions</vt:lpstr>
      <vt:lpstr>Queries for Special Conditions</vt:lpstr>
      <vt:lpstr>Parameter Query</vt:lpstr>
      <vt:lpstr>Parameter Query</vt:lpstr>
      <vt:lpstr>Parameter Query</vt:lpstr>
      <vt:lpstr>Parameter Reports</vt:lpstr>
      <vt:lpstr>Crosstab Query</vt:lpstr>
      <vt:lpstr>Crosstab Query</vt:lpstr>
      <vt:lpstr>Crosstab Query:  Example</vt:lpstr>
      <vt:lpstr>Crosstab Query</vt:lpstr>
      <vt:lpstr>Find Unmatched Records Query</vt:lpstr>
      <vt:lpstr>Find Duplicate Records Query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Exploring Series</dc:creator>
  <cp:lastModifiedBy>Liu, DeJang</cp:lastModifiedBy>
  <cp:revision>172</cp:revision>
  <dcterms:created xsi:type="dcterms:W3CDTF">2009-09-02T17:31:05Z</dcterms:created>
  <dcterms:modified xsi:type="dcterms:W3CDTF">2011-07-08T02:16:07Z</dcterms:modified>
</cp:coreProperties>
</file>