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327" r:id="rId4"/>
    <p:sldId id="266" r:id="rId5"/>
    <p:sldId id="267" r:id="rId6"/>
    <p:sldId id="268" r:id="rId7"/>
    <p:sldId id="269" r:id="rId8"/>
    <p:sldId id="270" r:id="rId9"/>
    <p:sldId id="271" r:id="rId10"/>
    <p:sldId id="272" r:id="rId11"/>
    <p:sldId id="294" r:id="rId12"/>
    <p:sldId id="299" r:id="rId13"/>
    <p:sldId id="295" r:id="rId14"/>
    <p:sldId id="296" r:id="rId15"/>
    <p:sldId id="297" r:id="rId16"/>
    <p:sldId id="298" r:id="rId17"/>
    <p:sldId id="278" r:id="rId18"/>
    <p:sldId id="280" r:id="rId19"/>
    <p:sldId id="279" r:id="rId20"/>
    <p:sldId id="313" r:id="rId21"/>
    <p:sldId id="314" r:id="rId22"/>
    <p:sldId id="315" r:id="rId23"/>
    <p:sldId id="317" r:id="rId24"/>
    <p:sldId id="316" r:id="rId25"/>
    <p:sldId id="318" r:id="rId26"/>
    <p:sldId id="326" r:id="rId27"/>
    <p:sldId id="320" r:id="rId28"/>
    <p:sldId id="321" r:id="rId29"/>
    <p:sldId id="322" r:id="rId30"/>
    <p:sldId id="323" r:id="rId31"/>
    <p:sldId id="26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Information" id="{3C4A4D9A-8255-46B0-9940-AA55DBB1D7BC}">
          <p14:sldIdLst>
            <p14:sldId id="256"/>
            <p14:sldId id="257"/>
            <p14:sldId id="327"/>
          </p14:sldIdLst>
        </p14:section>
        <p14:section name="Connecting Access to External Files" id="{A35B9F3F-644E-454C-BD9F-91245DBA74F3}">
          <p14:sldIdLst>
            <p14:sldId id="266"/>
            <p14:sldId id="267"/>
            <p14:sldId id="268"/>
            <p14:sldId id="269"/>
            <p14:sldId id="270"/>
            <p14:sldId id="271"/>
            <p14:sldId id="272"/>
          </p14:sldIdLst>
        </p14:section>
        <p14:section name="Exporting Data to Office Applications" id="{D4C70A9B-A300-45BE-B858-CDB4748DC583}">
          <p14:sldIdLst>
            <p14:sldId id="294"/>
            <p14:sldId id="299"/>
            <p14:sldId id="295"/>
            <p14:sldId id="296"/>
            <p14:sldId id="297"/>
            <p14:sldId id="298"/>
            <p14:sldId id="278"/>
            <p14:sldId id="280"/>
            <p14:sldId id="279"/>
            <p14:sldId id="313"/>
          </p14:sldIdLst>
        </p14:section>
        <p14:section name="Importing Data into Access" id="{7C6896E0-7686-4CC5-95A1-4A983BE5CFB1}">
          <p14:sldIdLst>
            <p14:sldId id="314"/>
            <p14:sldId id="315"/>
            <p14:sldId id="317"/>
            <p14:sldId id="316"/>
            <p14:sldId id="318"/>
            <p14:sldId id="326"/>
            <p14:sldId id="320"/>
            <p14:sldId id="321"/>
            <p14:sldId id="322"/>
            <p14:sldId id="323"/>
          </p14:sldIdLst>
        </p14:section>
        <p14:section name="Summary" id="{FEF80D0D-D439-4921-9A73-18B0F979CCD8}">
          <p14:sldIdLst>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41" clrIdx="0"/>
  <p:cmAuthor id="1" name="Linda Lau" initials="LL"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34" autoAdjust="0"/>
  </p:normalViewPr>
  <p:slideViewPr>
    <p:cSldViewPr>
      <p:cViewPr>
        <p:scale>
          <a:sx n="70" d="100"/>
          <a:sy n="70" d="100"/>
        </p:scale>
        <p:origin x="-11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42412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renhall.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discusses the way in which Access</a:t>
            </a:r>
            <a:r>
              <a:rPr lang="en-US" baseline="0" dirty="0" smtClean="0"/>
              <a:t> can be connected to external applications and also to non-text data.  You will learn about: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the Hyperlink and Attachment field types.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how to export data to Access, Word, Excel, PDF and XPS documents.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how to link to Excel and Access files.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how to import a text file.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Attachments can also be added to forms and reports.  In order to do so</a:t>
            </a:r>
            <a:r>
              <a:rPr lang="en-US" baseline="0" dirty="0" smtClean="0"/>
              <a:t>, we use an </a:t>
            </a:r>
            <a:r>
              <a:rPr lang="en-US" b="1" dirty="0" smtClean="0"/>
              <a:t>attachment control</a:t>
            </a:r>
            <a:r>
              <a:rPr lang="en-US" b="0" dirty="0" smtClean="0"/>
              <a:t>.  This</a:t>
            </a:r>
            <a:r>
              <a:rPr lang="en-US" b="0" baseline="0" dirty="0" smtClean="0"/>
              <a:t> will allow the </a:t>
            </a:r>
            <a:r>
              <a:rPr lang="en-US" dirty="0" smtClean="0"/>
              <a:t>user to interact with attachments as they do in tables.  Be aware that only the</a:t>
            </a:r>
            <a:r>
              <a:rPr lang="en-US" baseline="0" dirty="0" smtClean="0"/>
              <a:t> </a:t>
            </a:r>
            <a:r>
              <a:rPr lang="en-US" dirty="0" smtClean="0"/>
              <a:t>first attachment is displayed, and that thumbnails will be displayed where possible (pictures, generally).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Printouts do not allow for manipulation of data. Exporting (often to Office applications) can allow</a:t>
            </a:r>
            <a:r>
              <a:rPr lang="en-US" baseline="0" dirty="0" smtClean="0"/>
              <a:t> manipulation of data.  </a:t>
            </a:r>
            <a:r>
              <a:rPr lang="en-US" dirty="0" smtClean="0"/>
              <a:t>Export commands are found on </a:t>
            </a:r>
            <a:r>
              <a:rPr lang="en-US" b="1" dirty="0" smtClean="0"/>
              <a:t>External Data</a:t>
            </a:r>
            <a:r>
              <a:rPr lang="en-US" dirty="0" smtClean="0"/>
              <a:t> tab.  If the same export may be repeated, you do have the ability to save the export steps and reuse them.</a:t>
            </a:r>
          </a:p>
          <a:p>
            <a:pPr>
              <a:lnSpc>
                <a:spcPct val="110000"/>
              </a:lnSpc>
            </a:pP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Some common formats to export to include:</a:t>
            </a:r>
          </a:p>
          <a:p>
            <a:pPr marL="171450" lvl="0" indent="-171450">
              <a:lnSpc>
                <a:spcPct val="110000"/>
              </a:lnSpc>
              <a:buFont typeface="Arial" pitchFamily="34" charset="0"/>
              <a:buChar char="•"/>
            </a:pPr>
            <a:r>
              <a:rPr lang="en-US" dirty="0" smtClean="0"/>
              <a:t>Excel.</a:t>
            </a:r>
          </a:p>
          <a:p>
            <a:pPr marL="171450" lvl="0" indent="-171450">
              <a:lnSpc>
                <a:spcPct val="110000"/>
              </a:lnSpc>
              <a:buFont typeface="Arial" pitchFamily="34" charset="0"/>
              <a:buChar char="•"/>
            </a:pPr>
            <a:r>
              <a:rPr lang="en-US" dirty="0" smtClean="0"/>
              <a:t>Word.</a:t>
            </a:r>
          </a:p>
          <a:p>
            <a:pPr marL="171450" lvl="0" indent="-171450">
              <a:lnSpc>
                <a:spcPct val="110000"/>
              </a:lnSpc>
              <a:buFont typeface="Arial" pitchFamily="34" charset="0"/>
              <a:buChar char="•"/>
            </a:pPr>
            <a:r>
              <a:rPr lang="en-US" dirty="0" smtClean="0"/>
              <a:t>Access.</a:t>
            </a:r>
          </a:p>
          <a:p>
            <a:pPr marL="171450" lvl="0" indent="-171450">
              <a:lnSpc>
                <a:spcPct val="110000"/>
              </a:lnSpc>
              <a:buFont typeface="Arial" pitchFamily="34" charset="0"/>
              <a:buChar char="•"/>
            </a:pPr>
            <a:r>
              <a:rPr lang="en-US" dirty="0" smtClean="0"/>
              <a:t>PDF/XPS.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If exporting a table, the entire table will be exported.</a:t>
            </a:r>
            <a:r>
              <a:rPr lang="en-US" baseline="0" dirty="0" smtClean="0"/>
              <a:t>  If you instead want t</a:t>
            </a:r>
            <a:r>
              <a:rPr lang="en-US" dirty="0" smtClean="0"/>
              <a:t>o get a subset of the information, create a query and then export the query.</a:t>
            </a:r>
          </a:p>
          <a:p>
            <a:pPr>
              <a:lnSpc>
                <a:spcPct val="110000"/>
              </a:lnSpc>
            </a:pPr>
            <a:endParaRPr lang="en-US" dirty="0" smtClean="0"/>
          </a:p>
          <a:p>
            <a:pPr>
              <a:lnSpc>
                <a:spcPct val="110000"/>
              </a:lnSpc>
            </a:pPr>
            <a:r>
              <a:rPr lang="en-US" dirty="0" smtClean="0"/>
              <a:t>Forms and reports may not export well.</a:t>
            </a:r>
            <a:r>
              <a:rPr lang="en-US" baseline="0" dirty="0" smtClean="0"/>
              <a:t>  Tables and queries use the datasheet view, which is more similar to Excel worksheets than forms and reports are. It is m</a:t>
            </a:r>
            <a:r>
              <a:rPr lang="en-US" dirty="0" smtClean="0"/>
              <a:t>ore reliable to use the underlying queries and tables that make up the form or report.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will prompt for a file name, format, whether to include layout and formatting, and whether to open the file after the export is complete.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See Figure 8.20 in your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Why export to Excel?  Some of the reasons include improved charting abilities, the ability</a:t>
            </a:r>
            <a:r>
              <a:rPr lang="en-US" baseline="0" dirty="0" smtClean="0"/>
              <a:t> to test different scenarios by changing data, and the ability to distribute this database to users who do not have Access installed or who do not know how to use Access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Exporting to Word saves data in </a:t>
            </a:r>
            <a:r>
              <a:rPr lang="en-US" b="1" dirty="0" smtClean="0"/>
              <a:t>Rich Text Format (RTF)</a:t>
            </a:r>
            <a:r>
              <a:rPr lang="en-US" b="0" dirty="0" smtClean="0"/>
              <a:t>.  Rich Text Format </a:t>
            </a:r>
            <a:r>
              <a:rPr lang="en-US" dirty="0" smtClean="0"/>
              <a:t>supports basic formatting,</a:t>
            </a:r>
            <a:r>
              <a:rPr lang="en-US" baseline="0" dirty="0" smtClean="0"/>
              <a:t> and </a:t>
            </a:r>
            <a:r>
              <a:rPr lang="en-US" dirty="0" smtClean="0"/>
              <a:t>is attractive because it is usable on most Mac, Linux, and PC Word Processing tools.</a:t>
            </a:r>
          </a:p>
          <a:p>
            <a:pPr>
              <a:lnSpc>
                <a:spcPct val="110000"/>
              </a:lnSpc>
            </a:pPr>
            <a:endParaRPr lang="en-US" dirty="0" smtClean="0"/>
          </a:p>
          <a:p>
            <a:pPr>
              <a:lnSpc>
                <a:spcPct val="110000"/>
              </a:lnSpc>
            </a:pPr>
            <a:r>
              <a:rPr lang="en-US" dirty="0" smtClean="0"/>
              <a:t>When exporting to Word, you will find that queries and tables export well.  Tabular reports export well, but columnar reports may not work.</a:t>
            </a:r>
            <a:r>
              <a:rPr lang="en-US" baseline="0" dirty="0" smtClean="0"/>
              <a:t> </a:t>
            </a:r>
            <a:r>
              <a:rPr lang="en-US" dirty="0" smtClean="0"/>
              <a:t>As with Excel, however, you can export the underlying queries and tables if the reports do not export</a:t>
            </a:r>
            <a:r>
              <a:rPr lang="en-US" baseline="0" dirty="0" smtClean="0"/>
              <a:t> cleanly.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After data has been exported to Word,</a:t>
            </a:r>
            <a:r>
              <a:rPr lang="en-US" baseline="0" dirty="0" smtClean="0"/>
              <a:t> it</a:t>
            </a:r>
            <a:r>
              <a:rPr lang="en-US" dirty="0" smtClean="0"/>
              <a:t> can be edited just like any Word document.</a:t>
            </a:r>
            <a:r>
              <a:rPr lang="en-US" baseline="0" dirty="0" smtClean="0"/>
              <a:t>  We can add </a:t>
            </a:r>
            <a:r>
              <a:rPr lang="en-US" dirty="0" smtClean="0"/>
              <a:t>headers, footers, clip art, memo headings, etc.  Using Save As, Word can then convert to Word (.DOCX)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If we want to create a non-editable</a:t>
            </a:r>
            <a:r>
              <a:rPr lang="en-US" baseline="0" dirty="0" smtClean="0"/>
              <a:t> file, t</a:t>
            </a:r>
            <a:r>
              <a:rPr lang="en-US" dirty="0" smtClean="0"/>
              <a:t>wo common file formats </a:t>
            </a:r>
            <a:r>
              <a:rPr lang="en-US" baseline="0" dirty="0" smtClean="0"/>
              <a:t>are:</a:t>
            </a:r>
          </a:p>
          <a:p>
            <a:pPr marL="171450" indent="-171450">
              <a:lnSpc>
                <a:spcPct val="110000"/>
              </a:lnSpc>
              <a:buFont typeface="Arial" charset="0"/>
              <a:buChar char="•"/>
            </a:pPr>
            <a:r>
              <a:rPr lang="en-US" b="1" baseline="0" dirty="0" smtClean="0"/>
              <a:t>P</a:t>
            </a:r>
            <a:r>
              <a:rPr lang="en-US" b="1" dirty="0" smtClean="0"/>
              <a:t>DF</a:t>
            </a:r>
            <a:r>
              <a:rPr lang="en-US" b="0" dirty="0" smtClean="0"/>
              <a:t>, or</a:t>
            </a:r>
            <a:r>
              <a:rPr lang="en-US" b="0" baseline="0" dirty="0" smtClean="0"/>
              <a:t> </a:t>
            </a:r>
            <a:r>
              <a:rPr lang="en-US" b="1" dirty="0" smtClean="0"/>
              <a:t>Portable Document Format</a:t>
            </a:r>
            <a:r>
              <a:rPr lang="en-US" b="0" dirty="0" smtClean="0"/>
              <a:t>, which is a s</a:t>
            </a:r>
            <a:r>
              <a:rPr lang="en-US" dirty="0" smtClean="0"/>
              <a:t>tandard created by Adobe Systems.</a:t>
            </a:r>
            <a:r>
              <a:rPr lang="en-US" baseline="0" dirty="0" smtClean="0"/>
              <a:t>  This format can be read with </a:t>
            </a:r>
            <a:r>
              <a:rPr lang="en-US" dirty="0" smtClean="0"/>
              <a:t>the free Adobe Reader software application.</a:t>
            </a:r>
          </a:p>
          <a:p>
            <a:pPr marL="171450" indent="-171450">
              <a:lnSpc>
                <a:spcPct val="110000"/>
              </a:lnSpc>
              <a:buFont typeface="Arial" charset="0"/>
              <a:buChar char="•"/>
            </a:pPr>
            <a:r>
              <a:rPr lang="en-US" b="1" dirty="0" smtClean="0"/>
              <a:t>XPS</a:t>
            </a:r>
            <a:r>
              <a:rPr lang="en-US" b="0" dirty="0" smtClean="0"/>
              <a:t>, or </a:t>
            </a:r>
            <a:r>
              <a:rPr lang="en-US" b="1" dirty="0" smtClean="0"/>
              <a:t>XML Paper Specification</a:t>
            </a:r>
            <a:r>
              <a:rPr lang="en-US" b="0" dirty="0" smtClean="0"/>
              <a:t>, which is a standard</a:t>
            </a:r>
            <a:r>
              <a:rPr lang="en-US" b="0" baseline="0" dirty="0" smtClean="0"/>
              <a:t> </a:t>
            </a:r>
            <a:r>
              <a:rPr lang="en-US" dirty="0" smtClean="0"/>
              <a:t>created by Microsoft.</a:t>
            </a:r>
            <a:r>
              <a:rPr lang="en-US" baseline="0" dirty="0" smtClean="0"/>
              <a:t>  This format can be read </a:t>
            </a:r>
            <a:r>
              <a:rPr lang="en-US" dirty="0" smtClean="0"/>
              <a:t>with the free Microsoft XPS Viewer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If</a:t>
            </a:r>
            <a:r>
              <a:rPr lang="en-US" baseline="0" dirty="0" smtClean="0"/>
              <a:t> we wish to export in a read-only format, we can </a:t>
            </a:r>
            <a:r>
              <a:rPr lang="en-US" dirty="0" smtClean="0"/>
              <a:t>publish forms, queries, reports, and tables.</a:t>
            </a:r>
            <a:r>
              <a:rPr lang="en-US" baseline="0" dirty="0" smtClean="0"/>
              <a:t> Exporting to this format is especially good for reports</a:t>
            </a:r>
            <a:r>
              <a:rPr lang="en-US" dirty="0" smtClean="0"/>
              <a:t>.</a:t>
            </a:r>
            <a:r>
              <a:rPr lang="en-US" baseline="0" dirty="0" smtClean="0"/>
              <a:t>  </a:t>
            </a:r>
            <a:r>
              <a:rPr lang="en-US" dirty="0" smtClean="0"/>
              <a:t>Of</a:t>
            </a:r>
            <a:r>
              <a:rPr lang="en-US" baseline="0" dirty="0" smtClean="0"/>
              <a:t> the two formats, </a:t>
            </a:r>
            <a:r>
              <a:rPr lang="en-US" dirty="0" smtClean="0"/>
              <a:t>XPS is not as widely used</a:t>
            </a:r>
            <a:r>
              <a:rPr lang="en-US" baseline="0"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a:t>
            </a:r>
            <a:r>
              <a:rPr lang="en-US" baseline="0" dirty="0" smtClean="0"/>
              <a:t> we learn how to:</a:t>
            </a:r>
          </a:p>
          <a:p>
            <a:pPr lvl="0">
              <a:buFont typeface="Arial" pitchFamily="34" charset="0"/>
              <a:buChar char="•"/>
            </a:pPr>
            <a:r>
              <a:rPr lang="en-US" sz="1200" kern="1200" baseline="0" dirty="0" smtClean="0">
                <a:solidFill>
                  <a:schemeClr val="tx1"/>
                </a:solidFill>
                <a:latin typeface="+mn-lt"/>
                <a:ea typeface="+mn-ea"/>
                <a:cs typeface="+mn-cs"/>
              </a:rPr>
              <a:t>  Create a Hyperlink field.</a:t>
            </a:r>
          </a:p>
          <a:p>
            <a:pPr lvl="0">
              <a:buFont typeface="Arial" pitchFamily="34" charset="0"/>
              <a:buChar char="•"/>
            </a:pPr>
            <a:r>
              <a:rPr lang="en-US" sz="1200" kern="1200" baseline="0" dirty="0" smtClean="0">
                <a:solidFill>
                  <a:schemeClr val="tx1"/>
                </a:solidFill>
                <a:latin typeface="+mn-lt"/>
                <a:ea typeface="+mn-ea"/>
                <a:cs typeface="+mn-cs"/>
              </a:rPr>
              <a:t>  Add an Attachment field.</a:t>
            </a:r>
          </a:p>
          <a:p>
            <a:pPr lvl="0">
              <a:buFont typeface="Arial" pitchFamily="34" charset="0"/>
              <a:buChar char="•"/>
            </a:pPr>
            <a:r>
              <a:rPr lang="en-US" sz="1200" kern="1200" baseline="0" dirty="0" smtClean="0">
                <a:solidFill>
                  <a:schemeClr val="tx1"/>
                </a:solidFill>
                <a:latin typeface="+mn-lt"/>
                <a:ea typeface="+mn-ea"/>
                <a:cs typeface="+mn-cs"/>
              </a:rPr>
              <a:t>  Add attachment controls to forms and reports.</a:t>
            </a:r>
          </a:p>
          <a:p>
            <a:pPr lvl="0">
              <a:buFont typeface="Arial" pitchFamily="34" charset="0"/>
              <a:buChar char="•"/>
            </a:pPr>
            <a:r>
              <a:rPr lang="en-US" sz="1200" kern="1200" baseline="0" dirty="0" smtClean="0">
                <a:solidFill>
                  <a:schemeClr val="tx1"/>
                </a:solidFill>
                <a:latin typeface="+mn-lt"/>
                <a:ea typeface="+mn-ea"/>
                <a:cs typeface="+mn-cs"/>
              </a:rPr>
              <a:t>  Export data to Excel.</a:t>
            </a:r>
          </a:p>
          <a:p>
            <a:pPr lvl="0">
              <a:buFont typeface="Arial" pitchFamily="34" charset="0"/>
              <a:buChar char="•"/>
            </a:pPr>
            <a:r>
              <a:rPr lang="en-US" sz="1200" kern="1200" baseline="0" dirty="0" smtClean="0">
                <a:solidFill>
                  <a:schemeClr val="tx1"/>
                </a:solidFill>
                <a:latin typeface="+mn-lt"/>
                <a:ea typeface="+mn-ea"/>
                <a:cs typeface="+mn-cs"/>
              </a:rPr>
              <a:t>  Export data to Word.</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If we wish to export to Access, we must first ensure the destination database exists.</a:t>
            </a:r>
            <a:r>
              <a:rPr lang="en-US" baseline="0" dirty="0" smtClean="0"/>
              <a:t>  We can </a:t>
            </a:r>
            <a:r>
              <a:rPr lang="en-US" dirty="0" smtClean="0"/>
              <a:t>export all objects found in a database.</a:t>
            </a:r>
            <a:r>
              <a:rPr lang="en-US" baseline="0" dirty="0" smtClean="0"/>
              <a:t>  Keep in mind that f</a:t>
            </a:r>
            <a:r>
              <a:rPr lang="en-US" dirty="0" smtClean="0"/>
              <a:t>orms, queries, and reports may need modification if field and table names are not identical</a:t>
            </a:r>
            <a:r>
              <a:rPr lang="en-US" baseline="0" dirty="0" smtClean="0"/>
              <a:t> in both databases.</a:t>
            </a:r>
          </a:p>
          <a:p>
            <a:pPr>
              <a:lnSpc>
                <a:spcPct val="110000"/>
              </a:lnSpc>
            </a:pPr>
            <a:endParaRPr lang="en-US" baseline="0" dirty="0" smtClean="0"/>
          </a:p>
          <a:p>
            <a:pPr>
              <a:lnSpc>
                <a:spcPct val="110000"/>
              </a:lnSpc>
            </a:pPr>
            <a:r>
              <a:rPr lang="en-US" baseline="0" dirty="0" smtClean="0"/>
              <a:t>We have two options when it comes to exporting tables:</a:t>
            </a:r>
          </a:p>
          <a:p>
            <a:pPr marL="171450" indent="-171450">
              <a:lnSpc>
                <a:spcPct val="110000"/>
              </a:lnSpc>
              <a:buFont typeface="Arial" charset="0"/>
              <a:buChar char="•"/>
            </a:pPr>
            <a:r>
              <a:rPr lang="en-US" dirty="0" smtClean="0"/>
              <a:t>Definition only</a:t>
            </a:r>
          </a:p>
          <a:p>
            <a:pPr marL="171450" indent="-171450">
              <a:lnSpc>
                <a:spcPct val="110000"/>
              </a:lnSpc>
              <a:buFont typeface="Arial" charset="0"/>
              <a:buChar char="•"/>
            </a:pPr>
            <a:r>
              <a:rPr lang="en-US" dirty="0" smtClean="0"/>
              <a:t>Definition and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Any objects we export can be renamed as part of the export process.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If external data needs to get in to an Access table, we can also import</a:t>
            </a:r>
            <a:r>
              <a:rPr lang="en-US" baseline="0" dirty="0" smtClean="0"/>
              <a:t> data.  </a:t>
            </a:r>
            <a:r>
              <a:rPr lang="en-US" dirty="0" smtClean="0"/>
              <a:t>If the data is already in electronic format, there is</a:t>
            </a:r>
            <a:r>
              <a:rPr lang="en-US" baseline="0" dirty="0" smtClean="0"/>
              <a:t> </a:t>
            </a:r>
            <a:r>
              <a:rPr lang="en-US" dirty="0" smtClean="0"/>
              <a:t>no need to redo data entry.  The three</a:t>
            </a:r>
            <a:r>
              <a:rPr lang="en-US" baseline="0" dirty="0" smtClean="0"/>
              <a:t> most common formats for import are Excel, Access, and text files.</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We can import data in two ways.  We can</a:t>
            </a:r>
            <a:r>
              <a:rPr lang="en-US" baseline="0" dirty="0" smtClean="0"/>
              <a:t> do a basic import, which will m</a:t>
            </a:r>
            <a:r>
              <a:rPr lang="en-US" dirty="0" smtClean="0"/>
              <a:t>ake a copy of data that is stored in another location.  Imported data can be edited within Access before appending to a table.</a:t>
            </a:r>
          </a:p>
          <a:p>
            <a:pPr>
              <a:lnSpc>
                <a:spcPct val="110000"/>
              </a:lnSpc>
            </a:pPr>
            <a:endParaRPr lang="en-US" dirty="0" smtClean="0"/>
          </a:p>
          <a:p>
            <a:pPr>
              <a:lnSpc>
                <a:spcPct val="110000"/>
              </a:lnSpc>
            </a:pPr>
            <a:r>
              <a:rPr lang="en-US" dirty="0" smtClean="0"/>
              <a:t>We can also link to an external file.  This does not add to the file size, but it also</a:t>
            </a:r>
            <a:r>
              <a:rPr lang="en-US" baseline="0" dirty="0" smtClean="0"/>
              <a:t> can not be edited within Access before adding it to the database.  This requires us to first en</a:t>
            </a:r>
            <a:r>
              <a:rPr lang="en-US" dirty="0" smtClean="0"/>
              <a:t>sure the columns in file match the fields in </a:t>
            </a:r>
            <a:r>
              <a:rPr lang="en-US" baseline="0" dirty="0" smtClean="0"/>
              <a:t>source </a:t>
            </a:r>
            <a:r>
              <a:rPr lang="en-US" dirty="0" smtClean="0"/>
              <a:t>database </a:t>
            </a:r>
            <a:r>
              <a:rPr lang="en-US" baseline="0" dirty="0" smtClean="0"/>
              <a:t>file.</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When we link to an Excel spreadsheet, we first should verify the format of spreadsheet.  Open the file in Excel, and determine whether to link to the original sheet or a copy.  We may not want to edit the original data.  We should remove any extra rows that appear at</a:t>
            </a:r>
            <a:r>
              <a:rPr lang="en-US" baseline="0" dirty="0" smtClean="0"/>
              <a:t> the top of the file, and e</a:t>
            </a:r>
            <a:r>
              <a:rPr lang="en-US" dirty="0" smtClean="0"/>
              <a:t>nsure column headings are what you want to appear in database.  Once the link is complete, all changes to Excel spreadsheet will be reflected in Access.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However, there are a few m</a:t>
            </a:r>
            <a:r>
              <a:rPr lang="en-US" dirty="0" smtClean="0"/>
              <a:t>ajor limitations of linking to Excel spreadsheets.  </a:t>
            </a:r>
            <a:r>
              <a:rPr lang="en-US" baseline="0" dirty="0" smtClean="0"/>
              <a:t> </a:t>
            </a:r>
            <a:r>
              <a:rPr lang="en-US" dirty="0" smtClean="0"/>
              <a:t>First of all, data can not be edited during linking process (though it could be, if you import the spreadsheet).  </a:t>
            </a:r>
            <a:r>
              <a:rPr lang="en-US" baseline="0" dirty="0" smtClean="0"/>
              <a:t> </a:t>
            </a:r>
            <a:r>
              <a:rPr lang="en-US" dirty="0" smtClean="0"/>
              <a:t>Secondly, data can not be changed from within Access (it can only be used for queries and reports).</a:t>
            </a:r>
            <a:r>
              <a:rPr lang="en-US" baseline="0" dirty="0" smtClean="0"/>
              <a:t> </a:t>
            </a:r>
            <a:r>
              <a:rPr lang="en-US" dirty="0" smtClean="0"/>
              <a:t>Finally, if you want to link multiple sheets from the same workbook, you have to repeat the</a:t>
            </a:r>
            <a:r>
              <a:rPr lang="en-US" baseline="0" dirty="0" smtClean="0"/>
              <a:t> import process once for each worksheet.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When we want to link to an Access database, we c</a:t>
            </a:r>
            <a:r>
              <a:rPr lang="en-US" dirty="0" smtClean="0"/>
              <a:t>an link to tables in another database.</a:t>
            </a:r>
            <a:r>
              <a:rPr lang="en-US" baseline="0" dirty="0" smtClean="0"/>
              <a:t>  However, we c</a:t>
            </a:r>
            <a:r>
              <a:rPr lang="en-US" dirty="0" smtClean="0"/>
              <a:t>an NOT link to queries, forms, reports, macros, or modules.  If we want to get these,</a:t>
            </a:r>
            <a:r>
              <a:rPr lang="en-US" baseline="0" dirty="0" smtClean="0"/>
              <a:t> we can </a:t>
            </a:r>
            <a:r>
              <a:rPr lang="en-US" dirty="0" smtClean="0"/>
              <a:t>import copies of tables, forms, queries, and reports.  It is of course good practice to examine a table before linking.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10000"/>
              </a:lnSpc>
              <a:spcBef>
                <a:spcPts val="0"/>
              </a:spcBef>
              <a:spcAft>
                <a:spcPts val="0"/>
              </a:spcAft>
              <a:buClrTx/>
              <a:buSzTx/>
              <a:buFontTx/>
              <a:buNone/>
              <a:tabLst/>
              <a:defRPr/>
            </a:pPr>
            <a:r>
              <a:rPr lang="en-US" dirty="0" smtClean="0"/>
              <a:t>When a link</a:t>
            </a:r>
            <a:r>
              <a:rPr lang="en-US" baseline="0" dirty="0" smtClean="0"/>
              <a:t> to an Access table is </a:t>
            </a:r>
            <a:r>
              <a:rPr lang="en-US" dirty="0" smtClean="0"/>
              <a:t>created, Access adds a linked table.</a:t>
            </a:r>
            <a:r>
              <a:rPr lang="en-US" baseline="0" dirty="0" smtClean="0"/>
              <a:t>  The s</a:t>
            </a:r>
            <a:r>
              <a:rPr lang="en-US" dirty="0" smtClean="0"/>
              <a:t>tructure can NOT be changed without opening the original database file.  However, unlike linking to Excel, the data CAN be changed. The</a:t>
            </a:r>
            <a:r>
              <a:rPr lang="en-US" baseline="0" dirty="0" smtClean="0"/>
              <a:t> d</a:t>
            </a:r>
            <a:r>
              <a:rPr lang="en-US" dirty="0" smtClean="0"/>
              <a:t>atabase will display</a:t>
            </a:r>
            <a:r>
              <a:rPr lang="en-US" baseline="0" dirty="0" smtClean="0"/>
              <a:t> the</a:t>
            </a:r>
            <a:r>
              <a:rPr lang="en-US" dirty="0" smtClean="0"/>
              <a:t> values from the source database, and any changes will be stored in the table in that same source database.  Also note that the linked table can be used as source for queries, forms, and reports.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A </a:t>
            </a:r>
            <a:r>
              <a:rPr lang="en-US" b="1" dirty="0" smtClean="0"/>
              <a:t>text file </a:t>
            </a:r>
            <a:r>
              <a:rPr lang="en-US" dirty="0" smtClean="0"/>
              <a:t>is a collection of values with consistent formatting.  This is a common method of exchanging data, and these files are usually created by computer systems.  There are two kinds</a:t>
            </a:r>
            <a:r>
              <a:rPr lang="en-US" baseline="0" dirty="0" smtClean="0"/>
              <a:t> of text files.</a:t>
            </a:r>
            <a:endParaRPr lang="en-US" dirty="0" smtClean="0"/>
          </a:p>
          <a:p>
            <a:pPr lvl="1">
              <a:lnSpc>
                <a:spcPct val="110000"/>
              </a:lnSpc>
              <a:buFont typeface="Arial" pitchFamily="34" charset="0"/>
              <a:buChar char="•"/>
            </a:pPr>
            <a:r>
              <a:rPr lang="en-US" b="0" dirty="0" smtClean="0"/>
              <a:t>  A </a:t>
            </a:r>
            <a:r>
              <a:rPr lang="en-US" b="1" dirty="0" smtClean="0"/>
              <a:t>fixed length </a:t>
            </a:r>
            <a:r>
              <a:rPr lang="en-US" b="0" dirty="0" smtClean="0"/>
              <a:t>text</a:t>
            </a:r>
            <a:r>
              <a:rPr lang="en-US" b="0" baseline="0" dirty="0" smtClean="0"/>
              <a:t> file is a s</a:t>
            </a:r>
            <a:r>
              <a:rPr lang="en-US" dirty="0" smtClean="0"/>
              <a:t>eries of values with a fixed column length. </a:t>
            </a:r>
          </a:p>
          <a:p>
            <a:pPr lvl="1">
              <a:lnSpc>
                <a:spcPct val="110000"/>
              </a:lnSpc>
              <a:buFont typeface="Arial" pitchFamily="34" charset="0"/>
              <a:buChar char="•"/>
            </a:pPr>
            <a:r>
              <a:rPr lang="en-US" dirty="0" smtClean="0"/>
              <a:t>  A </a:t>
            </a:r>
            <a:r>
              <a:rPr lang="en-US" b="1" dirty="0" smtClean="0"/>
              <a:t>CSV (Comma Separated Values)</a:t>
            </a:r>
            <a:r>
              <a:rPr lang="en-US" b="0" dirty="0" smtClean="0"/>
              <a:t> file contains</a:t>
            </a:r>
            <a:r>
              <a:rPr lang="en-US" b="0" baseline="0" dirty="0" smtClean="0"/>
              <a:t> a s</a:t>
            </a:r>
            <a:r>
              <a:rPr lang="en-US" dirty="0" smtClean="0"/>
              <a:t>eries of values</a:t>
            </a:r>
            <a:r>
              <a:rPr lang="en-US" baseline="0" dirty="0" smtClean="0"/>
              <a:t> </a:t>
            </a:r>
            <a:r>
              <a:rPr lang="en-US" dirty="0" smtClean="0"/>
              <a:t>separated by commas.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Text files can be appended to an existing table, imported as a new table, or linked.  It is generally a good practice to examine the text file before importing.  Notepad is a free program installed on Windows based machines that will open text files, allowing</a:t>
            </a:r>
            <a:r>
              <a:rPr lang="en-US" baseline="0" dirty="0" smtClean="0"/>
              <a:t> you to review them before import.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When importing CSV files, imports can run in to problems with commas in addresses.  For example, Access would interpret the following as two fields:</a:t>
            </a:r>
          </a:p>
          <a:p>
            <a:pPr marL="457200" lvl="1" indent="0">
              <a:lnSpc>
                <a:spcPct val="110000"/>
              </a:lnSpc>
              <a:buNone/>
            </a:pPr>
            <a:r>
              <a:rPr lang="en-US" dirty="0" smtClean="0"/>
              <a:t>	150 Main Street, Apt 2</a:t>
            </a:r>
          </a:p>
          <a:p>
            <a:pPr marL="0" lvl="0" indent="0">
              <a:lnSpc>
                <a:spcPct val="110000"/>
              </a:lnSpc>
              <a:buNone/>
            </a:pPr>
            <a:r>
              <a:rPr lang="en-US" dirty="0" smtClean="0"/>
              <a:t>The</a:t>
            </a:r>
            <a:r>
              <a:rPr lang="en-US" baseline="0" dirty="0" smtClean="0"/>
              <a:t> reason, of course, is that the comma is interpreted as a column separator.  </a:t>
            </a:r>
            <a:r>
              <a:rPr lang="en-US" dirty="0" smtClean="0"/>
              <a:t>When examining this data, this can be fixed by enclosing the address in quotes.  Access would correctly interpret this address:</a:t>
            </a:r>
          </a:p>
          <a:p>
            <a:pPr marL="457200" lvl="1" indent="0">
              <a:lnSpc>
                <a:spcPct val="110000"/>
              </a:lnSpc>
              <a:buNone/>
            </a:pPr>
            <a:r>
              <a:rPr lang="en-US" dirty="0" smtClean="0"/>
              <a:t>	"150 Main Street, Apt 2"</a:t>
            </a:r>
          </a:p>
          <a:p>
            <a:pPr lvl="0">
              <a:lnSpc>
                <a:spcPct val="110000"/>
              </a:lnSpc>
            </a:pPr>
            <a:endParaRPr lang="en-US" dirty="0" smtClean="0"/>
          </a:p>
          <a:p>
            <a:pPr lvl="0">
              <a:lnSpc>
                <a:spcPct val="110000"/>
              </a:lnSpc>
            </a:pPr>
            <a:r>
              <a:rPr lang="en-US" dirty="0" smtClean="0"/>
              <a:t>In</a:t>
            </a:r>
            <a:r>
              <a:rPr lang="en-US" baseline="0" dirty="0" smtClean="0"/>
              <a:t> cases like this, f</a:t>
            </a:r>
            <a:r>
              <a:rPr lang="en-US" dirty="0" smtClean="0"/>
              <a:t>ixes may need to be done by hand.</a:t>
            </a:r>
          </a:p>
          <a:p>
            <a:pPr>
              <a:lnSpc>
                <a:spcPct val="110000"/>
              </a:lnSpc>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also learn how to:</a:t>
            </a:r>
          </a:p>
          <a:p>
            <a:pPr lvl="0">
              <a:buFont typeface="Arial" pitchFamily="34" charset="0"/>
              <a:buChar char="•"/>
            </a:pPr>
            <a:r>
              <a:rPr lang="en-US" sz="1200" kern="1200" baseline="0" dirty="0" smtClean="0">
                <a:solidFill>
                  <a:schemeClr val="tx1"/>
                </a:solidFill>
                <a:latin typeface="+mn-lt"/>
                <a:ea typeface="+mn-ea"/>
                <a:cs typeface="+mn-cs"/>
              </a:rPr>
              <a:t>  Export data to a PDF or XPS document.</a:t>
            </a:r>
          </a:p>
          <a:p>
            <a:pPr lvl="0">
              <a:buFont typeface="Arial" pitchFamily="34" charset="0"/>
              <a:buChar char="•"/>
            </a:pPr>
            <a:r>
              <a:rPr lang="en-US" sz="1200" kern="1200" baseline="0" dirty="0" smtClean="0">
                <a:solidFill>
                  <a:schemeClr val="tx1"/>
                </a:solidFill>
                <a:latin typeface="+mn-lt"/>
                <a:ea typeface="+mn-ea"/>
                <a:cs typeface="+mn-cs"/>
              </a:rPr>
              <a:t>  Export objects to another Access database.</a:t>
            </a:r>
          </a:p>
          <a:p>
            <a:pPr lvl="0">
              <a:buFont typeface="Arial" pitchFamily="34" charset="0"/>
              <a:buChar char="•"/>
            </a:pPr>
            <a:r>
              <a:rPr lang="en-US" sz="1200" kern="1200" baseline="0" dirty="0" smtClean="0">
                <a:solidFill>
                  <a:schemeClr val="tx1"/>
                </a:solidFill>
                <a:latin typeface="+mn-lt"/>
                <a:ea typeface="+mn-ea"/>
                <a:cs typeface="+mn-cs"/>
              </a:rPr>
              <a:t>  Link to an Excel spreadsheet.</a:t>
            </a:r>
          </a:p>
          <a:p>
            <a:pPr lvl="0">
              <a:buFont typeface="Arial" pitchFamily="34" charset="0"/>
              <a:buChar char="•"/>
            </a:pPr>
            <a:r>
              <a:rPr lang="en-US" sz="1200" kern="1200" baseline="0" dirty="0" smtClean="0">
                <a:solidFill>
                  <a:schemeClr val="tx1"/>
                </a:solidFill>
                <a:latin typeface="+mn-lt"/>
                <a:ea typeface="+mn-ea"/>
                <a:cs typeface="+mn-cs"/>
              </a:rPr>
              <a:t>  Link to an Access table.</a:t>
            </a:r>
          </a:p>
          <a:p>
            <a:pPr lvl="0">
              <a:buFont typeface="Arial" pitchFamily="34" charset="0"/>
              <a:buChar char="•"/>
            </a:pPr>
            <a:r>
              <a:rPr lang="en-US" sz="1200" kern="1200" baseline="0" dirty="0" smtClean="0">
                <a:solidFill>
                  <a:schemeClr val="tx1"/>
                </a:solidFill>
                <a:latin typeface="+mn-lt"/>
                <a:ea typeface="+mn-ea"/>
                <a:cs typeface="+mn-cs"/>
              </a:rPr>
              <a:t>  Import a text file.</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When importing, Access will give you options:</a:t>
            </a:r>
          </a:p>
          <a:p>
            <a:pPr marL="685800" lvl="1" indent="-228600">
              <a:lnSpc>
                <a:spcPct val="110000"/>
              </a:lnSpc>
              <a:buAutoNum type="arabicParenR"/>
            </a:pPr>
            <a:r>
              <a:rPr lang="en-US" dirty="0" smtClean="0"/>
              <a:t>First row contains field names? (This is a yes or no question.)</a:t>
            </a:r>
          </a:p>
          <a:p>
            <a:pPr marL="685800" lvl="1" indent="-228600">
              <a:lnSpc>
                <a:spcPct val="110000"/>
              </a:lnSpc>
              <a:buAutoNum type="arabicParenR"/>
            </a:pPr>
            <a:r>
              <a:rPr lang="en-US" dirty="0" smtClean="0"/>
              <a:t>No primary key? (Also yes or no question.)</a:t>
            </a:r>
          </a:p>
          <a:p>
            <a:pPr marL="685800" lvl="1" indent="-228600">
              <a:lnSpc>
                <a:spcPct val="110000"/>
              </a:lnSpc>
              <a:buAutoNum type="arabicParenR"/>
            </a:pPr>
            <a:r>
              <a:rPr lang="en-US" dirty="0" smtClean="0"/>
              <a:t>Is</a:t>
            </a:r>
            <a:r>
              <a:rPr lang="en-US" baseline="0" dirty="0" smtClean="0"/>
              <a:t> the text </a:t>
            </a:r>
            <a:r>
              <a:rPr lang="en-US" dirty="0" smtClean="0"/>
              <a:t>delimited or fixed width? (Select one.)</a:t>
            </a:r>
          </a:p>
          <a:p>
            <a:pPr marL="457200" lvl="1" indent="0">
              <a:lnSpc>
                <a:spcPct val="110000"/>
              </a:lnSpc>
              <a:buNone/>
            </a:pPr>
            <a:endParaRPr lang="en-US" dirty="0" smtClean="0"/>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smtClean="0"/>
              <a:t>In</a:t>
            </a:r>
            <a:r>
              <a:rPr lang="en-US" baseline="0" dirty="0" smtClean="0"/>
              <a:t> this case, the d</a:t>
            </a:r>
            <a:r>
              <a:rPr lang="en-US" dirty="0" smtClean="0"/>
              <a:t>elimited option is used for importing CSV files,</a:t>
            </a:r>
            <a:r>
              <a:rPr lang="en-US" baseline="0" dirty="0" smtClean="0"/>
              <a:t> w</a:t>
            </a:r>
            <a:r>
              <a:rPr lang="en-US" dirty="0" smtClean="0"/>
              <a:t>hile the fixed width option used for importing fixed length files.</a:t>
            </a:r>
          </a:p>
          <a:p>
            <a:pPr marL="457200" marR="0" lvl="1" indent="0" algn="l" defTabSz="914400" rtl="0" eaLnBrk="1" fontAlgn="auto" latinLnBrk="0" hangingPunct="1">
              <a:lnSpc>
                <a:spcPct val="110000"/>
              </a:lnSpc>
              <a:spcBef>
                <a:spcPts val="0"/>
              </a:spcBef>
              <a:spcAft>
                <a:spcPts val="0"/>
              </a:spcAft>
              <a:buClrTx/>
              <a:buSzTx/>
              <a:buFontTx/>
              <a:buNone/>
              <a:tabLst/>
              <a:defRPr/>
            </a:pPr>
            <a:endParaRPr lang="en-US" dirty="0" smtClean="0"/>
          </a:p>
          <a:p>
            <a:pPr lvl="1">
              <a:lnSpc>
                <a:spcPct val="110000"/>
              </a:lnSpc>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spcBef>
                <a:spcPts val="600"/>
              </a:spcBef>
              <a:buNone/>
            </a:pPr>
            <a:r>
              <a:rPr lang="en-US" dirty="0" smtClean="0"/>
              <a:t>In this chapter, you learned how Access can be connected to external files.  You learned about the Hyperlink and Attachment field types; how to export data to Access, Word, Excel, PDF, and XPS documents; how to link to Excel and Access files; and how to import a text file.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Two field types will allow a user to</a:t>
            </a:r>
            <a:r>
              <a:rPr lang="en-US" baseline="0" dirty="0" smtClean="0"/>
              <a:t> </a:t>
            </a:r>
            <a:r>
              <a:rPr lang="en-US" dirty="0" smtClean="0"/>
              <a:t>connec</a:t>
            </a:r>
            <a:r>
              <a:rPr lang="en-US" baseline="0" dirty="0" smtClean="0"/>
              <a:t>t Access </a:t>
            </a:r>
            <a:r>
              <a:rPr lang="en-US" dirty="0" smtClean="0"/>
              <a:t>to external files.</a:t>
            </a:r>
          </a:p>
          <a:p>
            <a:pPr lvl="1">
              <a:lnSpc>
                <a:spcPct val="110000"/>
              </a:lnSpc>
            </a:pPr>
            <a:r>
              <a:rPr lang="en-US" b="0" dirty="0" smtClean="0"/>
              <a:t>1.  The </a:t>
            </a:r>
            <a:r>
              <a:rPr lang="en-US" b="1" dirty="0" smtClean="0"/>
              <a:t>Hyperlink </a:t>
            </a:r>
            <a:r>
              <a:rPr lang="en-US" b="0" dirty="0" smtClean="0"/>
              <a:t>data type a</a:t>
            </a:r>
            <a:r>
              <a:rPr lang="en-US" dirty="0" smtClean="0"/>
              <a:t>llows a link to a file on your computer, an email address, or a Web site address.</a:t>
            </a:r>
          </a:p>
          <a:p>
            <a:pPr lvl="1">
              <a:lnSpc>
                <a:spcPct val="110000"/>
              </a:lnSpc>
            </a:pPr>
            <a:r>
              <a:rPr lang="en-US" b="0" dirty="0" smtClean="0"/>
              <a:t>2.  The </a:t>
            </a:r>
            <a:r>
              <a:rPr lang="en-US" b="1" dirty="0" smtClean="0"/>
              <a:t>Attachment</a:t>
            </a:r>
            <a:r>
              <a:rPr lang="en-US" b="0" dirty="0" smtClean="0"/>
              <a:t> data type a</a:t>
            </a:r>
            <a:r>
              <a:rPr lang="en-US" dirty="0" smtClean="0"/>
              <a:t>llows Access users to add a file (for example, a Word document, an image file) to a record,</a:t>
            </a:r>
            <a:r>
              <a:rPr lang="en-US" baseline="0" dirty="0" smtClean="0"/>
              <a:t> much like an email attachment.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Hyperlink field type is versatile.  It can be used to connect </a:t>
            </a:r>
            <a:r>
              <a:rPr lang="en-US" dirty="0" smtClean="0"/>
              <a:t>to:</a:t>
            </a:r>
          </a:p>
          <a:p>
            <a:pPr lvl="1">
              <a:lnSpc>
                <a:spcPct val="110000"/>
              </a:lnSpc>
            </a:pPr>
            <a:r>
              <a:rPr lang="en-US" dirty="0" smtClean="0"/>
              <a:t>1) A file on your computer,</a:t>
            </a:r>
            <a:r>
              <a:rPr lang="en-US" baseline="0" dirty="0" smtClean="0"/>
              <a:t> whether that file is on a </a:t>
            </a:r>
            <a:r>
              <a:rPr lang="en-US" dirty="0" smtClean="0"/>
              <a:t>local hard drive or on network drive.</a:t>
            </a:r>
          </a:p>
          <a:p>
            <a:pPr lvl="1">
              <a:lnSpc>
                <a:spcPct val="110000"/>
              </a:lnSpc>
            </a:pPr>
            <a:r>
              <a:rPr lang="en-US" b="0" dirty="0" smtClean="0"/>
              <a:t>2) A </a:t>
            </a:r>
            <a:r>
              <a:rPr lang="en-US" b="1" dirty="0" smtClean="0"/>
              <a:t>URL (Uniform Resource Locator)</a:t>
            </a:r>
            <a:r>
              <a:rPr lang="en-US" b="0" dirty="0" smtClean="0"/>
              <a:t>, or </a:t>
            </a:r>
            <a:r>
              <a:rPr lang="en-US" dirty="0" smtClean="0"/>
              <a:t>Web site address, usually in form </a:t>
            </a:r>
            <a:r>
              <a:rPr lang="en-US" dirty="0" smtClean="0">
                <a:hlinkClick r:id="rId3"/>
              </a:rPr>
              <a:t>www.prenhall.com</a:t>
            </a:r>
            <a:endParaRPr lang="en-US" dirty="0" smtClean="0"/>
          </a:p>
          <a:p>
            <a:pPr lvl="1">
              <a:lnSpc>
                <a:spcPct val="110000"/>
              </a:lnSpc>
            </a:pPr>
            <a:r>
              <a:rPr lang="en-US" dirty="0" smtClean="0"/>
              <a:t>3) An Email address.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When a field value is clicked, Access will launch the associated application.  For example, URLs will launch the default Web browser (for</a:t>
            </a:r>
            <a:r>
              <a:rPr lang="en-US" baseline="0" dirty="0" smtClean="0"/>
              <a:t> example, Internet Explorer or Firefox), </a:t>
            </a:r>
            <a:r>
              <a:rPr lang="en-US" dirty="0" smtClean="0"/>
              <a:t>Email addresses will launch default email client (possibly Outlook in a business environment), and other files will launch the associated program (for example, a Word document</a:t>
            </a:r>
            <a:r>
              <a:rPr lang="en-US" baseline="0" dirty="0" smtClean="0"/>
              <a:t> would launch Word).  </a:t>
            </a:r>
          </a:p>
          <a:p>
            <a:pPr>
              <a:lnSpc>
                <a:spcPct val="110000"/>
              </a:lnSpc>
            </a:pPr>
            <a:endParaRPr lang="en-US" baseline="0" dirty="0" smtClean="0"/>
          </a:p>
          <a:p>
            <a:pPr>
              <a:lnSpc>
                <a:spcPct val="110000"/>
              </a:lnSpc>
            </a:pPr>
            <a:r>
              <a:rPr lang="en-US" baseline="0" dirty="0" smtClean="0"/>
              <a:t>This feature can </a:t>
            </a:r>
            <a:r>
              <a:rPr lang="en-US" dirty="0" smtClean="0"/>
              <a:t>cause problems for unsuspecting users, who</a:t>
            </a:r>
            <a:r>
              <a:rPr lang="en-US" baseline="0" dirty="0" smtClean="0"/>
              <a:t> may not be expecting programs to be launched.  Some database administrators may make hyperlink values text fields to avoid this, or they may right-click on fields and click “Remove Hyperlink”.</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Access also supports a</a:t>
            </a:r>
            <a:r>
              <a:rPr lang="en-US" baseline="0" dirty="0" smtClean="0"/>
              <a:t> field type of A</a:t>
            </a:r>
            <a:r>
              <a:rPr lang="en-US" dirty="0" smtClean="0"/>
              <a:t>ttachment.  This field</a:t>
            </a:r>
            <a:r>
              <a:rPr lang="en-US" baseline="0" dirty="0" smtClean="0"/>
              <a:t> type a</a:t>
            </a:r>
            <a:r>
              <a:rPr lang="en-US" dirty="0" smtClean="0"/>
              <a:t>llows Access to add files to a record. The attached files are stored in the database.  The</a:t>
            </a:r>
            <a:r>
              <a:rPr lang="en-US" baseline="0" dirty="0" smtClean="0"/>
              <a:t> files can be any type of external file, for example, a Microsoft Word document, PDF, or an image file.</a:t>
            </a:r>
            <a:endParaRPr lang="en-US" dirty="0" smtClean="0"/>
          </a:p>
          <a:p>
            <a:pPr>
              <a:lnSpc>
                <a:spcPct val="110000"/>
              </a:lnSpc>
            </a:pPr>
            <a:endParaRPr lang="en-US" dirty="0" smtClean="0"/>
          </a:p>
          <a:p>
            <a:pPr>
              <a:lnSpc>
                <a:spcPct val="110000"/>
              </a:lnSpc>
            </a:pPr>
            <a:r>
              <a:rPr lang="en-US" dirty="0" smtClean="0"/>
              <a:t>Multiple files can be</a:t>
            </a:r>
            <a:r>
              <a:rPr lang="en-US" baseline="0" dirty="0" smtClean="0"/>
              <a:t> stored in each record.  Be aware that adding attachments can cause the database to grow in size very quickly.</a:t>
            </a:r>
          </a:p>
          <a:p>
            <a:pPr>
              <a:lnSpc>
                <a:spcPct val="110000"/>
              </a:lnSpc>
            </a:pPr>
            <a:endParaRPr lang="en-US" baseline="0" dirty="0" smtClean="0"/>
          </a:p>
          <a:p>
            <a:pPr>
              <a:lnSpc>
                <a:spcPct val="110000"/>
              </a:lnSpc>
            </a:pPr>
            <a:r>
              <a:rPr lang="en-US" dirty="0" smtClean="0"/>
              <a:t>When a table is viewed, a small paperclip icon displays in the</a:t>
            </a:r>
            <a:r>
              <a:rPr lang="en-US" baseline="0" dirty="0" smtClean="0"/>
              <a:t> attachment</a:t>
            </a:r>
            <a:r>
              <a:rPr lang="en-US" dirty="0" smtClean="0"/>
              <a:t> field followed by the number of attachments that are present for each record.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dirty="0" smtClean="0"/>
              <a:t>An attachment field allows the following operations</a:t>
            </a:r>
          </a:p>
          <a:p>
            <a:pPr marL="171450" indent="-171450">
              <a:lnSpc>
                <a:spcPct val="110000"/>
              </a:lnSpc>
              <a:buFont typeface="Arial" charset="0"/>
              <a:buChar char="•"/>
            </a:pPr>
            <a:r>
              <a:rPr lang="en-US" dirty="0" smtClean="0"/>
              <a:t>Add, which allows users</a:t>
            </a:r>
            <a:r>
              <a:rPr lang="en-US" baseline="0" dirty="0" smtClean="0"/>
              <a:t> to c</a:t>
            </a:r>
            <a:r>
              <a:rPr lang="en-US" dirty="0" smtClean="0"/>
              <a:t>lick to add one or more files to a record.</a:t>
            </a:r>
          </a:p>
          <a:p>
            <a:pPr marL="171450" indent="-171450">
              <a:lnSpc>
                <a:spcPct val="110000"/>
              </a:lnSpc>
              <a:buFont typeface="Arial" charset="0"/>
              <a:buChar char="•"/>
            </a:pPr>
            <a:r>
              <a:rPr lang="en-US" dirty="0" smtClean="0"/>
              <a:t>Remove, which will allow</a:t>
            </a:r>
            <a:r>
              <a:rPr lang="en-US" baseline="0" dirty="0" smtClean="0"/>
              <a:t> users to c</a:t>
            </a:r>
            <a:r>
              <a:rPr lang="en-US" dirty="0" smtClean="0"/>
              <a:t>lick to remove previously attached files.</a:t>
            </a:r>
          </a:p>
          <a:p>
            <a:pPr marL="171450" indent="-171450">
              <a:lnSpc>
                <a:spcPct val="110000"/>
              </a:lnSpc>
              <a:buFont typeface="Arial" charset="0"/>
              <a:buChar char="•"/>
            </a:pPr>
            <a:r>
              <a:rPr lang="en-US" dirty="0" smtClean="0"/>
              <a:t>Open, which will launch the associated application to open the attachment.</a:t>
            </a:r>
            <a:r>
              <a:rPr lang="en-US" baseline="0" dirty="0" smtClean="0"/>
              <a:t>  Files are</a:t>
            </a:r>
            <a:r>
              <a:rPr lang="en-US" dirty="0" smtClean="0"/>
              <a:t> opened and stored in a temporary folder, so any changes must be saved and re-added to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An Attachment field also allows the following operations: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latin typeface="+mn-lt"/>
                <a:ea typeface="+mn-ea"/>
                <a:cs typeface="+mn-cs"/>
              </a:rPr>
              <a:t>S</a:t>
            </a:r>
            <a:r>
              <a:rPr lang="en-US" dirty="0" smtClean="0"/>
              <a:t>ave As, which can be used to save the attached file to the computer. If</a:t>
            </a:r>
            <a:r>
              <a:rPr lang="en-US" baseline="0" dirty="0" smtClean="0"/>
              <a:t> any changes to are made to the file, it </a:t>
            </a:r>
            <a:r>
              <a:rPr lang="en-US" dirty="0" smtClean="0"/>
              <a:t>must be added back to the database.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Save All, which will save all attachments in a record to a local, temporary folder.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renhall.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362200"/>
            <a:ext cx="3124200" cy="2862322"/>
          </a:xfrm>
          <a:prstGeom prst="rect">
            <a:avLst/>
          </a:prstGeom>
          <a:noFill/>
        </p:spPr>
        <p:txBody>
          <a:bodyPr wrap="square" rtlCol="0">
            <a:spAutoFit/>
          </a:bodyPr>
          <a:lstStyle/>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344811" y="747807"/>
            <a:ext cx="5709249" cy="2862322"/>
          </a:xfrm>
          <a:prstGeom prst="rect">
            <a:avLst/>
          </a:prstGeom>
          <a:noFill/>
        </p:spPr>
        <p:txBody>
          <a:bodyPr wrap="square" rtlCol="0">
            <a:spAutoFit/>
          </a:bodyPr>
          <a:lstStyle/>
          <a:p>
            <a:r>
              <a:rPr lang="en-US" sz="3600" dirty="0" smtClean="0">
                <a:latin typeface="Garamond" pitchFamily="18" charset="0"/>
              </a:rPr>
              <a:t>CIS 1230</a:t>
            </a:r>
            <a:endParaRPr lang="en-US" dirty="0" smtClean="0">
              <a:latin typeface="Garamond" pitchFamily="18" charset="0"/>
            </a:endParaRPr>
          </a:p>
          <a:p>
            <a:r>
              <a:rPr lang="en-US" sz="3600" dirty="0" smtClean="0">
                <a:latin typeface="Garamond" pitchFamily="18" charset="0"/>
              </a:rPr>
              <a:t>Chapter 8</a:t>
            </a:r>
          </a:p>
          <a:p>
            <a:r>
              <a:rPr lang="en-US" sz="3600" dirty="0">
                <a:latin typeface="Garamond" pitchFamily="18" charset="0"/>
              </a:rPr>
              <a:t>Get </a:t>
            </a:r>
            <a:r>
              <a:rPr lang="en-US" sz="3600" dirty="0" smtClean="0">
                <a:latin typeface="Garamond" pitchFamily="18" charset="0"/>
              </a:rPr>
              <a:t>Connected:</a:t>
            </a:r>
            <a:endParaRPr lang="en-US" sz="3600" dirty="0">
              <a:latin typeface="Garamond" pitchFamily="18" charset="0"/>
            </a:endParaRPr>
          </a:p>
          <a:p>
            <a:r>
              <a:rPr lang="en-US" sz="3600" dirty="0">
                <a:latin typeface="Garamond" pitchFamily="18" charset="0"/>
              </a:rPr>
              <a:t>Exchanging Data Between Access and Other Applications</a:t>
            </a:r>
          </a:p>
        </p:txBody>
      </p:sp>
      <p:cxnSp>
        <p:nvCxnSpPr>
          <p:cNvPr id="9" name="Straight Connector 8"/>
          <p:cNvCxnSpPr/>
          <p:nvPr/>
        </p:nvCxnSpPr>
        <p:spPr>
          <a:xfrm flipV="1">
            <a:off x="2612571" y="3001078"/>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304800" y="1600200"/>
            <a:ext cx="3040011"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Attachments in Forms and Reports</a:t>
            </a:r>
            <a:endParaRPr lang="en-US" dirty="0"/>
          </a:p>
        </p:txBody>
      </p:sp>
      <p:sp>
        <p:nvSpPr>
          <p:cNvPr id="5" name="Content Placeholder 4"/>
          <p:cNvSpPr>
            <a:spLocks noGrp="1"/>
          </p:cNvSpPr>
          <p:nvPr>
            <p:ph idx="1"/>
          </p:nvPr>
        </p:nvSpPr>
        <p:spPr/>
        <p:txBody>
          <a:bodyPr>
            <a:normAutofit lnSpcReduction="10000"/>
          </a:bodyPr>
          <a:lstStyle/>
          <a:p>
            <a:pPr>
              <a:lnSpc>
                <a:spcPct val="110000"/>
              </a:lnSpc>
            </a:pPr>
            <a:r>
              <a:rPr lang="en-US" sz="3600" dirty="0" smtClean="0"/>
              <a:t>Attachments can be added to forms and reports</a:t>
            </a:r>
          </a:p>
          <a:p>
            <a:pPr lvl="1">
              <a:lnSpc>
                <a:spcPct val="110000"/>
              </a:lnSpc>
            </a:pPr>
            <a:r>
              <a:rPr lang="en-US" sz="3000" dirty="0" smtClean="0"/>
              <a:t>Use </a:t>
            </a:r>
            <a:r>
              <a:rPr lang="en-US" sz="3000" b="1" dirty="0" smtClean="0"/>
              <a:t>attachment control</a:t>
            </a:r>
            <a:endParaRPr lang="en-US" sz="3000" dirty="0" smtClean="0"/>
          </a:p>
          <a:p>
            <a:pPr lvl="1">
              <a:lnSpc>
                <a:spcPct val="110000"/>
              </a:lnSpc>
            </a:pPr>
            <a:r>
              <a:rPr lang="en-US" sz="3000" dirty="0" smtClean="0"/>
              <a:t>Allows user to interact with attachments as they do in tables</a:t>
            </a:r>
          </a:p>
          <a:p>
            <a:pPr lvl="1">
              <a:lnSpc>
                <a:spcPct val="110000"/>
              </a:lnSpc>
            </a:pPr>
            <a:r>
              <a:rPr lang="en-US" sz="3000" dirty="0" smtClean="0"/>
              <a:t>Only first attachment is displayed</a:t>
            </a:r>
          </a:p>
          <a:p>
            <a:pPr lvl="1">
              <a:lnSpc>
                <a:spcPct val="110000"/>
              </a:lnSpc>
            </a:pPr>
            <a:r>
              <a:rPr lang="en-US" sz="3000" dirty="0" smtClean="0"/>
              <a:t>Thumbnails will be displayed where possible (pictures, generally)</a:t>
            </a:r>
            <a:endParaRPr lang="en-US" sz="30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10</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Exporting Data</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Printouts do not allow for manipulation of data</a:t>
            </a:r>
          </a:p>
          <a:p>
            <a:pPr>
              <a:lnSpc>
                <a:spcPct val="110000"/>
              </a:lnSpc>
            </a:pPr>
            <a:r>
              <a:rPr lang="en-US" dirty="0" smtClean="0"/>
              <a:t>Exporting (often to Office applications) can allow this</a:t>
            </a:r>
          </a:p>
          <a:p>
            <a:pPr>
              <a:lnSpc>
                <a:spcPct val="110000"/>
              </a:lnSpc>
            </a:pPr>
            <a:r>
              <a:rPr lang="en-US" dirty="0" smtClean="0"/>
              <a:t>Export commands found on </a:t>
            </a:r>
            <a:r>
              <a:rPr lang="en-US" b="1" dirty="0" smtClean="0"/>
              <a:t>External Data</a:t>
            </a:r>
            <a:r>
              <a:rPr lang="en-US" dirty="0" smtClean="0"/>
              <a:t> tab</a:t>
            </a:r>
          </a:p>
          <a:p>
            <a:pPr>
              <a:lnSpc>
                <a:spcPct val="110000"/>
              </a:lnSpc>
            </a:pPr>
            <a:r>
              <a:rPr lang="en-US" dirty="0" smtClean="0"/>
              <a:t>Export steps can be saved</a:t>
            </a:r>
          </a:p>
          <a:p>
            <a:pPr lvl="1">
              <a:lnSpc>
                <a:spcPct val="110000"/>
              </a:lnSpc>
            </a:pPr>
            <a:r>
              <a:rPr lang="en-US" dirty="0" smtClean="0"/>
              <a:t>Useful if the same export will be repeated</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11</a:t>
            </a:fld>
            <a:endParaRPr lang="en-US" dirty="0"/>
          </a:p>
        </p:txBody>
      </p:sp>
    </p:spTree>
    <p:extLst>
      <p:ext uri="{BB962C8B-B14F-4D97-AF65-F5344CB8AC3E}">
        <p14:creationId xmlns:p14="http://schemas.microsoft.com/office/powerpoint/2010/main" val="94682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Exporting Data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Some common formats to export to include:</a:t>
            </a:r>
          </a:p>
          <a:p>
            <a:pPr lvl="1">
              <a:lnSpc>
                <a:spcPct val="110000"/>
              </a:lnSpc>
            </a:pPr>
            <a:r>
              <a:rPr lang="en-US" sz="3000" dirty="0" smtClean="0"/>
              <a:t>Excel</a:t>
            </a:r>
          </a:p>
          <a:p>
            <a:pPr lvl="1">
              <a:lnSpc>
                <a:spcPct val="110000"/>
              </a:lnSpc>
            </a:pPr>
            <a:r>
              <a:rPr lang="en-US" sz="3000" dirty="0" smtClean="0"/>
              <a:t>Word</a:t>
            </a:r>
          </a:p>
          <a:p>
            <a:pPr lvl="1">
              <a:lnSpc>
                <a:spcPct val="110000"/>
              </a:lnSpc>
            </a:pPr>
            <a:r>
              <a:rPr lang="en-US" sz="3000" dirty="0" smtClean="0"/>
              <a:t>Access</a:t>
            </a:r>
          </a:p>
          <a:p>
            <a:pPr lvl="1">
              <a:lnSpc>
                <a:spcPct val="110000"/>
              </a:lnSpc>
            </a:pPr>
            <a:r>
              <a:rPr lang="en-US" sz="3000" dirty="0" smtClean="0"/>
              <a:t>PDF/XPS </a:t>
            </a:r>
            <a:endParaRPr lang="en-US" sz="30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12</a:t>
            </a:fld>
            <a:endParaRPr lang="en-US" dirty="0"/>
          </a:p>
        </p:txBody>
      </p:sp>
    </p:spTree>
    <p:extLst>
      <p:ext uri="{BB962C8B-B14F-4D97-AF65-F5344CB8AC3E}">
        <p14:creationId xmlns:p14="http://schemas.microsoft.com/office/powerpoint/2010/main" val="328473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Exporting Data to Excel</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If exporting a table, entire table exported</a:t>
            </a:r>
          </a:p>
          <a:p>
            <a:pPr lvl="1">
              <a:lnSpc>
                <a:spcPct val="110000"/>
              </a:lnSpc>
            </a:pPr>
            <a:r>
              <a:rPr lang="en-US" dirty="0" smtClean="0"/>
              <a:t>To get a subset of the information, create a query and then export that content</a:t>
            </a:r>
          </a:p>
          <a:p>
            <a:pPr>
              <a:lnSpc>
                <a:spcPct val="110000"/>
              </a:lnSpc>
            </a:pPr>
            <a:r>
              <a:rPr lang="en-US" dirty="0" smtClean="0"/>
              <a:t>Forms and reports may not export well</a:t>
            </a:r>
          </a:p>
          <a:p>
            <a:pPr lvl="1"/>
            <a:r>
              <a:rPr lang="en-US" dirty="0" smtClean="0"/>
              <a:t>Access datasheet view is more similar to Excel worksheets than forms and reports</a:t>
            </a:r>
          </a:p>
          <a:p>
            <a:pPr lvl="1">
              <a:lnSpc>
                <a:spcPct val="110000"/>
              </a:lnSpc>
            </a:pPr>
            <a:r>
              <a:rPr lang="en-US" dirty="0" smtClean="0"/>
              <a:t>More reliable to use the underlying queries and tables that make up the form or report</a:t>
            </a:r>
          </a:p>
          <a:p>
            <a:pPr>
              <a:lnSpc>
                <a:spcPct val="110000"/>
              </a:lnSpc>
            </a:pP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13</a:t>
            </a:fld>
            <a:endParaRPr lang="en-US" dirty="0"/>
          </a:p>
        </p:txBody>
      </p:sp>
    </p:spTree>
    <p:extLst>
      <p:ext uri="{BB962C8B-B14F-4D97-AF65-F5344CB8AC3E}">
        <p14:creationId xmlns:p14="http://schemas.microsoft.com/office/powerpoint/2010/main" val="12182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Exporting Data to Excel (continued)</a:t>
            </a:r>
            <a:endParaRPr lang="en-US" dirty="0"/>
          </a:p>
        </p:txBody>
      </p:sp>
      <p:pic>
        <p:nvPicPr>
          <p:cNvPr id="6" name="Content Placeholder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a:stretch/>
        </p:blipFill>
        <p:spPr>
          <a:xfrm>
            <a:off x="152400" y="1524000"/>
            <a:ext cx="8839200" cy="4659372"/>
          </a:xfrm>
        </p:spPr>
      </p:pic>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14</a:t>
            </a:fld>
            <a:endParaRPr lang="en-US" dirty="0"/>
          </a:p>
        </p:txBody>
      </p:sp>
    </p:spTree>
    <p:extLst>
      <p:ext uri="{BB962C8B-B14F-4D97-AF65-F5344CB8AC3E}">
        <p14:creationId xmlns:p14="http://schemas.microsoft.com/office/powerpoint/2010/main" val="289656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Exporting Data to Excel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Why export to Excel?</a:t>
            </a:r>
          </a:p>
          <a:p>
            <a:pPr lvl="1">
              <a:lnSpc>
                <a:spcPct val="110000"/>
              </a:lnSpc>
            </a:pPr>
            <a:r>
              <a:rPr lang="en-US" sz="3000" dirty="0" smtClean="0"/>
              <a:t>Charting</a:t>
            </a:r>
          </a:p>
          <a:p>
            <a:pPr lvl="1">
              <a:lnSpc>
                <a:spcPct val="110000"/>
              </a:lnSpc>
            </a:pPr>
            <a:r>
              <a:rPr lang="en-US" sz="3000" dirty="0" smtClean="0"/>
              <a:t>Ability to test different scenarios with data</a:t>
            </a:r>
          </a:p>
          <a:p>
            <a:pPr lvl="1">
              <a:lnSpc>
                <a:spcPct val="110000"/>
              </a:lnSpc>
            </a:pPr>
            <a:r>
              <a:rPr lang="en-US" sz="3000" dirty="0" smtClean="0"/>
              <a:t>Ability to distribute data to users who do not have Access or do not know how to use Access</a:t>
            </a:r>
            <a:endParaRPr lang="en-US" sz="30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15</a:t>
            </a:fld>
            <a:endParaRPr lang="en-US" dirty="0"/>
          </a:p>
        </p:txBody>
      </p:sp>
    </p:spTree>
    <p:extLst>
      <p:ext uri="{BB962C8B-B14F-4D97-AF65-F5344CB8AC3E}">
        <p14:creationId xmlns:p14="http://schemas.microsoft.com/office/powerpoint/2010/main" val="231377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Exporting Data to Word</a:t>
            </a:r>
            <a:endParaRPr lang="en-US" dirty="0"/>
          </a:p>
        </p:txBody>
      </p:sp>
      <p:sp>
        <p:nvSpPr>
          <p:cNvPr id="5" name="Content Placeholder 4"/>
          <p:cNvSpPr>
            <a:spLocks noGrp="1"/>
          </p:cNvSpPr>
          <p:nvPr>
            <p:ph idx="1"/>
          </p:nvPr>
        </p:nvSpPr>
        <p:spPr/>
        <p:txBody>
          <a:bodyPr>
            <a:normAutofit fontScale="92500" lnSpcReduction="20000"/>
          </a:bodyPr>
          <a:lstStyle/>
          <a:p>
            <a:pPr>
              <a:lnSpc>
                <a:spcPct val="110000"/>
              </a:lnSpc>
            </a:pPr>
            <a:r>
              <a:rPr lang="en-US" dirty="0" smtClean="0"/>
              <a:t>Exporting to Word saves data in </a:t>
            </a:r>
            <a:r>
              <a:rPr lang="en-US" b="1" dirty="0" smtClean="0"/>
              <a:t>Rich Text Format (RTF)</a:t>
            </a:r>
          </a:p>
          <a:p>
            <a:pPr lvl="1">
              <a:lnSpc>
                <a:spcPct val="110000"/>
              </a:lnSpc>
            </a:pPr>
            <a:r>
              <a:rPr lang="en-US" dirty="0" smtClean="0"/>
              <a:t>RTF supports basic formatting</a:t>
            </a:r>
          </a:p>
          <a:p>
            <a:pPr lvl="1">
              <a:lnSpc>
                <a:spcPct val="110000"/>
              </a:lnSpc>
            </a:pPr>
            <a:r>
              <a:rPr lang="en-US" dirty="0" smtClean="0"/>
              <a:t>RTF is usable on most Mac, Linux, and PC Word Processing tools</a:t>
            </a:r>
          </a:p>
          <a:p>
            <a:pPr>
              <a:lnSpc>
                <a:spcPct val="110000"/>
              </a:lnSpc>
            </a:pPr>
            <a:r>
              <a:rPr lang="en-US" dirty="0" smtClean="0"/>
              <a:t>Queries and tables export well</a:t>
            </a:r>
          </a:p>
          <a:p>
            <a:pPr>
              <a:lnSpc>
                <a:spcPct val="110000"/>
              </a:lnSpc>
            </a:pPr>
            <a:r>
              <a:rPr lang="en-US" dirty="0" smtClean="0"/>
              <a:t>Tabular reports export well</a:t>
            </a:r>
          </a:p>
          <a:p>
            <a:pPr>
              <a:lnSpc>
                <a:spcPct val="110000"/>
              </a:lnSpc>
            </a:pPr>
            <a:r>
              <a:rPr lang="en-US" dirty="0" smtClean="0"/>
              <a:t>Columnar reports may not work</a:t>
            </a:r>
          </a:p>
          <a:p>
            <a:pPr lvl="1">
              <a:lnSpc>
                <a:spcPct val="110000"/>
              </a:lnSpc>
            </a:pPr>
            <a:r>
              <a:rPr lang="en-US" dirty="0" smtClean="0"/>
              <a:t>As with Excel, you can export the underlying queries and tables</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16</a:t>
            </a:fld>
            <a:endParaRPr lang="en-US" dirty="0"/>
          </a:p>
        </p:txBody>
      </p:sp>
    </p:spTree>
    <p:extLst>
      <p:ext uri="{BB962C8B-B14F-4D97-AF65-F5344CB8AC3E}">
        <p14:creationId xmlns:p14="http://schemas.microsoft.com/office/powerpoint/2010/main" val="283139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Exporting Data to Word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After exporting, can be edited like any Word document</a:t>
            </a:r>
          </a:p>
          <a:p>
            <a:pPr lvl="1">
              <a:lnSpc>
                <a:spcPct val="110000"/>
              </a:lnSpc>
            </a:pPr>
            <a:r>
              <a:rPr lang="en-US" sz="3000" dirty="0" smtClean="0"/>
              <a:t>Add headers, footers, clip art, memo headings, etc.</a:t>
            </a:r>
          </a:p>
          <a:p>
            <a:pPr>
              <a:lnSpc>
                <a:spcPct val="110000"/>
              </a:lnSpc>
            </a:pPr>
            <a:r>
              <a:rPr lang="en-US" sz="3600" dirty="0" smtClean="0"/>
              <a:t>Word can then convert to Word (.DOCX) format</a:t>
            </a:r>
            <a:endParaRPr lang="en-US" sz="36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17</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Exporting Data to PDF or XPS</a:t>
            </a:r>
          </a:p>
        </p:txBody>
      </p:sp>
      <p:sp>
        <p:nvSpPr>
          <p:cNvPr id="5" name="Content Placeholder 4"/>
          <p:cNvSpPr>
            <a:spLocks noGrp="1"/>
          </p:cNvSpPr>
          <p:nvPr>
            <p:ph idx="1"/>
          </p:nvPr>
        </p:nvSpPr>
        <p:spPr/>
        <p:txBody>
          <a:bodyPr>
            <a:normAutofit fontScale="92500"/>
          </a:bodyPr>
          <a:lstStyle/>
          <a:p>
            <a:pPr>
              <a:lnSpc>
                <a:spcPct val="110000"/>
              </a:lnSpc>
            </a:pPr>
            <a:r>
              <a:rPr lang="en-US" dirty="0" smtClean="0"/>
              <a:t>Two common file formats to create uneditable files</a:t>
            </a:r>
          </a:p>
          <a:p>
            <a:pPr lvl="1">
              <a:lnSpc>
                <a:spcPct val="110000"/>
              </a:lnSpc>
            </a:pPr>
            <a:r>
              <a:rPr lang="en-US" b="1" dirty="0" smtClean="0"/>
              <a:t>PDF</a:t>
            </a:r>
          </a:p>
          <a:p>
            <a:pPr lvl="2">
              <a:lnSpc>
                <a:spcPct val="110000"/>
              </a:lnSpc>
            </a:pPr>
            <a:r>
              <a:rPr lang="en-US" dirty="0" smtClean="0"/>
              <a:t>Stands for </a:t>
            </a:r>
            <a:r>
              <a:rPr lang="en-US" b="1" dirty="0" smtClean="0"/>
              <a:t>Portable Document Format</a:t>
            </a:r>
          </a:p>
          <a:p>
            <a:pPr lvl="2">
              <a:lnSpc>
                <a:spcPct val="110000"/>
              </a:lnSpc>
            </a:pPr>
            <a:r>
              <a:rPr lang="en-US" dirty="0" smtClean="0"/>
              <a:t>Standard created by Adobe Systems</a:t>
            </a:r>
          </a:p>
          <a:p>
            <a:pPr lvl="2">
              <a:lnSpc>
                <a:spcPct val="110000"/>
              </a:lnSpc>
            </a:pPr>
            <a:r>
              <a:rPr lang="en-US" dirty="0" smtClean="0"/>
              <a:t>Readable by free Adobe Reader software application</a:t>
            </a:r>
          </a:p>
          <a:p>
            <a:pPr lvl="1">
              <a:lnSpc>
                <a:spcPct val="110000"/>
              </a:lnSpc>
            </a:pPr>
            <a:r>
              <a:rPr lang="en-US" b="1" dirty="0" smtClean="0"/>
              <a:t>XPS</a:t>
            </a:r>
          </a:p>
          <a:p>
            <a:pPr lvl="2">
              <a:lnSpc>
                <a:spcPct val="110000"/>
              </a:lnSpc>
            </a:pPr>
            <a:r>
              <a:rPr lang="en-US" dirty="0" smtClean="0"/>
              <a:t>Stands for </a:t>
            </a:r>
            <a:r>
              <a:rPr lang="en-US" b="1" dirty="0" smtClean="0"/>
              <a:t>XML Paper Specification</a:t>
            </a:r>
          </a:p>
          <a:p>
            <a:pPr lvl="2">
              <a:lnSpc>
                <a:spcPct val="110000"/>
              </a:lnSpc>
            </a:pPr>
            <a:r>
              <a:rPr lang="en-US" dirty="0" smtClean="0"/>
              <a:t>Standard created by Microsoft</a:t>
            </a:r>
          </a:p>
          <a:p>
            <a:pPr lvl="2">
              <a:lnSpc>
                <a:spcPct val="110000"/>
              </a:lnSpc>
            </a:pPr>
            <a:r>
              <a:rPr lang="en-US" dirty="0" smtClean="0"/>
              <a:t>Readable with free Microsoft XPS Viewer application</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18</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Exporting Data to PDF or XPS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Can publish forms, queries, reports, and tables</a:t>
            </a:r>
          </a:p>
          <a:p>
            <a:pPr>
              <a:lnSpc>
                <a:spcPct val="110000"/>
              </a:lnSpc>
            </a:pPr>
            <a:r>
              <a:rPr lang="en-US" sz="3600" dirty="0" smtClean="0"/>
              <a:t>Good choice for exporting reports</a:t>
            </a:r>
          </a:p>
          <a:p>
            <a:pPr>
              <a:lnSpc>
                <a:spcPct val="110000"/>
              </a:lnSpc>
            </a:pPr>
            <a:r>
              <a:rPr lang="en-US" sz="3600" dirty="0" smtClean="0"/>
              <a:t>XPS documents not as widely used</a:t>
            </a:r>
            <a:endParaRPr lang="en-US" sz="36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19</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Create </a:t>
            </a:r>
            <a:r>
              <a:rPr lang="en-US" dirty="0"/>
              <a:t>a Hyperlink </a:t>
            </a:r>
            <a:r>
              <a:rPr lang="en-US" dirty="0" smtClean="0"/>
              <a:t>field</a:t>
            </a:r>
            <a:endParaRPr lang="en-US" dirty="0"/>
          </a:p>
          <a:p>
            <a:pPr>
              <a:lnSpc>
                <a:spcPct val="110000"/>
              </a:lnSpc>
            </a:pPr>
            <a:r>
              <a:rPr lang="en-US" dirty="0" smtClean="0"/>
              <a:t>Add </a:t>
            </a:r>
            <a:r>
              <a:rPr lang="en-US" dirty="0"/>
              <a:t>an Attachment </a:t>
            </a:r>
            <a:r>
              <a:rPr lang="en-US" dirty="0" smtClean="0"/>
              <a:t>field</a:t>
            </a:r>
            <a:endParaRPr lang="en-US" dirty="0"/>
          </a:p>
          <a:p>
            <a:pPr>
              <a:lnSpc>
                <a:spcPct val="110000"/>
              </a:lnSpc>
            </a:pPr>
            <a:r>
              <a:rPr lang="en-US" dirty="0" smtClean="0"/>
              <a:t>Add </a:t>
            </a:r>
            <a:r>
              <a:rPr lang="en-US" dirty="0"/>
              <a:t>attachment controls to forms and </a:t>
            </a:r>
            <a:r>
              <a:rPr lang="en-US" dirty="0" smtClean="0"/>
              <a:t>reports</a:t>
            </a:r>
            <a:endParaRPr lang="en-US" dirty="0"/>
          </a:p>
          <a:p>
            <a:pPr>
              <a:lnSpc>
                <a:spcPct val="110000"/>
              </a:lnSpc>
            </a:pPr>
            <a:r>
              <a:rPr lang="en-US" dirty="0" smtClean="0"/>
              <a:t>Export </a:t>
            </a:r>
            <a:r>
              <a:rPr lang="en-US" dirty="0"/>
              <a:t>data to </a:t>
            </a:r>
            <a:r>
              <a:rPr lang="en-US" dirty="0" smtClean="0"/>
              <a:t>Excel</a:t>
            </a:r>
            <a:endParaRPr lang="en-US" dirty="0"/>
          </a:p>
          <a:p>
            <a:pPr>
              <a:lnSpc>
                <a:spcPct val="110000"/>
              </a:lnSpc>
            </a:pPr>
            <a:r>
              <a:rPr lang="en-US" dirty="0" smtClean="0"/>
              <a:t>Export </a:t>
            </a:r>
            <a:r>
              <a:rPr lang="en-US" dirty="0"/>
              <a:t>data to </a:t>
            </a:r>
            <a:r>
              <a:rPr lang="en-US" dirty="0" smtClean="0"/>
              <a:t>Word</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Exporting to Access</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To export to Access, database must first exist</a:t>
            </a:r>
          </a:p>
          <a:p>
            <a:pPr>
              <a:lnSpc>
                <a:spcPct val="110000"/>
              </a:lnSpc>
            </a:pPr>
            <a:r>
              <a:rPr lang="en-US" dirty="0" smtClean="0"/>
              <a:t>Can export all objects</a:t>
            </a:r>
          </a:p>
          <a:p>
            <a:pPr lvl="1">
              <a:lnSpc>
                <a:spcPct val="110000"/>
              </a:lnSpc>
            </a:pPr>
            <a:r>
              <a:rPr lang="en-US" dirty="0" smtClean="0"/>
              <a:t>Forms, queries, and reports may need modification if field and table names are not identical</a:t>
            </a:r>
          </a:p>
          <a:p>
            <a:pPr lvl="1">
              <a:lnSpc>
                <a:spcPct val="110000"/>
              </a:lnSpc>
            </a:pPr>
            <a:r>
              <a:rPr lang="en-US" dirty="0" smtClean="0"/>
              <a:t>Tables can be exported in two ways</a:t>
            </a:r>
          </a:p>
          <a:p>
            <a:pPr lvl="2">
              <a:lnSpc>
                <a:spcPct val="110000"/>
              </a:lnSpc>
            </a:pPr>
            <a:r>
              <a:rPr lang="en-US" dirty="0" smtClean="0"/>
              <a:t>Definition only</a:t>
            </a:r>
          </a:p>
          <a:p>
            <a:pPr lvl="2">
              <a:lnSpc>
                <a:spcPct val="110000"/>
              </a:lnSpc>
            </a:pPr>
            <a:r>
              <a:rPr lang="en-US" dirty="0" smtClean="0"/>
              <a:t>Definition and Data</a:t>
            </a:r>
          </a:p>
          <a:p>
            <a:pPr lvl="1">
              <a:lnSpc>
                <a:spcPct val="110000"/>
              </a:lnSpc>
            </a:pPr>
            <a:r>
              <a:rPr lang="en-US" dirty="0" smtClean="0"/>
              <a:t>Can rename object upon export</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20</a:t>
            </a:fld>
            <a:endParaRPr lang="en-US" dirty="0"/>
          </a:p>
        </p:txBody>
      </p:sp>
    </p:spTree>
    <p:extLst>
      <p:ext uri="{BB962C8B-B14F-4D97-AF65-F5344CB8AC3E}">
        <p14:creationId xmlns:p14="http://schemas.microsoft.com/office/powerpoint/2010/main" val="55867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Data into Access</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If external data needs to get in to an Access table, we can import</a:t>
            </a:r>
          </a:p>
          <a:p>
            <a:pPr lvl="1">
              <a:lnSpc>
                <a:spcPct val="110000"/>
              </a:lnSpc>
            </a:pPr>
            <a:r>
              <a:rPr lang="en-US" dirty="0" smtClean="0"/>
              <a:t>If the data is already in electronic format, no need to redo data entry</a:t>
            </a:r>
          </a:p>
          <a:p>
            <a:pPr>
              <a:lnSpc>
                <a:spcPct val="110000"/>
              </a:lnSpc>
            </a:pPr>
            <a:r>
              <a:rPr lang="en-US" dirty="0" smtClean="0"/>
              <a:t>Three most common formats:</a:t>
            </a:r>
          </a:p>
          <a:p>
            <a:pPr lvl="1">
              <a:lnSpc>
                <a:spcPct val="110000"/>
              </a:lnSpc>
            </a:pPr>
            <a:r>
              <a:rPr lang="en-US" dirty="0" smtClean="0"/>
              <a:t>Excel</a:t>
            </a:r>
          </a:p>
          <a:p>
            <a:pPr lvl="1">
              <a:lnSpc>
                <a:spcPct val="110000"/>
              </a:lnSpc>
            </a:pPr>
            <a:r>
              <a:rPr lang="en-US" dirty="0" smtClean="0"/>
              <a:t>Access</a:t>
            </a:r>
          </a:p>
          <a:p>
            <a:pPr lvl="1">
              <a:lnSpc>
                <a:spcPct val="110000"/>
              </a:lnSpc>
            </a:pPr>
            <a:r>
              <a:rPr lang="en-US" dirty="0" smtClean="0"/>
              <a:t>Text files</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21</a:t>
            </a:fld>
            <a:endParaRPr lang="en-US" dirty="0"/>
          </a:p>
        </p:txBody>
      </p:sp>
    </p:spTree>
    <p:extLst>
      <p:ext uri="{BB962C8B-B14F-4D97-AF65-F5344CB8AC3E}">
        <p14:creationId xmlns:p14="http://schemas.microsoft.com/office/powerpoint/2010/main" val="113529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Importing Data into </a:t>
            </a:r>
            <a:r>
              <a:rPr lang="en-US" dirty="0" smtClean="0"/>
              <a:t>Access (continued)</a:t>
            </a:r>
            <a:endParaRPr lang="en-US" dirty="0"/>
          </a:p>
        </p:txBody>
      </p:sp>
      <p:sp>
        <p:nvSpPr>
          <p:cNvPr id="5" name="Content Placeholder 4"/>
          <p:cNvSpPr>
            <a:spLocks noGrp="1"/>
          </p:cNvSpPr>
          <p:nvPr>
            <p:ph idx="1"/>
          </p:nvPr>
        </p:nvSpPr>
        <p:spPr/>
        <p:txBody>
          <a:bodyPr>
            <a:normAutofit fontScale="92500" lnSpcReduction="10000"/>
          </a:bodyPr>
          <a:lstStyle/>
          <a:p>
            <a:pPr>
              <a:lnSpc>
                <a:spcPct val="110000"/>
              </a:lnSpc>
            </a:pPr>
            <a:r>
              <a:rPr lang="en-US" dirty="0" smtClean="0"/>
              <a:t>Imports can happen in two ways</a:t>
            </a:r>
          </a:p>
          <a:p>
            <a:pPr lvl="1">
              <a:lnSpc>
                <a:spcPct val="110000"/>
              </a:lnSpc>
            </a:pPr>
            <a:r>
              <a:rPr lang="en-US" dirty="0" smtClean="0"/>
              <a:t>Import</a:t>
            </a:r>
          </a:p>
          <a:p>
            <a:pPr lvl="2">
              <a:lnSpc>
                <a:spcPct val="110000"/>
              </a:lnSpc>
            </a:pPr>
            <a:r>
              <a:rPr lang="en-US" dirty="0" smtClean="0"/>
              <a:t>Makes a copy of data that is stored in another location</a:t>
            </a:r>
          </a:p>
          <a:p>
            <a:pPr lvl="2">
              <a:lnSpc>
                <a:spcPct val="110000"/>
              </a:lnSpc>
            </a:pPr>
            <a:r>
              <a:rPr lang="en-US" dirty="0" smtClean="0"/>
              <a:t>Can be edited within Access before appending</a:t>
            </a:r>
          </a:p>
          <a:p>
            <a:pPr lvl="1">
              <a:lnSpc>
                <a:spcPct val="110000"/>
              </a:lnSpc>
            </a:pPr>
            <a:r>
              <a:rPr lang="en-US" dirty="0" smtClean="0"/>
              <a:t>Link</a:t>
            </a:r>
          </a:p>
          <a:p>
            <a:pPr lvl="2">
              <a:lnSpc>
                <a:spcPct val="110000"/>
              </a:lnSpc>
            </a:pPr>
            <a:r>
              <a:rPr lang="en-US" dirty="0" smtClean="0"/>
              <a:t>Create a connection between an external file and an Access database</a:t>
            </a:r>
          </a:p>
          <a:p>
            <a:pPr lvl="2">
              <a:lnSpc>
                <a:spcPct val="110000"/>
              </a:lnSpc>
            </a:pPr>
            <a:r>
              <a:rPr lang="en-US" dirty="0" smtClean="0"/>
              <a:t>Does not add to file size</a:t>
            </a:r>
          </a:p>
          <a:p>
            <a:pPr lvl="2">
              <a:lnSpc>
                <a:spcPct val="110000"/>
              </a:lnSpc>
            </a:pPr>
            <a:r>
              <a:rPr lang="en-US" dirty="0" smtClean="0"/>
              <a:t>Can not be edited within Access before appending (make sure columns in file match fields in database)</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22</a:t>
            </a:fld>
            <a:endParaRPr lang="en-US" dirty="0"/>
          </a:p>
        </p:txBody>
      </p:sp>
    </p:spTree>
    <p:extLst>
      <p:ext uri="{BB962C8B-B14F-4D97-AF65-F5344CB8AC3E}">
        <p14:creationId xmlns:p14="http://schemas.microsoft.com/office/powerpoint/2010/main" val="263309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Linking to an Excel Spreadsheet</a:t>
            </a:r>
          </a:p>
        </p:txBody>
      </p:sp>
      <p:sp>
        <p:nvSpPr>
          <p:cNvPr id="5" name="Content Placeholder 4"/>
          <p:cNvSpPr>
            <a:spLocks noGrp="1"/>
          </p:cNvSpPr>
          <p:nvPr>
            <p:ph idx="1"/>
          </p:nvPr>
        </p:nvSpPr>
        <p:spPr/>
        <p:txBody>
          <a:bodyPr>
            <a:normAutofit lnSpcReduction="10000"/>
          </a:bodyPr>
          <a:lstStyle/>
          <a:p>
            <a:pPr>
              <a:lnSpc>
                <a:spcPct val="110000"/>
              </a:lnSpc>
            </a:pPr>
            <a:r>
              <a:rPr lang="en-US" dirty="0" smtClean="0"/>
              <a:t>Before linking, verify format of spreadsheet</a:t>
            </a:r>
          </a:p>
          <a:p>
            <a:pPr lvl="1">
              <a:lnSpc>
                <a:spcPct val="110000"/>
              </a:lnSpc>
            </a:pPr>
            <a:r>
              <a:rPr lang="en-US" dirty="0" smtClean="0"/>
              <a:t>Open file in Excel</a:t>
            </a:r>
          </a:p>
          <a:p>
            <a:pPr lvl="1">
              <a:lnSpc>
                <a:spcPct val="110000"/>
              </a:lnSpc>
            </a:pPr>
            <a:r>
              <a:rPr lang="en-US" dirty="0" smtClean="0"/>
              <a:t>Consider whether to link to original sheet or a copy</a:t>
            </a:r>
          </a:p>
          <a:p>
            <a:pPr lvl="2">
              <a:lnSpc>
                <a:spcPct val="110000"/>
              </a:lnSpc>
            </a:pPr>
            <a:r>
              <a:rPr lang="en-US" dirty="0" smtClean="0"/>
              <a:t>Do you want to edit original data?</a:t>
            </a:r>
            <a:endParaRPr lang="en-US" dirty="0"/>
          </a:p>
          <a:p>
            <a:pPr lvl="1">
              <a:lnSpc>
                <a:spcPct val="110000"/>
              </a:lnSpc>
            </a:pPr>
            <a:r>
              <a:rPr lang="en-US" dirty="0" smtClean="0"/>
              <a:t>Remove extra heading rows</a:t>
            </a:r>
          </a:p>
          <a:p>
            <a:pPr lvl="1">
              <a:lnSpc>
                <a:spcPct val="110000"/>
              </a:lnSpc>
            </a:pPr>
            <a:r>
              <a:rPr lang="en-US" dirty="0" smtClean="0"/>
              <a:t>Ensure column headings are what you want to appear in database</a:t>
            </a:r>
          </a:p>
          <a:p>
            <a:pPr lvl="1">
              <a:lnSpc>
                <a:spcPct val="110000"/>
              </a:lnSpc>
            </a:pPr>
            <a:r>
              <a:rPr lang="en-US" dirty="0" smtClean="0"/>
              <a:t>All changes to Excel spreadsheet will be reflected in Access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23</a:t>
            </a:fld>
            <a:endParaRPr lang="en-US" dirty="0"/>
          </a:p>
        </p:txBody>
      </p:sp>
    </p:spTree>
    <p:extLst>
      <p:ext uri="{BB962C8B-B14F-4D97-AF65-F5344CB8AC3E}">
        <p14:creationId xmlns:p14="http://schemas.microsoft.com/office/powerpoint/2010/main" val="246476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Linking to an Excel Spreadsheet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Major limitations of linking to Excel spreadsheets</a:t>
            </a:r>
          </a:p>
          <a:p>
            <a:pPr lvl="1">
              <a:lnSpc>
                <a:spcPct val="110000"/>
              </a:lnSpc>
            </a:pPr>
            <a:r>
              <a:rPr lang="en-US" sz="3000" dirty="0" smtClean="0"/>
              <a:t>Data can not be edited during linking process</a:t>
            </a:r>
          </a:p>
          <a:p>
            <a:pPr lvl="1">
              <a:lnSpc>
                <a:spcPct val="110000"/>
              </a:lnSpc>
            </a:pPr>
            <a:r>
              <a:rPr lang="en-US" sz="3000" dirty="0" smtClean="0"/>
              <a:t>Data can not be changed from within Access</a:t>
            </a:r>
          </a:p>
          <a:p>
            <a:pPr lvl="1">
              <a:lnSpc>
                <a:spcPct val="110000"/>
              </a:lnSpc>
            </a:pPr>
            <a:r>
              <a:rPr lang="en-US" sz="3000" dirty="0" smtClean="0"/>
              <a:t>If you want to link multiple sheets from the same workbook, you have to repeat the process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24</a:t>
            </a:fld>
            <a:endParaRPr lang="en-US" dirty="0"/>
          </a:p>
        </p:txBody>
      </p:sp>
    </p:spTree>
    <p:extLst>
      <p:ext uri="{BB962C8B-B14F-4D97-AF65-F5344CB8AC3E}">
        <p14:creationId xmlns:p14="http://schemas.microsoft.com/office/powerpoint/2010/main" val="4148073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Linking to an </a:t>
            </a:r>
            <a:r>
              <a:rPr lang="en-US" dirty="0" smtClean="0"/>
              <a:t>Access Database</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Can link to tables in another database</a:t>
            </a:r>
          </a:p>
          <a:p>
            <a:pPr lvl="1">
              <a:lnSpc>
                <a:spcPct val="110000"/>
              </a:lnSpc>
            </a:pPr>
            <a:r>
              <a:rPr lang="en-US" sz="3000" dirty="0" smtClean="0"/>
              <a:t>Can NOT link to queries, forms, reports, macros, or modules</a:t>
            </a:r>
          </a:p>
          <a:p>
            <a:pPr lvl="1">
              <a:lnSpc>
                <a:spcPct val="110000"/>
              </a:lnSpc>
            </a:pPr>
            <a:r>
              <a:rPr lang="en-US" sz="3000" dirty="0" smtClean="0"/>
              <a:t>Can import copies of tables</a:t>
            </a:r>
            <a:r>
              <a:rPr lang="en-US" sz="3000" dirty="0"/>
              <a:t>, forms, queries, and </a:t>
            </a:r>
            <a:r>
              <a:rPr lang="en-US" sz="3000" dirty="0" smtClean="0"/>
              <a:t>reports</a:t>
            </a:r>
          </a:p>
          <a:p>
            <a:pPr>
              <a:lnSpc>
                <a:spcPct val="110000"/>
              </a:lnSpc>
            </a:pPr>
            <a:r>
              <a:rPr lang="en-US" sz="3600" dirty="0" smtClean="0"/>
              <a:t>Good practice to examine table before linking</a:t>
            </a:r>
            <a:endParaRPr lang="en-US" sz="36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25</a:t>
            </a:fld>
            <a:endParaRPr lang="en-US" dirty="0"/>
          </a:p>
        </p:txBody>
      </p:sp>
    </p:spTree>
    <p:extLst>
      <p:ext uri="{BB962C8B-B14F-4D97-AF65-F5344CB8AC3E}">
        <p14:creationId xmlns:p14="http://schemas.microsoft.com/office/powerpoint/2010/main" val="4028377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Linking to an </a:t>
            </a:r>
            <a:r>
              <a:rPr lang="en-US" dirty="0" smtClean="0"/>
              <a:t>Access Database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a:t>When created, Access adds a linked table</a:t>
            </a:r>
          </a:p>
          <a:p>
            <a:pPr lvl="1">
              <a:lnSpc>
                <a:spcPct val="110000"/>
              </a:lnSpc>
            </a:pPr>
            <a:r>
              <a:rPr lang="en-US" sz="3000" dirty="0"/>
              <a:t>Structure can NOT be changed</a:t>
            </a:r>
          </a:p>
          <a:p>
            <a:pPr lvl="1">
              <a:lnSpc>
                <a:spcPct val="110000"/>
              </a:lnSpc>
            </a:pPr>
            <a:r>
              <a:rPr lang="en-US" sz="3000" dirty="0" smtClean="0"/>
              <a:t>Data can be changed</a:t>
            </a:r>
          </a:p>
          <a:p>
            <a:pPr lvl="2">
              <a:lnSpc>
                <a:spcPct val="110000"/>
              </a:lnSpc>
            </a:pPr>
            <a:r>
              <a:rPr lang="en-US" sz="2800" dirty="0" smtClean="0"/>
              <a:t>Values from source database are displayed</a:t>
            </a:r>
          </a:p>
          <a:p>
            <a:pPr lvl="2">
              <a:lnSpc>
                <a:spcPct val="110000"/>
              </a:lnSpc>
            </a:pPr>
            <a:r>
              <a:rPr lang="en-US" sz="2800" dirty="0" smtClean="0"/>
              <a:t>Values saved in to source database</a:t>
            </a:r>
          </a:p>
          <a:p>
            <a:pPr lvl="1">
              <a:lnSpc>
                <a:spcPct val="110000"/>
              </a:lnSpc>
            </a:pPr>
            <a:r>
              <a:rPr lang="en-US" sz="3000" dirty="0" smtClean="0"/>
              <a:t>Linked table can be used as source for queries, forms, and reports</a:t>
            </a:r>
            <a:endParaRPr lang="en-US" sz="30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26</a:t>
            </a:fld>
            <a:endParaRPr lang="en-US" dirty="0"/>
          </a:p>
        </p:txBody>
      </p:sp>
    </p:spTree>
    <p:extLst>
      <p:ext uri="{BB962C8B-B14F-4D97-AF65-F5344CB8AC3E}">
        <p14:creationId xmlns:p14="http://schemas.microsoft.com/office/powerpoint/2010/main" val="135636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Files</a:t>
            </a:r>
            <a:endParaRPr lang="en-US" dirty="0"/>
          </a:p>
        </p:txBody>
      </p:sp>
      <p:sp>
        <p:nvSpPr>
          <p:cNvPr id="5" name="Content Placeholder 4"/>
          <p:cNvSpPr>
            <a:spLocks noGrp="1"/>
          </p:cNvSpPr>
          <p:nvPr>
            <p:ph idx="1"/>
          </p:nvPr>
        </p:nvSpPr>
        <p:spPr/>
        <p:txBody>
          <a:bodyPr>
            <a:normAutofit/>
          </a:bodyPr>
          <a:lstStyle/>
          <a:p>
            <a:pPr>
              <a:lnSpc>
                <a:spcPct val="110000"/>
              </a:lnSpc>
            </a:pPr>
            <a:r>
              <a:rPr lang="en-US" b="1" dirty="0" smtClean="0"/>
              <a:t>Text files </a:t>
            </a:r>
            <a:r>
              <a:rPr lang="en-US" dirty="0" smtClean="0"/>
              <a:t>are values with consistent formatting</a:t>
            </a:r>
            <a:endParaRPr lang="en-US" dirty="0"/>
          </a:p>
          <a:p>
            <a:pPr>
              <a:lnSpc>
                <a:spcPct val="110000"/>
              </a:lnSpc>
            </a:pPr>
            <a:r>
              <a:rPr lang="en-US" dirty="0"/>
              <a:t>Common method of exchanging data</a:t>
            </a:r>
          </a:p>
          <a:p>
            <a:pPr>
              <a:lnSpc>
                <a:spcPct val="110000"/>
              </a:lnSpc>
            </a:pPr>
            <a:r>
              <a:rPr lang="en-US" dirty="0"/>
              <a:t>Usually created by computer systems</a:t>
            </a:r>
          </a:p>
          <a:p>
            <a:pPr>
              <a:lnSpc>
                <a:spcPct val="110000"/>
              </a:lnSpc>
            </a:pPr>
            <a:r>
              <a:rPr lang="en-US" b="1" dirty="0"/>
              <a:t>Fixed length</a:t>
            </a:r>
            <a:endParaRPr lang="en-US" dirty="0"/>
          </a:p>
          <a:p>
            <a:pPr lvl="2">
              <a:lnSpc>
                <a:spcPct val="110000"/>
              </a:lnSpc>
            </a:pPr>
            <a:r>
              <a:rPr lang="en-US" dirty="0"/>
              <a:t>Series of values with a fixed column length</a:t>
            </a:r>
          </a:p>
          <a:p>
            <a:pPr>
              <a:lnSpc>
                <a:spcPct val="110000"/>
              </a:lnSpc>
            </a:pPr>
            <a:r>
              <a:rPr lang="en-US" b="1" dirty="0"/>
              <a:t>CSV (Comma Separated Values)</a:t>
            </a:r>
          </a:p>
          <a:p>
            <a:pPr lvl="2">
              <a:lnSpc>
                <a:spcPct val="110000"/>
              </a:lnSpc>
            </a:pPr>
            <a:r>
              <a:rPr lang="en-US" dirty="0"/>
              <a:t>Series of values, columns are separated by commas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27</a:t>
            </a:fld>
            <a:endParaRPr lang="en-US" dirty="0"/>
          </a:p>
        </p:txBody>
      </p:sp>
    </p:spTree>
    <p:extLst>
      <p:ext uri="{BB962C8B-B14F-4D97-AF65-F5344CB8AC3E}">
        <p14:creationId xmlns:p14="http://schemas.microsoft.com/office/powerpoint/2010/main" val="201379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Files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dirty="0" smtClean="0"/>
              <a:t>Text files can be appended to an existing table, imported as a new table, or linked</a:t>
            </a:r>
          </a:p>
          <a:p>
            <a:pPr>
              <a:lnSpc>
                <a:spcPct val="110000"/>
              </a:lnSpc>
            </a:pPr>
            <a:r>
              <a:rPr lang="en-US" sz="3600" dirty="0" smtClean="0"/>
              <a:t>Good practice to examine text file before importing</a:t>
            </a:r>
          </a:p>
          <a:p>
            <a:pPr lvl="1">
              <a:lnSpc>
                <a:spcPct val="110000"/>
              </a:lnSpc>
            </a:pPr>
            <a:r>
              <a:rPr lang="en-US" sz="3000" dirty="0" smtClean="0"/>
              <a:t>Notepad is a free program installed on Windows based machines that will open text files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28</a:t>
            </a:fld>
            <a:endParaRPr lang="en-US" dirty="0"/>
          </a:p>
        </p:txBody>
      </p:sp>
    </p:spTree>
    <p:extLst>
      <p:ext uri="{BB962C8B-B14F-4D97-AF65-F5344CB8AC3E}">
        <p14:creationId xmlns:p14="http://schemas.microsoft.com/office/powerpoint/2010/main" val="2288590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CSV Files</a:t>
            </a:r>
            <a:endParaRPr lang="en-US" dirty="0"/>
          </a:p>
        </p:txBody>
      </p:sp>
      <p:sp>
        <p:nvSpPr>
          <p:cNvPr id="5" name="Content Placeholder 4"/>
          <p:cNvSpPr>
            <a:spLocks noGrp="1"/>
          </p:cNvSpPr>
          <p:nvPr>
            <p:ph idx="1"/>
          </p:nvPr>
        </p:nvSpPr>
        <p:spPr/>
        <p:txBody>
          <a:bodyPr>
            <a:normAutofit fontScale="92500" lnSpcReduction="10000"/>
          </a:bodyPr>
          <a:lstStyle/>
          <a:p>
            <a:pPr>
              <a:lnSpc>
                <a:spcPct val="110000"/>
              </a:lnSpc>
            </a:pPr>
            <a:r>
              <a:rPr lang="en-US" dirty="0"/>
              <a:t>CSV imports can </a:t>
            </a:r>
            <a:r>
              <a:rPr lang="en-US" dirty="0" smtClean="0"/>
              <a:t>have problems because of  </a:t>
            </a:r>
            <a:r>
              <a:rPr lang="en-US" dirty="0"/>
              <a:t>commas in addresses</a:t>
            </a:r>
          </a:p>
          <a:p>
            <a:pPr lvl="1">
              <a:lnSpc>
                <a:spcPct val="110000"/>
              </a:lnSpc>
            </a:pPr>
            <a:r>
              <a:rPr lang="en-US" dirty="0"/>
              <a:t>Access would interpret the following as two fields:</a:t>
            </a:r>
          </a:p>
          <a:p>
            <a:pPr marL="457200" lvl="1" indent="0">
              <a:lnSpc>
                <a:spcPct val="110000"/>
              </a:lnSpc>
              <a:buNone/>
            </a:pPr>
            <a:r>
              <a:rPr lang="en-US" dirty="0"/>
              <a:t>	150 Main Street, Apt </a:t>
            </a:r>
            <a:r>
              <a:rPr lang="en-US" dirty="0" smtClean="0"/>
              <a:t>2</a:t>
            </a:r>
          </a:p>
          <a:p>
            <a:pPr lvl="1">
              <a:lnSpc>
                <a:spcPct val="110000"/>
              </a:lnSpc>
            </a:pPr>
            <a:r>
              <a:rPr lang="en-US" dirty="0" smtClean="0"/>
              <a:t>When examining, this can be fixed by enclosing in quotes</a:t>
            </a:r>
          </a:p>
          <a:p>
            <a:pPr lvl="1">
              <a:lnSpc>
                <a:spcPct val="110000"/>
              </a:lnSpc>
            </a:pPr>
            <a:r>
              <a:rPr lang="en-US" dirty="0" smtClean="0"/>
              <a:t>Access would correctly interpret this address:</a:t>
            </a:r>
          </a:p>
          <a:p>
            <a:pPr marL="457200" lvl="1" indent="0">
              <a:lnSpc>
                <a:spcPct val="110000"/>
              </a:lnSpc>
              <a:buNone/>
            </a:pPr>
            <a:r>
              <a:rPr lang="en-US" dirty="0" smtClean="0"/>
              <a:t>	"150 </a:t>
            </a:r>
            <a:r>
              <a:rPr lang="en-US" dirty="0"/>
              <a:t>Main Street, Apt 2"</a:t>
            </a:r>
            <a:endParaRPr lang="en-US" dirty="0" smtClean="0"/>
          </a:p>
          <a:p>
            <a:pPr lvl="1">
              <a:lnSpc>
                <a:spcPct val="110000"/>
              </a:lnSpc>
            </a:pPr>
            <a:r>
              <a:rPr lang="en-US" dirty="0" smtClean="0"/>
              <a:t>Fixes may need to be done by hand</a:t>
            </a:r>
          </a:p>
          <a:p>
            <a:pPr>
              <a:lnSpc>
                <a:spcPct val="110000"/>
              </a:lnSpc>
            </a:pP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29</a:t>
            </a:fld>
            <a:endParaRPr lang="en-US" dirty="0"/>
          </a:p>
        </p:txBody>
      </p:sp>
    </p:spTree>
    <p:extLst>
      <p:ext uri="{BB962C8B-B14F-4D97-AF65-F5344CB8AC3E}">
        <p14:creationId xmlns:p14="http://schemas.microsoft.com/office/powerpoint/2010/main" val="227248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a:lnSpc>
                <a:spcPct val="110000"/>
              </a:lnSpc>
            </a:pPr>
            <a:r>
              <a:rPr lang="en-US" dirty="0" smtClean="0"/>
              <a:t>Export data to a PDF or XPS document</a:t>
            </a:r>
          </a:p>
          <a:p>
            <a:pPr>
              <a:lnSpc>
                <a:spcPct val="110000"/>
              </a:lnSpc>
            </a:pPr>
            <a:r>
              <a:rPr lang="en-US" dirty="0" smtClean="0"/>
              <a:t>Export objects to another Access database</a:t>
            </a:r>
          </a:p>
          <a:p>
            <a:pPr>
              <a:lnSpc>
                <a:spcPct val="110000"/>
              </a:lnSpc>
            </a:pPr>
            <a:r>
              <a:rPr lang="en-US" dirty="0" smtClean="0"/>
              <a:t>Link to an Excel spreadsheet</a:t>
            </a:r>
          </a:p>
          <a:p>
            <a:pPr>
              <a:lnSpc>
                <a:spcPct val="110000"/>
              </a:lnSpc>
            </a:pPr>
            <a:r>
              <a:rPr lang="en-US" dirty="0" smtClean="0"/>
              <a:t>Link to an Access table</a:t>
            </a:r>
          </a:p>
          <a:p>
            <a:pPr>
              <a:lnSpc>
                <a:spcPct val="110000"/>
              </a:lnSpc>
            </a:pPr>
            <a:r>
              <a:rPr lang="en-US" dirty="0" smtClean="0"/>
              <a:t>Import a text file</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Text Files</a:t>
            </a:r>
            <a:endParaRPr lang="en-US" dirty="0"/>
          </a:p>
        </p:txBody>
      </p:sp>
      <p:sp>
        <p:nvSpPr>
          <p:cNvPr id="5" name="Content Placeholder 4"/>
          <p:cNvSpPr>
            <a:spLocks noGrp="1"/>
          </p:cNvSpPr>
          <p:nvPr>
            <p:ph idx="1"/>
          </p:nvPr>
        </p:nvSpPr>
        <p:spPr/>
        <p:txBody>
          <a:bodyPr>
            <a:normAutofit fontScale="92500" lnSpcReduction="10000"/>
          </a:bodyPr>
          <a:lstStyle/>
          <a:p>
            <a:pPr>
              <a:lnSpc>
                <a:spcPct val="110000"/>
              </a:lnSpc>
            </a:pPr>
            <a:r>
              <a:rPr lang="en-US" dirty="0" smtClean="0"/>
              <a:t>When importing, Access will give you options</a:t>
            </a:r>
          </a:p>
          <a:p>
            <a:pPr lvl="1">
              <a:lnSpc>
                <a:spcPct val="110000"/>
              </a:lnSpc>
            </a:pPr>
            <a:r>
              <a:rPr lang="en-US" dirty="0" smtClean="0"/>
              <a:t>First row contains field names</a:t>
            </a:r>
          </a:p>
          <a:p>
            <a:pPr lvl="2">
              <a:lnSpc>
                <a:spcPct val="110000"/>
              </a:lnSpc>
            </a:pPr>
            <a:r>
              <a:rPr lang="en-US" dirty="0" smtClean="0"/>
              <a:t>Yes or No</a:t>
            </a:r>
          </a:p>
          <a:p>
            <a:pPr lvl="1">
              <a:lnSpc>
                <a:spcPct val="110000"/>
              </a:lnSpc>
            </a:pPr>
            <a:r>
              <a:rPr lang="en-US" dirty="0" smtClean="0"/>
              <a:t>No primary key</a:t>
            </a:r>
          </a:p>
          <a:p>
            <a:pPr lvl="2">
              <a:lnSpc>
                <a:spcPct val="110000"/>
              </a:lnSpc>
            </a:pPr>
            <a:r>
              <a:rPr lang="en-US" dirty="0" smtClean="0"/>
              <a:t>Yes or No</a:t>
            </a:r>
          </a:p>
          <a:p>
            <a:pPr>
              <a:lnSpc>
                <a:spcPct val="110000"/>
              </a:lnSpc>
            </a:pPr>
            <a:r>
              <a:rPr lang="en-US" dirty="0" smtClean="0"/>
              <a:t>Import process will prompt for delimited or fixed width</a:t>
            </a:r>
          </a:p>
          <a:p>
            <a:pPr lvl="1">
              <a:lnSpc>
                <a:spcPct val="110000"/>
              </a:lnSpc>
            </a:pPr>
            <a:r>
              <a:rPr lang="en-US" dirty="0" smtClean="0"/>
              <a:t>Delimited option used for importing CSV files</a:t>
            </a:r>
          </a:p>
          <a:p>
            <a:pPr lvl="1">
              <a:lnSpc>
                <a:spcPct val="110000"/>
              </a:lnSpc>
            </a:pPr>
            <a:r>
              <a:rPr lang="en-US" dirty="0" smtClean="0"/>
              <a:t>Fixed width option </a:t>
            </a:r>
            <a:r>
              <a:rPr lang="en-US" dirty="0"/>
              <a:t>used for importing </a:t>
            </a:r>
            <a:r>
              <a:rPr lang="en-US" dirty="0" smtClean="0"/>
              <a:t>fixed length files</a:t>
            </a:r>
            <a:endParaRPr lang="en-US" dirty="0"/>
          </a:p>
          <a:p>
            <a:pPr lvl="1">
              <a:lnSpc>
                <a:spcPct val="110000"/>
              </a:lnSpc>
            </a:pP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30</a:t>
            </a:fld>
            <a:endParaRPr lang="en-US" dirty="0"/>
          </a:p>
        </p:txBody>
      </p:sp>
    </p:spTree>
    <p:extLst>
      <p:ext uri="{BB962C8B-B14F-4D97-AF65-F5344CB8AC3E}">
        <p14:creationId xmlns:p14="http://schemas.microsoft.com/office/powerpoint/2010/main" val="385199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spcBef>
                <a:spcPts val="600"/>
              </a:spcBef>
              <a:buNone/>
            </a:pPr>
            <a:r>
              <a:rPr lang="en-US" dirty="0" smtClean="0"/>
              <a:t>In this chapter, you learned how Access </a:t>
            </a:r>
            <a:r>
              <a:rPr lang="en-US" dirty="0"/>
              <a:t>can be connected to external </a:t>
            </a:r>
            <a:r>
              <a:rPr lang="en-US" dirty="0" smtClean="0"/>
              <a:t>files.  </a:t>
            </a:r>
            <a:r>
              <a:rPr lang="en-US" dirty="0"/>
              <a:t>You </a:t>
            </a:r>
            <a:r>
              <a:rPr lang="en-US" dirty="0" smtClean="0"/>
              <a:t>learned </a:t>
            </a:r>
            <a:r>
              <a:rPr lang="en-US" dirty="0"/>
              <a:t>about the Hyperlink and Attachment field types, </a:t>
            </a:r>
            <a:r>
              <a:rPr lang="en-US" dirty="0" smtClean="0"/>
              <a:t>how </a:t>
            </a:r>
            <a:r>
              <a:rPr lang="en-US" dirty="0"/>
              <a:t>to export data to Access, Word, Excel, PDF, and XPS documents, how to link to Excel and Access files, and how to import a text file.</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Connecting to External Files</a:t>
            </a:r>
            <a:endParaRPr lang="en-US" dirty="0"/>
          </a:p>
        </p:txBody>
      </p:sp>
      <p:sp>
        <p:nvSpPr>
          <p:cNvPr id="5" name="Content Placeholder 4"/>
          <p:cNvSpPr>
            <a:spLocks noGrp="1"/>
          </p:cNvSpPr>
          <p:nvPr>
            <p:ph idx="1"/>
          </p:nvPr>
        </p:nvSpPr>
        <p:spPr/>
        <p:txBody>
          <a:bodyPr>
            <a:normAutofit/>
          </a:bodyPr>
          <a:lstStyle/>
          <a:p>
            <a:pPr>
              <a:lnSpc>
                <a:spcPct val="110000"/>
              </a:lnSpc>
            </a:pPr>
            <a:r>
              <a:rPr lang="en-US" sz="3600" b="1" dirty="0" smtClean="0"/>
              <a:t>Hyperlink</a:t>
            </a:r>
          </a:p>
          <a:p>
            <a:pPr lvl="1">
              <a:lnSpc>
                <a:spcPct val="110000"/>
              </a:lnSpc>
            </a:pPr>
            <a:r>
              <a:rPr lang="en-US" sz="3000" dirty="0" smtClean="0"/>
              <a:t>Allows a link to a file on your computer, an email address, or a Web site address</a:t>
            </a:r>
          </a:p>
          <a:p>
            <a:pPr>
              <a:lnSpc>
                <a:spcPct val="110000"/>
              </a:lnSpc>
            </a:pPr>
            <a:r>
              <a:rPr lang="en-US" sz="3600" b="1" dirty="0" smtClean="0"/>
              <a:t>Attachment</a:t>
            </a:r>
          </a:p>
          <a:p>
            <a:pPr lvl="1">
              <a:lnSpc>
                <a:spcPct val="110000"/>
              </a:lnSpc>
            </a:pPr>
            <a:r>
              <a:rPr lang="en-US" sz="3000" dirty="0" smtClean="0"/>
              <a:t>Allows Access users to add a file (for example, a Word document, an image file) to a record</a:t>
            </a:r>
            <a:endParaRPr lang="en-US" sz="3000"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4</a:t>
            </a:fld>
            <a:endParaRPr lang="en-US" dirty="0"/>
          </a:p>
        </p:txBody>
      </p:sp>
    </p:spTree>
    <p:extLst>
      <p:ext uri="{BB962C8B-B14F-4D97-AF65-F5344CB8AC3E}">
        <p14:creationId xmlns:p14="http://schemas.microsoft.com/office/powerpoint/2010/main" val="63775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Hyperlink Field Type</a:t>
            </a:r>
            <a:endParaRPr lang="en-US" dirty="0"/>
          </a:p>
        </p:txBody>
      </p:sp>
      <p:sp>
        <p:nvSpPr>
          <p:cNvPr id="5" name="Content Placeholder 4"/>
          <p:cNvSpPr>
            <a:spLocks noGrp="1"/>
          </p:cNvSpPr>
          <p:nvPr>
            <p:ph idx="1"/>
          </p:nvPr>
        </p:nvSpPr>
        <p:spPr/>
        <p:txBody>
          <a:bodyPr>
            <a:normAutofit lnSpcReduction="10000"/>
          </a:bodyPr>
          <a:lstStyle/>
          <a:p>
            <a:pPr>
              <a:lnSpc>
                <a:spcPct val="110000"/>
              </a:lnSpc>
            </a:pPr>
            <a:r>
              <a:rPr lang="en-US" sz="3600" dirty="0" smtClean="0"/>
              <a:t>Connect to:</a:t>
            </a:r>
          </a:p>
          <a:p>
            <a:pPr lvl="1">
              <a:lnSpc>
                <a:spcPct val="110000"/>
              </a:lnSpc>
            </a:pPr>
            <a:r>
              <a:rPr lang="en-US" sz="3000" dirty="0" smtClean="0"/>
              <a:t>File on your computer</a:t>
            </a:r>
          </a:p>
          <a:p>
            <a:pPr lvl="2">
              <a:lnSpc>
                <a:spcPct val="110000"/>
              </a:lnSpc>
            </a:pPr>
            <a:r>
              <a:rPr lang="en-US" sz="2800" dirty="0" smtClean="0"/>
              <a:t>Can be on local hard drive or on network</a:t>
            </a:r>
          </a:p>
          <a:p>
            <a:pPr lvl="1">
              <a:lnSpc>
                <a:spcPct val="110000"/>
              </a:lnSpc>
            </a:pPr>
            <a:r>
              <a:rPr lang="en-US" sz="3000" b="1" dirty="0" smtClean="0"/>
              <a:t>URL (Uniform Resource Locator)</a:t>
            </a:r>
          </a:p>
          <a:p>
            <a:pPr lvl="2">
              <a:lnSpc>
                <a:spcPct val="110000"/>
              </a:lnSpc>
            </a:pPr>
            <a:r>
              <a:rPr lang="en-US" sz="2800" dirty="0" smtClean="0"/>
              <a:t>Web site address, usually in form </a:t>
            </a:r>
            <a:r>
              <a:rPr lang="en-US" sz="2800" dirty="0" smtClean="0">
                <a:hlinkClick r:id="rId3"/>
              </a:rPr>
              <a:t>www.prenhall.com</a:t>
            </a:r>
            <a:endParaRPr lang="en-US" sz="2800" dirty="0" smtClean="0"/>
          </a:p>
          <a:p>
            <a:pPr lvl="1">
              <a:lnSpc>
                <a:spcPct val="110000"/>
              </a:lnSpc>
            </a:pPr>
            <a:r>
              <a:rPr lang="en-US" sz="3000" dirty="0" smtClean="0"/>
              <a:t>Email address</a:t>
            </a:r>
          </a:p>
          <a:p>
            <a:pPr lvl="2">
              <a:lnSpc>
                <a:spcPct val="110000"/>
              </a:lnSpc>
            </a:pPr>
            <a:r>
              <a:rPr lang="en-US" sz="2800" dirty="0" smtClean="0"/>
              <a:t>Any valid email address works</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5</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Hyperlink Field </a:t>
            </a:r>
            <a:r>
              <a:rPr lang="en-US" dirty="0" smtClean="0"/>
              <a:t>Type (continued)</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When clicked, will launch associated application</a:t>
            </a:r>
          </a:p>
          <a:p>
            <a:pPr lvl="1">
              <a:lnSpc>
                <a:spcPct val="110000"/>
              </a:lnSpc>
            </a:pPr>
            <a:r>
              <a:rPr lang="en-US" dirty="0" smtClean="0"/>
              <a:t>URLs will launch default Web browser</a:t>
            </a:r>
          </a:p>
          <a:p>
            <a:pPr lvl="1">
              <a:lnSpc>
                <a:spcPct val="110000"/>
              </a:lnSpc>
            </a:pPr>
            <a:r>
              <a:rPr lang="en-US" dirty="0" smtClean="0"/>
              <a:t>Email addresses will launch default email client</a:t>
            </a:r>
          </a:p>
          <a:p>
            <a:pPr lvl="1">
              <a:lnSpc>
                <a:spcPct val="110000"/>
              </a:lnSpc>
            </a:pPr>
            <a:r>
              <a:rPr lang="en-US" dirty="0" smtClean="0"/>
              <a:t>Files will launch associated program</a:t>
            </a:r>
          </a:p>
          <a:p>
            <a:pPr>
              <a:lnSpc>
                <a:spcPct val="110000"/>
              </a:lnSpc>
            </a:pPr>
            <a:r>
              <a:rPr lang="en-US" dirty="0" smtClean="0"/>
              <a:t>Can cause problems for unsuspecting users</a:t>
            </a:r>
          </a:p>
          <a:p>
            <a:pPr lvl="1">
              <a:lnSpc>
                <a:spcPct val="110000"/>
              </a:lnSpc>
            </a:pPr>
            <a:r>
              <a:rPr lang="en-US" dirty="0" smtClean="0"/>
              <a:t>Some DBAs will make these text fields instead to avoid accidental program launches</a:t>
            </a:r>
          </a:p>
          <a:p>
            <a:pPr lvl="1">
              <a:lnSpc>
                <a:spcPct val="110000"/>
              </a:lnSpc>
            </a:pPr>
            <a:r>
              <a:rPr lang="en-US" dirty="0" smtClean="0"/>
              <a:t>Can also right-click to remove link</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6</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Attachment Field Type</a:t>
            </a:r>
            <a:endParaRPr lang="en-US" dirty="0"/>
          </a:p>
        </p:txBody>
      </p:sp>
      <p:sp>
        <p:nvSpPr>
          <p:cNvPr id="5" name="Content Placeholder 4"/>
          <p:cNvSpPr>
            <a:spLocks noGrp="1"/>
          </p:cNvSpPr>
          <p:nvPr>
            <p:ph idx="1"/>
          </p:nvPr>
        </p:nvSpPr>
        <p:spPr/>
        <p:txBody>
          <a:bodyPr>
            <a:normAutofit/>
          </a:bodyPr>
          <a:lstStyle/>
          <a:p>
            <a:pPr>
              <a:lnSpc>
                <a:spcPct val="110000"/>
              </a:lnSpc>
            </a:pPr>
            <a:r>
              <a:rPr lang="en-US" dirty="0" smtClean="0"/>
              <a:t>Allows Access to add files to a record:</a:t>
            </a:r>
          </a:p>
          <a:p>
            <a:pPr lvl="1">
              <a:lnSpc>
                <a:spcPct val="110000"/>
              </a:lnSpc>
            </a:pPr>
            <a:r>
              <a:rPr lang="en-US" dirty="0" smtClean="0"/>
              <a:t>External files stored in the database</a:t>
            </a:r>
          </a:p>
          <a:p>
            <a:pPr lvl="2">
              <a:lnSpc>
                <a:spcPct val="110000"/>
              </a:lnSpc>
            </a:pPr>
            <a:r>
              <a:rPr lang="en-US" dirty="0" smtClean="0"/>
              <a:t>Examples: Microsoft Word, PDF, image files</a:t>
            </a:r>
          </a:p>
          <a:p>
            <a:pPr lvl="1">
              <a:lnSpc>
                <a:spcPct val="110000"/>
              </a:lnSpc>
            </a:pPr>
            <a:r>
              <a:rPr lang="en-US" dirty="0" smtClean="0"/>
              <a:t>Multiple files allowed per record</a:t>
            </a:r>
          </a:p>
          <a:p>
            <a:pPr lvl="1">
              <a:lnSpc>
                <a:spcPct val="110000"/>
              </a:lnSpc>
            </a:pPr>
            <a:r>
              <a:rPr lang="en-US" dirty="0" smtClean="0"/>
              <a:t>Can cause database size to grow quickly</a:t>
            </a:r>
          </a:p>
          <a:p>
            <a:pPr lvl="1">
              <a:lnSpc>
                <a:spcPct val="110000"/>
              </a:lnSpc>
            </a:pPr>
            <a:r>
              <a:rPr lang="en-US" dirty="0" smtClean="0"/>
              <a:t>Paperclip icon displays in the attachment field followed by the number of attachments</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7</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5009" y="5517550"/>
            <a:ext cx="2174789" cy="838200"/>
          </a:xfrm>
          <a:prstGeom prst="rect">
            <a:avLst/>
          </a:prstGeom>
        </p:spPr>
      </p:pic>
      <p:sp>
        <p:nvSpPr>
          <p:cNvPr id="8" name="TextBox 7"/>
          <p:cNvSpPr txBox="1"/>
          <p:nvPr/>
        </p:nvSpPr>
        <p:spPr>
          <a:xfrm>
            <a:off x="849392" y="5413430"/>
            <a:ext cx="272363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t>Two Attachments</a:t>
            </a:r>
          </a:p>
        </p:txBody>
      </p:sp>
      <p:sp>
        <p:nvSpPr>
          <p:cNvPr id="10" name="TextBox 9"/>
          <p:cNvSpPr txBox="1"/>
          <p:nvPr/>
        </p:nvSpPr>
        <p:spPr>
          <a:xfrm>
            <a:off x="6248399" y="5832530"/>
            <a:ext cx="2543260"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t>No Attachments</a:t>
            </a:r>
          </a:p>
        </p:txBody>
      </p:sp>
      <p:cxnSp>
        <p:nvCxnSpPr>
          <p:cNvPr id="12" name="Straight Arrow Connector 11"/>
          <p:cNvCxnSpPr>
            <a:stCxn id="8" idx="3"/>
          </p:cNvCxnSpPr>
          <p:nvPr/>
        </p:nvCxnSpPr>
        <p:spPr>
          <a:xfrm>
            <a:off x="3573023" y="5675040"/>
            <a:ext cx="9989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257799" y="6094140"/>
            <a:ext cx="990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7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Attachment Field Type (continued)</a:t>
            </a:r>
            <a:endParaRPr lang="en-US" dirty="0"/>
          </a:p>
        </p:txBody>
      </p:sp>
      <p:sp>
        <p:nvSpPr>
          <p:cNvPr id="5" name="Content Placeholder 4"/>
          <p:cNvSpPr>
            <a:spLocks noGrp="1"/>
          </p:cNvSpPr>
          <p:nvPr>
            <p:ph idx="1"/>
          </p:nvPr>
        </p:nvSpPr>
        <p:spPr/>
        <p:txBody>
          <a:bodyPr>
            <a:normAutofit fontScale="92500"/>
          </a:bodyPr>
          <a:lstStyle/>
          <a:p>
            <a:pPr>
              <a:lnSpc>
                <a:spcPct val="110000"/>
              </a:lnSpc>
            </a:pPr>
            <a:r>
              <a:rPr lang="en-US" dirty="0" smtClean="0"/>
              <a:t>Attachment field allows the following operations:</a:t>
            </a:r>
          </a:p>
          <a:p>
            <a:pPr lvl="1">
              <a:lnSpc>
                <a:spcPct val="110000"/>
              </a:lnSpc>
            </a:pPr>
            <a:r>
              <a:rPr lang="en-US" dirty="0" smtClean="0"/>
              <a:t>Add</a:t>
            </a:r>
          </a:p>
          <a:p>
            <a:pPr lvl="2">
              <a:lnSpc>
                <a:spcPct val="110000"/>
              </a:lnSpc>
            </a:pPr>
            <a:r>
              <a:rPr lang="en-US" dirty="0" smtClean="0"/>
              <a:t>Click </a:t>
            </a:r>
            <a:r>
              <a:rPr lang="en-US" dirty="0"/>
              <a:t>to add one or more files to a </a:t>
            </a:r>
            <a:r>
              <a:rPr lang="en-US" dirty="0" smtClean="0"/>
              <a:t>record</a:t>
            </a:r>
            <a:endParaRPr lang="en-US" dirty="0"/>
          </a:p>
          <a:p>
            <a:pPr lvl="1">
              <a:lnSpc>
                <a:spcPct val="110000"/>
              </a:lnSpc>
            </a:pPr>
            <a:r>
              <a:rPr lang="en-US" dirty="0" smtClean="0"/>
              <a:t>Remove</a:t>
            </a:r>
          </a:p>
          <a:p>
            <a:pPr lvl="2">
              <a:lnSpc>
                <a:spcPct val="110000"/>
              </a:lnSpc>
            </a:pPr>
            <a:r>
              <a:rPr lang="en-US" dirty="0" smtClean="0"/>
              <a:t>Click </a:t>
            </a:r>
            <a:r>
              <a:rPr lang="en-US" dirty="0"/>
              <a:t>to remove previously attached </a:t>
            </a:r>
            <a:r>
              <a:rPr lang="en-US" dirty="0" smtClean="0"/>
              <a:t>files</a:t>
            </a:r>
            <a:endParaRPr lang="en-US" dirty="0"/>
          </a:p>
          <a:p>
            <a:pPr lvl="1">
              <a:lnSpc>
                <a:spcPct val="110000"/>
              </a:lnSpc>
            </a:pPr>
            <a:r>
              <a:rPr lang="en-US" dirty="0" smtClean="0"/>
              <a:t>Open</a:t>
            </a:r>
          </a:p>
          <a:p>
            <a:pPr lvl="2">
              <a:lnSpc>
                <a:spcPct val="110000"/>
              </a:lnSpc>
            </a:pPr>
            <a:r>
              <a:rPr lang="en-US" dirty="0" smtClean="0"/>
              <a:t>Click </a:t>
            </a:r>
            <a:r>
              <a:rPr lang="en-US" dirty="0"/>
              <a:t>to launch the appropriate application and open the </a:t>
            </a:r>
            <a:r>
              <a:rPr lang="en-US" dirty="0" smtClean="0"/>
              <a:t>file</a:t>
            </a:r>
          </a:p>
          <a:p>
            <a:pPr lvl="2">
              <a:lnSpc>
                <a:spcPct val="110000"/>
              </a:lnSpc>
            </a:pPr>
            <a:r>
              <a:rPr lang="en-US" dirty="0" smtClean="0"/>
              <a:t>Files are opened and stored in a temporary folder</a:t>
            </a:r>
          </a:p>
          <a:p>
            <a:pPr lvl="2">
              <a:lnSpc>
                <a:spcPct val="110000"/>
              </a:lnSpc>
            </a:pPr>
            <a:r>
              <a:rPr lang="en-US" dirty="0" smtClean="0"/>
              <a:t>Files must be saved and re-added to database</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8</a:t>
            </a:fld>
            <a:endParaRPr lang="en-US" dirty="0"/>
          </a:p>
        </p:txBody>
      </p:sp>
    </p:spTree>
    <p:extLst>
      <p:ext uri="{BB962C8B-B14F-4D97-AF65-F5344CB8AC3E}">
        <p14:creationId xmlns:p14="http://schemas.microsoft.com/office/powerpoint/2010/main" val="38487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Attachment Field Type (continued)</a:t>
            </a:r>
            <a:endParaRPr lang="en-US" dirty="0"/>
          </a:p>
        </p:txBody>
      </p:sp>
      <p:sp>
        <p:nvSpPr>
          <p:cNvPr id="5" name="Content Placeholder 4"/>
          <p:cNvSpPr>
            <a:spLocks noGrp="1"/>
          </p:cNvSpPr>
          <p:nvPr>
            <p:ph idx="1"/>
          </p:nvPr>
        </p:nvSpPr>
        <p:spPr/>
        <p:txBody>
          <a:bodyPr>
            <a:normAutofit fontScale="92500" lnSpcReduction="10000"/>
          </a:bodyPr>
          <a:lstStyle/>
          <a:p>
            <a:pPr>
              <a:lnSpc>
                <a:spcPct val="110000"/>
              </a:lnSpc>
            </a:pPr>
            <a:r>
              <a:rPr lang="en-US" sz="3600" dirty="0" smtClean="0"/>
              <a:t>An Attachment field also allows:</a:t>
            </a:r>
          </a:p>
          <a:p>
            <a:pPr lvl="1">
              <a:lnSpc>
                <a:spcPct val="110000"/>
              </a:lnSpc>
            </a:pPr>
            <a:r>
              <a:rPr lang="en-US" sz="3000" dirty="0" smtClean="0"/>
              <a:t>Save As</a:t>
            </a:r>
          </a:p>
          <a:p>
            <a:pPr lvl="2">
              <a:lnSpc>
                <a:spcPct val="110000"/>
              </a:lnSpc>
            </a:pPr>
            <a:r>
              <a:rPr lang="en-US" sz="2800" dirty="0" smtClean="0"/>
              <a:t>Use </a:t>
            </a:r>
            <a:r>
              <a:rPr lang="en-US" sz="2800" dirty="0"/>
              <a:t>to save the attached file to a local storage </a:t>
            </a:r>
            <a:r>
              <a:rPr lang="en-US" sz="2800" dirty="0" smtClean="0"/>
              <a:t>location</a:t>
            </a:r>
          </a:p>
          <a:p>
            <a:pPr lvl="2">
              <a:lnSpc>
                <a:spcPct val="110000"/>
              </a:lnSpc>
            </a:pPr>
            <a:r>
              <a:rPr lang="en-US" sz="2800" dirty="0" smtClean="0"/>
              <a:t>Must add it back into </a:t>
            </a:r>
            <a:r>
              <a:rPr lang="en-US" sz="2800" dirty="0"/>
              <a:t>the database if you make </a:t>
            </a:r>
            <a:r>
              <a:rPr lang="en-US" sz="2800" dirty="0" smtClean="0"/>
              <a:t>changes</a:t>
            </a:r>
            <a:endParaRPr lang="en-US" sz="2800" dirty="0"/>
          </a:p>
          <a:p>
            <a:pPr lvl="1">
              <a:lnSpc>
                <a:spcPct val="110000"/>
              </a:lnSpc>
            </a:pPr>
            <a:r>
              <a:rPr lang="en-US" sz="3000" dirty="0"/>
              <a:t>Save </a:t>
            </a:r>
            <a:r>
              <a:rPr lang="en-US" sz="3000" dirty="0" smtClean="0"/>
              <a:t>All</a:t>
            </a:r>
          </a:p>
          <a:p>
            <a:pPr lvl="2">
              <a:lnSpc>
                <a:spcPct val="110000"/>
              </a:lnSpc>
            </a:pPr>
            <a:r>
              <a:rPr lang="en-US" sz="2800" dirty="0" smtClean="0"/>
              <a:t>Save </a:t>
            </a:r>
            <a:r>
              <a:rPr lang="en-US" sz="2800" dirty="0"/>
              <a:t>all </a:t>
            </a:r>
            <a:r>
              <a:rPr lang="en-US" sz="2800" dirty="0" smtClean="0"/>
              <a:t>attachments </a:t>
            </a:r>
            <a:r>
              <a:rPr lang="en-US" sz="2800" dirty="0"/>
              <a:t>in a record to a local, temporary </a:t>
            </a:r>
            <a:r>
              <a:rPr lang="en-US" sz="2800" dirty="0" smtClean="0"/>
              <a:t>folder</a:t>
            </a:r>
            <a:endParaRPr lang="en-US" sz="2800" dirty="0"/>
          </a:p>
          <a:p>
            <a:pPr>
              <a:lnSpc>
                <a:spcPct val="110000"/>
              </a:lnSpc>
            </a:pP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9</a:t>
            </a:fld>
            <a:endParaRPr lang="en-US" dirty="0"/>
          </a:p>
        </p:txBody>
      </p:sp>
    </p:spTree>
    <p:extLst>
      <p:ext uri="{BB962C8B-B14F-4D97-AF65-F5344CB8AC3E}">
        <p14:creationId xmlns:p14="http://schemas.microsoft.com/office/powerpoint/2010/main" val="384874117"/>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1876</TotalTime>
  <Words>3862</Words>
  <Application>Microsoft Office PowerPoint</Application>
  <PresentationFormat>On-screen Show (4:3)</PresentationFormat>
  <Paragraphs>425</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Objectives</vt:lpstr>
      <vt:lpstr>Objectives (continued)</vt:lpstr>
      <vt:lpstr>Connecting to External Files</vt:lpstr>
      <vt:lpstr>Hyperlink Field Type</vt:lpstr>
      <vt:lpstr>Hyperlink Field Type (continued)</vt:lpstr>
      <vt:lpstr>Attachment Field Type</vt:lpstr>
      <vt:lpstr>Attachment Field Type (continued)</vt:lpstr>
      <vt:lpstr>Attachment Field Type (continued)</vt:lpstr>
      <vt:lpstr>Attachments in Forms and Reports</vt:lpstr>
      <vt:lpstr>Exporting Data</vt:lpstr>
      <vt:lpstr>Exporting Data (continued)</vt:lpstr>
      <vt:lpstr>Exporting Data to Excel</vt:lpstr>
      <vt:lpstr>Exporting Data to Excel (continued)</vt:lpstr>
      <vt:lpstr>Exporting Data to Excel (continued)</vt:lpstr>
      <vt:lpstr>Exporting Data to Word</vt:lpstr>
      <vt:lpstr>Exporting Data to Word (continued)</vt:lpstr>
      <vt:lpstr>Exporting Data to PDF or XPS</vt:lpstr>
      <vt:lpstr>Exporting Data to PDF or XPS (continued)</vt:lpstr>
      <vt:lpstr>Exporting to Access</vt:lpstr>
      <vt:lpstr>Importing Data into Access</vt:lpstr>
      <vt:lpstr>Importing Data into Access (continued)</vt:lpstr>
      <vt:lpstr>Linking to an Excel Spreadsheet</vt:lpstr>
      <vt:lpstr>Linking to an Excel Spreadsheet (continued)</vt:lpstr>
      <vt:lpstr>Linking to an Access Database</vt:lpstr>
      <vt:lpstr>Linking to an Access Database (continued)</vt:lpstr>
      <vt:lpstr>Text Files</vt:lpstr>
      <vt:lpstr>Text Files (continued)</vt:lpstr>
      <vt:lpstr>Importing CSV Files</vt:lpstr>
      <vt:lpstr>Importing Text Files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164</cp:revision>
  <dcterms:created xsi:type="dcterms:W3CDTF">2009-09-02T17:31:05Z</dcterms:created>
  <dcterms:modified xsi:type="dcterms:W3CDTF">2011-07-08T02:17:01Z</dcterms:modified>
</cp:coreProperties>
</file>