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84" r:id="rId5"/>
    <p:sldId id="259" r:id="rId6"/>
    <p:sldId id="275" r:id="rId7"/>
    <p:sldId id="285" r:id="rId8"/>
    <p:sldId id="260" r:id="rId9"/>
    <p:sldId id="276" r:id="rId10"/>
    <p:sldId id="286" r:id="rId11"/>
    <p:sldId id="266" r:id="rId12"/>
    <p:sldId id="287" r:id="rId13"/>
    <p:sldId id="277" r:id="rId14"/>
    <p:sldId id="267" r:id="rId15"/>
    <p:sldId id="278" r:id="rId16"/>
    <p:sldId id="268" r:id="rId17"/>
    <p:sldId id="279" r:id="rId18"/>
    <p:sldId id="269" r:id="rId19"/>
    <p:sldId id="270" r:id="rId20"/>
    <p:sldId id="271" r:id="rId21"/>
    <p:sldId id="272" r:id="rId22"/>
    <p:sldId id="273" r:id="rId23"/>
    <p:sldId id="274"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P" initials="JEP" lastIdx="16" clrIdx="0"/>
  <p:cmAuthor id="1" name="Longwood University" initials="LU"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0" autoAdjust="0"/>
    <p:restoredTop sz="89074" autoAdjust="0"/>
  </p:normalViewPr>
  <p:slideViewPr>
    <p:cSldViewPr>
      <p:cViewPr varScale="1">
        <p:scale>
          <a:sx n="65" d="100"/>
          <a:sy n="65" d="100"/>
        </p:scale>
        <p:origin x="-123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7/7/2011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314463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chapter discusses how you can </a:t>
            </a:r>
            <a:r>
              <a:rPr lang="en-US" sz="1200" kern="1200" dirty="0" smtClean="0">
                <a:solidFill>
                  <a:schemeClr val="tx1"/>
                </a:solidFill>
                <a:latin typeface="+mn-lt"/>
                <a:ea typeface="+mn-ea"/>
                <a:cs typeface="+mn-cs"/>
              </a:rPr>
              <a:t>fine-tune the database by analyzing and improving  the performance</a:t>
            </a:r>
            <a:r>
              <a:rPr lang="en-US" sz="1200" kern="1200" baseline="0" dirty="0" smtClean="0">
                <a:solidFill>
                  <a:schemeClr val="tx1"/>
                </a:solidFill>
                <a:latin typeface="+mn-lt"/>
                <a:ea typeface="+mn-ea"/>
                <a:cs typeface="+mn-cs"/>
              </a:rPr>
              <a:t> of the </a:t>
            </a:r>
            <a:r>
              <a:rPr lang="en-US" sz="1200" kern="1200" dirty="0" smtClean="0">
                <a:solidFill>
                  <a:schemeClr val="tx1"/>
                </a:solidFill>
                <a:latin typeface="+mn-lt"/>
                <a:ea typeface="+mn-ea"/>
                <a:cs typeface="+mn-cs"/>
              </a:rPr>
              <a:t>database.</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To convert the table into 2NF, you must move the Price and StockAmt fields to a new table.  As illustrated in Figure 9.5, a new table named CurrentBookPrice is created to store the ISBN and CurrentPrice fields. Now you can find the price of a book by looking up the ISBN and then retrieving the current price.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You will remove the StockAmt field from the original table because StockAmt is now calculated based on the values of other tables. The stock amount of a particular book is calculated by choosing a starting quantity (e.g., after a physical inventory), adding any new purchases, and then subtracting any sales. This quantity number will change when there is a purchase or a sale.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Both the Price and StockAmt fields are removed from the Book table, and the resulting Book table illustrated in Figure 9.6 is now in 2NF.</a:t>
            </a:r>
            <a:endParaRPr lang="en-US" dirty="0" smtClean="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table is in </a:t>
            </a:r>
            <a:r>
              <a:rPr lang="en-US" b="1" dirty="0" smtClean="0"/>
              <a:t>Third Normal Form </a:t>
            </a:r>
            <a:r>
              <a:rPr lang="en-US" dirty="0" smtClean="0"/>
              <a:t>(3NF) if it meets 2NF criteria and no transitive dependencies exist.</a:t>
            </a:r>
            <a:r>
              <a:rPr lang="en-US" baseline="0" dirty="0" smtClean="0"/>
              <a:t>  </a:t>
            </a:r>
            <a:r>
              <a:rPr lang="en-US" dirty="0" smtClean="0"/>
              <a:t>A </a:t>
            </a:r>
            <a:r>
              <a:rPr lang="en-US" b="1" dirty="0" smtClean="0"/>
              <a:t>transitive dependency </a:t>
            </a:r>
            <a:r>
              <a:rPr lang="en-US" dirty="0" smtClean="0"/>
              <a:t>occurs when the value of one non-key field is functionally dependent on the value of another non-key field.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Figure 9.6, AuthorID and AuthorName are functionally dependent on each other.   AuthorName is dependent on AuthorID and this is an example of a transitive dependency. Whenever you know the AuthorID, the AuthorName is automatically known.  </a:t>
            </a:r>
            <a:r>
              <a:rPr lang="en-US" dirty="0" smtClean="0"/>
              <a:t>Therefore, the Book table in Figure 9.6 is not in 3NF.</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conform the Books table to 3NF, the AuthorName field must be moved to another table.  As illustrated in Figure 9.7, a new table named Authors is created, and this table contained two fields: AuthorID and AuthorName.  As shown in Figure 9.8, the Book table can now reference the author using the AuthorID field.  The Book table is in 3NF since the transitive dependency was removed.</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i="0" kern="1200" baseline="0" dirty="0" smtClean="0">
                <a:solidFill>
                  <a:schemeClr val="tx1"/>
                </a:solidFill>
                <a:latin typeface="+mn-lt"/>
                <a:ea typeface="+mn-ea"/>
                <a:cs typeface="+mn-cs"/>
              </a:rPr>
              <a:t>Database Documenter </a:t>
            </a:r>
            <a:r>
              <a:rPr lang="en-US" sz="1200" b="0" i="0" kern="1200" baseline="0" dirty="0" smtClean="0">
                <a:solidFill>
                  <a:schemeClr val="tx1"/>
                </a:solidFill>
                <a:latin typeface="+mn-lt"/>
                <a:ea typeface="+mn-ea"/>
                <a:cs typeface="+mn-cs"/>
              </a:rPr>
              <a:t>creates a report that contains detailed information for each select</a:t>
            </a:r>
            <a:r>
              <a:rPr lang="en-US" sz="1200" kern="1200" baseline="0" dirty="0" smtClean="0">
                <a:solidFill>
                  <a:schemeClr val="tx1"/>
                </a:solidFill>
                <a:latin typeface="+mn-lt"/>
                <a:ea typeface="+mn-ea"/>
                <a:cs typeface="+mn-cs"/>
              </a:rPr>
              <a:t>ed object.   </a:t>
            </a:r>
            <a:r>
              <a:rPr lang="en-US" dirty="0" smtClean="0"/>
              <a:t>The detailed information could include the field names, data types, properties, indexes, and permissions.</a:t>
            </a:r>
            <a:r>
              <a:rPr lang="en-US" baseline="0" dirty="0" smtClean="0"/>
              <a:t>  </a:t>
            </a:r>
            <a:r>
              <a:rPr lang="en-US" sz="1200" kern="1200" baseline="0" dirty="0" smtClean="0">
                <a:solidFill>
                  <a:schemeClr val="tx1"/>
                </a:solidFill>
                <a:latin typeface="+mn-lt"/>
                <a:ea typeface="+mn-ea"/>
                <a:cs typeface="+mn-cs"/>
              </a:rPr>
              <a:t>If you run the Documenter for a database with many tables, the report could become very long. </a:t>
            </a:r>
          </a:p>
          <a:p>
            <a:r>
              <a:rPr lang="en-US" sz="1200" kern="1200" baseline="0" dirty="0" smtClean="0">
                <a:solidFill>
                  <a:schemeClr val="tx1"/>
                </a:solidFill>
                <a:latin typeface="+mn-lt"/>
                <a:ea typeface="+mn-ea"/>
                <a:cs typeface="+mn-cs"/>
              </a:rPr>
              <a:t>A common use for the Database Documenter is to verify and update the properties of one object using a printout of the properties of another similar object.</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Access allows the users to specify which items to include or exclude. You can select the items to be included and limit the number of pages to be printed by clicking on the Options button as shown in Figure 9.13. </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b="1" i="0" dirty="0" smtClean="0"/>
              <a:t>Performance Analyzer </a:t>
            </a:r>
            <a:r>
              <a:rPr lang="en-US" dirty="0" smtClean="0"/>
              <a:t>tool is</a:t>
            </a:r>
            <a:r>
              <a:rPr lang="en-US" baseline="0" dirty="0" smtClean="0"/>
              <a:t> used t</a:t>
            </a:r>
            <a:r>
              <a:rPr lang="en-US" sz="1200" kern="1200" baseline="0" dirty="0" smtClean="0">
                <a:solidFill>
                  <a:schemeClr val="tx1"/>
                </a:solidFill>
                <a:latin typeface="+mn-lt"/>
                <a:ea typeface="+mn-ea"/>
                <a:cs typeface="+mn-cs"/>
              </a:rPr>
              <a:t>o evaluate the design of the database </a:t>
            </a:r>
            <a:r>
              <a:rPr lang="en-US" sz="1200" b="0" i="0" kern="1200" baseline="0" dirty="0" smtClean="0">
                <a:solidFill>
                  <a:schemeClr val="tx1"/>
                </a:solidFill>
                <a:latin typeface="+mn-lt"/>
                <a:ea typeface="+mn-ea"/>
                <a:cs typeface="+mn-cs"/>
              </a:rPr>
              <a:t>and make recommendations for optimizing the database.   </a:t>
            </a:r>
            <a:r>
              <a:rPr lang="en-US" sz="1200" kern="1200" baseline="0" dirty="0" smtClean="0">
                <a:solidFill>
                  <a:schemeClr val="tx1"/>
                </a:solidFill>
                <a:latin typeface="+mn-lt"/>
                <a:ea typeface="+mn-ea"/>
                <a:cs typeface="+mn-cs"/>
              </a:rPr>
              <a:t>The Performance Analyzer lists three kinds of analysis results—Recommendations, Suggestions, and Ideas.</a:t>
            </a:r>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9.16 displays the Performance Analyzer dialog box. The Tables tab is selected by default. However, if users inform you that the database generally runs slow (e.g., reports take a long time to complete), you might choose to analyze All Object Types in an attempt to improve performance.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i="0" kern="1200" baseline="0" dirty="0" smtClean="0">
                <a:solidFill>
                  <a:schemeClr val="tx1"/>
                </a:solidFill>
                <a:latin typeface="+mn-lt"/>
                <a:ea typeface="+mn-ea"/>
                <a:cs typeface="+mn-cs"/>
              </a:rPr>
              <a:t>Table Analyzer  </a:t>
            </a:r>
            <a:r>
              <a:rPr lang="en-US" sz="1200" b="0" i="0" kern="1200" baseline="0" dirty="0" smtClean="0">
                <a:solidFill>
                  <a:schemeClr val="tx1"/>
                </a:solidFill>
                <a:latin typeface="+mn-lt"/>
                <a:ea typeface="+mn-ea"/>
                <a:cs typeface="+mn-cs"/>
              </a:rPr>
              <a:t>will analyze the tables in a database and then normalize the tables.  </a:t>
            </a:r>
            <a:r>
              <a:rPr lang="en-US" sz="1200" kern="1200" baseline="0" dirty="0" smtClean="0">
                <a:solidFill>
                  <a:schemeClr val="tx1"/>
                </a:solidFill>
                <a:latin typeface="+mn-lt"/>
                <a:ea typeface="+mn-ea"/>
                <a:cs typeface="+mn-cs"/>
              </a:rPr>
              <a:t>The Table Analyzer enables you to modify the decisions it makes. You can use the results to rename tables, split tables, rearrange fields in tables, and create relationships between tables.   You can modify Table Analyzer decisions during every step of the normalization process.</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Splitting the database may improve the speed at which the database processes data and returns results. </a:t>
            </a:r>
            <a:r>
              <a:rPr lang="en-US" dirty="0" smtClean="0"/>
              <a:t>The </a:t>
            </a:r>
            <a:r>
              <a:rPr lang="en-US" b="1" dirty="0" smtClean="0"/>
              <a:t>Database Splitter </a:t>
            </a:r>
            <a:r>
              <a:rPr lang="en-US" dirty="0" smtClean="0"/>
              <a:t>enables</a:t>
            </a:r>
            <a:r>
              <a:rPr lang="en-US" b="1" dirty="0" smtClean="0"/>
              <a:t> </a:t>
            </a:r>
            <a:r>
              <a:rPr lang="en-US" dirty="0" smtClean="0"/>
              <a:t>you to split a database into two files:</a:t>
            </a:r>
          </a:p>
          <a:p>
            <a:pPr lvl="1">
              <a:buFont typeface="Arial" pitchFamily="34" charset="0"/>
              <a:buChar char="•"/>
            </a:pPr>
            <a:r>
              <a:rPr lang="en-US" dirty="0" smtClean="0"/>
              <a:t> a back-end database that contains the data tables and is typically placed on the server.</a:t>
            </a:r>
          </a:p>
          <a:p>
            <a:pPr lvl="1">
              <a:buFont typeface="Arial" pitchFamily="34" charset="0"/>
              <a:buChar char="•"/>
            </a:pPr>
            <a:r>
              <a:rPr lang="en-US" dirty="0" smtClean="0"/>
              <a:t> a front-end database that contains all the other database objects such as queries, forms, and reports, and is placed on each individual user’s computer.</a:t>
            </a:r>
          </a:p>
          <a:p>
            <a:pPr lvl="0">
              <a:buFont typeface="Arial" pitchFamily="34" charset="0"/>
              <a:buNone/>
            </a:pPr>
            <a:endParaRPr lang="en-US" dirty="0" smtClean="0"/>
          </a:p>
          <a:p>
            <a:pPr lvl="0">
              <a:buFont typeface="Arial" pitchFamily="34" charset="0"/>
              <a:buNone/>
            </a:pPr>
            <a:r>
              <a:rPr lang="en-US" dirty="0" smtClean="0"/>
              <a:t>The front-end database will contain links to the tables in the back end.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Access Chapter 9,</a:t>
            </a:r>
            <a:r>
              <a:rPr lang="en-US" baseline="0" dirty="0" smtClean="0"/>
              <a:t> we would like to achieve the following learning </a:t>
            </a:r>
            <a:r>
              <a:rPr lang="en-US" dirty="0" smtClean="0"/>
              <a:t>objectives</a:t>
            </a:r>
            <a:r>
              <a:rPr lang="en-US" baseline="0" dirty="0" smtClean="0"/>
              <a:t>:</a:t>
            </a:r>
          </a:p>
          <a:p>
            <a:pPr lvl="0">
              <a:buFont typeface="Arial" pitchFamily="34" charset="0"/>
              <a:buChar char="•"/>
            </a:pPr>
            <a:r>
              <a:rPr lang="en-US" sz="1200" kern="1200" dirty="0" smtClean="0">
                <a:solidFill>
                  <a:schemeClr val="tx1"/>
                </a:solidFill>
                <a:latin typeface="+mn-lt"/>
                <a:ea typeface="+mn-ea"/>
                <a:cs typeface="+mn-cs"/>
              </a:rPr>
              <a:t> To verify first normal form.</a:t>
            </a:r>
          </a:p>
          <a:p>
            <a:pPr lvl="0">
              <a:buFont typeface="Arial" pitchFamily="34" charset="0"/>
              <a:buChar char="•"/>
            </a:pPr>
            <a:r>
              <a:rPr lang="en-US" sz="1200" kern="1200" dirty="0" smtClean="0">
                <a:solidFill>
                  <a:schemeClr val="tx1"/>
                </a:solidFill>
                <a:latin typeface="+mn-lt"/>
                <a:ea typeface="+mn-ea"/>
                <a:cs typeface="+mn-cs"/>
              </a:rPr>
              <a:t> To verify second normal form.</a:t>
            </a:r>
          </a:p>
          <a:p>
            <a:pPr lvl="0">
              <a:buFont typeface="Arial" pitchFamily="34" charset="0"/>
              <a:buChar char="•"/>
            </a:pPr>
            <a:r>
              <a:rPr lang="en-US" sz="1200" kern="1200" dirty="0" smtClean="0">
                <a:solidFill>
                  <a:schemeClr val="tx1"/>
                </a:solidFill>
                <a:latin typeface="+mn-lt"/>
                <a:ea typeface="+mn-ea"/>
                <a:cs typeface="+mn-cs"/>
              </a:rPr>
              <a:t> To verify third normal form.</a:t>
            </a:r>
          </a:p>
          <a:p>
            <a:pPr lvl="0">
              <a:buFont typeface="Arial" pitchFamily="34" charset="0"/>
              <a:buChar char="•"/>
            </a:pPr>
            <a:r>
              <a:rPr lang="en-US" sz="1200" kern="1200" dirty="0" smtClean="0">
                <a:solidFill>
                  <a:schemeClr val="tx1"/>
                </a:solidFill>
                <a:latin typeface="+mn-lt"/>
                <a:ea typeface="+mn-ea"/>
                <a:cs typeface="+mn-cs"/>
              </a:rPr>
              <a:t> To use the database documenter tool.</a:t>
            </a:r>
          </a:p>
          <a:p>
            <a:pPr lvl="0">
              <a:buFont typeface="Arial" pitchFamily="34" charset="0"/>
              <a:buChar char="•"/>
            </a:pPr>
            <a:r>
              <a:rPr lang="en-US" sz="1200" kern="1200" dirty="0" smtClean="0">
                <a:solidFill>
                  <a:schemeClr val="tx1"/>
                </a:solidFill>
                <a:latin typeface="+mn-lt"/>
                <a:ea typeface="+mn-ea"/>
                <a:cs typeface="+mn-cs"/>
              </a:rPr>
              <a:t> To use the performance analyzer tool.</a:t>
            </a:r>
          </a:p>
          <a:p>
            <a:pPr lvl="0">
              <a:buFont typeface="Arial" pitchFamily="34" charset="0"/>
              <a:buChar char="•"/>
            </a:pPr>
            <a:r>
              <a:rPr lang="en-US" sz="1200" kern="1200" dirty="0" smtClean="0">
                <a:solidFill>
                  <a:schemeClr val="tx1"/>
                </a:solidFill>
                <a:latin typeface="+mn-lt"/>
                <a:ea typeface="+mn-ea"/>
                <a:cs typeface="+mn-cs"/>
              </a:rPr>
              <a:t> To use the table analyzer tool.</a:t>
            </a:r>
          </a:p>
          <a:p>
            <a:pPr lvl="0">
              <a:buFont typeface="Arial" pitchFamily="34" charset="0"/>
              <a:buChar char="•"/>
            </a:pPr>
            <a:r>
              <a:rPr lang="en-US" sz="1200" kern="1200" dirty="0" smtClean="0">
                <a:solidFill>
                  <a:schemeClr val="tx1"/>
                </a:solidFill>
                <a:latin typeface="+mn-lt"/>
                <a:ea typeface="+mn-ea"/>
                <a:cs typeface="+mn-cs"/>
              </a:rPr>
              <a:t> To use the database splitter tool.</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Switchboard </a:t>
            </a:r>
            <a:r>
              <a:rPr lang="en-US" dirty="0" smtClean="0"/>
              <a:t>is a menu or a series of menus that ties the objects in the database together so that the database is easy to use.</a:t>
            </a:r>
            <a:r>
              <a:rPr lang="en-US" baseline="0" dirty="0" smtClean="0"/>
              <a:t>  </a:t>
            </a:r>
            <a:r>
              <a:rPr lang="en-US" b="1" dirty="0" smtClean="0"/>
              <a:t>Switchboard Manager </a:t>
            </a:r>
            <a:r>
              <a:rPr lang="en-US" dirty="0" smtClean="0"/>
              <a:t>is</a:t>
            </a:r>
            <a:r>
              <a:rPr lang="en-US" b="1" dirty="0" smtClean="0"/>
              <a:t> </a:t>
            </a:r>
            <a:r>
              <a:rPr lang="en-US" dirty="0" smtClean="0"/>
              <a:t>an Access utility that prompts you for information about each menu item.</a:t>
            </a:r>
            <a:r>
              <a:rPr lang="en-US" baseline="0" dirty="0" smtClean="0"/>
              <a:t>  </a:t>
            </a:r>
            <a:r>
              <a:rPr lang="en-US" b="1" dirty="0" smtClean="0"/>
              <a:t>Navigation form</a:t>
            </a:r>
            <a:r>
              <a:rPr lang="en-US" dirty="0" smtClean="0"/>
              <a:t> helps users open the forms and reports they need quickly.</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 2010 incorporates encryption methods to help keep your databases secure.</a:t>
            </a:r>
            <a:r>
              <a:rPr lang="en-US" baseline="0" dirty="0" smtClean="0"/>
              <a:t>  </a:t>
            </a:r>
            <a:r>
              <a:rPr lang="en-US" b="1" dirty="0" smtClean="0"/>
              <a:t>Encryption</a:t>
            </a:r>
            <a:r>
              <a:rPr lang="en-US" dirty="0" smtClean="0"/>
              <a:t> is the process of altering digital information using an algorithm to make it  unreadable to anyone except those who possess the key (or secret code).</a:t>
            </a:r>
            <a:r>
              <a:rPr lang="en-US" baseline="0" dirty="0" smtClean="0"/>
              <a:t>  </a:t>
            </a:r>
            <a:r>
              <a:rPr lang="en-US" b="1" dirty="0" smtClean="0"/>
              <a:t>Open Exclusive </a:t>
            </a:r>
            <a:r>
              <a:rPr lang="en-US" b="0" dirty="0" smtClean="0"/>
              <a:t>mode</a:t>
            </a:r>
            <a:r>
              <a:rPr lang="en-US" b="0" baseline="0" dirty="0" smtClean="0"/>
              <a:t> </a:t>
            </a:r>
            <a:r>
              <a:rPr lang="en-US" dirty="0" smtClean="0"/>
              <a:t>guarantees that you are the only one currently using the database.</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Digital signatures are electronic, encryption-based, secure stamps of authentication that confirm who created the file, that the file is  valid, and that no changes have been made to the file after its authentication.</a:t>
            </a:r>
            <a:r>
              <a:rPr lang="en-US" baseline="0" dirty="0" smtClean="0"/>
              <a:t>  </a:t>
            </a:r>
            <a:r>
              <a:rPr lang="en-US" dirty="0" smtClean="0"/>
              <a:t>A </a:t>
            </a:r>
            <a:r>
              <a:rPr lang="en-US" b="1" dirty="0" smtClean="0"/>
              <a:t>certification authority </a:t>
            </a:r>
            <a:r>
              <a:rPr lang="en-US" dirty="0" smtClean="0"/>
              <a:t>(CA) is a commercial company, such as VeriSign, that issues and validates identities using digital signatures for a fee. Choose a CA if you need high-level security.</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b="1" dirty="0" smtClean="0"/>
              <a:t>Access Database Executable </a:t>
            </a:r>
            <a:r>
              <a:rPr lang="en-US" dirty="0" smtClean="0"/>
              <a:t>(ACCDE) file removes all VBA source code, prohibits users from making design and name changes to forms or reports, and prohibits users from creating new forms and reports.</a:t>
            </a:r>
            <a:r>
              <a:rPr lang="en-US" baseline="0" dirty="0" smtClean="0"/>
              <a:t>  </a:t>
            </a:r>
            <a:r>
              <a:rPr lang="en-US" dirty="0" smtClean="0"/>
              <a:t>When you save your existing database with the new file extension, Access makes a copy of the last saved edition of your database.</a:t>
            </a:r>
            <a:r>
              <a:rPr lang="en-US" baseline="0" dirty="0" smtClean="0"/>
              <a:t>  </a:t>
            </a:r>
            <a:r>
              <a:rPr lang="en-US" dirty="0" smtClean="0"/>
              <a:t>When the database has been converted to .accde, it cannot be converted back to its source format (.accdb).</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chapter, you learn that: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The m</a:t>
            </a:r>
            <a:r>
              <a:rPr lang="en-US" dirty="0" smtClean="0"/>
              <a:t>ajority of database designs only require the first three normal forms. </a:t>
            </a:r>
          </a:p>
          <a:p>
            <a:pPr>
              <a:buFont typeface="Arial" pitchFamily="34" charset="0"/>
              <a:buChar char="•"/>
            </a:pPr>
            <a:r>
              <a:rPr lang="en-US" dirty="0" smtClean="0"/>
              <a:t> Access provides the following useful tools to improve the performance of a database:</a:t>
            </a:r>
          </a:p>
          <a:p>
            <a:pPr lvl="1">
              <a:buFont typeface="Arial" pitchFamily="34" charset="0"/>
              <a:buChar char="•"/>
            </a:pPr>
            <a:r>
              <a:rPr lang="en-US" dirty="0" smtClean="0"/>
              <a:t> the Database Documenter tool</a:t>
            </a:r>
          </a:p>
          <a:p>
            <a:pPr lvl="1">
              <a:buFont typeface="Arial" pitchFamily="34" charset="0"/>
              <a:buChar char="•"/>
            </a:pPr>
            <a:r>
              <a:rPr lang="en-US" dirty="0" smtClean="0"/>
              <a:t> the Performance Analyzer tool</a:t>
            </a:r>
          </a:p>
          <a:p>
            <a:pPr lvl="1">
              <a:buFont typeface="Arial" pitchFamily="34" charset="0"/>
              <a:buChar char="•"/>
            </a:pPr>
            <a:r>
              <a:rPr lang="en-US" dirty="0" smtClean="0"/>
              <a:t> the Table Analyzer tool</a:t>
            </a:r>
          </a:p>
          <a:p>
            <a:pPr lvl="1">
              <a:buFont typeface="Arial" pitchFamily="34" charset="0"/>
              <a:buChar char="•"/>
            </a:pPr>
            <a:r>
              <a:rPr lang="en-US" dirty="0" smtClean="0"/>
              <a:t> the Database Splitter tool</a:t>
            </a:r>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sz="1200" kern="1200" dirty="0" smtClean="0">
                <a:solidFill>
                  <a:schemeClr val="tx1"/>
                </a:solidFill>
                <a:latin typeface="+mn-lt"/>
                <a:ea typeface="+mn-ea"/>
                <a:cs typeface="+mn-cs"/>
              </a:rPr>
              <a:t>Other objectives that we would like to achieve</a:t>
            </a:r>
            <a:r>
              <a:rPr lang="en-US" sz="1200" kern="1200" baseline="0" dirty="0" smtClean="0">
                <a:solidFill>
                  <a:schemeClr val="tx1"/>
                </a:solidFill>
                <a:latin typeface="+mn-lt"/>
                <a:ea typeface="+mn-ea"/>
                <a:cs typeface="+mn-cs"/>
              </a:rPr>
              <a:t> in this chapter are:</a:t>
            </a:r>
            <a:endParaRPr lang="en-US" sz="1200" kern="1200" dirty="0" smtClean="0">
              <a:solidFill>
                <a:schemeClr val="tx1"/>
              </a:solidFill>
              <a:latin typeface="+mn-lt"/>
              <a:ea typeface="+mn-ea"/>
              <a:cs typeface="+mn-cs"/>
            </a:endParaRPr>
          </a:p>
          <a:p>
            <a:pPr>
              <a:buFont typeface="Arial" pitchFamily="34" charset="0"/>
              <a:buChar char="•"/>
            </a:pPr>
            <a:r>
              <a:rPr lang="en-US" sz="1200" kern="1200" dirty="0" smtClean="0">
                <a:solidFill>
                  <a:schemeClr val="tx1"/>
                </a:solidFill>
                <a:latin typeface="+mn-lt"/>
                <a:ea typeface="+mn-ea"/>
                <a:cs typeface="+mn-cs"/>
              </a:rPr>
              <a:t> To create a menu system.</a:t>
            </a:r>
          </a:p>
          <a:p>
            <a:pPr>
              <a:buFont typeface="Arial" pitchFamily="34" charset="0"/>
              <a:buChar char="•"/>
            </a:pPr>
            <a:r>
              <a:rPr lang="en-US" sz="1200" kern="1200" dirty="0" smtClean="0">
                <a:solidFill>
                  <a:schemeClr val="tx1"/>
                </a:solidFill>
                <a:latin typeface="+mn-lt"/>
                <a:ea typeface="+mn-ea"/>
                <a:cs typeface="+mn-cs"/>
              </a:rPr>
              <a:t> To encrypt and password-protect a database.</a:t>
            </a:r>
          </a:p>
          <a:p>
            <a:pPr>
              <a:buFont typeface="Arial" pitchFamily="34" charset="0"/>
              <a:buChar char="•"/>
            </a:pPr>
            <a:r>
              <a:rPr lang="en-US" sz="1200" kern="1200" dirty="0" smtClean="0">
                <a:solidFill>
                  <a:schemeClr val="tx1"/>
                </a:solidFill>
                <a:latin typeface="+mn-lt"/>
                <a:ea typeface="+mn-ea"/>
                <a:cs typeface="+mn-cs"/>
              </a:rPr>
              <a:t> To digitally sign and publish a database.</a:t>
            </a:r>
          </a:p>
          <a:p>
            <a:pPr>
              <a:buFont typeface="Arial" pitchFamily="34" charset="0"/>
              <a:buChar char="•"/>
            </a:pPr>
            <a:r>
              <a:rPr lang="en-US" sz="1200" kern="1200" dirty="0" smtClean="0">
                <a:solidFill>
                  <a:schemeClr val="tx1"/>
                </a:solidFill>
                <a:latin typeface="+mn-lt"/>
                <a:ea typeface="+mn-ea"/>
                <a:cs typeface="+mn-cs"/>
              </a:rPr>
              <a:t> To save a database as an ACCDE file. </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baseline="0" dirty="0" smtClean="0">
                <a:solidFill>
                  <a:schemeClr val="tx1"/>
                </a:solidFill>
                <a:latin typeface="+mn-lt"/>
                <a:ea typeface="+mn-ea"/>
                <a:cs typeface="+mn-cs"/>
              </a:rPr>
              <a:t>Before, you can normalize a database table, you need to understand the definition for several terms commonly associated with normalization.  </a:t>
            </a:r>
          </a:p>
          <a:p>
            <a:endParaRPr lang="en-US" sz="1200" b="0" i="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Normalization </a:t>
            </a:r>
            <a:r>
              <a:rPr lang="en-US" sz="1200" b="0" kern="1200" baseline="0" dirty="0" smtClean="0">
                <a:solidFill>
                  <a:schemeClr val="tx1"/>
                </a:solidFill>
                <a:latin typeface="+mn-lt"/>
                <a:ea typeface="+mn-ea"/>
                <a:cs typeface="+mn-cs"/>
              </a:rPr>
              <a:t>is the formal process of deciding which fields should be grouped together into which tables. There are several reasons why you need to normalize a table.  Some of these benefits </a:t>
            </a:r>
            <a:r>
              <a:rPr lang="en-US" sz="1200" kern="1200" baseline="0" dirty="0" smtClean="0">
                <a:solidFill>
                  <a:schemeClr val="tx1"/>
                </a:solidFill>
                <a:latin typeface="+mn-lt"/>
                <a:ea typeface="+mn-ea"/>
                <a:cs typeface="+mn-cs"/>
              </a:rPr>
              <a:t>are:</a:t>
            </a:r>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To minimization of data redundancy</a:t>
            </a:r>
          </a:p>
          <a:p>
            <a:r>
              <a:rPr lang="en-US" sz="1200" b="0" kern="1200" baseline="0" dirty="0" smtClean="0">
                <a:solidFill>
                  <a:schemeClr val="tx1"/>
                </a:solidFill>
                <a:latin typeface="+mn-lt"/>
                <a:ea typeface="+mn-ea"/>
                <a:cs typeface="+mn-cs"/>
              </a:rPr>
              <a:t>• To improvement of referential integrity enforcement</a:t>
            </a:r>
          </a:p>
          <a:p>
            <a:r>
              <a:rPr lang="en-US" sz="1200" b="0" kern="1200" baseline="0" dirty="0" smtClean="0">
                <a:solidFill>
                  <a:schemeClr val="tx1"/>
                </a:solidFill>
                <a:latin typeface="+mn-lt"/>
                <a:ea typeface="+mn-ea"/>
                <a:cs typeface="+mn-cs"/>
              </a:rPr>
              <a:t>• To ease of maintaining data (add, update, delete)</a:t>
            </a:r>
          </a:p>
          <a:p>
            <a:r>
              <a:rPr lang="en-US" sz="1200" b="0" kern="1200" baseline="0" dirty="0" smtClean="0">
                <a:solidFill>
                  <a:schemeClr val="tx1"/>
                </a:solidFill>
                <a:latin typeface="+mn-lt"/>
                <a:ea typeface="+mn-ea"/>
                <a:cs typeface="+mn-cs"/>
              </a:rPr>
              <a:t>• To accommodation of future growth of a database</a:t>
            </a:r>
          </a:p>
          <a:p>
            <a:endParaRPr lang="en-US" sz="1200" b="0" kern="1200" baseline="0" dirty="0" smtClean="0">
              <a:solidFill>
                <a:schemeClr val="tx1"/>
              </a:solidFill>
              <a:latin typeface="+mn-lt"/>
              <a:ea typeface="+mn-ea"/>
              <a:cs typeface="+mn-cs"/>
            </a:endParaRPr>
          </a:p>
          <a:p>
            <a:r>
              <a:rPr lang="en-US" dirty="0" smtClean="0"/>
              <a:t>An </a:t>
            </a:r>
            <a:r>
              <a:rPr lang="en-US" b="1" dirty="0" smtClean="0"/>
              <a:t>anomaly </a:t>
            </a:r>
            <a:r>
              <a:rPr lang="en-US" dirty="0" smtClean="0"/>
              <a:t>is an error or inconsistency that occurs when you add, edit, and delete data.</a:t>
            </a:r>
          </a:p>
          <a:p>
            <a:endParaRPr lang="en-US" dirty="0" smtClean="0"/>
          </a:p>
          <a:p>
            <a:r>
              <a:rPr lang="en-US" dirty="0" smtClean="0"/>
              <a:t>A </a:t>
            </a:r>
            <a:r>
              <a:rPr lang="en-US" b="1" dirty="0" smtClean="0"/>
              <a:t>normal form </a:t>
            </a:r>
            <a:r>
              <a:rPr lang="en-US" dirty="0" smtClean="0"/>
              <a:t>indicates the current state of a table with respect to normalization.  </a:t>
            </a:r>
            <a:r>
              <a:rPr lang="en-US" sz="1200" kern="1200" baseline="0" dirty="0" smtClean="0">
                <a:solidFill>
                  <a:schemeClr val="tx1"/>
                </a:solidFill>
                <a:latin typeface="+mn-lt"/>
                <a:ea typeface="+mn-ea"/>
                <a:cs typeface="+mn-cs"/>
              </a:rPr>
              <a:t>It is always a good practice for database designers to check that all the tables follow the rules of normalization.  There are a total of five normal forms, but you will learn the first three rules of normalization in this chapter, and they are known as First Normal Form (1NF), Second Normal Form (2NF), and Third Normal Form (3NF).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table that meets 1NF criteria is better than a table that does not. Similarly, a table that meets 2NF criteria is better than a table that is in 1NF, and a table that meets 3NF criteria is better than a table that is in 2NF.</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Normal Form is the first rule to identify and correct.</a:t>
            </a:r>
            <a:r>
              <a:rPr lang="en-US" baseline="0" dirty="0" smtClean="0"/>
              <a:t>  </a:t>
            </a:r>
            <a:r>
              <a:rPr lang="en-US" b="1" dirty="0" smtClean="0"/>
              <a:t>First Normal Form </a:t>
            </a:r>
            <a:r>
              <a:rPr lang="en-US" dirty="0" smtClean="0"/>
              <a:t>(1NF) is defined as a table that contains no repeating groups. Therefore, a table is in 1NF if it contains no repeating groups. </a:t>
            </a:r>
            <a:r>
              <a:rPr lang="en-US" baseline="0" dirty="0" smtClean="0"/>
              <a:t>  </a:t>
            </a:r>
            <a:r>
              <a:rPr lang="en-US" dirty="0" smtClean="0"/>
              <a:t>Repeating groups can also appear in tables as repeating columns, such as Title1, Title2, and Title3.</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9.2 shows an Acces</a:t>
            </a:r>
            <a:r>
              <a:rPr lang="en-US" baseline="0" dirty="0" smtClean="0"/>
              <a:t>s table that has a repeating group. In this</a:t>
            </a:r>
            <a:r>
              <a:rPr lang="en-US" sz="1200" kern="1200" baseline="0" dirty="0" smtClean="0">
                <a:solidFill>
                  <a:schemeClr val="tx1"/>
                </a:solidFill>
                <a:latin typeface="+mn-lt"/>
                <a:ea typeface="+mn-ea"/>
                <a:cs typeface="+mn-cs"/>
              </a:rPr>
              <a:t> example, the author known as Rice is listed once, but the title of the three books that she wrote are all listed in one cell. The titles of her books are known as repeating groups and would not be allowed in a normalized table.  Therefore, this table </a:t>
            </a:r>
            <a:r>
              <a:rPr lang="en-US" baseline="0" dirty="0" smtClean="0"/>
              <a:t>is not in first normal form. </a:t>
            </a:r>
            <a:endParaRPr lang="en-US" dirty="0" smtClean="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example, where the database table has a repeating group, you can remove the repeating group by splitting  the cell for Rice’s books into three rows, with each row listing a separate book record. The table as illustrated in Figure 9.4 is now in 1NF.</a:t>
            </a:r>
          </a:p>
        </p:txBody>
      </p:sp>
      <p:sp>
        <p:nvSpPr>
          <p:cNvPr id="4" name="Slide Number Placeholder 3"/>
          <p:cNvSpPr>
            <a:spLocks noGrp="1"/>
          </p:cNvSpPr>
          <p:nvPr>
            <p:ph type="sldNum" sz="quarter" idx="10"/>
          </p:nvPr>
        </p:nvSpPr>
        <p:spPr/>
        <p:txBody>
          <a:bodyPr/>
          <a:lstStyle/>
          <a:p>
            <a:fld id="{3BCF846F-A3E5-4C0D-9E2E-DC382416709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table is in </a:t>
            </a:r>
            <a:r>
              <a:rPr lang="en-US" b="1" dirty="0" smtClean="0"/>
              <a:t>Second Normal Form </a:t>
            </a:r>
            <a:r>
              <a:rPr lang="en-US" dirty="0" smtClean="0"/>
              <a:t>(2NF) if it meets 1NF criteria and all non-key fields are functionally dependent on the primary key.</a:t>
            </a:r>
            <a:r>
              <a:rPr lang="en-US" baseline="0" dirty="0" smtClean="0"/>
              <a:t>  </a:t>
            </a:r>
            <a:r>
              <a:rPr lang="en-US" b="1" dirty="0" smtClean="0"/>
              <a:t>Functional dependency </a:t>
            </a:r>
            <a:r>
              <a:rPr lang="en-US" dirty="0" smtClean="0"/>
              <a:t>occurs when the value of one field is determined by the value of another.</a:t>
            </a:r>
            <a:r>
              <a:rPr lang="en-US" baseline="0" dirty="0" smtClean="0"/>
              <a:t>  </a:t>
            </a:r>
            <a:r>
              <a:rPr lang="en-US" dirty="0" smtClean="0"/>
              <a:t>A </a:t>
            </a:r>
            <a:r>
              <a:rPr lang="en-US" b="1" dirty="0" smtClean="0"/>
              <a:t>non-key field </a:t>
            </a:r>
            <a:r>
              <a:rPr lang="en-US" dirty="0" smtClean="0"/>
              <a:t>is any field that is not part of the primary key.</a:t>
            </a:r>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As illustrated in Figure 9.4 Access Books Table, </a:t>
            </a:r>
            <a:r>
              <a:rPr lang="en-US" sz="1200" kern="1200" baseline="0" dirty="0" smtClean="0">
                <a:solidFill>
                  <a:schemeClr val="tx1"/>
                </a:solidFill>
                <a:latin typeface="+mn-lt"/>
                <a:ea typeface="+mn-ea"/>
                <a:cs typeface="+mn-cs"/>
              </a:rPr>
              <a:t>ISBN is the primary key, and the title of each book is functionally dependent on this field.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you look up the ISBN number 0-275-41199-7, the first Rice book, you will always find the same title of the book, </a:t>
            </a:r>
            <a:r>
              <a:rPr lang="en-US" sz="1200" i="1" kern="1200" baseline="0" dirty="0" smtClean="0">
                <a:solidFill>
                  <a:schemeClr val="tx1"/>
                </a:solidFill>
                <a:latin typeface="+mn-lt"/>
                <a:ea typeface="+mn-ea"/>
                <a:cs typeface="+mn-cs"/>
              </a:rPr>
              <a:t>Blackhills Farm</a:t>
            </a:r>
            <a:r>
              <a:rPr lang="en-US" sz="1200" i="0" kern="1200" baseline="0" dirty="0" smtClean="0">
                <a:solidFill>
                  <a:schemeClr val="tx1"/>
                </a:solidFill>
                <a:latin typeface="+mn-lt"/>
                <a:ea typeface="+mn-ea"/>
                <a:cs typeface="+mn-cs"/>
              </a:rPr>
              <a:t>. Therefore, you can say that the Title field is functionally dependent </a:t>
            </a:r>
            <a:r>
              <a:rPr lang="en-US" sz="1200" kern="1200" baseline="0" dirty="0" smtClean="0">
                <a:solidFill>
                  <a:schemeClr val="tx1"/>
                </a:solidFill>
                <a:latin typeface="+mn-lt"/>
                <a:ea typeface="+mn-ea"/>
                <a:cs typeface="+mn-cs"/>
              </a:rPr>
              <a:t>on the ISBN field.  In addition, other fields such as AuthorName, AuthorID, PubID, and PubDate are also </a:t>
            </a:r>
            <a:r>
              <a:rPr lang="en-US" sz="1200" i="0" kern="1200" baseline="0" dirty="0" smtClean="0">
                <a:solidFill>
                  <a:schemeClr val="tx1"/>
                </a:solidFill>
                <a:latin typeface="+mn-lt"/>
                <a:ea typeface="+mn-ea"/>
                <a:cs typeface="+mn-cs"/>
              </a:rPr>
              <a:t>functionally dependent </a:t>
            </a:r>
            <a:r>
              <a:rPr lang="en-US" sz="1200" kern="1200" baseline="0" dirty="0" smtClean="0">
                <a:solidFill>
                  <a:schemeClr val="tx1"/>
                </a:solidFill>
                <a:latin typeface="+mn-lt"/>
                <a:ea typeface="+mn-ea"/>
                <a:cs typeface="+mn-cs"/>
              </a:rPr>
              <a:t>on the ISBN field. </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But, Price and StockAmt fields are not functionally dependent on the ISBN field. For instance, the price of the book could change at any moment depending on market conditions and the StockAmt will also change whenever a book is sold or replenished. Therefore, Price and StockAmt cannot remain in this table. Consequently</a:t>
            </a:r>
            <a:r>
              <a:rPr lang="en-US" dirty="0" smtClean="0"/>
              <a:t>, we can conclude that the Books table is not in 2NF.</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7" name="Footer Placeholder 4"/>
          <p:cNvSpPr txBox="1">
            <a:spLocks/>
          </p:cNvSpPr>
          <p:nvPr userDrawn="1"/>
        </p:nvSpPr>
        <p:spPr>
          <a:xfrm>
            <a:off x="2057400" y="65087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Garamond" pitchFamily="18" charset="0"/>
                <a:ea typeface="+mn-ea"/>
                <a:cs typeface="+mn-cs"/>
              </a:rPr>
              <a:t>Copyright © 2011 Pearson Education, Inc. Publishing as Prentice Hall.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Garamond" pitchFamily="18" charset="0"/>
              <a:ea typeface="+mn-ea"/>
              <a:cs typeface="+mn-cs"/>
            </a:endParaRPr>
          </a:p>
        </p:txBody>
      </p:sp>
      <p:sp>
        <p:nvSpPr>
          <p:cNvPr id="8" name="Slide Number Placeholder 5"/>
          <p:cNvSpPr>
            <a:spLocks noGrp="1"/>
          </p:cNvSpPr>
          <p:nvPr>
            <p:ph type="sldNum" sz="quarter" idx="4"/>
          </p:nvPr>
        </p:nvSpPr>
        <p:spPr>
          <a:xfrm>
            <a:off x="8229600" y="6492875"/>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8"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9"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7"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905000" y="6356350"/>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200" baseline="0">
                <a:solidFill>
                  <a:schemeClr val="tx1"/>
                </a:solidFill>
                <a:latin typeface="Garamond" pitchFamily="18" charset="0"/>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sz="4400" b="1" kern="1200">
          <a:solidFill>
            <a:schemeClr val="tx1"/>
          </a:solidFill>
          <a:latin typeface="Garamon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aramond"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aramond"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aramond"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362200"/>
            <a:ext cx="3124200" cy="3693319"/>
          </a:xfrm>
          <a:prstGeom prst="rect">
            <a:avLst/>
          </a:prstGeom>
          <a:noFill/>
        </p:spPr>
        <p:txBody>
          <a:bodyPr wrap="square" rtlCol="0">
            <a:spAutoFit/>
          </a:bodyPr>
          <a:lstStyle/>
          <a:p>
            <a:r>
              <a:rPr lang="en-US" dirty="0" smtClean="0">
                <a:latin typeface="Garamond" pitchFamily="18" charset="0"/>
              </a:rPr>
              <a:t>INSERT </a:t>
            </a:r>
          </a:p>
          <a:p>
            <a:r>
              <a:rPr lang="en-US" dirty="0" smtClean="0">
                <a:latin typeface="Garamond" pitchFamily="18" charset="0"/>
              </a:rPr>
              <a:t>BOOK </a:t>
            </a:r>
          </a:p>
          <a:p>
            <a:r>
              <a:rPr lang="en-US" dirty="0" smtClean="0">
                <a:latin typeface="Garamond" pitchFamily="18" charset="0"/>
              </a:rPr>
              <a:t>COVER</a:t>
            </a: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smtClean="0">
              <a:latin typeface="Garamond" pitchFamily="18" charset="0"/>
            </a:endParaRPr>
          </a:p>
          <a:p>
            <a:endParaRPr lang="en-US" dirty="0">
              <a:latin typeface="Garamond" pitchFamily="18" charset="0"/>
            </a:endParaRPr>
          </a:p>
          <a:p>
            <a:endParaRPr lang="en-US" dirty="0">
              <a:latin typeface="Garamond" pitchFamily="18" charset="0"/>
            </a:endParaRPr>
          </a:p>
        </p:txBody>
      </p:sp>
      <p:sp>
        <p:nvSpPr>
          <p:cNvPr id="6" name="Slide Number Placeholder 5"/>
          <p:cNvSpPr>
            <a:spLocks noGrp="1"/>
          </p:cNvSpPr>
          <p:nvPr>
            <p:ph type="sldNum" sz="quarter" idx="4"/>
          </p:nvPr>
        </p:nvSpPr>
        <p:spPr/>
        <p:txBody>
          <a:bodyPr/>
          <a:lstStyle/>
          <a:p>
            <a:fld id="{97F33F24-5111-4524-9375-24241E4B6E0C}" type="slidenum">
              <a:rPr lang="en-US" smtClean="0"/>
              <a:pPr/>
              <a:t>1</a:t>
            </a:fld>
            <a:endParaRPr lang="en-US" dirty="0"/>
          </a:p>
        </p:txBody>
      </p:sp>
      <p:sp>
        <p:nvSpPr>
          <p:cNvPr id="7" name="Footer Placeholder 6"/>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cxnSp>
        <p:nvCxnSpPr>
          <p:cNvPr id="10" name="Straight Connector 9"/>
          <p:cNvCxnSpPr/>
          <p:nvPr/>
        </p:nvCxnSpPr>
        <p:spPr>
          <a:xfrm flipV="1">
            <a:off x="2590800" y="2987016"/>
            <a:ext cx="6092825" cy="44180"/>
          </a:xfrm>
          <a:prstGeom prst="line">
            <a:avLst/>
          </a:prstGeom>
          <a:ln w="57150" cmpd="sng">
            <a:solidFill>
              <a:schemeClr val="bg1"/>
            </a:solidFill>
          </a:ln>
          <a:effectLst>
            <a:outerShdw blurRad="50800" dist="50800" dir="5400000" algn="ctr" rotWithShape="0">
              <a:schemeClr val="accent1">
                <a:lumMod val="75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33800" y="533400"/>
            <a:ext cx="4572000" cy="2308324"/>
          </a:xfrm>
          <a:prstGeom prst="rect">
            <a:avLst/>
          </a:prstGeom>
          <a:noFill/>
        </p:spPr>
        <p:txBody>
          <a:bodyPr wrap="square" rtlCol="0">
            <a:spAutoFit/>
          </a:bodyPr>
          <a:lstStyle/>
          <a:p>
            <a:r>
              <a:rPr lang="en-US" sz="3600" dirty="0" smtClean="0">
                <a:latin typeface="Garamond" pitchFamily="18" charset="0"/>
              </a:rPr>
              <a:t>CIS 1230</a:t>
            </a:r>
            <a:endParaRPr lang="en-US" dirty="0" smtClean="0">
              <a:latin typeface="Garamond" pitchFamily="18" charset="0"/>
            </a:endParaRPr>
          </a:p>
          <a:p>
            <a:r>
              <a:rPr lang="en-US" sz="3600" dirty="0" smtClean="0">
                <a:latin typeface="Garamond" pitchFamily="18" charset="0"/>
              </a:rPr>
              <a:t>Chapter 9 </a:t>
            </a:r>
          </a:p>
          <a:p>
            <a:r>
              <a:rPr lang="en-US" sz="3600" dirty="0" smtClean="0">
                <a:latin typeface="Garamond" pitchFamily="18" charset="0"/>
              </a:rPr>
              <a:t>Fine-Tuning the Database</a:t>
            </a:r>
            <a:endParaRPr lang="en-US" sz="3600" dirty="0">
              <a:latin typeface="Garamond" pitchFamily="18" charset="0"/>
            </a:endParaRPr>
          </a:p>
        </p:txBody>
      </p:sp>
      <p:pic>
        <p:nvPicPr>
          <p:cNvPr id="9" name="Picture 8" descr="Exploring2010_access_cover.jpg"/>
          <p:cNvPicPr>
            <a:picLocks noChangeAspect="1"/>
          </p:cNvPicPr>
          <p:nvPr/>
        </p:nvPicPr>
        <p:blipFill>
          <a:blip r:embed="rId3" cstate="print"/>
          <a:stretch>
            <a:fillRect/>
          </a:stretch>
        </p:blipFill>
        <p:spPr>
          <a:xfrm>
            <a:off x="304800" y="1238250"/>
            <a:ext cx="3040011" cy="3886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249362"/>
          </a:xfrm>
        </p:spPr>
        <p:txBody>
          <a:bodyPr>
            <a:noAutofit/>
          </a:bodyPr>
          <a:lstStyle/>
          <a:p>
            <a:r>
              <a:rPr lang="en-US" dirty="0" smtClean="0"/>
              <a:t>Verify Second Normal Form </a:t>
            </a:r>
            <a:br>
              <a:rPr lang="en-US" dirty="0" smtClean="0"/>
            </a:br>
            <a:r>
              <a:rPr lang="en-US" b="0" dirty="0" smtClean="0"/>
              <a:t>(</a:t>
            </a:r>
            <a:r>
              <a:rPr lang="en-US" dirty="0" smtClean="0"/>
              <a:t>continued</a:t>
            </a:r>
            <a:r>
              <a:rPr lang="en-US" b="0" dirty="0" smtClean="0"/>
              <a:t>)</a:t>
            </a:r>
            <a:endParaRPr lang="en-US" dirty="0"/>
          </a:p>
        </p:txBody>
      </p:sp>
      <p:sp>
        <p:nvSpPr>
          <p:cNvPr id="3" name="Content Placeholder 2"/>
          <p:cNvSpPr>
            <a:spLocks noGrp="1"/>
          </p:cNvSpPr>
          <p:nvPr>
            <p:ph idx="1"/>
          </p:nvPr>
        </p:nvSpPr>
        <p:spPr>
          <a:xfrm>
            <a:off x="3810000" y="2362200"/>
            <a:ext cx="5029200" cy="609600"/>
          </a:xfrm>
        </p:spPr>
        <p:txBody>
          <a:bodyPr>
            <a:normAutofit fontScale="92500"/>
          </a:bodyPr>
          <a:lstStyle/>
          <a:p>
            <a:pPr algn="ctr">
              <a:buNone/>
            </a:pPr>
            <a:r>
              <a:rPr lang="en-US" dirty="0" smtClean="0"/>
              <a:t>Figure 9.6 Books Table in 2NF</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10</a:t>
            </a:fld>
            <a:endParaRPr lang="en-US" dirty="0"/>
          </a:p>
        </p:txBody>
      </p:sp>
      <p:pic>
        <p:nvPicPr>
          <p:cNvPr id="6" name="Picture 3"/>
          <p:cNvPicPr>
            <a:picLocks noChangeAspect="1" noChangeArrowheads="1"/>
          </p:cNvPicPr>
          <p:nvPr/>
        </p:nvPicPr>
        <p:blipFill>
          <a:blip r:embed="rId3" cstate="screen"/>
          <a:srcRect/>
          <a:stretch>
            <a:fillRect/>
          </a:stretch>
        </p:blipFill>
        <p:spPr bwMode="auto">
          <a:xfrm>
            <a:off x="2362200" y="3200400"/>
            <a:ext cx="6496050" cy="2603941"/>
          </a:xfrm>
          <a:prstGeom prst="rect">
            <a:avLst/>
          </a:prstGeom>
          <a:noFill/>
          <a:ln w="9525">
            <a:noFill/>
            <a:miter lim="800000"/>
            <a:headEnd/>
            <a:tailEnd/>
          </a:ln>
        </p:spPr>
      </p:pic>
      <p:sp>
        <p:nvSpPr>
          <p:cNvPr id="8" name="Content Placeholder 2"/>
          <p:cNvSpPr txBox="1">
            <a:spLocks/>
          </p:cNvSpPr>
          <p:nvPr/>
        </p:nvSpPr>
        <p:spPr>
          <a:xfrm>
            <a:off x="228600" y="1143000"/>
            <a:ext cx="4191000" cy="1143000"/>
          </a:xfrm>
          <a:prstGeom prst="rect">
            <a:avLst/>
          </a:prstGeom>
        </p:spPr>
        <p:txBody>
          <a:bodyPr vert="horz" lIns="91440" tIns="45720" rIns="91440" bIns="45720" rtlCol="0">
            <a:normAutofit/>
          </a:bodyPr>
          <a:lstStyle/>
          <a:p>
            <a:r>
              <a:rPr kumimoji="0" lang="en-US" sz="3000" i="0" u="none" strike="noStrike" kern="1200" cap="none" spc="0" normalizeH="0" baseline="0" noProof="0" dirty="0" smtClean="0">
                <a:ln>
                  <a:noFill/>
                </a:ln>
                <a:solidFill>
                  <a:schemeClr val="tx1"/>
                </a:solidFill>
                <a:effectLst/>
                <a:uLnTx/>
                <a:uFillTx/>
                <a:latin typeface="Garamond" pitchFamily="18" charset="0"/>
              </a:rPr>
              <a:t>Figure </a:t>
            </a:r>
            <a:r>
              <a:rPr lang="en-US" sz="3000" dirty="0" smtClean="0">
                <a:latin typeface="Garamond" pitchFamily="18" charset="0"/>
              </a:rPr>
              <a:t>9.5 New Access Table: CurrentBookPrices</a:t>
            </a:r>
            <a:endParaRPr kumimoji="0" lang="en-US" sz="3000" i="0" u="none" strike="noStrike" kern="1200" cap="none" spc="0" normalizeH="0" baseline="0" noProof="0" dirty="0">
              <a:ln>
                <a:noFill/>
              </a:ln>
              <a:solidFill>
                <a:schemeClr val="tx1"/>
              </a:solidFill>
              <a:effectLst/>
              <a:uLnTx/>
              <a:uFillTx/>
              <a:latin typeface="Garamond" pitchFamily="18" charset="0"/>
            </a:endParaRPr>
          </a:p>
        </p:txBody>
      </p:sp>
      <p:sp>
        <p:nvSpPr>
          <p:cNvPr id="9" name="TextBox 8"/>
          <p:cNvSpPr txBox="1"/>
          <p:nvPr/>
        </p:nvSpPr>
        <p:spPr>
          <a:xfrm>
            <a:off x="6858000" y="1371600"/>
            <a:ext cx="20574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Price and StockAmt</a:t>
            </a:r>
          </a:p>
          <a:p>
            <a:r>
              <a:rPr lang="en-US" dirty="0" smtClean="0">
                <a:solidFill>
                  <a:schemeClr val="bg1"/>
                </a:solidFill>
              </a:rPr>
              <a:t>fields removed</a:t>
            </a:r>
            <a:endParaRPr lang="en-US" dirty="0">
              <a:solidFill>
                <a:schemeClr val="bg1"/>
              </a:solidFill>
            </a:endParaRPr>
          </a:p>
        </p:txBody>
      </p:sp>
      <p:pic>
        <p:nvPicPr>
          <p:cNvPr id="2050" name="Picture 2"/>
          <p:cNvPicPr>
            <a:picLocks noChangeAspect="1" noChangeArrowheads="1"/>
          </p:cNvPicPr>
          <p:nvPr/>
        </p:nvPicPr>
        <p:blipFill>
          <a:blip r:embed="rId4" cstate="screen"/>
          <a:srcRect/>
          <a:stretch>
            <a:fillRect/>
          </a:stretch>
        </p:blipFill>
        <p:spPr bwMode="auto">
          <a:xfrm>
            <a:off x="152400" y="2286000"/>
            <a:ext cx="2124075" cy="2714625"/>
          </a:xfrm>
          <a:prstGeom prst="rect">
            <a:avLst/>
          </a:prstGeom>
          <a:noFill/>
          <a:ln w="9525">
            <a:noFill/>
            <a:miter lim="800000"/>
            <a:headEnd/>
            <a:tailEnd/>
          </a:ln>
        </p:spPr>
      </p:pic>
      <p:sp>
        <p:nvSpPr>
          <p:cNvPr id="28" name="TextBox 27"/>
          <p:cNvSpPr txBox="1"/>
          <p:nvPr/>
        </p:nvSpPr>
        <p:spPr>
          <a:xfrm>
            <a:off x="533400" y="5257800"/>
            <a:ext cx="1295400" cy="923330"/>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Price is entered for each ISBN</a:t>
            </a:r>
            <a:endParaRPr lang="en-US" dirty="0">
              <a:solidFill>
                <a:schemeClr val="bg1"/>
              </a:solidFill>
            </a:endParaRPr>
          </a:p>
        </p:txBody>
      </p:sp>
      <p:sp>
        <p:nvSpPr>
          <p:cNvPr id="29" name="Left Bracket 28"/>
          <p:cNvSpPr/>
          <p:nvPr/>
        </p:nvSpPr>
        <p:spPr>
          <a:xfrm>
            <a:off x="1676400" y="2667000"/>
            <a:ext cx="152400" cy="2362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0" name="Straight Connector 9"/>
          <p:cNvCxnSpPr/>
          <p:nvPr/>
        </p:nvCxnSpPr>
        <p:spPr>
          <a:xfrm flipH="1">
            <a:off x="7772400" y="2017931"/>
            <a:ext cx="228600" cy="12586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28" idx="0"/>
          </p:cNvCxnSpPr>
          <p:nvPr/>
        </p:nvCxnSpPr>
        <p:spPr>
          <a:xfrm flipV="1">
            <a:off x="1181100" y="3848100"/>
            <a:ext cx="495300" cy="14097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Third Normal Form</a:t>
            </a:r>
            <a:endParaRPr lang="en-US" dirty="0"/>
          </a:p>
        </p:txBody>
      </p:sp>
      <p:sp>
        <p:nvSpPr>
          <p:cNvPr id="3" name="Content Placeholder 2"/>
          <p:cNvSpPr>
            <a:spLocks noGrp="1"/>
          </p:cNvSpPr>
          <p:nvPr>
            <p:ph idx="1"/>
          </p:nvPr>
        </p:nvSpPr>
        <p:spPr/>
        <p:txBody>
          <a:bodyPr>
            <a:normAutofit/>
          </a:bodyPr>
          <a:lstStyle/>
          <a:p>
            <a:r>
              <a:rPr lang="en-US" b="1" dirty="0" smtClean="0"/>
              <a:t>Third Normal Form </a:t>
            </a:r>
            <a:r>
              <a:rPr lang="en-US" dirty="0" smtClean="0"/>
              <a:t>(3NF) – if the table meets 2NF criteria and no transitive dependencies exist</a:t>
            </a:r>
          </a:p>
          <a:p>
            <a:r>
              <a:rPr lang="en-US" b="1" dirty="0" smtClean="0"/>
              <a:t>Transitive Dependency </a:t>
            </a:r>
            <a:r>
              <a:rPr lang="en-US" dirty="0" smtClean="0"/>
              <a:t>– occurs when the value of one non-key field is functionally dependent on the value of another non-key field</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Verify Third Normal Form </a:t>
            </a:r>
            <a:br>
              <a:rPr lang="en-US" sz="4000" dirty="0" smtClean="0"/>
            </a:br>
            <a:r>
              <a:rPr lang="en-US" sz="4000" dirty="0" smtClean="0"/>
              <a:t>(continued</a:t>
            </a:r>
            <a:r>
              <a:rPr lang="en-US" sz="4000" b="0" dirty="0" smtClean="0"/>
              <a:t>)</a:t>
            </a:r>
            <a:endParaRPr lang="en-US" sz="4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12</a:t>
            </a:fld>
            <a:endParaRPr lang="en-US" dirty="0"/>
          </a:p>
        </p:txBody>
      </p:sp>
      <p:sp>
        <p:nvSpPr>
          <p:cNvPr id="7" name="Content Placeholder 2"/>
          <p:cNvSpPr>
            <a:spLocks noGrp="1"/>
          </p:cNvSpPr>
          <p:nvPr>
            <p:ph idx="1"/>
          </p:nvPr>
        </p:nvSpPr>
        <p:spPr>
          <a:xfrm>
            <a:off x="1828800" y="1447800"/>
            <a:ext cx="5029200" cy="609600"/>
          </a:xfrm>
        </p:spPr>
        <p:txBody>
          <a:bodyPr>
            <a:normAutofit fontScale="92500"/>
          </a:bodyPr>
          <a:lstStyle/>
          <a:p>
            <a:pPr algn="ctr">
              <a:buNone/>
            </a:pPr>
            <a:r>
              <a:rPr lang="en-US" dirty="0" smtClean="0"/>
              <a:t>Figure 9.6 Books Table in 2NF</a:t>
            </a:r>
            <a:endParaRPr lang="en-US" dirty="0"/>
          </a:p>
        </p:txBody>
      </p:sp>
      <p:pic>
        <p:nvPicPr>
          <p:cNvPr id="8" name="Picture 3"/>
          <p:cNvPicPr>
            <a:picLocks noChangeAspect="1" noChangeArrowheads="1"/>
          </p:cNvPicPr>
          <p:nvPr/>
        </p:nvPicPr>
        <p:blipFill>
          <a:blip r:embed="rId3" cstate="screen"/>
          <a:srcRect/>
          <a:stretch>
            <a:fillRect/>
          </a:stretch>
        </p:blipFill>
        <p:spPr bwMode="auto">
          <a:xfrm>
            <a:off x="762000" y="2209800"/>
            <a:ext cx="7603844" cy="3048000"/>
          </a:xfrm>
          <a:prstGeom prst="rect">
            <a:avLst/>
          </a:prstGeom>
          <a:noFill/>
          <a:ln w="9525">
            <a:noFill/>
            <a:miter lim="800000"/>
            <a:headEnd/>
            <a:tailEnd/>
          </a:ln>
        </p:spPr>
      </p:pic>
      <p:sp>
        <p:nvSpPr>
          <p:cNvPr id="9" name="TextBox 8"/>
          <p:cNvSpPr txBox="1"/>
          <p:nvPr/>
        </p:nvSpPr>
        <p:spPr>
          <a:xfrm>
            <a:off x="457200" y="5562600"/>
            <a:ext cx="39624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AuthorID and AuthorName are functionally dependent on each other</a:t>
            </a:r>
            <a:endParaRPr lang="en-US" dirty="0">
              <a:solidFill>
                <a:schemeClr val="bg1"/>
              </a:solidFill>
            </a:endParaRPr>
          </a:p>
        </p:txBody>
      </p:sp>
      <p:sp>
        <p:nvSpPr>
          <p:cNvPr id="3" name="Oval 2"/>
          <p:cNvSpPr/>
          <p:nvPr/>
        </p:nvSpPr>
        <p:spPr>
          <a:xfrm>
            <a:off x="990600" y="2359142"/>
            <a:ext cx="2209800" cy="3871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9" idx="0"/>
          </p:cNvCxnSpPr>
          <p:nvPr/>
        </p:nvCxnSpPr>
        <p:spPr>
          <a:xfrm flipH="1" flipV="1">
            <a:off x="2095500" y="2743200"/>
            <a:ext cx="342900" cy="28194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Autofit/>
          </a:bodyPr>
          <a:lstStyle/>
          <a:p>
            <a:r>
              <a:rPr lang="en-US" dirty="0" smtClean="0"/>
              <a:t>Verify Third Normal Form </a:t>
            </a:r>
            <a:br>
              <a:rPr lang="en-US" dirty="0" smtClean="0"/>
            </a:br>
            <a:r>
              <a:rPr lang="en-US" b="0" dirty="0" smtClean="0"/>
              <a:t>(</a:t>
            </a:r>
            <a:r>
              <a:rPr lang="en-US" dirty="0" smtClean="0"/>
              <a:t>continued</a:t>
            </a:r>
            <a:r>
              <a:rPr lang="en-US" b="0" dirty="0" smtClean="0"/>
              <a:t>)</a:t>
            </a:r>
            <a:endParaRPr lang="en-US" b="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13</a:t>
            </a:fld>
            <a:endParaRPr lang="en-US" dirty="0"/>
          </a:p>
        </p:txBody>
      </p:sp>
      <p:pic>
        <p:nvPicPr>
          <p:cNvPr id="3074" name="Picture 2"/>
          <p:cNvPicPr>
            <a:picLocks noGrp="1" noChangeAspect="1" noChangeArrowheads="1"/>
          </p:cNvPicPr>
          <p:nvPr>
            <p:ph idx="1"/>
          </p:nvPr>
        </p:nvPicPr>
        <p:blipFill>
          <a:blip r:embed="rId3" cstate="screen"/>
          <a:srcRect/>
          <a:stretch>
            <a:fillRect/>
          </a:stretch>
        </p:blipFill>
        <p:spPr bwMode="auto">
          <a:xfrm>
            <a:off x="304800" y="2971800"/>
            <a:ext cx="2657475" cy="1562100"/>
          </a:xfrm>
          <a:prstGeom prst="rect">
            <a:avLst/>
          </a:prstGeom>
          <a:noFill/>
          <a:ln w="9525">
            <a:noFill/>
            <a:miter lim="800000"/>
            <a:headEnd/>
            <a:tailEnd/>
          </a:ln>
        </p:spPr>
      </p:pic>
      <p:pic>
        <p:nvPicPr>
          <p:cNvPr id="3075" name="Picture 3"/>
          <p:cNvPicPr>
            <a:picLocks noChangeAspect="1" noChangeArrowheads="1"/>
          </p:cNvPicPr>
          <p:nvPr/>
        </p:nvPicPr>
        <p:blipFill>
          <a:blip r:embed="rId4" cstate="screen"/>
          <a:srcRect/>
          <a:stretch>
            <a:fillRect/>
          </a:stretch>
        </p:blipFill>
        <p:spPr bwMode="auto">
          <a:xfrm>
            <a:off x="3276600" y="2819400"/>
            <a:ext cx="5343525" cy="2714625"/>
          </a:xfrm>
          <a:prstGeom prst="rect">
            <a:avLst/>
          </a:prstGeom>
          <a:noFill/>
          <a:ln w="9525">
            <a:noFill/>
            <a:miter lim="800000"/>
            <a:headEnd/>
            <a:tailEnd/>
          </a:ln>
        </p:spPr>
      </p:pic>
      <p:sp>
        <p:nvSpPr>
          <p:cNvPr id="7" name="TextBox 6"/>
          <p:cNvSpPr txBox="1"/>
          <p:nvPr/>
        </p:nvSpPr>
        <p:spPr>
          <a:xfrm>
            <a:off x="228600" y="1295400"/>
            <a:ext cx="3200400" cy="1477328"/>
          </a:xfrm>
          <a:prstGeom prst="rect">
            <a:avLst/>
          </a:prstGeom>
          <a:noFill/>
        </p:spPr>
        <p:txBody>
          <a:bodyPr wrap="square" rtlCol="0">
            <a:spAutoFit/>
          </a:bodyPr>
          <a:lstStyle/>
          <a:p>
            <a:r>
              <a:rPr lang="en-US" sz="3000" dirty="0" smtClean="0">
                <a:latin typeface="Garamond" pitchFamily="18" charset="0"/>
              </a:rPr>
              <a:t>Figure 9.7 New Access Table: Authors</a:t>
            </a:r>
            <a:endParaRPr lang="en-US" sz="3000" dirty="0">
              <a:latin typeface="Garamond" pitchFamily="18" charset="0"/>
            </a:endParaRPr>
          </a:p>
        </p:txBody>
      </p:sp>
      <p:sp>
        <p:nvSpPr>
          <p:cNvPr id="8" name="TextBox 7"/>
          <p:cNvSpPr txBox="1"/>
          <p:nvPr/>
        </p:nvSpPr>
        <p:spPr>
          <a:xfrm>
            <a:off x="3352800" y="5638800"/>
            <a:ext cx="5486400" cy="553998"/>
          </a:xfrm>
          <a:prstGeom prst="rect">
            <a:avLst/>
          </a:prstGeom>
          <a:noFill/>
        </p:spPr>
        <p:txBody>
          <a:bodyPr wrap="square" rtlCol="0">
            <a:spAutoFit/>
          </a:bodyPr>
          <a:lstStyle/>
          <a:p>
            <a:r>
              <a:rPr lang="en-US" sz="3000" dirty="0" smtClean="0">
                <a:latin typeface="Garamond" pitchFamily="18" charset="0"/>
              </a:rPr>
              <a:t>Figure 9.8 Books Table in 3NF</a:t>
            </a:r>
          </a:p>
        </p:txBody>
      </p:sp>
      <p:sp>
        <p:nvSpPr>
          <p:cNvPr id="9" name="TextBox 8"/>
          <p:cNvSpPr txBox="1"/>
          <p:nvPr/>
        </p:nvSpPr>
        <p:spPr>
          <a:xfrm>
            <a:off x="152400" y="5334000"/>
            <a:ext cx="16764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Each Author is</a:t>
            </a:r>
          </a:p>
          <a:p>
            <a:r>
              <a:rPr lang="en-US" dirty="0" smtClean="0">
                <a:solidFill>
                  <a:schemeClr val="bg1"/>
                </a:solidFill>
              </a:rPr>
              <a:t>listed only once</a:t>
            </a:r>
            <a:endParaRPr lang="en-US" dirty="0">
              <a:solidFill>
                <a:schemeClr val="bg1"/>
              </a:solidFill>
            </a:endParaRPr>
          </a:p>
        </p:txBody>
      </p:sp>
      <p:sp>
        <p:nvSpPr>
          <p:cNvPr id="10" name="Left Bracket 9"/>
          <p:cNvSpPr/>
          <p:nvPr/>
        </p:nvSpPr>
        <p:spPr>
          <a:xfrm>
            <a:off x="1219200" y="3352800"/>
            <a:ext cx="381000" cy="12192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 name="TextBox 13"/>
          <p:cNvSpPr txBox="1"/>
          <p:nvPr/>
        </p:nvSpPr>
        <p:spPr>
          <a:xfrm>
            <a:off x="3657600" y="1600200"/>
            <a:ext cx="1981200" cy="92333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ISBN (Primary Key)</a:t>
            </a:r>
          </a:p>
          <a:p>
            <a:r>
              <a:rPr lang="en-US" dirty="0" smtClean="0">
                <a:solidFill>
                  <a:schemeClr val="bg1"/>
                </a:solidFill>
              </a:rPr>
              <a:t>moved to first position</a:t>
            </a:r>
            <a:endParaRPr lang="en-US" dirty="0">
              <a:solidFill>
                <a:schemeClr val="bg1"/>
              </a:solidFill>
            </a:endParaRPr>
          </a:p>
        </p:txBody>
      </p:sp>
      <p:sp>
        <p:nvSpPr>
          <p:cNvPr id="20" name="TextBox 19"/>
          <p:cNvSpPr txBox="1"/>
          <p:nvPr/>
        </p:nvSpPr>
        <p:spPr>
          <a:xfrm>
            <a:off x="6096000" y="1600200"/>
            <a:ext cx="23622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AuthorName removed</a:t>
            </a:r>
          </a:p>
          <a:p>
            <a:r>
              <a:rPr lang="en-US" dirty="0" smtClean="0">
                <a:solidFill>
                  <a:schemeClr val="bg1"/>
                </a:solidFill>
              </a:rPr>
              <a:t>from Books table</a:t>
            </a:r>
            <a:endParaRPr lang="en-US" dirty="0">
              <a:solidFill>
                <a:schemeClr val="bg1"/>
              </a:solidFill>
            </a:endParaRPr>
          </a:p>
        </p:txBody>
      </p:sp>
      <p:cxnSp>
        <p:nvCxnSpPr>
          <p:cNvPr id="6" name="Straight Connector 5"/>
          <p:cNvCxnSpPr>
            <a:stCxn id="20" idx="2"/>
          </p:cNvCxnSpPr>
          <p:nvPr/>
        </p:nvCxnSpPr>
        <p:spPr>
          <a:xfrm flipH="1">
            <a:off x="7010400" y="2246531"/>
            <a:ext cx="266700" cy="8014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4267200" y="2523530"/>
            <a:ext cx="533400" cy="600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762000" y="3886200"/>
            <a:ext cx="457200" cy="13716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Use the Database Documenter Tool</a:t>
            </a:r>
            <a:endParaRPr lang="en-US" sz="4000" dirty="0"/>
          </a:p>
        </p:txBody>
      </p:sp>
      <p:sp>
        <p:nvSpPr>
          <p:cNvPr id="3" name="Content Placeholder 2"/>
          <p:cNvSpPr>
            <a:spLocks noGrp="1"/>
          </p:cNvSpPr>
          <p:nvPr>
            <p:ph idx="1"/>
          </p:nvPr>
        </p:nvSpPr>
        <p:spPr>
          <a:xfrm>
            <a:off x="457200" y="1447800"/>
            <a:ext cx="8229600" cy="4724400"/>
          </a:xfrm>
        </p:spPr>
        <p:txBody>
          <a:bodyPr>
            <a:normAutofit/>
          </a:bodyPr>
          <a:lstStyle/>
          <a:p>
            <a:r>
              <a:rPr lang="en-US" b="1" dirty="0" smtClean="0"/>
              <a:t>Database Documenter </a:t>
            </a:r>
            <a:r>
              <a:rPr lang="en-US" dirty="0" smtClean="0"/>
              <a:t>– creates a report that contains detailed information for each selected object field names, data types, properties, indexes, and permissions</a:t>
            </a:r>
          </a:p>
          <a:p>
            <a:r>
              <a:rPr lang="en-US" dirty="0" smtClean="0"/>
              <a:t>Report for a database with many tables could be very long</a:t>
            </a:r>
          </a:p>
          <a:p>
            <a:r>
              <a:rPr lang="en-US" dirty="0" smtClean="0"/>
              <a:t>Purpose – to verify and update the properties of one object using a printout of the properties of another similar object</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the Database Documenter Tool </a:t>
            </a:r>
            <a:r>
              <a:rPr lang="en-US" b="0" dirty="0" smtClean="0"/>
              <a:t>(</a:t>
            </a:r>
            <a:r>
              <a:rPr lang="en-US" dirty="0" smtClean="0"/>
              <a:t>continued</a:t>
            </a:r>
            <a:r>
              <a:rPr lang="en-US" b="0" dirty="0" smtClean="0"/>
              <a:t>)</a:t>
            </a:r>
            <a:endParaRPr lang="en-US" b="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15</a:t>
            </a:fld>
            <a:endParaRPr lang="en-US" dirty="0"/>
          </a:p>
        </p:txBody>
      </p:sp>
      <p:pic>
        <p:nvPicPr>
          <p:cNvPr id="4098" name="Picture 2"/>
          <p:cNvPicPr>
            <a:picLocks noGrp="1" noChangeAspect="1" noChangeArrowheads="1"/>
          </p:cNvPicPr>
          <p:nvPr>
            <p:ph idx="1"/>
          </p:nvPr>
        </p:nvPicPr>
        <p:blipFill>
          <a:blip r:embed="rId3" cstate="screen"/>
          <a:srcRect/>
          <a:stretch>
            <a:fillRect/>
          </a:stretch>
        </p:blipFill>
        <p:spPr bwMode="auto">
          <a:xfrm>
            <a:off x="2895600" y="2438400"/>
            <a:ext cx="4953000" cy="2514600"/>
          </a:xfrm>
          <a:prstGeom prst="rect">
            <a:avLst/>
          </a:prstGeom>
          <a:noFill/>
          <a:ln w="9525">
            <a:noFill/>
            <a:miter lim="800000"/>
            <a:headEnd/>
            <a:tailEnd/>
          </a:ln>
        </p:spPr>
      </p:pic>
      <p:sp>
        <p:nvSpPr>
          <p:cNvPr id="14" name="TextBox 13"/>
          <p:cNvSpPr txBox="1"/>
          <p:nvPr/>
        </p:nvSpPr>
        <p:spPr>
          <a:xfrm>
            <a:off x="381000" y="2819400"/>
            <a:ext cx="1447800" cy="369332"/>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Tables tab</a:t>
            </a:r>
            <a:endParaRPr lang="en-US" dirty="0">
              <a:solidFill>
                <a:schemeClr val="bg1"/>
              </a:solidFill>
            </a:endParaRPr>
          </a:p>
        </p:txBody>
      </p:sp>
      <p:sp>
        <p:nvSpPr>
          <p:cNvPr id="15" name="TextBox 14"/>
          <p:cNvSpPr txBox="1"/>
          <p:nvPr/>
        </p:nvSpPr>
        <p:spPr>
          <a:xfrm>
            <a:off x="3581400" y="5105400"/>
            <a:ext cx="1676400" cy="92333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Use Options to</a:t>
            </a:r>
          </a:p>
          <a:p>
            <a:r>
              <a:rPr lang="en-US" dirty="0" smtClean="0">
                <a:solidFill>
                  <a:schemeClr val="bg1"/>
                </a:solidFill>
              </a:rPr>
              <a:t>customize the report</a:t>
            </a:r>
          </a:p>
        </p:txBody>
      </p:sp>
      <p:sp>
        <p:nvSpPr>
          <p:cNvPr id="16" name="TextBox 15"/>
          <p:cNvSpPr txBox="1"/>
          <p:nvPr/>
        </p:nvSpPr>
        <p:spPr>
          <a:xfrm>
            <a:off x="381000" y="3352800"/>
            <a:ext cx="14478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All tables are selected</a:t>
            </a:r>
            <a:endParaRPr lang="en-US" dirty="0">
              <a:solidFill>
                <a:schemeClr val="bg1"/>
              </a:solidFill>
            </a:endParaRPr>
          </a:p>
        </p:txBody>
      </p:sp>
      <p:sp>
        <p:nvSpPr>
          <p:cNvPr id="33" name="TextBox 32"/>
          <p:cNvSpPr txBox="1"/>
          <p:nvPr/>
        </p:nvSpPr>
        <p:spPr>
          <a:xfrm>
            <a:off x="609600" y="1524000"/>
            <a:ext cx="7620000" cy="584775"/>
          </a:xfrm>
          <a:prstGeom prst="rect">
            <a:avLst/>
          </a:prstGeom>
          <a:noFill/>
        </p:spPr>
        <p:txBody>
          <a:bodyPr wrap="square" rtlCol="0">
            <a:spAutoFit/>
          </a:bodyPr>
          <a:lstStyle/>
          <a:p>
            <a:pPr algn="ctr"/>
            <a:r>
              <a:rPr lang="en-US" sz="3200" dirty="0" smtClean="0">
                <a:latin typeface="Garamond" pitchFamily="18" charset="0"/>
              </a:rPr>
              <a:t>Figure 9.13 Database Documenter Dialog Box</a:t>
            </a:r>
            <a:endParaRPr lang="en-US" sz="3200" dirty="0">
              <a:latin typeface="Garamond" pitchFamily="18" charset="0"/>
            </a:endParaRPr>
          </a:p>
        </p:txBody>
      </p:sp>
      <p:cxnSp>
        <p:nvCxnSpPr>
          <p:cNvPr id="6" name="Straight Connector 5"/>
          <p:cNvCxnSpPr>
            <a:stCxn id="14" idx="3"/>
          </p:cNvCxnSpPr>
          <p:nvPr/>
        </p:nvCxnSpPr>
        <p:spPr>
          <a:xfrm>
            <a:off x="1828800" y="3004066"/>
            <a:ext cx="1371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16" idx="3"/>
          </p:cNvCxnSpPr>
          <p:nvPr/>
        </p:nvCxnSpPr>
        <p:spPr>
          <a:xfrm flipV="1">
            <a:off x="1828800" y="3675965"/>
            <a:ext cx="12954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5" idx="3"/>
          </p:cNvCxnSpPr>
          <p:nvPr/>
        </p:nvCxnSpPr>
        <p:spPr>
          <a:xfrm flipV="1">
            <a:off x="5257800" y="4724401"/>
            <a:ext cx="1600200" cy="84266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the Performance Analyzer Tool</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sz="3500" b="1" dirty="0" smtClean="0"/>
              <a:t>Performance Analyzer </a:t>
            </a:r>
            <a:r>
              <a:rPr lang="en-US" sz="3600" dirty="0" smtClean="0"/>
              <a:t>–</a:t>
            </a:r>
            <a:r>
              <a:rPr lang="en-US" sz="3500" dirty="0" smtClean="0"/>
              <a:t> used to evaluate the design of the database and make recommendations for optimizing the database</a:t>
            </a:r>
          </a:p>
          <a:p>
            <a:r>
              <a:rPr lang="en-US" sz="3500" dirty="0" smtClean="0"/>
              <a:t>The Performance Analyzer lists three kinds of analysis results:</a:t>
            </a:r>
          </a:p>
          <a:p>
            <a:pPr lvl="1"/>
            <a:r>
              <a:rPr lang="en-US" sz="3200" dirty="0" smtClean="0"/>
              <a:t>Recommendations </a:t>
            </a:r>
          </a:p>
          <a:p>
            <a:pPr lvl="1"/>
            <a:r>
              <a:rPr lang="en-US" sz="3200" dirty="0" smtClean="0"/>
              <a:t>Suggestions</a:t>
            </a:r>
          </a:p>
          <a:p>
            <a:pPr lvl="1"/>
            <a:r>
              <a:rPr lang="en-US" sz="3200" dirty="0" smtClean="0"/>
              <a:t>Ideas</a:t>
            </a:r>
            <a:endParaRPr lang="en-US" sz="32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Use the Performance Analyzer Tool  (continued)</a:t>
            </a:r>
            <a:endParaRPr lang="en-US" b="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17</a:t>
            </a:fld>
            <a:endParaRPr lang="en-US" dirty="0"/>
          </a:p>
        </p:txBody>
      </p:sp>
      <p:pic>
        <p:nvPicPr>
          <p:cNvPr id="5122" name="Picture 2"/>
          <p:cNvPicPr>
            <a:picLocks noGrp="1" noChangeAspect="1" noChangeArrowheads="1"/>
          </p:cNvPicPr>
          <p:nvPr>
            <p:ph idx="1"/>
          </p:nvPr>
        </p:nvPicPr>
        <p:blipFill>
          <a:blip r:embed="rId3" cstate="screen"/>
          <a:srcRect/>
          <a:stretch>
            <a:fillRect/>
          </a:stretch>
        </p:blipFill>
        <p:spPr bwMode="auto">
          <a:xfrm>
            <a:off x="3352800" y="2514600"/>
            <a:ext cx="4953000" cy="2514600"/>
          </a:xfrm>
          <a:prstGeom prst="rect">
            <a:avLst/>
          </a:prstGeom>
          <a:noFill/>
          <a:ln w="9525">
            <a:noFill/>
            <a:miter lim="800000"/>
            <a:headEnd/>
            <a:tailEnd/>
          </a:ln>
        </p:spPr>
      </p:pic>
      <p:sp>
        <p:nvSpPr>
          <p:cNvPr id="9" name="TextBox 8"/>
          <p:cNvSpPr txBox="1"/>
          <p:nvPr/>
        </p:nvSpPr>
        <p:spPr>
          <a:xfrm>
            <a:off x="533400" y="3581400"/>
            <a:ext cx="1676400" cy="923330"/>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All objects are selected</a:t>
            </a:r>
          </a:p>
          <a:p>
            <a:r>
              <a:rPr lang="en-US" dirty="0" smtClean="0">
                <a:solidFill>
                  <a:schemeClr val="bg1"/>
                </a:solidFill>
              </a:rPr>
              <a:t>for analysis</a:t>
            </a:r>
            <a:endParaRPr lang="en-US" dirty="0">
              <a:solidFill>
                <a:schemeClr val="bg1"/>
              </a:solidFill>
            </a:endParaRPr>
          </a:p>
        </p:txBody>
      </p:sp>
      <p:sp>
        <p:nvSpPr>
          <p:cNvPr id="10" name="TextBox 9"/>
          <p:cNvSpPr txBox="1"/>
          <p:nvPr/>
        </p:nvSpPr>
        <p:spPr>
          <a:xfrm>
            <a:off x="4800600" y="5410200"/>
            <a:ext cx="1676400" cy="646331"/>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All Object Types tab selected</a:t>
            </a:r>
            <a:endParaRPr lang="en-US" dirty="0">
              <a:solidFill>
                <a:schemeClr val="bg1"/>
              </a:solidFill>
            </a:endParaRPr>
          </a:p>
        </p:txBody>
      </p:sp>
      <p:sp>
        <p:nvSpPr>
          <p:cNvPr id="11" name="TextBox 10"/>
          <p:cNvSpPr txBox="1"/>
          <p:nvPr/>
        </p:nvSpPr>
        <p:spPr>
          <a:xfrm>
            <a:off x="609600" y="1600200"/>
            <a:ext cx="7848600" cy="584775"/>
          </a:xfrm>
          <a:prstGeom prst="rect">
            <a:avLst/>
          </a:prstGeom>
          <a:noFill/>
        </p:spPr>
        <p:txBody>
          <a:bodyPr wrap="square" rtlCol="0">
            <a:spAutoFit/>
          </a:bodyPr>
          <a:lstStyle/>
          <a:p>
            <a:pPr algn="ctr"/>
            <a:r>
              <a:rPr lang="en-US" sz="3200" dirty="0" smtClean="0">
                <a:latin typeface="Garamond" pitchFamily="18" charset="0"/>
              </a:rPr>
              <a:t>Figure 9.16 Performance Analyzer Dialog Box</a:t>
            </a:r>
            <a:endParaRPr lang="en-US" sz="3200" dirty="0">
              <a:latin typeface="Garamond" pitchFamily="18" charset="0"/>
            </a:endParaRPr>
          </a:p>
        </p:txBody>
      </p:sp>
      <p:sp>
        <p:nvSpPr>
          <p:cNvPr id="13" name="Left Bracket 12"/>
          <p:cNvSpPr/>
          <p:nvPr/>
        </p:nvSpPr>
        <p:spPr>
          <a:xfrm>
            <a:off x="3276600" y="3200400"/>
            <a:ext cx="304800" cy="19050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6" name="Straight Connector 5"/>
          <p:cNvCxnSpPr/>
          <p:nvPr/>
        </p:nvCxnSpPr>
        <p:spPr>
          <a:xfrm flipV="1">
            <a:off x="5867400" y="3200400"/>
            <a:ext cx="121920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09800" y="4043065"/>
            <a:ext cx="1066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the Table Analyzer Tool</a:t>
            </a:r>
            <a:endParaRPr lang="en-US" dirty="0"/>
          </a:p>
        </p:txBody>
      </p:sp>
      <p:sp>
        <p:nvSpPr>
          <p:cNvPr id="3" name="Content Placeholder 2"/>
          <p:cNvSpPr>
            <a:spLocks noGrp="1"/>
          </p:cNvSpPr>
          <p:nvPr>
            <p:ph idx="1"/>
          </p:nvPr>
        </p:nvSpPr>
        <p:spPr/>
        <p:txBody>
          <a:bodyPr>
            <a:normAutofit/>
          </a:bodyPr>
          <a:lstStyle/>
          <a:p>
            <a:r>
              <a:rPr lang="en-US" b="1" dirty="0" smtClean="0"/>
              <a:t>Table Analyzer </a:t>
            </a:r>
            <a:r>
              <a:rPr lang="en-US" dirty="0" smtClean="0"/>
              <a:t>– analyzes the tables in a database and then normalize the tables</a:t>
            </a:r>
          </a:p>
          <a:p>
            <a:r>
              <a:rPr lang="en-US" dirty="0" smtClean="0"/>
              <a:t>Use results to:</a:t>
            </a:r>
          </a:p>
          <a:p>
            <a:pPr lvl="1"/>
            <a:r>
              <a:rPr lang="en-US" sz="3000" dirty="0" smtClean="0"/>
              <a:t>Rename tables</a:t>
            </a:r>
          </a:p>
          <a:p>
            <a:pPr lvl="1"/>
            <a:r>
              <a:rPr lang="en-US" sz="3000" dirty="0" smtClean="0"/>
              <a:t>Split tables</a:t>
            </a:r>
          </a:p>
          <a:p>
            <a:pPr lvl="1"/>
            <a:r>
              <a:rPr lang="en-US" sz="3000" dirty="0" smtClean="0"/>
              <a:t>Rearrange fields in tables</a:t>
            </a:r>
          </a:p>
          <a:p>
            <a:pPr lvl="1"/>
            <a:r>
              <a:rPr lang="en-US" sz="3000" dirty="0" smtClean="0"/>
              <a:t>Create relationships between tables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dirty="0" smtClean="0"/>
              <a:t>Use the Database Splitter Tool</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sz="3500" b="1" dirty="0" smtClean="0"/>
              <a:t>Database Splitter </a:t>
            </a:r>
            <a:r>
              <a:rPr lang="en-US" sz="3600" dirty="0" smtClean="0"/>
              <a:t>– </a:t>
            </a:r>
            <a:r>
              <a:rPr lang="en-US" sz="3500" dirty="0" smtClean="0"/>
              <a:t>enables</a:t>
            </a:r>
            <a:r>
              <a:rPr lang="en-US" sz="3500" b="1" dirty="0" smtClean="0"/>
              <a:t> </a:t>
            </a:r>
            <a:r>
              <a:rPr lang="en-US" sz="3500" dirty="0" smtClean="0"/>
              <a:t>you to split a database into two files:</a:t>
            </a:r>
          </a:p>
          <a:p>
            <a:pPr lvl="1"/>
            <a:r>
              <a:rPr lang="en-US" sz="3000" dirty="0" smtClean="0"/>
              <a:t>Back-end database </a:t>
            </a:r>
          </a:p>
          <a:p>
            <a:pPr lvl="2"/>
            <a:r>
              <a:rPr lang="en-US" sz="2600" dirty="0" smtClean="0"/>
              <a:t>Contains the data tables </a:t>
            </a:r>
          </a:p>
          <a:p>
            <a:pPr lvl="2"/>
            <a:r>
              <a:rPr lang="en-US" sz="2600" dirty="0" smtClean="0"/>
              <a:t>Is typically placed on the server</a:t>
            </a:r>
          </a:p>
          <a:p>
            <a:pPr lvl="1"/>
            <a:r>
              <a:rPr lang="en-US" sz="3000" dirty="0" smtClean="0"/>
              <a:t>Front-end database</a:t>
            </a:r>
          </a:p>
          <a:p>
            <a:pPr lvl="2"/>
            <a:r>
              <a:rPr lang="en-US" sz="2600" dirty="0" smtClean="0"/>
              <a:t>Contains all the other database objects</a:t>
            </a:r>
          </a:p>
          <a:p>
            <a:pPr lvl="2"/>
            <a:r>
              <a:rPr lang="en-US" sz="2600" dirty="0" smtClean="0"/>
              <a:t>Placed on each individual user’s computer</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b="0" dirty="0"/>
          </a:p>
        </p:txBody>
      </p:sp>
      <p:sp>
        <p:nvSpPr>
          <p:cNvPr id="5" name="Content Placeholder 4"/>
          <p:cNvSpPr>
            <a:spLocks noGrp="1"/>
          </p:cNvSpPr>
          <p:nvPr>
            <p:ph idx="1"/>
          </p:nvPr>
        </p:nvSpPr>
        <p:spPr>
          <a:xfrm>
            <a:off x="533400" y="1600200"/>
            <a:ext cx="8153400" cy="4525963"/>
          </a:xfrm>
        </p:spPr>
        <p:txBody>
          <a:bodyPr/>
          <a:lstStyle/>
          <a:p>
            <a:r>
              <a:rPr lang="en-US" dirty="0" smtClean="0"/>
              <a:t>Verify First Normal Form</a:t>
            </a:r>
          </a:p>
          <a:p>
            <a:r>
              <a:rPr lang="en-US" dirty="0" smtClean="0"/>
              <a:t>Verify Second Normal Form</a:t>
            </a:r>
          </a:p>
          <a:p>
            <a:r>
              <a:rPr lang="en-US" dirty="0" smtClean="0"/>
              <a:t>Verify Third Normal Form</a:t>
            </a:r>
          </a:p>
          <a:p>
            <a:r>
              <a:rPr lang="en-US" dirty="0" smtClean="0"/>
              <a:t>Use the Database Documenter Tool</a:t>
            </a:r>
          </a:p>
          <a:p>
            <a:r>
              <a:rPr lang="en-US" dirty="0" smtClean="0"/>
              <a:t>Use the Performance Analyzer Tool</a:t>
            </a:r>
          </a:p>
          <a:p>
            <a:r>
              <a:rPr lang="en-US" dirty="0" smtClean="0"/>
              <a:t>Use the Table Analyzer Tool</a:t>
            </a:r>
          </a:p>
          <a:p>
            <a:r>
              <a:rPr lang="en-US" dirty="0" smtClean="0"/>
              <a:t>Use the Database Splitter Tool</a:t>
            </a:r>
          </a:p>
        </p:txBody>
      </p:sp>
      <p:sp>
        <p:nvSpPr>
          <p:cNvPr id="2" name="Footer Placeholder 1"/>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3" name="Slide Number Placeholder 2"/>
          <p:cNvSpPr>
            <a:spLocks noGrp="1"/>
          </p:cNvSpPr>
          <p:nvPr>
            <p:ph type="sldNum" sz="quarter" idx="4"/>
          </p:nvPr>
        </p:nvSpPr>
        <p:spPr/>
        <p:txBody>
          <a:bodyPr/>
          <a:lstStyle/>
          <a:p>
            <a:fld id="{97F33F24-5111-4524-9375-24241E4B6E0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Menu System</a:t>
            </a:r>
            <a:endParaRPr lang="en-US" dirty="0"/>
          </a:p>
        </p:txBody>
      </p:sp>
      <p:sp>
        <p:nvSpPr>
          <p:cNvPr id="3" name="Content Placeholder 2"/>
          <p:cNvSpPr>
            <a:spLocks noGrp="1"/>
          </p:cNvSpPr>
          <p:nvPr>
            <p:ph idx="1"/>
          </p:nvPr>
        </p:nvSpPr>
        <p:spPr/>
        <p:txBody>
          <a:bodyPr>
            <a:normAutofit/>
          </a:bodyPr>
          <a:lstStyle/>
          <a:p>
            <a:r>
              <a:rPr lang="en-US" b="1" dirty="0" smtClean="0"/>
              <a:t>Switchboard </a:t>
            </a:r>
            <a:r>
              <a:rPr lang="en-US" dirty="0" smtClean="0"/>
              <a:t>– a menu or a series of menus that ties the objects in the database together so that the database is easy to use</a:t>
            </a:r>
          </a:p>
          <a:p>
            <a:r>
              <a:rPr lang="en-US" b="1" dirty="0" smtClean="0"/>
              <a:t>Switchboard Manager </a:t>
            </a:r>
            <a:r>
              <a:rPr lang="en-US" dirty="0" smtClean="0"/>
              <a:t>– an Access utility that prompts you for information about each menu item</a:t>
            </a:r>
          </a:p>
          <a:p>
            <a:r>
              <a:rPr lang="en-US" b="1" dirty="0" smtClean="0"/>
              <a:t>Navigation Form</a:t>
            </a:r>
            <a:r>
              <a:rPr lang="en-US" dirty="0" smtClean="0"/>
              <a:t> – helps users open the forms and reports they need quickly</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Encrypt and Password-Protect a Database</a:t>
            </a:r>
            <a:endParaRPr lang="en-US" dirty="0"/>
          </a:p>
        </p:txBody>
      </p:sp>
      <p:sp>
        <p:nvSpPr>
          <p:cNvPr id="3" name="Content Placeholder 2"/>
          <p:cNvSpPr>
            <a:spLocks noGrp="1"/>
          </p:cNvSpPr>
          <p:nvPr>
            <p:ph idx="1"/>
          </p:nvPr>
        </p:nvSpPr>
        <p:spPr/>
        <p:txBody>
          <a:bodyPr/>
          <a:lstStyle/>
          <a:p>
            <a:r>
              <a:rPr lang="en-US" dirty="0" smtClean="0"/>
              <a:t>Access 2010 incorporates encryption methods to help keep your databases secure</a:t>
            </a:r>
          </a:p>
          <a:p>
            <a:r>
              <a:rPr lang="en-US" b="1" dirty="0" smtClean="0"/>
              <a:t>Encryption</a:t>
            </a:r>
            <a:r>
              <a:rPr lang="en-US" dirty="0" smtClean="0"/>
              <a:t> – the process of altering digital information using an algorithm to make it  unreadable to anyone except those who possess the key (or secret code)</a:t>
            </a:r>
          </a:p>
          <a:p>
            <a:r>
              <a:rPr lang="en-US" b="1" dirty="0" smtClean="0"/>
              <a:t>Open Exclusive </a:t>
            </a:r>
            <a:r>
              <a:rPr lang="en-US" dirty="0" smtClean="0"/>
              <a:t>– guarantees that you are the only one currently using the database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Digitally Sign and Publish a Database</a:t>
            </a:r>
            <a:endParaRPr lang="en-US" dirty="0"/>
          </a:p>
        </p:txBody>
      </p:sp>
      <p:sp>
        <p:nvSpPr>
          <p:cNvPr id="3" name="Content Placeholder 2"/>
          <p:cNvSpPr>
            <a:spLocks noGrp="1"/>
          </p:cNvSpPr>
          <p:nvPr>
            <p:ph idx="1"/>
          </p:nvPr>
        </p:nvSpPr>
        <p:spPr>
          <a:xfrm>
            <a:off x="457200" y="1524000"/>
            <a:ext cx="8229600" cy="4602163"/>
          </a:xfrm>
        </p:spPr>
        <p:txBody>
          <a:bodyPr>
            <a:normAutofit/>
          </a:bodyPr>
          <a:lstStyle/>
          <a:p>
            <a:r>
              <a:rPr lang="en-US" b="1" dirty="0" smtClean="0"/>
              <a:t>Digital Signatures </a:t>
            </a:r>
            <a:r>
              <a:rPr lang="en-US" dirty="0" smtClean="0"/>
              <a:t>– electronic, encryption-based, secure stamps of authentication that confirm who created the file, that the file is  valid, and that no changes have been made to the file after its authentication</a:t>
            </a:r>
          </a:p>
          <a:p>
            <a:r>
              <a:rPr lang="en-US" b="1" dirty="0" smtClean="0"/>
              <a:t>Certification Authority </a:t>
            </a:r>
            <a:r>
              <a:rPr lang="en-US" dirty="0" smtClean="0"/>
              <a:t>(CA) – a commercial company, such as VeriSign, that issues and validates identities using digital signatures for a fee.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Save a Database as an</a:t>
            </a:r>
            <a:br>
              <a:rPr lang="en-US" dirty="0" smtClean="0"/>
            </a:br>
            <a:r>
              <a:rPr lang="en-US" dirty="0" smtClean="0"/>
              <a:t>ACCDE File</a:t>
            </a:r>
            <a:endParaRPr lang="en-US" dirty="0"/>
          </a:p>
        </p:txBody>
      </p:sp>
      <p:sp>
        <p:nvSpPr>
          <p:cNvPr id="3" name="Content Placeholder 2"/>
          <p:cNvSpPr>
            <a:spLocks noGrp="1"/>
          </p:cNvSpPr>
          <p:nvPr>
            <p:ph idx="1"/>
          </p:nvPr>
        </p:nvSpPr>
        <p:spPr>
          <a:xfrm>
            <a:off x="457200" y="1828800"/>
            <a:ext cx="8229600" cy="4267200"/>
          </a:xfrm>
        </p:spPr>
        <p:txBody>
          <a:bodyPr>
            <a:normAutofit/>
          </a:bodyPr>
          <a:lstStyle/>
          <a:p>
            <a:r>
              <a:rPr lang="en-US" b="1" dirty="0" smtClean="0"/>
              <a:t>Access Database Executable </a:t>
            </a:r>
            <a:r>
              <a:rPr lang="en-US" dirty="0" smtClean="0"/>
              <a:t>(ACCDE) </a:t>
            </a:r>
            <a:r>
              <a:rPr lang="en-US" b="1" dirty="0" smtClean="0"/>
              <a:t>file</a:t>
            </a:r>
            <a:r>
              <a:rPr lang="en-US" dirty="0" smtClean="0"/>
              <a:t> </a:t>
            </a:r>
          </a:p>
          <a:p>
            <a:pPr lvl="1"/>
            <a:r>
              <a:rPr lang="en-US" sz="3000" dirty="0" smtClean="0"/>
              <a:t>Removes all VBA source code</a:t>
            </a:r>
          </a:p>
          <a:p>
            <a:pPr lvl="1"/>
            <a:r>
              <a:rPr lang="en-US" sz="3000" dirty="0" smtClean="0"/>
              <a:t>Prohibits users from making design and name changes to forms or reports</a:t>
            </a:r>
          </a:p>
          <a:p>
            <a:pPr lvl="1"/>
            <a:r>
              <a:rPr lang="en-US" sz="3000" dirty="0" smtClean="0"/>
              <a:t>Prohibits users from creating new forms and reports</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Majority of database designs only require the first three normal forms</a:t>
            </a:r>
          </a:p>
          <a:p>
            <a:r>
              <a:rPr lang="en-US" dirty="0" smtClean="0"/>
              <a:t>Access provides the following useful tools to improve the performance of a database:</a:t>
            </a:r>
          </a:p>
          <a:p>
            <a:pPr lvl="1"/>
            <a:r>
              <a:rPr lang="en-US" dirty="0" smtClean="0"/>
              <a:t>Database Documenter tool</a:t>
            </a:r>
          </a:p>
          <a:p>
            <a:pPr lvl="1"/>
            <a:r>
              <a:rPr lang="en-US" dirty="0" smtClean="0"/>
              <a:t>Performance Analyzer tool</a:t>
            </a:r>
          </a:p>
          <a:p>
            <a:pPr lvl="1"/>
            <a:r>
              <a:rPr lang="en-US" dirty="0" smtClean="0"/>
              <a:t>Table Analyzer tool</a:t>
            </a:r>
          </a:p>
          <a:p>
            <a:pPr lvl="1"/>
            <a:r>
              <a:rPr lang="en-US" dirty="0" smtClean="0"/>
              <a:t>Database Splitter tool</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Objectives (continued)</a:t>
            </a:r>
            <a:endParaRPr lang="en-US" dirty="0"/>
          </a:p>
        </p:txBody>
      </p:sp>
      <p:sp>
        <p:nvSpPr>
          <p:cNvPr id="9" name="Content Placeholder 8"/>
          <p:cNvSpPr>
            <a:spLocks noGrp="1"/>
          </p:cNvSpPr>
          <p:nvPr>
            <p:ph idx="1"/>
          </p:nvPr>
        </p:nvSpPr>
        <p:spPr>
          <a:xfrm>
            <a:off x="609600" y="1600200"/>
            <a:ext cx="8077200" cy="4525963"/>
          </a:xfrm>
        </p:spPr>
        <p:txBody>
          <a:bodyPr/>
          <a:lstStyle/>
          <a:p>
            <a:r>
              <a:rPr lang="en-US" dirty="0" smtClean="0"/>
              <a:t>Create a menu system</a:t>
            </a:r>
          </a:p>
          <a:p>
            <a:r>
              <a:rPr lang="en-US" dirty="0" smtClean="0"/>
              <a:t>Encrypt and password-protect a database</a:t>
            </a:r>
          </a:p>
          <a:p>
            <a:r>
              <a:rPr lang="en-US" dirty="0" smtClean="0"/>
              <a:t>Digitally sign and publish a database</a:t>
            </a:r>
          </a:p>
          <a:p>
            <a:r>
              <a:rPr lang="en-US" dirty="0" smtClean="0"/>
              <a:t>Save a database as an ACCDE file</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Verify First Normal Form</a:t>
            </a:r>
            <a:endParaRPr lang="en-US" dirty="0"/>
          </a:p>
        </p:txBody>
      </p:sp>
      <p:sp>
        <p:nvSpPr>
          <p:cNvPr id="3" name="Content Placeholder 2"/>
          <p:cNvSpPr>
            <a:spLocks noGrp="1"/>
          </p:cNvSpPr>
          <p:nvPr>
            <p:ph idx="1"/>
          </p:nvPr>
        </p:nvSpPr>
        <p:spPr>
          <a:xfrm>
            <a:off x="457200" y="1219200"/>
            <a:ext cx="8229600" cy="5029200"/>
          </a:xfrm>
        </p:spPr>
        <p:txBody>
          <a:bodyPr>
            <a:normAutofit lnSpcReduction="10000"/>
          </a:bodyPr>
          <a:lstStyle/>
          <a:p>
            <a:r>
              <a:rPr lang="en-US" b="1" dirty="0" smtClean="0"/>
              <a:t>Normalization </a:t>
            </a:r>
            <a:r>
              <a:rPr lang="en-US" dirty="0" smtClean="0"/>
              <a:t>–</a:t>
            </a:r>
            <a:r>
              <a:rPr lang="en-US" b="1" dirty="0" smtClean="0"/>
              <a:t> </a:t>
            </a:r>
            <a:r>
              <a:rPr lang="en-US" dirty="0" smtClean="0"/>
              <a:t>the formal process of deciding which fields should be grouped together into which tables</a:t>
            </a:r>
          </a:p>
          <a:p>
            <a:r>
              <a:rPr lang="en-US" b="1" dirty="0" smtClean="0"/>
              <a:t>Anomaly </a:t>
            </a:r>
            <a:r>
              <a:rPr lang="en-US" dirty="0" smtClean="0"/>
              <a:t>– an error or inconsistency that occurs when you add, edit, and delete data</a:t>
            </a:r>
          </a:p>
          <a:p>
            <a:r>
              <a:rPr lang="en-US" b="1" dirty="0" smtClean="0"/>
              <a:t>Normal Form </a:t>
            </a:r>
            <a:r>
              <a:rPr lang="en-US" dirty="0" smtClean="0"/>
              <a:t>–</a:t>
            </a:r>
            <a:r>
              <a:rPr lang="en-US" b="1" dirty="0" smtClean="0"/>
              <a:t> </a:t>
            </a:r>
            <a:r>
              <a:rPr lang="en-US" dirty="0" smtClean="0"/>
              <a:t>indicates the current state of a table with respect to normalization</a:t>
            </a:r>
          </a:p>
          <a:p>
            <a:pPr lvl="1"/>
            <a:r>
              <a:rPr lang="en-US" sz="3000" dirty="0" smtClean="0"/>
              <a:t>First Normal Form (1NF)</a:t>
            </a:r>
          </a:p>
          <a:p>
            <a:pPr lvl="1"/>
            <a:r>
              <a:rPr lang="en-US" sz="3000" dirty="0" smtClean="0"/>
              <a:t>Second Normal Form (2NF)</a:t>
            </a:r>
          </a:p>
          <a:p>
            <a:pPr lvl="1"/>
            <a:r>
              <a:rPr lang="en-US" sz="3000" dirty="0" smtClean="0"/>
              <a:t>Third Normal Form (3NF)</a:t>
            </a:r>
            <a:endParaRPr lang="en-US" sz="3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smtClean="0"/>
              <a:t>Verify First Normal Form </a:t>
            </a:r>
            <a:r>
              <a:rPr lang="en-US" b="0" dirty="0" smtClean="0"/>
              <a:t>(</a:t>
            </a:r>
            <a:r>
              <a:rPr lang="en-US" dirty="0" smtClean="0"/>
              <a:t>continued</a:t>
            </a:r>
            <a:r>
              <a:rPr lang="en-US" b="0" dirty="0" smtClean="0"/>
              <a:t>)</a:t>
            </a:r>
            <a:endParaRPr lang="en-US" dirty="0"/>
          </a:p>
        </p:txBody>
      </p:sp>
      <p:sp>
        <p:nvSpPr>
          <p:cNvPr id="9" name="Content Placeholder 8"/>
          <p:cNvSpPr>
            <a:spLocks noGrp="1"/>
          </p:cNvSpPr>
          <p:nvPr>
            <p:ph idx="1"/>
          </p:nvPr>
        </p:nvSpPr>
        <p:spPr/>
        <p:txBody>
          <a:bodyPr>
            <a:normAutofit/>
          </a:bodyPr>
          <a:lstStyle/>
          <a:p>
            <a:r>
              <a:rPr lang="en-US" b="1" dirty="0" smtClean="0"/>
              <a:t>First Normal Form </a:t>
            </a:r>
            <a:r>
              <a:rPr lang="en-US" dirty="0" smtClean="0"/>
              <a:t>(1NF) – the first rule to identify and correct</a:t>
            </a:r>
          </a:p>
          <a:p>
            <a:r>
              <a:rPr lang="en-US" dirty="0" smtClean="0"/>
              <a:t>1NF – a table that contains no repeating groups </a:t>
            </a:r>
          </a:p>
          <a:p>
            <a:r>
              <a:rPr lang="en-US" dirty="0" smtClean="0"/>
              <a:t>Repeating groups can also appear in tables as repeating columns, such as Title1, Title2, and Title3</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Verify First Normal Form </a:t>
            </a:r>
            <a:r>
              <a:rPr lang="en-US" sz="4000" b="0" dirty="0" smtClean="0"/>
              <a:t>(</a:t>
            </a:r>
            <a:r>
              <a:rPr lang="en-US" sz="4000" dirty="0" smtClean="0"/>
              <a:t>continued</a:t>
            </a:r>
            <a:r>
              <a:rPr lang="en-US" sz="4000" b="0" dirty="0" smtClean="0"/>
              <a:t>)</a:t>
            </a:r>
            <a:endParaRPr lang="en-US" sz="40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6</a:t>
            </a:fld>
            <a:endParaRPr lang="en-US" dirty="0"/>
          </a:p>
        </p:txBody>
      </p:sp>
      <p:sp>
        <p:nvSpPr>
          <p:cNvPr id="7" name="Content Placeholder 6"/>
          <p:cNvSpPr>
            <a:spLocks noGrp="1"/>
          </p:cNvSpPr>
          <p:nvPr>
            <p:ph idx="1"/>
          </p:nvPr>
        </p:nvSpPr>
        <p:spPr>
          <a:xfrm>
            <a:off x="457200" y="1447800"/>
            <a:ext cx="8229600" cy="609600"/>
          </a:xfrm>
        </p:spPr>
        <p:txBody>
          <a:bodyPr/>
          <a:lstStyle/>
          <a:p>
            <a:pPr algn="ctr">
              <a:buNone/>
            </a:pPr>
            <a:r>
              <a:rPr lang="en-US" dirty="0" smtClean="0"/>
              <a:t>Figure 9.2 Access Table with Repeating Groups</a:t>
            </a:r>
            <a:endParaRPr lang="en-US" dirty="0"/>
          </a:p>
        </p:txBody>
      </p:sp>
      <p:pic>
        <p:nvPicPr>
          <p:cNvPr id="1026" name="Picture 2"/>
          <p:cNvPicPr>
            <a:picLocks noChangeAspect="1" noChangeArrowheads="1"/>
          </p:cNvPicPr>
          <p:nvPr/>
        </p:nvPicPr>
        <p:blipFill>
          <a:blip r:embed="rId3" cstate="screen"/>
          <a:srcRect/>
          <a:stretch>
            <a:fillRect/>
          </a:stretch>
        </p:blipFill>
        <p:spPr bwMode="auto">
          <a:xfrm>
            <a:off x="2590800" y="2743200"/>
            <a:ext cx="5969758" cy="2209800"/>
          </a:xfrm>
          <a:prstGeom prst="rect">
            <a:avLst/>
          </a:prstGeom>
          <a:noFill/>
          <a:ln w="9525">
            <a:solidFill>
              <a:schemeClr val="accent1"/>
            </a:solidFill>
            <a:miter lim="800000"/>
            <a:headEnd/>
            <a:tailEnd/>
          </a:ln>
        </p:spPr>
      </p:pic>
      <p:sp>
        <p:nvSpPr>
          <p:cNvPr id="8" name="TextBox 7"/>
          <p:cNvSpPr txBox="1"/>
          <p:nvPr/>
        </p:nvSpPr>
        <p:spPr>
          <a:xfrm>
            <a:off x="533400" y="2362200"/>
            <a:ext cx="14478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Rice is listed as the author</a:t>
            </a:r>
            <a:endParaRPr lang="en-US" dirty="0">
              <a:solidFill>
                <a:schemeClr val="bg1"/>
              </a:solidFill>
            </a:endParaRPr>
          </a:p>
        </p:txBody>
      </p:sp>
      <p:sp>
        <p:nvSpPr>
          <p:cNvPr id="14" name="TextBox 13"/>
          <p:cNvSpPr txBox="1"/>
          <p:nvPr/>
        </p:nvSpPr>
        <p:spPr>
          <a:xfrm>
            <a:off x="533400" y="3962400"/>
            <a:ext cx="1676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Three titles are shown for Rice</a:t>
            </a:r>
            <a:endParaRPr lang="en-US" dirty="0">
              <a:solidFill>
                <a:schemeClr val="bg1"/>
              </a:solidFill>
            </a:endParaRPr>
          </a:p>
        </p:txBody>
      </p:sp>
      <p:cxnSp>
        <p:nvCxnSpPr>
          <p:cNvPr id="17" name="Straight Connector 16"/>
          <p:cNvCxnSpPr>
            <a:stCxn id="14" idx="3"/>
          </p:cNvCxnSpPr>
          <p:nvPr/>
        </p:nvCxnSpPr>
        <p:spPr>
          <a:xfrm flipV="1">
            <a:off x="2209800" y="3771900"/>
            <a:ext cx="2819400" cy="513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p:cNvCxnSpPr>
          <p:nvPr/>
        </p:nvCxnSpPr>
        <p:spPr>
          <a:xfrm>
            <a:off x="1981200" y="2685366"/>
            <a:ext cx="1676400" cy="89603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Verify First Normal Form </a:t>
            </a:r>
            <a:br>
              <a:rPr lang="en-US" dirty="0" smtClean="0"/>
            </a:br>
            <a:r>
              <a:rPr lang="en-US" b="0" dirty="0" smtClean="0"/>
              <a:t>(</a:t>
            </a:r>
            <a:r>
              <a:rPr lang="en-US" dirty="0" smtClean="0"/>
              <a:t>continued</a:t>
            </a:r>
            <a:r>
              <a:rPr lang="en-US" b="0" dirty="0" smtClean="0"/>
              <a:t>)</a:t>
            </a:r>
            <a:endParaRPr lang="en-US" dirty="0"/>
          </a:p>
        </p:txBody>
      </p:sp>
      <p:sp>
        <p:nvSpPr>
          <p:cNvPr id="3" name="Content Placeholder 2"/>
          <p:cNvSpPr>
            <a:spLocks noGrp="1"/>
          </p:cNvSpPr>
          <p:nvPr>
            <p:ph idx="1"/>
          </p:nvPr>
        </p:nvSpPr>
        <p:spPr>
          <a:xfrm>
            <a:off x="457200" y="1490350"/>
            <a:ext cx="8229600" cy="685800"/>
          </a:xfrm>
        </p:spPr>
        <p:txBody>
          <a:bodyPr/>
          <a:lstStyle/>
          <a:p>
            <a:pPr algn="ctr">
              <a:buNone/>
            </a:pPr>
            <a:r>
              <a:rPr lang="en-US" dirty="0" smtClean="0"/>
              <a:t>Figure 9.4 Access Books Table in 1NF</a:t>
            </a:r>
            <a:endParaRPr lang="en-US"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7</a:t>
            </a:fld>
            <a:endParaRPr lang="en-US" dirty="0"/>
          </a:p>
        </p:txBody>
      </p:sp>
      <p:pic>
        <p:nvPicPr>
          <p:cNvPr id="1026" name="Picture 2"/>
          <p:cNvPicPr>
            <a:picLocks noChangeAspect="1" noChangeArrowheads="1"/>
          </p:cNvPicPr>
          <p:nvPr/>
        </p:nvPicPr>
        <p:blipFill>
          <a:blip r:embed="rId3" cstate="screen"/>
          <a:srcRect/>
          <a:stretch>
            <a:fillRect/>
          </a:stretch>
        </p:blipFill>
        <p:spPr bwMode="auto">
          <a:xfrm>
            <a:off x="228600" y="2286000"/>
            <a:ext cx="8181975" cy="3028950"/>
          </a:xfrm>
          <a:prstGeom prst="rect">
            <a:avLst/>
          </a:prstGeom>
          <a:noFill/>
          <a:ln w="9525">
            <a:noFill/>
            <a:miter lim="800000"/>
            <a:headEnd/>
            <a:tailEnd/>
          </a:ln>
        </p:spPr>
      </p:pic>
      <p:sp>
        <p:nvSpPr>
          <p:cNvPr id="7" name="TextBox 6"/>
          <p:cNvSpPr txBox="1"/>
          <p:nvPr/>
        </p:nvSpPr>
        <p:spPr>
          <a:xfrm>
            <a:off x="2057400" y="5486400"/>
            <a:ext cx="25908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Rice books are separated</a:t>
            </a:r>
          </a:p>
          <a:p>
            <a:r>
              <a:rPr lang="en-US" dirty="0" smtClean="0">
                <a:solidFill>
                  <a:schemeClr val="bg1"/>
                </a:solidFill>
              </a:rPr>
              <a:t>into three records</a:t>
            </a:r>
            <a:endParaRPr lang="en-US" dirty="0">
              <a:solidFill>
                <a:schemeClr val="bg1"/>
              </a:solidFill>
            </a:endParaRPr>
          </a:p>
        </p:txBody>
      </p:sp>
      <p:cxnSp>
        <p:nvCxnSpPr>
          <p:cNvPr id="8" name="Straight Connector 7"/>
          <p:cNvCxnSpPr>
            <a:stCxn id="7" idx="0"/>
          </p:cNvCxnSpPr>
          <p:nvPr/>
        </p:nvCxnSpPr>
        <p:spPr>
          <a:xfrm flipV="1">
            <a:off x="3352800" y="4114800"/>
            <a:ext cx="0" cy="13716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81000" y="2971800"/>
            <a:ext cx="8029575" cy="114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868362"/>
          </a:xfrm>
        </p:spPr>
        <p:txBody>
          <a:bodyPr>
            <a:normAutofit/>
          </a:bodyPr>
          <a:lstStyle/>
          <a:p>
            <a:r>
              <a:rPr lang="en-US" dirty="0" smtClean="0"/>
              <a:t>Verify Second Normal Form</a:t>
            </a:r>
            <a:endParaRPr lang="en-US" dirty="0"/>
          </a:p>
        </p:txBody>
      </p:sp>
      <p:sp>
        <p:nvSpPr>
          <p:cNvPr id="9" name="Content Placeholder 8"/>
          <p:cNvSpPr>
            <a:spLocks noGrp="1"/>
          </p:cNvSpPr>
          <p:nvPr>
            <p:ph idx="1"/>
          </p:nvPr>
        </p:nvSpPr>
        <p:spPr>
          <a:xfrm>
            <a:off x="457200" y="1447800"/>
            <a:ext cx="8229600" cy="4678363"/>
          </a:xfrm>
        </p:spPr>
        <p:txBody>
          <a:bodyPr>
            <a:normAutofit/>
          </a:bodyPr>
          <a:lstStyle/>
          <a:p>
            <a:r>
              <a:rPr lang="en-US" b="1" dirty="0" smtClean="0"/>
              <a:t>Second Normal Form </a:t>
            </a:r>
            <a:r>
              <a:rPr lang="en-US" dirty="0" smtClean="0"/>
              <a:t>(2NF) – if the table meets 1NF criteria and all non-key fields are functionally dependent on the primary key</a:t>
            </a:r>
          </a:p>
          <a:p>
            <a:r>
              <a:rPr lang="en-US" b="1" dirty="0" smtClean="0"/>
              <a:t>Functional Dependency </a:t>
            </a:r>
            <a:r>
              <a:rPr lang="en-US" dirty="0" smtClean="0"/>
              <a:t>–</a:t>
            </a:r>
            <a:r>
              <a:rPr lang="en-US" b="1" dirty="0" smtClean="0"/>
              <a:t> </a:t>
            </a:r>
            <a:r>
              <a:rPr lang="en-US" dirty="0" smtClean="0"/>
              <a:t>occurs when the value of one field is determined by the value of another</a:t>
            </a:r>
          </a:p>
          <a:p>
            <a:r>
              <a:rPr lang="en-US" b="1" dirty="0" smtClean="0"/>
              <a:t>Non-key Field </a:t>
            </a:r>
            <a:r>
              <a:rPr lang="en-US" dirty="0" smtClean="0"/>
              <a:t>–</a:t>
            </a:r>
            <a:r>
              <a:rPr lang="en-US" b="1" dirty="0" smtClean="0"/>
              <a:t> </a:t>
            </a:r>
            <a:r>
              <a:rPr lang="en-US" dirty="0" smtClean="0"/>
              <a:t>any field that is not part of the primary key</a:t>
            </a:r>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Autofit/>
          </a:bodyPr>
          <a:lstStyle/>
          <a:p>
            <a:r>
              <a:rPr lang="en-US" sz="3600" dirty="0" smtClean="0"/>
              <a:t>Verify Second Normal Form (continued)</a:t>
            </a:r>
            <a:endParaRPr lang="en-US" sz="3600" dirty="0"/>
          </a:p>
        </p:txBody>
      </p:sp>
      <p:sp>
        <p:nvSpPr>
          <p:cNvPr id="4" name="Footer Placeholder 3"/>
          <p:cNvSpPr>
            <a:spLocks noGrp="1"/>
          </p:cNvSpPr>
          <p:nvPr>
            <p:ph type="ftr" sz="quarter" idx="3"/>
          </p:nvPr>
        </p:nvSpPr>
        <p:spPr/>
        <p:txBody>
          <a:bodyPr/>
          <a:lstStyle/>
          <a:p>
            <a:endParaRPr lang="en-US" b="1" dirty="0" smtClean="0"/>
          </a:p>
          <a:p>
            <a:r>
              <a:rPr lang="en-US" dirty="0" smtClean="0">
                <a:solidFill>
                  <a:schemeClr val="tx1"/>
                </a:solidFill>
              </a:rPr>
              <a:t>Copyright © 2011 Pearson Education, Inc. Publishing as Prentice Hall.  </a:t>
            </a:r>
          </a:p>
          <a:p>
            <a:endParaRPr lang="en-US" dirty="0"/>
          </a:p>
        </p:txBody>
      </p:sp>
      <p:sp>
        <p:nvSpPr>
          <p:cNvPr id="5" name="Slide Number Placeholder 4"/>
          <p:cNvSpPr>
            <a:spLocks noGrp="1"/>
          </p:cNvSpPr>
          <p:nvPr>
            <p:ph type="sldNum" sz="quarter" idx="4"/>
          </p:nvPr>
        </p:nvSpPr>
        <p:spPr/>
        <p:txBody>
          <a:bodyPr/>
          <a:lstStyle/>
          <a:p>
            <a:fld id="{97F33F24-5111-4524-9375-24241E4B6E0C}" type="slidenum">
              <a:rPr lang="en-US" smtClean="0"/>
              <a:pPr/>
              <a:t>9</a:t>
            </a:fld>
            <a:endParaRPr lang="en-US" dirty="0"/>
          </a:p>
        </p:txBody>
      </p:sp>
      <p:sp>
        <p:nvSpPr>
          <p:cNvPr id="7" name="Content Placeholder 2"/>
          <p:cNvSpPr>
            <a:spLocks noGrp="1"/>
          </p:cNvSpPr>
          <p:nvPr>
            <p:ph idx="1"/>
          </p:nvPr>
        </p:nvSpPr>
        <p:spPr>
          <a:xfrm>
            <a:off x="457200" y="1064825"/>
            <a:ext cx="8229600" cy="685800"/>
          </a:xfrm>
        </p:spPr>
        <p:txBody>
          <a:bodyPr/>
          <a:lstStyle/>
          <a:p>
            <a:pPr algn="ctr">
              <a:buNone/>
            </a:pPr>
            <a:r>
              <a:rPr lang="en-US" dirty="0" smtClean="0"/>
              <a:t>Figure 9.4 Access Books Table in 1NF</a:t>
            </a:r>
            <a:endParaRPr lang="en-US" dirty="0"/>
          </a:p>
        </p:txBody>
      </p:sp>
      <p:pic>
        <p:nvPicPr>
          <p:cNvPr id="9" name="Picture 2"/>
          <p:cNvPicPr>
            <a:picLocks noChangeAspect="1" noChangeArrowheads="1"/>
          </p:cNvPicPr>
          <p:nvPr/>
        </p:nvPicPr>
        <p:blipFill>
          <a:blip r:embed="rId3" cstate="screen"/>
          <a:srcRect/>
          <a:stretch>
            <a:fillRect/>
          </a:stretch>
        </p:blipFill>
        <p:spPr bwMode="auto">
          <a:xfrm>
            <a:off x="304800" y="2133600"/>
            <a:ext cx="8181975" cy="3028950"/>
          </a:xfrm>
          <a:prstGeom prst="rect">
            <a:avLst/>
          </a:prstGeom>
          <a:noFill/>
          <a:ln w="9525">
            <a:noFill/>
            <a:miter lim="800000"/>
            <a:headEnd/>
            <a:tailEnd/>
          </a:ln>
        </p:spPr>
      </p:pic>
      <p:sp>
        <p:nvSpPr>
          <p:cNvPr id="10" name="TextBox 9"/>
          <p:cNvSpPr txBox="1"/>
          <p:nvPr/>
        </p:nvSpPr>
        <p:spPr>
          <a:xfrm>
            <a:off x="6553200" y="1752600"/>
            <a:ext cx="1371600" cy="369332"/>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Primary</a:t>
            </a:r>
            <a:r>
              <a:rPr lang="en-US" dirty="0" smtClean="0"/>
              <a:t> </a:t>
            </a:r>
            <a:r>
              <a:rPr lang="en-US" dirty="0" smtClean="0">
                <a:solidFill>
                  <a:schemeClr val="bg1"/>
                </a:solidFill>
              </a:rPr>
              <a:t>key</a:t>
            </a:r>
            <a:endParaRPr lang="en-US" dirty="0">
              <a:solidFill>
                <a:schemeClr val="bg1"/>
              </a:solidFill>
            </a:endParaRPr>
          </a:p>
        </p:txBody>
      </p:sp>
      <p:sp>
        <p:nvSpPr>
          <p:cNvPr id="21" name="TextBox 20"/>
          <p:cNvSpPr txBox="1"/>
          <p:nvPr/>
        </p:nvSpPr>
        <p:spPr>
          <a:xfrm>
            <a:off x="2514600" y="5486400"/>
            <a:ext cx="2209800" cy="369332"/>
          </a:xfrm>
          <a:prstGeom prst="rect">
            <a:avLst/>
          </a:prstGeom>
          <a:solidFill>
            <a:schemeClr val="accent1"/>
          </a:solidFill>
          <a:ln>
            <a:solidFill>
              <a:schemeClr val="accent1"/>
            </a:solidFill>
          </a:ln>
        </p:spPr>
        <p:txBody>
          <a:bodyPr wrap="square" rtlCol="0">
            <a:spAutoFit/>
          </a:bodyPr>
          <a:lstStyle/>
          <a:p>
            <a:r>
              <a:rPr lang="en-US" dirty="0" smtClean="0">
                <a:solidFill>
                  <a:schemeClr val="bg1"/>
                </a:solidFill>
              </a:rPr>
              <a:t>ISBN = 0-275-41199-7</a:t>
            </a:r>
            <a:endParaRPr lang="en-US" dirty="0">
              <a:solidFill>
                <a:schemeClr val="bg1"/>
              </a:solidFill>
            </a:endParaRPr>
          </a:p>
        </p:txBody>
      </p:sp>
      <p:sp>
        <p:nvSpPr>
          <p:cNvPr id="38" name="TextBox 37"/>
          <p:cNvSpPr txBox="1"/>
          <p:nvPr/>
        </p:nvSpPr>
        <p:spPr>
          <a:xfrm>
            <a:off x="5638800" y="5410200"/>
            <a:ext cx="3200400" cy="646331"/>
          </a:xfrm>
          <a:prstGeom prst="rect">
            <a:avLst/>
          </a:prstGeom>
          <a:solidFill>
            <a:srgbClr val="0070C0"/>
          </a:solidFill>
          <a:ln>
            <a:solidFill>
              <a:schemeClr val="accent1"/>
            </a:solidFill>
          </a:ln>
        </p:spPr>
        <p:txBody>
          <a:bodyPr wrap="square" rtlCol="0">
            <a:spAutoFit/>
          </a:bodyPr>
          <a:lstStyle/>
          <a:p>
            <a:r>
              <a:rPr lang="en-US" dirty="0" smtClean="0">
                <a:solidFill>
                  <a:schemeClr val="bg1"/>
                </a:solidFill>
              </a:rPr>
              <a:t>Price and StockAmt not functionally dependent on ISBN</a:t>
            </a:r>
            <a:endParaRPr lang="en-US" dirty="0">
              <a:solidFill>
                <a:schemeClr val="bg1"/>
              </a:solidFill>
            </a:endParaRPr>
          </a:p>
        </p:txBody>
      </p:sp>
      <p:cxnSp>
        <p:nvCxnSpPr>
          <p:cNvPr id="11" name="Straight Connector 10"/>
          <p:cNvCxnSpPr/>
          <p:nvPr/>
        </p:nvCxnSpPr>
        <p:spPr>
          <a:xfrm flipH="1">
            <a:off x="3276600" y="3124200"/>
            <a:ext cx="838200" cy="2362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953000" y="1937266"/>
            <a:ext cx="1600200" cy="5011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8" idx="0"/>
            <a:endCxn id="26" idx="4"/>
          </p:cNvCxnSpPr>
          <p:nvPr/>
        </p:nvCxnSpPr>
        <p:spPr>
          <a:xfrm flipV="1">
            <a:off x="7239000" y="3276600"/>
            <a:ext cx="571500" cy="2133600"/>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7010400" y="2971800"/>
            <a:ext cx="1600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1">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2312</TotalTime>
  <Words>3109</Words>
  <Application>Microsoft Office PowerPoint</Application>
  <PresentationFormat>On-screen Show (4:3)</PresentationFormat>
  <Paragraphs>297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Objectives</vt:lpstr>
      <vt:lpstr>Objectives (continued)</vt:lpstr>
      <vt:lpstr>Verify First Normal Form</vt:lpstr>
      <vt:lpstr>Verify First Normal Form (continued)</vt:lpstr>
      <vt:lpstr>Verify First Normal Form (continued)</vt:lpstr>
      <vt:lpstr>Verify First Normal Form  (continued)</vt:lpstr>
      <vt:lpstr>Verify Second Normal Form</vt:lpstr>
      <vt:lpstr>Verify Second Normal Form (continued)</vt:lpstr>
      <vt:lpstr>Verify Second Normal Form  (continued)</vt:lpstr>
      <vt:lpstr>Verify Third Normal Form</vt:lpstr>
      <vt:lpstr>Verify Third Normal Form  (continued)</vt:lpstr>
      <vt:lpstr>Verify Third Normal Form  (continued)</vt:lpstr>
      <vt:lpstr>Use the Database Documenter Tool</vt:lpstr>
      <vt:lpstr>Use the Database Documenter Tool (continued)</vt:lpstr>
      <vt:lpstr>Use the Performance Analyzer Tool</vt:lpstr>
      <vt:lpstr>Use the Performance Analyzer Tool  (continued)</vt:lpstr>
      <vt:lpstr>Use the Table Analyzer Tool</vt:lpstr>
      <vt:lpstr>Use the Database Splitter Tool</vt:lpstr>
      <vt:lpstr>Create a Menu System</vt:lpstr>
      <vt:lpstr>Encrypt and Password-Protect a Database</vt:lpstr>
      <vt:lpstr>Digitally Sign and Publish a Database</vt:lpstr>
      <vt:lpstr>Save a Database as an ACCDE File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Exploring Series</dc:creator>
  <cp:lastModifiedBy>Liu, DeJang</cp:lastModifiedBy>
  <cp:revision>133</cp:revision>
  <dcterms:created xsi:type="dcterms:W3CDTF">2009-09-02T17:31:05Z</dcterms:created>
  <dcterms:modified xsi:type="dcterms:W3CDTF">2011-07-08T02:17:46Z</dcterms:modified>
</cp:coreProperties>
</file>