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92" r:id="rId4"/>
    <p:sldId id="258" r:id="rId5"/>
    <p:sldId id="278" r:id="rId6"/>
    <p:sldId id="275" r:id="rId7"/>
    <p:sldId id="281" r:id="rId8"/>
    <p:sldId id="282" r:id="rId9"/>
    <p:sldId id="276" r:id="rId10"/>
    <p:sldId id="266" r:id="rId11"/>
    <p:sldId id="284" r:id="rId12"/>
    <p:sldId id="267" r:id="rId13"/>
    <p:sldId id="283" r:id="rId14"/>
    <p:sldId id="285" r:id="rId15"/>
    <p:sldId id="268" r:id="rId16"/>
    <p:sldId id="286" r:id="rId17"/>
    <p:sldId id="269" r:id="rId18"/>
    <p:sldId id="270" r:id="rId19"/>
    <p:sldId id="271" r:id="rId20"/>
    <p:sldId id="288" r:id="rId21"/>
    <p:sldId id="272" r:id="rId22"/>
    <p:sldId id="273" r:id="rId23"/>
    <p:sldId id="290" r:id="rId24"/>
    <p:sldId id="274" r:id="rId25"/>
    <p:sldId id="289" r:id="rId26"/>
    <p:sldId id="291" r:id="rId27"/>
    <p:sldId id="264" r:id="rId28"/>
    <p:sldId id="263"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P" initials="JEP" lastIdx="38" clrIdx="0"/>
  <p:cmAuthor id="1" name="Linda Lau" initials="LL" lastIdx="21" clrIdx="1"/>
  <p:cmAuthor id="2" name="Longwood University" initials="LU"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09" autoAdjust="0"/>
  </p:normalViewPr>
  <p:slideViewPr>
    <p:cSldViewPr>
      <p:cViewPr>
        <p:scale>
          <a:sx n="110" d="100"/>
          <a:sy n="110" d="100"/>
        </p:scale>
        <p:origin x="-24" y="8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5C4BB-136A-4E8A-8C0D-4EA7A5034EB9}" type="datetimeFigureOut">
              <a:rPr lang="en-US" smtClean="0"/>
              <a:pPr/>
              <a:t>9/18/2010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846F-A3E5-4C0D-9E2E-DC382416709D}" type="slidenum">
              <a:rPr lang="en-US" smtClean="0"/>
              <a:pPr/>
              <a:t>‹#›</a:t>
            </a:fld>
            <a:endParaRPr lang="en-US" dirty="0"/>
          </a:p>
        </p:txBody>
      </p:sp>
    </p:spTree>
    <p:extLst>
      <p:ext uri="{BB962C8B-B14F-4D97-AF65-F5344CB8AC3E}">
        <p14:creationId xmlns:p14="http://schemas.microsoft.com/office/powerpoint/2010/main" val="424124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chapter discusses the use of advanced techniques such as macros and SQL in Microsoft Access 2010.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t>We will use the Macro Builder to create a stand-alone macro. In this slide,</a:t>
            </a:r>
            <a:r>
              <a:rPr lang="en-US" sz="1200" baseline="0" dirty="0" smtClean="0"/>
              <a:t> we will review the steps to creating a stand-alone macro.  </a:t>
            </a:r>
            <a:r>
              <a:rPr lang="en-US" sz="1200" dirty="0" smtClean="0"/>
              <a:t>To start the Macro Builder, you</a:t>
            </a:r>
            <a:r>
              <a:rPr lang="en-US" sz="1200" baseline="0" dirty="0" smtClean="0"/>
              <a:t> </a:t>
            </a:r>
            <a:r>
              <a:rPr lang="en-US" sz="1200" dirty="0" smtClean="0"/>
              <a:t>click the Create tab, and then click Macro in the Macros &amp; Code group. </a:t>
            </a:r>
            <a:r>
              <a:rPr lang="en-US" sz="1200" baseline="0" dirty="0" smtClean="0"/>
              <a:t>  </a:t>
            </a:r>
            <a:r>
              <a:rPr lang="en-US" sz="1200" dirty="0" smtClean="0"/>
              <a:t>When you finished building the macro, you click Save, and then you type a descriptive name for the macro. The macro name will appear in the Navigation Pane. </a:t>
            </a:r>
            <a:r>
              <a:rPr lang="en-US" sz="1200" baseline="0" dirty="0" smtClean="0"/>
              <a:t> </a:t>
            </a:r>
            <a:r>
              <a:rPr lang="en-US" sz="1200" dirty="0" smtClean="0"/>
              <a:t>To run a stand-alone macro, you double-click the macro name in the Navigation Pane or select the macro and press Enter.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sz="1200" dirty="0" smtClean="0"/>
              <a:t>To edit a macro, right-click on the macro name in the Navigation Pane, and then select Design View from the shortcut menu. </a:t>
            </a:r>
            <a:r>
              <a:rPr lang="en-US" sz="1200" baseline="0" dirty="0" smtClean="0"/>
              <a:t> </a:t>
            </a:r>
            <a:r>
              <a:rPr lang="en-US" sz="1200" dirty="0" smtClean="0"/>
              <a:t>After modifying the macro, save and close the macro.</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Macro Builder </a:t>
            </a:r>
            <a:r>
              <a:rPr lang="en-US" dirty="0" smtClean="0"/>
              <a:t>enables you to create macros.  Remember that an</a:t>
            </a:r>
            <a:r>
              <a:rPr lang="en-US" b="1" dirty="0" smtClean="0"/>
              <a:t> Argument </a:t>
            </a:r>
            <a:r>
              <a:rPr lang="en-US" dirty="0" smtClean="0"/>
              <a:t>is a variable, constant or expression that is needed to produce output for an action.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Figure 10.3 shows the Macro Builder. In this figure, the Navigation pane is on the left, the build-a-macro area is in the middle, and the Action Catalog is on the right. The Action Catalog can be used as a reference as you design a macro. You can also locate an action in the Action Catalog, and double-click it (or drag it) to add it to the macro.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Next, you need to specify the arguments for the action you added to the macro.  For instance, if you add a MessageBox action to the macro as illustrated in Figure 10.4, the MessageBox action contains four arguments, one of which is required. You can see a short description of each argument by hovering the mouse over the argument box. The MessageBox action contains the following four arguments: Message, Beep, Type, and Title.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Arial" pitchFamily="34" charset="0"/>
              <a:buNone/>
            </a:pPr>
            <a:r>
              <a:rPr lang="en-US" dirty="0" smtClean="0"/>
              <a:t>Embedded macros</a:t>
            </a:r>
            <a:r>
              <a:rPr lang="en-US" baseline="0" dirty="0" smtClean="0"/>
              <a:t> </a:t>
            </a:r>
            <a:r>
              <a:rPr lang="en-US" dirty="0" smtClean="0"/>
              <a:t>are always attached to an event of a control on a form or report, or to an event of the form or report object itself.</a:t>
            </a:r>
            <a:r>
              <a:rPr lang="en-US" baseline="0" dirty="0" smtClean="0"/>
              <a:t>  </a:t>
            </a:r>
            <a:r>
              <a:rPr lang="en-US" dirty="0" smtClean="0"/>
              <a:t>You must open the form or report in Design view to attach an embedded macro.</a:t>
            </a:r>
          </a:p>
          <a:p>
            <a:pPr>
              <a:buFont typeface="Arial" pitchFamily="34" charset="0"/>
              <a:buNone/>
            </a:pPr>
            <a:endParaRPr lang="en-US" dirty="0" smtClean="0"/>
          </a:p>
          <a:p>
            <a:pPr>
              <a:buFont typeface="Arial" pitchFamily="34" charset="0"/>
              <a:buNone/>
            </a:pPr>
            <a:r>
              <a:rPr lang="en-US" dirty="0" smtClean="0"/>
              <a:t>You can attach a macro to an event using one of the following two methods: </a:t>
            </a:r>
          </a:p>
          <a:p>
            <a:pPr lvl="1">
              <a:buFont typeface="Arial" pitchFamily="34" charset="0"/>
              <a:buChar char="•"/>
            </a:pPr>
            <a:r>
              <a:rPr lang="en-US" dirty="0" smtClean="0"/>
              <a:t> Add a control that automatically creates an embedded macro using the Command Button Wizard. </a:t>
            </a:r>
          </a:p>
          <a:p>
            <a:pPr lvl="1">
              <a:buFont typeface="Arial" pitchFamily="34" charset="0"/>
              <a:buChar char="•"/>
            </a:pPr>
            <a:r>
              <a:rPr lang="en-US" dirty="0" smtClean="0"/>
              <a:t> Attach an embedded macro to an event using the Property Sheet.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As illustrated in Figure 10.6, when you click in an event property box, the Build button appears on the right side of the box.  You need to click Build, click Macro Builder, and then click OK.  The Macro Builder opens and you can add actions using the same methods you used for the stand-alone macro.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sz="1200" kern="1200" baseline="0" dirty="0" smtClean="0">
                <a:solidFill>
                  <a:schemeClr val="tx1"/>
                </a:solidFill>
                <a:latin typeface="+mn-lt"/>
                <a:ea typeface="+mn-ea"/>
                <a:cs typeface="+mn-cs"/>
              </a:rPr>
              <a:t>Data macros are only used with table events and you cannot use a data macro with other objects.  A form based on a table that contains a data macro will inherit the logic of the table.   Examples of when to add a data macro to a table:</a:t>
            </a:r>
          </a:p>
          <a:p>
            <a:pPr lvl="1">
              <a:buFont typeface="Arial" pitchFamily="34" charset="0"/>
              <a:buChar char="•"/>
            </a:pPr>
            <a:r>
              <a:rPr lang="en-US" sz="1200" b="0" kern="1200" baseline="0" dirty="0" smtClean="0">
                <a:solidFill>
                  <a:schemeClr val="tx1"/>
                </a:solidFill>
                <a:latin typeface="+mn-lt"/>
                <a:ea typeface="+mn-ea"/>
                <a:cs typeface="+mn-cs"/>
              </a:rPr>
              <a:t> To verify that a customer has no outstanding invoices before placing a new order.</a:t>
            </a:r>
          </a:p>
          <a:p>
            <a:pPr lvl="1">
              <a:buFont typeface="Arial" pitchFamily="34" charset="0"/>
              <a:buChar char="•"/>
            </a:pPr>
            <a:r>
              <a:rPr lang="en-US" sz="1200" b="0" kern="1200" baseline="0" dirty="0" smtClean="0">
                <a:solidFill>
                  <a:schemeClr val="tx1"/>
                </a:solidFill>
                <a:latin typeface="+mn-lt"/>
                <a:ea typeface="+mn-ea"/>
                <a:cs typeface="+mn-cs"/>
              </a:rPr>
              <a:t> To keep a log of any changes made to a specific table.</a:t>
            </a:r>
          </a:p>
          <a:p>
            <a:pPr lvl="1">
              <a:buFont typeface="Arial" pitchFamily="34" charset="0"/>
              <a:buChar char="•"/>
            </a:pPr>
            <a:r>
              <a:rPr lang="en-US" sz="1200" b="0" kern="1200" baseline="0" dirty="0" smtClean="0">
                <a:solidFill>
                  <a:schemeClr val="tx1"/>
                </a:solidFill>
                <a:latin typeface="+mn-lt"/>
                <a:ea typeface="+mn-ea"/>
                <a:cs typeface="+mn-cs"/>
              </a:rPr>
              <a:t> To send a confirmation email when a contributor makes a donation.</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There are two main types of data macros:</a:t>
            </a:r>
          </a:p>
          <a:p>
            <a:pPr lvl="1">
              <a:buFont typeface="Arial" pitchFamily="34" charset="0"/>
              <a:buNone/>
            </a:pPr>
            <a:r>
              <a:rPr lang="en-US" b="0" dirty="0" smtClean="0"/>
              <a:t>1.  </a:t>
            </a:r>
            <a:r>
              <a:rPr lang="en-US" b="1" dirty="0" smtClean="0"/>
              <a:t>Event-driven data macros </a:t>
            </a:r>
            <a:r>
              <a:rPr lang="en-US" dirty="0" smtClean="0"/>
              <a:t>are triggered when a table event, such as After Delete or Before Change, occurs. These events occur naturally as users enter, edit, and delete table data.</a:t>
            </a:r>
          </a:p>
          <a:p>
            <a:pPr lvl="1"/>
            <a:r>
              <a:rPr lang="en-US" b="0" dirty="0" smtClean="0"/>
              <a:t>2.  </a:t>
            </a:r>
            <a:r>
              <a:rPr lang="en-US" b="1" dirty="0" smtClean="0"/>
              <a:t>Named</a:t>
            </a:r>
            <a:r>
              <a:rPr lang="en-US" dirty="0" smtClean="0"/>
              <a:t> </a:t>
            </a:r>
            <a:r>
              <a:rPr lang="en-US" b="1" dirty="0" smtClean="0"/>
              <a:t>data macros </a:t>
            </a:r>
            <a:r>
              <a:rPr lang="en-US" sz="1200" kern="1200" dirty="0" smtClean="0">
                <a:solidFill>
                  <a:schemeClr val="tx1"/>
                </a:solidFill>
                <a:latin typeface="+mn-lt"/>
                <a:ea typeface="+mn-ea"/>
                <a:cs typeface="+mn-cs"/>
              </a:rPr>
              <a:t>can be accessed from anywhere in the database, You can create and edit a named data macro in Design view of the table where you want to apply a rule.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You can create and edit a named data macro in Design view of the table. </a:t>
            </a:r>
            <a:r>
              <a:rPr lang="en-US" baseline="0" dirty="0" smtClean="0"/>
              <a:t>  </a:t>
            </a:r>
            <a:r>
              <a:rPr lang="en-US" dirty="0" smtClean="0"/>
              <a:t>After you create a named data macro, you save the macro with a descriptive name, such as DataMacro-Email. </a:t>
            </a:r>
            <a:r>
              <a:rPr lang="en-US" baseline="0" dirty="0" smtClean="0"/>
              <a:t>  </a:t>
            </a:r>
            <a:r>
              <a:rPr lang="en-US" dirty="0" smtClean="0"/>
              <a:t>You</a:t>
            </a:r>
            <a:r>
              <a:rPr lang="en-US" baseline="0" dirty="0" smtClean="0"/>
              <a:t> ca</a:t>
            </a:r>
            <a:r>
              <a:rPr lang="en-US" dirty="0" smtClean="0"/>
              <a:t>n run the data macro from inside another macro using the RunDataMacro action.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Access Chapter 10,</a:t>
            </a:r>
            <a:r>
              <a:rPr lang="en-US" baseline="0" dirty="0" smtClean="0"/>
              <a:t> we would like to achieve the following learning </a:t>
            </a:r>
            <a:r>
              <a:rPr lang="en-US" dirty="0" smtClean="0"/>
              <a:t>objectives</a:t>
            </a:r>
            <a:r>
              <a:rPr lang="en-US" baseline="0" dirty="0" smtClean="0"/>
              <a:t>:</a:t>
            </a:r>
          </a:p>
          <a:p>
            <a:pPr marL="0" lvl="0">
              <a:spcBef>
                <a:spcPts val="300"/>
              </a:spcBef>
              <a:buFont typeface="Arial" pitchFamily="34" charset="0"/>
              <a:buChar char="•"/>
            </a:pPr>
            <a:r>
              <a:rPr lang="en-US" sz="1200" b="0" kern="1200" baseline="0" dirty="0" smtClean="0">
                <a:solidFill>
                  <a:schemeClr val="tx1"/>
                </a:solidFill>
                <a:latin typeface="+mn-lt"/>
                <a:ea typeface="+mn-ea"/>
                <a:cs typeface="+mn-cs"/>
              </a:rPr>
              <a:t> To u</a:t>
            </a:r>
            <a:r>
              <a:rPr lang="en-US" sz="1200" b="0" dirty="0" smtClean="0"/>
              <a:t>nderstand the purpose of a macro</a:t>
            </a:r>
          </a:p>
          <a:p>
            <a:pPr marL="0" lvl="0">
              <a:spcBef>
                <a:spcPts val="300"/>
              </a:spcBef>
              <a:buFont typeface="Arial" pitchFamily="34" charset="0"/>
              <a:buChar char="•"/>
            </a:pPr>
            <a:r>
              <a:rPr lang="en-US" sz="1200" b="0" dirty="0" smtClean="0"/>
              <a:t> To</a:t>
            </a:r>
            <a:r>
              <a:rPr lang="en-US" sz="1200" b="0" baseline="0" dirty="0" smtClean="0"/>
              <a:t> c</a:t>
            </a:r>
            <a:r>
              <a:rPr lang="en-US" sz="1200" b="0" dirty="0" smtClean="0"/>
              <a:t>reate a stand-alone macro </a:t>
            </a:r>
          </a:p>
          <a:p>
            <a:pPr marL="0" lvl="0">
              <a:spcBef>
                <a:spcPts val="300"/>
              </a:spcBef>
              <a:buFont typeface="Arial" pitchFamily="34" charset="0"/>
              <a:buChar char="•"/>
            </a:pPr>
            <a:r>
              <a:rPr lang="en-US" sz="1200" b="0" dirty="0" smtClean="0"/>
              <a:t> To</a:t>
            </a:r>
            <a:r>
              <a:rPr lang="en-US" sz="1200" b="0" baseline="0" dirty="0" smtClean="0"/>
              <a:t> u</a:t>
            </a:r>
            <a:r>
              <a:rPr lang="en-US" sz="1200" b="0" dirty="0" smtClean="0"/>
              <a:t>se the Macro Builder </a:t>
            </a:r>
          </a:p>
          <a:p>
            <a:pPr marL="0" lvl="0">
              <a:spcBef>
                <a:spcPts val="300"/>
              </a:spcBef>
              <a:buFont typeface="Arial" pitchFamily="34" charset="0"/>
              <a:buChar char="•"/>
            </a:pPr>
            <a:r>
              <a:rPr lang="en-US" sz="1200" b="0" dirty="0" smtClean="0"/>
              <a:t> To</a:t>
            </a:r>
            <a:r>
              <a:rPr lang="en-US" sz="1200" b="0" baseline="0" dirty="0" smtClean="0"/>
              <a:t> a</a:t>
            </a:r>
            <a:r>
              <a:rPr lang="en-US" sz="1200" b="0" dirty="0" smtClean="0"/>
              <a:t>ttach an embedded macro to an event </a:t>
            </a:r>
          </a:p>
          <a:p>
            <a:pPr marL="0" lvl="0">
              <a:spcBef>
                <a:spcPts val="300"/>
              </a:spcBef>
              <a:buFont typeface="Arial" pitchFamily="34" charset="0"/>
              <a:buChar char="•"/>
            </a:pPr>
            <a:r>
              <a:rPr lang="en-US" sz="1200" b="0" dirty="0" smtClean="0"/>
              <a:t> To</a:t>
            </a:r>
            <a:r>
              <a:rPr lang="en-US" sz="1200" b="0" baseline="0" dirty="0" smtClean="0"/>
              <a:t> i</a:t>
            </a:r>
            <a:r>
              <a:rPr lang="en-US" sz="1200" b="0" dirty="0" smtClean="0"/>
              <a:t>dentify when to use a data macro </a:t>
            </a:r>
          </a:p>
          <a:p>
            <a:pPr marL="0" lvl="0">
              <a:spcBef>
                <a:spcPts val="300"/>
              </a:spcBef>
              <a:buFont typeface="Arial" pitchFamily="34" charset="0"/>
              <a:buChar char="•"/>
            </a:pPr>
            <a:r>
              <a:rPr lang="en-US" sz="1200" b="0" dirty="0" smtClean="0"/>
              <a:t> To</a:t>
            </a:r>
            <a:r>
              <a:rPr lang="en-US" sz="1200" b="0" baseline="0" dirty="0" smtClean="0"/>
              <a:t> c</a:t>
            </a:r>
            <a:r>
              <a:rPr lang="en-US" sz="1200" b="0" dirty="0" smtClean="0"/>
              <a:t>reate an event-driven data macro </a:t>
            </a:r>
          </a:p>
          <a:p>
            <a:pPr marL="0" lvl="0">
              <a:spcBef>
                <a:spcPts val="300"/>
              </a:spcBef>
              <a:buFont typeface="Arial" pitchFamily="34" charset="0"/>
              <a:buChar char="•"/>
            </a:pPr>
            <a:r>
              <a:rPr lang="en-US" sz="1200" b="0" dirty="0" smtClean="0"/>
              <a:t> To</a:t>
            </a:r>
            <a:r>
              <a:rPr lang="en-US" sz="1200" b="0" baseline="0" dirty="0" smtClean="0"/>
              <a:t> c</a:t>
            </a:r>
            <a:r>
              <a:rPr lang="en-US" sz="1200" b="0" dirty="0" smtClean="0"/>
              <a:t>reate a named data macro  </a:t>
            </a:r>
          </a:p>
          <a:p>
            <a:pPr marL="0" lvl="0">
              <a:spcBef>
                <a:spcPts val="300"/>
              </a:spcBef>
              <a:buFont typeface="Arial" pitchFamily="34" charset="0"/>
              <a:buChar char="•"/>
            </a:pPr>
            <a:r>
              <a:rPr lang="en-US" sz="1200" b="0" dirty="0" smtClean="0"/>
              <a:t> To</a:t>
            </a:r>
            <a:r>
              <a:rPr lang="en-US" sz="1200" b="0" baseline="0" dirty="0" smtClean="0"/>
              <a:t> u</a:t>
            </a:r>
            <a:r>
              <a:rPr lang="en-US" sz="1200" b="0" dirty="0" smtClean="0"/>
              <a:t>nderstand the fundamentals of SQL </a:t>
            </a:r>
          </a:p>
          <a:p>
            <a:pPr marL="0" lvl="0">
              <a:spcBef>
                <a:spcPts val="300"/>
              </a:spcBef>
              <a:buFont typeface="Arial" pitchFamily="34" charset="0"/>
              <a:buChar char="•"/>
            </a:pPr>
            <a:r>
              <a:rPr lang="en-US" sz="1200" b="0" dirty="0" smtClean="0"/>
              <a:t> To</a:t>
            </a:r>
            <a:r>
              <a:rPr lang="en-US" sz="1200" b="0" baseline="0" dirty="0" smtClean="0"/>
              <a:t> i</a:t>
            </a:r>
            <a:r>
              <a:rPr lang="en-US" sz="1200" b="0" dirty="0" smtClean="0"/>
              <a:t>nterpret an SQL Select Statement </a:t>
            </a:r>
          </a:p>
          <a:p>
            <a:pPr marL="0" lvl="0">
              <a:spcBef>
                <a:spcPts val="300"/>
              </a:spcBef>
              <a:buFont typeface="Arial" pitchFamily="34" charset="0"/>
              <a:buChar char="•"/>
            </a:pPr>
            <a:r>
              <a:rPr lang="en-US" sz="1200" b="0" dirty="0" smtClean="0"/>
              <a:t> To</a:t>
            </a:r>
            <a:r>
              <a:rPr lang="en-US" sz="1200" b="0" baseline="0" dirty="0" smtClean="0"/>
              <a:t> u</a:t>
            </a:r>
            <a:r>
              <a:rPr lang="en-US" sz="1200" b="0" dirty="0" smtClean="0"/>
              <a:t>se an SQL Select Statement as a record </a:t>
            </a:r>
            <a:endParaRPr lang="en-US" b="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As illustrated in Figure 10.14, when the table is in Design view, click Create Data Macros, and then select Create Named Macro from the list.</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Arial" pitchFamily="34" charset="0"/>
              <a:buNone/>
            </a:pPr>
            <a:r>
              <a:rPr lang="en-US" sz="1200" b="1" i="0" kern="1200" baseline="0" dirty="0" smtClean="0">
                <a:solidFill>
                  <a:schemeClr val="tx1"/>
                </a:solidFill>
                <a:latin typeface="+mn-lt"/>
                <a:ea typeface="+mn-ea"/>
                <a:cs typeface="+mn-cs"/>
              </a:rPr>
              <a:t>Structured Query Language (SQL</a:t>
            </a:r>
            <a:r>
              <a:rPr lang="en-US" sz="1200" b="0" i="0" kern="1200" baseline="0" dirty="0" smtClean="0">
                <a:solidFill>
                  <a:schemeClr val="tx1"/>
                </a:solidFill>
                <a:latin typeface="+mn-lt"/>
                <a:ea typeface="+mn-ea"/>
                <a:cs typeface="+mn-cs"/>
              </a:rPr>
              <a:t>) is the industry standard language for defining, manipulating, </a:t>
            </a:r>
            <a:r>
              <a:rPr lang="en-US" sz="1200" kern="1200" baseline="0" dirty="0" smtClean="0">
                <a:solidFill>
                  <a:schemeClr val="tx1"/>
                </a:solidFill>
                <a:latin typeface="+mn-lt"/>
                <a:ea typeface="+mn-ea"/>
                <a:cs typeface="+mn-cs"/>
              </a:rPr>
              <a:t>and retrieving the data in a database. It was developed at IBM by Donald D. Chamberlin and Raymond F. Boyce in the early 1970s.  SQL is used to create and modify tables; this section will be limited to the retrieval of data.  Microsoft has developed its own version of SQL for Microsoft Access, which varies slightly from the industry-standard SQL language. All Access queries use an SQL Statement—behind the scenes—to extract data from tables.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An </a:t>
            </a:r>
            <a:r>
              <a:rPr lang="en-US" b="1" dirty="0" smtClean="0"/>
              <a:t>SQL Select Statement</a:t>
            </a:r>
            <a:r>
              <a:rPr lang="en-US" dirty="0" smtClean="0"/>
              <a:t> is used to retrieve data from the tables in a database.</a:t>
            </a:r>
            <a:r>
              <a:rPr lang="en-US" baseline="0" dirty="0" smtClean="0"/>
              <a:t>  </a:t>
            </a:r>
            <a:r>
              <a:rPr lang="en-US" dirty="0" smtClean="0"/>
              <a:t>An </a:t>
            </a:r>
            <a:r>
              <a:rPr lang="en-US" b="1" dirty="0" smtClean="0"/>
              <a:t>SQL Keyword </a:t>
            </a:r>
            <a:r>
              <a:rPr lang="en-US" dirty="0" smtClean="0"/>
              <a:t>defines the purpose and the structure of an SQL Statement.</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Four basic SQL keywords:</a:t>
            </a:r>
          </a:p>
          <a:p>
            <a:pPr lvl="1">
              <a:buFont typeface="Arial" pitchFamily="34" charset="0"/>
              <a:buChar char="•"/>
            </a:pPr>
            <a:r>
              <a:rPr lang="en-US" b="1" dirty="0" smtClean="0"/>
              <a:t> SELECT </a:t>
            </a:r>
            <a:r>
              <a:rPr lang="en-US" dirty="0" smtClean="0"/>
              <a:t>- instructs Access to return the specific fields from one or more tables.</a:t>
            </a:r>
          </a:p>
          <a:p>
            <a:pPr lvl="1">
              <a:buFont typeface="Arial" pitchFamily="34" charset="0"/>
              <a:buChar char="•"/>
            </a:pPr>
            <a:r>
              <a:rPr lang="en-US" b="1" dirty="0" smtClean="0"/>
              <a:t> FROM</a:t>
            </a:r>
            <a:r>
              <a:rPr lang="en-US" dirty="0" smtClean="0"/>
              <a:t> - specifies the table (or tables) that will be searched.</a:t>
            </a:r>
          </a:p>
          <a:p>
            <a:pPr lvl="1">
              <a:buFont typeface="Arial" pitchFamily="34" charset="0"/>
              <a:buChar char="•"/>
            </a:pPr>
            <a:r>
              <a:rPr lang="en-US" b="1" dirty="0" smtClean="0"/>
              <a:t> WHERE </a:t>
            </a:r>
            <a:r>
              <a:rPr lang="en-US" dirty="0" smtClean="0"/>
              <a:t>- specifies the criteria that records must match to be included in the results.</a:t>
            </a:r>
          </a:p>
          <a:p>
            <a:pPr lvl="1">
              <a:buFont typeface="Arial" pitchFamily="34" charset="0"/>
              <a:buChar char="•"/>
            </a:pPr>
            <a:r>
              <a:rPr lang="en-US" b="1" dirty="0" smtClean="0"/>
              <a:t> ORDER BY </a:t>
            </a:r>
            <a:r>
              <a:rPr lang="en-US" dirty="0" smtClean="0"/>
              <a:t>- is used to sort the records by a certain field in either ascending or descending order.</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You can replace any</a:t>
            </a:r>
            <a:r>
              <a:rPr lang="en-US" baseline="0" dirty="0" smtClean="0"/>
              <a:t> existing record source with the SQL statement.  </a:t>
            </a:r>
            <a:r>
              <a:rPr lang="en-US" dirty="0" smtClean="0"/>
              <a:t>As</a:t>
            </a:r>
            <a:r>
              <a:rPr lang="en-US" baseline="0" dirty="0" smtClean="0"/>
              <a:t> illustrated i</a:t>
            </a:r>
            <a:r>
              <a:rPr lang="en-US" dirty="0" smtClean="0"/>
              <a:t>n Figure 10.26,</a:t>
            </a:r>
            <a:r>
              <a:rPr lang="en-US" baseline="0" dirty="0" smtClean="0"/>
              <a:t> </a:t>
            </a:r>
            <a:r>
              <a:rPr lang="en-US" sz="1200" kern="1200" baseline="0" dirty="0" smtClean="0">
                <a:solidFill>
                  <a:schemeClr val="tx1"/>
                </a:solidFill>
                <a:latin typeface="+mn-lt"/>
                <a:ea typeface="+mn-ea"/>
                <a:cs typeface="+mn-cs"/>
              </a:rPr>
              <a:t>a</a:t>
            </a:r>
            <a:r>
              <a:rPr lang="en-US" sz="1200" kern="1200" dirty="0" smtClean="0">
                <a:solidFill>
                  <a:schemeClr val="tx1"/>
                </a:solidFill>
                <a:latin typeface="+mn-lt"/>
                <a:ea typeface="+mn-ea"/>
                <a:cs typeface="+mn-cs"/>
              </a:rPr>
              <a:t>fter you open the Property Sheet, you select Report using the Selection arrow at the top of the Property Sheet. You will</a:t>
            </a:r>
            <a:r>
              <a:rPr lang="en-US" sz="1200" kern="1200" baseline="0" dirty="0" smtClean="0">
                <a:solidFill>
                  <a:schemeClr val="tx1"/>
                </a:solidFill>
                <a:latin typeface="+mn-lt"/>
                <a:ea typeface="+mn-ea"/>
                <a:cs typeface="+mn-cs"/>
              </a:rPr>
              <a:t> c</a:t>
            </a:r>
            <a:r>
              <a:rPr lang="en-US" sz="1200" kern="1200" dirty="0" smtClean="0">
                <a:solidFill>
                  <a:schemeClr val="tx1"/>
                </a:solidFill>
                <a:latin typeface="+mn-lt"/>
                <a:ea typeface="+mn-ea"/>
                <a:cs typeface="+mn-cs"/>
              </a:rPr>
              <a:t>lick the Data tab,</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then click in the Record Source property box. In the example mentioned in the textbook, you delete Contribution (which is the name of a</a:t>
            </a:r>
            <a:r>
              <a:rPr lang="en-US" sz="1200" kern="1200" baseline="0" dirty="0" smtClean="0">
                <a:solidFill>
                  <a:schemeClr val="tx1"/>
                </a:solidFill>
                <a:latin typeface="+mn-lt"/>
                <a:ea typeface="+mn-ea"/>
                <a:cs typeface="+mn-cs"/>
              </a:rPr>
              <a:t> table in the database) </a:t>
            </a:r>
            <a:r>
              <a:rPr lang="en-US" sz="1200" kern="1200" dirty="0" smtClean="0">
                <a:solidFill>
                  <a:schemeClr val="tx1"/>
                </a:solidFill>
                <a:latin typeface="+mn-lt"/>
                <a:ea typeface="+mn-ea"/>
                <a:cs typeface="+mn-cs"/>
              </a:rPr>
              <a:t>from the Record Source, and then type SELECT * FROM Contribution; in its place.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In this slide,</a:t>
            </a:r>
            <a:r>
              <a:rPr lang="en-US" baseline="0" dirty="0" smtClean="0"/>
              <a:t> w</a:t>
            </a:r>
            <a:r>
              <a:rPr lang="en-US" dirty="0" smtClean="0"/>
              <a:t>e are</a:t>
            </a:r>
            <a:r>
              <a:rPr lang="en-US" baseline="0" dirty="0" smtClean="0"/>
              <a:t> going to cr</a:t>
            </a:r>
            <a:r>
              <a:rPr lang="en-US" dirty="0" smtClean="0"/>
              <a:t>eate an SQL Record Source for a report. The basic structure of an SQL statement is</a:t>
            </a:r>
            <a:r>
              <a:rPr lang="en-US" baseline="0" dirty="0" smtClean="0"/>
              <a:t> as follows:</a:t>
            </a:r>
            <a:endParaRPr lang="en-US" dirty="0" smtClean="0"/>
          </a:p>
          <a:p>
            <a:pPr lvl="3">
              <a:buNone/>
            </a:pPr>
            <a:r>
              <a:rPr lang="en-US" sz="2400" dirty="0" smtClean="0"/>
              <a:t>SELECT field names</a:t>
            </a:r>
          </a:p>
          <a:p>
            <a:pPr lvl="3">
              <a:buNone/>
            </a:pPr>
            <a:r>
              <a:rPr lang="en-US" sz="2400" dirty="0" smtClean="0"/>
              <a:t>FROM table name</a:t>
            </a:r>
          </a:p>
          <a:p>
            <a:pPr lvl="3">
              <a:buNone/>
            </a:pPr>
            <a:r>
              <a:rPr lang="en-US" sz="2400" dirty="0" smtClean="0"/>
              <a:t>WHERE specified criteria must be met</a:t>
            </a:r>
          </a:p>
          <a:p>
            <a:pPr lvl="3">
              <a:buNone/>
            </a:pPr>
            <a:r>
              <a:rPr lang="en-US" sz="2400" dirty="0" smtClean="0"/>
              <a:t>ORDER BY field name;</a:t>
            </a:r>
            <a:endParaRPr lang="en-US" sz="1200" dirty="0"/>
          </a:p>
          <a:p>
            <a:pPr lvl="3">
              <a:buNone/>
            </a:pPr>
            <a:endParaRPr lang="en-US" sz="1200" dirty="0"/>
          </a:p>
          <a:p>
            <a:pPr lvl="0">
              <a:buNone/>
            </a:pPr>
            <a:r>
              <a:rPr lang="en-US" sz="2400" dirty="0" smtClean="0"/>
              <a:t>We used the four basic SQL keywords that</a:t>
            </a:r>
            <a:r>
              <a:rPr lang="en-US" sz="2400" baseline="0" dirty="0" smtClean="0"/>
              <a:t> we learned on Slide # 22: Select, From, Where, and Order By. </a:t>
            </a:r>
            <a:endParaRPr lang="en-US" sz="240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several r</a:t>
            </a:r>
            <a:r>
              <a:rPr lang="en-US" dirty="0" smtClean="0"/>
              <a:t>easons for using an SQL statement for a record source:</a:t>
            </a:r>
          </a:p>
          <a:p>
            <a:pPr lvl="1">
              <a:buFont typeface="Arial" pitchFamily="34" charset="0"/>
              <a:buChar char="•"/>
            </a:pPr>
            <a:r>
              <a:rPr lang="en-US" dirty="0" smtClean="0"/>
              <a:t> You can create a form or report without creating a new query (because the record source is contained in the object).</a:t>
            </a:r>
          </a:p>
          <a:p>
            <a:pPr lvl="1">
              <a:buFont typeface="Arial" pitchFamily="34" charset="0"/>
              <a:buChar char="•"/>
            </a:pPr>
            <a:r>
              <a:rPr lang="en-US" baseline="0" dirty="0" smtClean="0"/>
              <a:t> I</a:t>
            </a:r>
            <a:r>
              <a:rPr lang="en-US" dirty="0" smtClean="0"/>
              <a:t>t is easier to transfer a form or report to another database (because the record source is contained in the object).</a:t>
            </a:r>
          </a:p>
          <a:p>
            <a:pPr lvl="1">
              <a:buFont typeface="Arial" pitchFamily="34" charset="0"/>
              <a:buChar char="•"/>
            </a:pPr>
            <a:r>
              <a:rPr lang="en-US" dirty="0" smtClean="0"/>
              <a:t> You can construct the record source of a report at run-time using VBA (based on user input).</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In this chapter, you learned how to use the following advanced techniques in Microsoft Access 2010:</a:t>
            </a:r>
            <a:endParaRPr lang="en-US" sz="1400" kern="1200" dirty="0" smtClean="0">
              <a:solidFill>
                <a:schemeClr val="tx1"/>
              </a:solidFill>
              <a:latin typeface="+mn-lt"/>
              <a:ea typeface="+mn-ea"/>
              <a:cs typeface="+mn-cs"/>
            </a:endParaRPr>
          </a:p>
          <a:p>
            <a:pPr lvl="1">
              <a:buFont typeface="Arial" pitchFamily="34" charset="0"/>
              <a:buChar char="•"/>
            </a:pPr>
            <a:r>
              <a:rPr lang="en-US" sz="1100" kern="1200" dirty="0" smtClean="0">
                <a:solidFill>
                  <a:schemeClr val="tx1"/>
                </a:solidFill>
                <a:latin typeface="+mn-lt"/>
                <a:ea typeface="+mn-ea"/>
                <a:cs typeface="+mn-cs"/>
              </a:rPr>
              <a:t> Macros </a:t>
            </a:r>
            <a:r>
              <a:rPr lang="en-US" sz="1200" kern="1200" dirty="0" smtClean="0">
                <a:solidFill>
                  <a:schemeClr val="tx1"/>
                </a:solidFill>
                <a:latin typeface="+mn-lt"/>
                <a:ea typeface="+mn-ea"/>
                <a:cs typeface="+mn-cs"/>
              </a:rPr>
              <a:t>to verify data entry and automate tasks.</a:t>
            </a:r>
          </a:p>
          <a:p>
            <a:pPr lvl="1">
              <a:buFont typeface="Arial" pitchFamily="34" charset="0"/>
              <a:buChar char="•"/>
            </a:pPr>
            <a:r>
              <a:rPr lang="en-US" sz="1100" kern="1200" dirty="0" smtClean="0">
                <a:solidFill>
                  <a:schemeClr val="tx1"/>
                </a:solidFill>
                <a:latin typeface="+mn-lt"/>
                <a:ea typeface="+mn-ea"/>
                <a:cs typeface="+mn-cs"/>
              </a:rPr>
              <a:t> SQL statements </a:t>
            </a:r>
            <a:r>
              <a:rPr lang="en-US" sz="1200" kern="1200" dirty="0" smtClean="0">
                <a:solidFill>
                  <a:schemeClr val="tx1"/>
                </a:solidFill>
                <a:latin typeface="+mn-lt"/>
                <a:ea typeface="+mn-ea"/>
                <a:cs typeface="+mn-cs"/>
              </a:rPr>
              <a:t>to create record sources.</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you have any questions</a:t>
            </a:r>
            <a:r>
              <a:rPr lang="en-US" baseline="0" dirty="0" smtClean="0"/>
              <a:t> about what we learned today? Please feel free to email me if you have any other questions later.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following objectives are also covered</a:t>
            </a:r>
            <a:r>
              <a:rPr lang="en-US" baseline="0" dirty="0" smtClean="0"/>
              <a:t>:</a:t>
            </a:r>
          </a:p>
          <a:p>
            <a:pPr marL="0" lvl="0">
              <a:spcBef>
                <a:spcPts val="300"/>
              </a:spcBef>
              <a:buFont typeface="Arial" pitchFamily="34" charset="0"/>
              <a:buChar char="•"/>
            </a:pPr>
            <a:r>
              <a:rPr lang="en-US" sz="1200" b="0" baseline="0" dirty="0" smtClean="0"/>
              <a:t> </a:t>
            </a:r>
            <a:r>
              <a:rPr lang="en-US" sz="1200" b="0" dirty="0" smtClean="0"/>
              <a:t>To</a:t>
            </a:r>
            <a:r>
              <a:rPr lang="en-US" sz="1200" b="0" baseline="0" dirty="0" smtClean="0"/>
              <a:t> c</a:t>
            </a:r>
            <a:r>
              <a:rPr lang="en-US" sz="1200" b="0" dirty="0" smtClean="0"/>
              <a:t>reate an event-driven data macro. </a:t>
            </a:r>
          </a:p>
          <a:p>
            <a:pPr marL="0" lvl="0">
              <a:spcBef>
                <a:spcPts val="300"/>
              </a:spcBef>
              <a:buFont typeface="Arial" pitchFamily="34" charset="0"/>
              <a:buChar char="•"/>
            </a:pPr>
            <a:r>
              <a:rPr lang="en-US" sz="1200" b="0" dirty="0" smtClean="0"/>
              <a:t> To</a:t>
            </a:r>
            <a:r>
              <a:rPr lang="en-US" sz="1200" b="0" baseline="0" dirty="0" smtClean="0"/>
              <a:t> c</a:t>
            </a:r>
            <a:r>
              <a:rPr lang="en-US" sz="1200" b="0" dirty="0" smtClean="0"/>
              <a:t>reate a named data macro.  </a:t>
            </a:r>
          </a:p>
          <a:p>
            <a:pPr marL="0" lvl="0">
              <a:spcBef>
                <a:spcPts val="300"/>
              </a:spcBef>
              <a:buFont typeface="Arial" pitchFamily="34" charset="0"/>
              <a:buChar char="•"/>
            </a:pPr>
            <a:r>
              <a:rPr lang="en-US" sz="1200" b="0" dirty="0" smtClean="0"/>
              <a:t> To</a:t>
            </a:r>
            <a:r>
              <a:rPr lang="en-US" sz="1200" b="0" baseline="0" dirty="0" smtClean="0"/>
              <a:t> u</a:t>
            </a:r>
            <a:r>
              <a:rPr lang="en-US" sz="1200" b="0" dirty="0" smtClean="0"/>
              <a:t>nderstand the fundamentals of SQL. </a:t>
            </a:r>
          </a:p>
          <a:p>
            <a:pPr marL="0" lvl="0">
              <a:spcBef>
                <a:spcPts val="300"/>
              </a:spcBef>
              <a:buFont typeface="Arial" pitchFamily="34" charset="0"/>
              <a:buChar char="•"/>
            </a:pPr>
            <a:r>
              <a:rPr lang="en-US" sz="1200" b="0" dirty="0" smtClean="0"/>
              <a:t> To</a:t>
            </a:r>
            <a:r>
              <a:rPr lang="en-US" sz="1200" b="0" baseline="0" dirty="0" smtClean="0"/>
              <a:t> i</a:t>
            </a:r>
            <a:r>
              <a:rPr lang="en-US" sz="1200" b="0" dirty="0" smtClean="0"/>
              <a:t>nterpret an SQL Select Statement. </a:t>
            </a:r>
          </a:p>
          <a:p>
            <a:pPr marL="0" lvl="0">
              <a:spcBef>
                <a:spcPts val="300"/>
              </a:spcBef>
              <a:buFont typeface="Arial" pitchFamily="34" charset="0"/>
              <a:buChar char="•"/>
            </a:pPr>
            <a:r>
              <a:rPr lang="en-US" sz="1200" b="0" dirty="0" smtClean="0"/>
              <a:t> To</a:t>
            </a:r>
            <a:r>
              <a:rPr lang="en-US" sz="1200" b="0" baseline="0" dirty="0" smtClean="0"/>
              <a:t> u</a:t>
            </a:r>
            <a:r>
              <a:rPr lang="en-US" sz="1200" b="0" dirty="0" smtClean="0"/>
              <a:t>se an SQL Select Statement as a record. </a:t>
            </a:r>
            <a:endParaRPr lang="en-US" b="0"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Before, we create a macro, we need to understand the definition for several terms commonly associated with macros.</a:t>
            </a:r>
          </a:p>
          <a:p>
            <a:pPr marL="685800" lvl="1" indent="-228600">
              <a:spcBef>
                <a:spcPts val="300"/>
              </a:spcBef>
              <a:buFont typeface="Arial" pitchFamily="34" charset="0"/>
              <a:buChar char="•"/>
            </a:pPr>
            <a:r>
              <a:rPr lang="en-US" sz="1200" dirty="0" smtClean="0"/>
              <a:t>A </a:t>
            </a:r>
            <a:r>
              <a:rPr lang="en-US" sz="1200" b="1" dirty="0" smtClean="0"/>
              <a:t>macro </a:t>
            </a:r>
            <a:r>
              <a:rPr lang="en-US" sz="1200" dirty="0" smtClean="0"/>
              <a:t>is defined</a:t>
            </a:r>
            <a:r>
              <a:rPr lang="en-US" sz="1200" baseline="0" dirty="0" smtClean="0"/>
              <a:t> as </a:t>
            </a:r>
            <a:r>
              <a:rPr lang="en-US" sz="1200" dirty="0" smtClean="0"/>
              <a:t>a series of actions that can be programmed to automate tasks. </a:t>
            </a:r>
          </a:p>
          <a:p>
            <a:pPr marL="685800" lvl="1" indent="-228600">
              <a:spcBef>
                <a:spcPts val="300"/>
              </a:spcBef>
              <a:buFont typeface="Arial" pitchFamily="34" charset="0"/>
              <a:buChar char="•"/>
            </a:pPr>
            <a:r>
              <a:rPr lang="en-US" sz="1200" dirty="0" smtClean="0"/>
              <a:t>An </a:t>
            </a:r>
            <a:r>
              <a:rPr lang="en-US" sz="1200" b="1" dirty="0" smtClean="0"/>
              <a:t>event </a:t>
            </a:r>
            <a:r>
              <a:rPr lang="en-US" sz="1200" dirty="0" smtClean="0"/>
              <a:t>occurs when a user enters, edits, or deletes data; events can also occur when users open, use, and close forms and reports.</a:t>
            </a:r>
            <a:endParaRPr lang="en-US" sz="1200"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spcBef>
                <a:spcPts val="300"/>
              </a:spcBef>
              <a:buFont typeface="+mj-lt"/>
              <a:buNone/>
            </a:pPr>
            <a:r>
              <a:rPr lang="en-US" dirty="0" smtClean="0"/>
              <a:t>There are two types of macro:</a:t>
            </a:r>
          </a:p>
          <a:p>
            <a:pPr marL="228600" indent="-228600">
              <a:spcBef>
                <a:spcPts val="300"/>
              </a:spcBef>
              <a:buFont typeface="+mj-lt"/>
              <a:buAutoNum type="arabicPeriod"/>
            </a:pPr>
            <a:r>
              <a:rPr lang="en-US" sz="1200" dirty="0" smtClean="0"/>
              <a:t>A </a:t>
            </a:r>
            <a:r>
              <a:rPr lang="en-US" sz="1200" b="1" dirty="0" smtClean="0"/>
              <a:t>stand</a:t>
            </a:r>
            <a:r>
              <a:rPr lang="en-US" sz="1200" dirty="0" smtClean="0"/>
              <a:t>-</a:t>
            </a:r>
            <a:r>
              <a:rPr lang="en-US" sz="1200" b="1" dirty="0" smtClean="0"/>
              <a:t>alone macro </a:t>
            </a:r>
            <a:r>
              <a:rPr lang="en-US" sz="1200" dirty="0" smtClean="0"/>
              <a:t>is a separate</a:t>
            </a:r>
            <a:r>
              <a:rPr lang="en-US" sz="1200" baseline="0" dirty="0" smtClean="0"/>
              <a:t> </a:t>
            </a:r>
            <a:r>
              <a:rPr lang="en-US" sz="1200" dirty="0" smtClean="0"/>
              <a:t>database object in Access that you create and use independently of other controls or objects.</a:t>
            </a:r>
            <a:r>
              <a:rPr lang="en-US" sz="1200" baseline="0" dirty="0" smtClean="0"/>
              <a:t> </a:t>
            </a:r>
            <a:r>
              <a:rPr lang="en-US" sz="1200" kern="1200" baseline="0" dirty="0" smtClean="0">
                <a:solidFill>
                  <a:schemeClr val="tx1"/>
                </a:solidFill>
                <a:latin typeface="+mn-lt"/>
                <a:ea typeface="+mn-ea"/>
                <a:cs typeface="+mn-cs"/>
              </a:rPr>
              <a:t>A stand-alone macro appears in the Navigation Pane and can be run independently. Stand-alone macros are also available to any control or object in the database.</a:t>
            </a:r>
            <a:endParaRPr lang="en-US" sz="1200" dirty="0" smtClean="0"/>
          </a:p>
          <a:p>
            <a:pPr marL="228600" indent="-228600">
              <a:spcBef>
                <a:spcPts val="300"/>
              </a:spcBef>
              <a:buFont typeface="+mj-lt"/>
              <a:buAutoNum type="arabicPeriod"/>
            </a:pPr>
            <a:r>
              <a:rPr lang="en-US" sz="1200" dirty="0" smtClean="0"/>
              <a:t>An </a:t>
            </a:r>
            <a:r>
              <a:rPr lang="en-US" sz="1200" b="1" dirty="0" smtClean="0"/>
              <a:t>embedded macro </a:t>
            </a:r>
            <a:r>
              <a:rPr lang="en-US" sz="1200" dirty="0" smtClean="0"/>
              <a:t>is a macro that </a:t>
            </a:r>
            <a:r>
              <a:rPr lang="en-US" sz="1200" kern="1200" baseline="0" dirty="0" smtClean="0">
                <a:solidFill>
                  <a:schemeClr val="tx1"/>
                </a:solidFill>
                <a:latin typeface="+mn-lt"/>
                <a:ea typeface="+mn-ea"/>
                <a:cs typeface="+mn-cs"/>
              </a:rPr>
              <a:t>is embedded in a specific object or control and that </a:t>
            </a:r>
            <a:r>
              <a:rPr lang="en-US" sz="1200" dirty="0" smtClean="0"/>
              <a:t>executes when an event attached to a control or object occurs.</a:t>
            </a:r>
            <a:r>
              <a:rPr lang="en-US" sz="1200" baseline="0" dirty="0" smtClean="0"/>
              <a:t> </a:t>
            </a:r>
            <a:r>
              <a:rPr lang="en-US" sz="1200" kern="1200" baseline="0" dirty="0" smtClean="0">
                <a:solidFill>
                  <a:schemeClr val="tx1"/>
                </a:solidFill>
                <a:latin typeface="+mn-lt"/>
                <a:ea typeface="+mn-ea"/>
                <a:cs typeface="+mn-cs"/>
              </a:rPr>
              <a:t>An embedded macro does not appear in the Navigation Pane. Use an embedded macro when only one object needs to run the macro.</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examples of an event attached to a control:</a:t>
            </a:r>
          </a:p>
          <a:p>
            <a:pPr lvl="0">
              <a:buFont typeface="Arial" pitchFamily="34" charset="0"/>
              <a:buChar char="•"/>
            </a:pPr>
            <a:r>
              <a:rPr lang="en-US" b="1" dirty="0" smtClean="0"/>
              <a:t> After Update </a:t>
            </a:r>
            <a:r>
              <a:rPr lang="en-US" dirty="0" smtClean="0"/>
              <a:t>event is triggered each time you enter (update) data into a field on a form. </a:t>
            </a:r>
          </a:p>
          <a:p>
            <a:pPr lvl="0">
              <a:buFont typeface="Arial" pitchFamily="34" charset="0"/>
              <a:buChar char="•"/>
            </a:pPr>
            <a:r>
              <a:rPr lang="en-US" b="1" dirty="0" smtClean="0"/>
              <a:t> On Close </a:t>
            </a:r>
            <a:r>
              <a:rPr lang="en-US" dirty="0" smtClean="0"/>
              <a:t>event happens whenever you close a form or a report. W</a:t>
            </a:r>
            <a:r>
              <a:rPr lang="en-US" sz="1200" dirty="0" smtClean="0"/>
              <a:t>hen an</a:t>
            </a:r>
            <a:r>
              <a:rPr lang="en-US" sz="1200" baseline="0" dirty="0" smtClean="0"/>
              <a:t> On Close event is t</a:t>
            </a:r>
            <a:r>
              <a:rPr lang="en-US" sz="1200" dirty="0" smtClean="0"/>
              <a:t>riggered, Access will execute the steps stored in the macro.</a:t>
            </a: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10.1 shows</a:t>
            </a:r>
            <a:r>
              <a:rPr lang="en-US" baseline="0" dirty="0" smtClean="0"/>
              <a:t> three s</a:t>
            </a:r>
            <a:r>
              <a:rPr lang="en-US" dirty="0" smtClean="0"/>
              <a:t>tand-alone macros that appear as objects in the Navigation</a:t>
            </a:r>
            <a:r>
              <a:rPr lang="en-US" baseline="0" dirty="0" smtClean="0"/>
              <a:t> Pane of a database</a:t>
            </a:r>
            <a:r>
              <a:rPr lang="en-US" dirty="0" smtClean="0"/>
              <a:t>.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10.2 shows</a:t>
            </a:r>
            <a:r>
              <a:rPr lang="en-US" baseline="0" dirty="0" smtClean="0"/>
              <a:t> an embedded</a:t>
            </a:r>
            <a:r>
              <a:rPr lang="en-US" dirty="0" smtClean="0"/>
              <a:t> macro. </a:t>
            </a:r>
            <a:r>
              <a:rPr lang="en-US" sz="1200" kern="1200" baseline="0" dirty="0" smtClean="0">
                <a:solidFill>
                  <a:schemeClr val="tx1"/>
                </a:solidFill>
                <a:latin typeface="+mn-lt"/>
                <a:ea typeface="+mn-ea"/>
                <a:cs typeface="+mn-cs"/>
              </a:rPr>
              <a:t>When you add a macro to an event such as the On Click event of a button, Access embeds a macro in the object or control. The Event tab in the object’s Property Sheet enables you to open and edit the embedded macro.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Users can create an embedded macro using</a:t>
            </a:r>
            <a:r>
              <a:rPr lang="en-US" baseline="0" dirty="0" smtClean="0"/>
              <a:t> either one of the following t</a:t>
            </a:r>
            <a:r>
              <a:rPr lang="en-US" dirty="0" smtClean="0"/>
              <a:t>wo methods:</a:t>
            </a:r>
          </a:p>
          <a:p>
            <a:pPr lvl="0">
              <a:buFont typeface="Arial" pitchFamily="34" charset="0"/>
              <a:buChar char="•"/>
            </a:pPr>
            <a:r>
              <a:rPr lang="en-US" dirty="0" smtClean="0"/>
              <a:t> Use an Access wizard, such as the Command Button Wizard, and let Access create the macro for you. </a:t>
            </a:r>
          </a:p>
          <a:p>
            <a:pPr lvl="0">
              <a:buFont typeface="Arial" pitchFamily="34" charset="0"/>
              <a:buChar char="•"/>
            </a:pPr>
            <a:r>
              <a:rPr lang="en-US" dirty="0" smtClean="0"/>
              <a:t> Add a macro to an existing control manually by clicking the Build button in the event box of the control or object you are manipulating. </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7" name="Footer Placeholder 4"/>
          <p:cNvSpPr txBox="1">
            <a:spLocks/>
          </p:cNvSpPr>
          <p:nvPr userDrawn="1"/>
        </p:nvSpPr>
        <p:spPr>
          <a:xfrm>
            <a:off x="2057400" y="65087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Garamond" pitchFamily="18" charset="0"/>
                <a:ea typeface="+mn-ea"/>
                <a:cs typeface="+mn-cs"/>
              </a:rPr>
              <a:t>Copyright © 2011 Pearson Education, Inc. Publishing as Prentice Hall.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p:txBody>
      </p:sp>
      <p:sp>
        <p:nvSpPr>
          <p:cNvPr id="8" name="Slide Number Placeholder 5"/>
          <p:cNvSpPr>
            <a:spLocks noGrp="1"/>
          </p:cNvSpPr>
          <p:nvPr>
            <p:ph type="sldNum" sz="quarter" idx="4"/>
          </p:nvPr>
        </p:nvSpPr>
        <p:spPr>
          <a:xfrm>
            <a:off x="8229600" y="6492875"/>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9"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7"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sz="4400" b="1" kern="1200">
          <a:solidFill>
            <a:schemeClr val="tx1"/>
          </a:solidFill>
          <a:latin typeface="Garamond"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aramond"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aramond"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aramond"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flipV="1">
            <a:off x="2590800" y="2987016"/>
            <a:ext cx="6092825" cy="44180"/>
          </a:xfrm>
          <a:prstGeom prst="line">
            <a:avLst/>
          </a:prstGeom>
          <a:ln w="57150" cmpd="sng">
            <a:solidFill>
              <a:schemeClr val="bg1"/>
            </a:solidFill>
          </a:ln>
          <a:effectLst>
            <a:outerShdw blurRad="50800" dist="50800" dir="5400000" algn="ctr" rotWithShape="0">
              <a:schemeClr val="accent1">
                <a:lumMod val="75000"/>
              </a:scheme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9600" y="2362200"/>
            <a:ext cx="3124200" cy="3693319"/>
          </a:xfrm>
          <a:prstGeom prst="rect">
            <a:avLst/>
          </a:prstGeom>
          <a:noFill/>
        </p:spPr>
        <p:txBody>
          <a:bodyPr wrap="square" rtlCol="0">
            <a:spAutoFit/>
          </a:bodyPr>
          <a:lstStyle/>
          <a:p>
            <a:r>
              <a:rPr lang="en-US" dirty="0" smtClean="0">
                <a:latin typeface="Garamond" pitchFamily="18" charset="0"/>
              </a:rPr>
              <a:t>INSERT </a:t>
            </a:r>
          </a:p>
          <a:p>
            <a:r>
              <a:rPr lang="en-US" dirty="0" smtClean="0">
                <a:latin typeface="Garamond" pitchFamily="18" charset="0"/>
              </a:rPr>
              <a:t>BOOK </a:t>
            </a:r>
          </a:p>
          <a:p>
            <a:r>
              <a:rPr lang="en-US" dirty="0" smtClean="0">
                <a:latin typeface="Garamond" pitchFamily="18" charset="0"/>
              </a:rPr>
              <a:t>COVER</a:t>
            </a: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a:latin typeface="Garamond" pitchFamily="18" charset="0"/>
            </a:endParaRPr>
          </a:p>
        </p:txBody>
      </p:sp>
      <p:sp>
        <p:nvSpPr>
          <p:cNvPr id="6" name="Slide Number Placeholder 5"/>
          <p:cNvSpPr>
            <a:spLocks noGrp="1"/>
          </p:cNvSpPr>
          <p:nvPr>
            <p:ph type="sldNum" sz="quarter" idx="4"/>
          </p:nvPr>
        </p:nvSpPr>
        <p:spPr/>
        <p:txBody>
          <a:bodyPr/>
          <a:lstStyle/>
          <a:p>
            <a:fld id="{97F33F24-5111-4524-9375-24241E4B6E0C}" type="slidenum">
              <a:rPr lang="en-US" smtClean="0"/>
              <a:pPr/>
              <a:t>1</a:t>
            </a:fld>
            <a:endParaRPr lang="en-US" dirty="0"/>
          </a:p>
        </p:txBody>
      </p:sp>
      <p:sp>
        <p:nvSpPr>
          <p:cNvPr id="7" name="Footer Placeholder 6"/>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TextBox 7"/>
          <p:cNvSpPr txBox="1"/>
          <p:nvPr/>
        </p:nvSpPr>
        <p:spPr>
          <a:xfrm>
            <a:off x="4191000" y="651175"/>
            <a:ext cx="4724400" cy="4555093"/>
          </a:xfrm>
          <a:prstGeom prst="rect">
            <a:avLst/>
          </a:prstGeom>
          <a:noFill/>
        </p:spPr>
        <p:txBody>
          <a:bodyPr wrap="square" rtlCol="0">
            <a:spAutoFit/>
          </a:bodyPr>
          <a:lstStyle/>
          <a:p>
            <a:r>
              <a:rPr lang="en-US" sz="3600" dirty="0" smtClean="0">
                <a:latin typeface="Garamond" pitchFamily="18" charset="0"/>
              </a:rPr>
              <a:t>Exploring Microsoft Office Access 2010</a:t>
            </a:r>
          </a:p>
          <a:p>
            <a:r>
              <a:rPr lang="en-US" sz="2800" dirty="0" smtClean="0">
                <a:latin typeface="Garamond" pitchFamily="18" charset="0"/>
                <a:cs typeface="Arial" pitchFamily="34" charset="0"/>
              </a:rPr>
              <a:t>by </a:t>
            </a:r>
            <a:r>
              <a:rPr lang="en-US" sz="2800" dirty="0" smtClean="0">
                <a:latin typeface="Garamond" pitchFamily="18" charset="0"/>
              </a:rPr>
              <a:t>Robert Grauer, Keith Mast,  and Mary Anne Poatsy</a:t>
            </a:r>
            <a:endParaRPr lang="en-US" sz="2800" dirty="0" smtClean="0">
              <a:latin typeface="Garamond" pitchFamily="18" charset="0"/>
              <a:cs typeface="Arial" pitchFamily="34" charset="0"/>
            </a:endParaRPr>
          </a:p>
          <a:p>
            <a:endParaRPr lang="en-US" dirty="0" smtClean="0">
              <a:latin typeface="Garamond" pitchFamily="18" charset="0"/>
            </a:endParaRPr>
          </a:p>
          <a:p>
            <a:endParaRPr lang="en-US" dirty="0" smtClean="0">
              <a:latin typeface="Garamond" pitchFamily="18" charset="0"/>
            </a:endParaRPr>
          </a:p>
          <a:p>
            <a:endParaRPr lang="en-US" dirty="0" smtClean="0">
              <a:latin typeface="Garamond" pitchFamily="18" charset="0"/>
            </a:endParaRPr>
          </a:p>
          <a:p>
            <a:r>
              <a:rPr lang="en-US" sz="3600" dirty="0" smtClean="0">
                <a:latin typeface="Garamond" pitchFamily="18" charset="0"/>
              </a:rPr>
              <a:t>Chapter 10</a:t>
            </a:r>
          </a:p>
          <a:p>
            <a:r>
              <a:rPr lang="en-US" sz="3600" dirty="0" smtClean="0">
                <a:latin typeface="Garamond" pitchFamily="18" charset="0"/>
              </a:rPr>
              <a:t>Using Macros and SQL in </a:t>
            </a:r>
            <a:r>
              <a:rPr lang="en-US" sz="3600" dirty="0" smtClean="0">
                <a:latin typeface="Garamond" pitchFamily="18" charset="0"/>
              </a:rPr>
              <a:t>Access</a:t>
            </a:r>
            <a:endParaRPr lang="en-US" sz="3600" dirty="0" smtClean="0">
              <a:latin typeface="Garamond" pitchFamily="18" charset="0"/>
            </a:endParaRPr>
          </a:p>
        </p:txBody>
      </p:sp>
      <p:pic>
        <p:nvPicPr>
          <p:cNvPr id="11" name="Picture 10" descr="Exploring2010_access_cover.jpg"/>
          <p:cNvPicPr>
            <a:picLocks noChangeAspect="1"/>
          </p:cNvPicPr>
          <p:nvPr/>
        </p:nvPicPr>
        <p:blipFill>
          <a:blip r:embed="rId3" cstate="print"/>
          <a:stretch>
            <a:fillRect/>
          </a:stretch>
        </p:blipFill>
        <p:spPr>
          <a:xfrm>
            <a:off x="595755" y="1238250"/>
            <a:ext cx="3040011" cy="388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Create a Stand-Alone Macro </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10</a:t>
            </a:fld>
            <a:endParaRPr lang="en-US" dirty="0"/>
          </a:p>
        </p:txBody>
      </p:sp>
      <p:sp>
        <p:nvSpPr>
          <p:cNvPr id="6" name="Content Placeholder 5"/>
          <p:cNvSpPr>
            <a:spLocks noGrp="1"/>
          </p:cNvSpPr>
          <p:nvPr>
            <p:ph idx="1"/>
          </p:nvPr>
        </p:nvSpPr>
        <p:spPr>
          <a:xfrm>
            <a:off x="457200" y="1295400"/>
            <a:ext cx="8458200" cy="5029200"/>
          </a:xfrm>
        </p:spPr>
        <p:txBody>
          <a:bodyPr>
            <a:noAutofit/>
          </a:bodyPr>
          <a:lstStyle/>
          <a:p>
            <a:r>
              <a:rPr lang="en-US" dirty="0" smtClean="0"/>
              <a:t>To start the Macro Builder:</a:t>
            </a:r>
          </a:p>
          <a:p>
            <a:pPr lvl="1"/>
            <a:r>
              <a:rPr lang="en-US" dirty="0" smtClean="0"/>
              <a:t>Click the Create tab</a:t>
            </a:r>
          </a:p>
          <a:p>
            <a:pPr lvl="1"/>
            <a:r>
              <a:rPr lang="en-US" dirty="0" smtClean="0"/>
              <a:t>Click Macro in the Macros &amp; Code group </a:t>
            </a:r>
          </a:p>
          <a:p>
            <a:r>
              <a:rPr lang="en-US" dirty="0" smtClean="0"/>
              <a:t>When you finished building the macro:</a:t>
            </a:r>
          </a:p>
          <a:p>
            <a:pPr lvl="1"/>
            <a:r>
              <a:rPr lang="en-US" dirty="0" smtClean="0"/>
              <a:t>Click Save</a:t>
            </a:r>
          </a:p>
          <a:p>
            <a:pPr lvl="1"/>
            <a:r>
              <a:rPr lang="en-US" dirty="0" smtClean="0"/>
              <a:t>Type a descriptive name for the macro</a:t>
            </a:r>
          </a:p>
          <a:p>
            <a:r>
              <a:rPr lang="en-US" dirty="0" smtClean="0"/>
              <a:t>To run a stand-alone macro:</a:t>
            </a:r>
          </a:p>
          <a:p>
            <a:pPr lvl="1"/>
            <a:r>
              <a:rPr lang="en-US" dirty="0" smtClean="0"/>
              <a:t>Double-click the macro name in the Navigation Pane or select the macro and press Enter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Create a Stand-Alone Macro </a:t>
            </a:r>
            <a:br>
              <a:rPr lang="en-US" dirty="0" smtClean="0"/>
            </a:br>
            <a:r>
              <a:rPr lang="en-US" dirty="0" smtClean="0"/>
              <a:t>(continued)</a:t>
            </a:r>
            <a:endParaRPr lang="en-US" dirty="0"/>
          </a:p>
        </p:txBody>
      </p:sp>
      <p:sp>
        <p:nvSpPr>
          <p:cNvPr id="3" name="Content Placeholder 2"/>
          <p:cNvSpPr>
            <a:spLocks noGrp="1"/>
          </p:cNvSpPr>
          <p:nvPr>
            <p:ph idx="1"/>
          </p:nvPr>
        </p:nvSpPr>
        <p:spPr/>
        <p:txBody>
          <a:bodyPr>
            <a:normAutofit/>
          </a:bodyPr>
          <a:lstStyle/>
          <a:p>
            <a:r>
              <a:rPr lang="en-US" dirty="0" smtClean="0"/>
              <a:t>To edit a macro:</a:t>
            </a:r>
          </a:p>
          <a:p>
            <a:pPr lvl="1"/>
            <a:r>
              <a:rPr lang="en-US" dirty="0" smtClean="0"/>
              <a:t>Right-click on the macro name in the Navigation Pane</a:t>
            </a:r>
          </a:p>
          <a:p>
            <a:pPr lvl="1"/>
            <a:r>
              <a:rPr lang="en-US" dirty="0" smtClean="0"/>
              <a:t>Select Design View from the shortcut menu </a:t>
            </a:r>
          </a:p>
          <a:p>
            <a:r>
              <a:rPr lang="en-US" dirty="0" smtClean="0"/>
              <a:t>After modifying the macro:</a:t>
            </a:r>
          </a:p>
          <a:p>
            <a:pPr lvl="1"/>
            <a:r>
              <a:rPr lang="en-US" dirty="0" smtClean="0"/>
              <a:t>Save</a:t>
            </a:r>
          </a:p>
          <a:p>
            <a:pPr lvl="1"/>
            <a:r>
              <a:rPr lang="en-US" dirty="0" smtClean="0"/>
              <a:t>Close the macro</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the Macro Builder </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12</a:t>
            </a:fld>
            <a:endParaRPr lang="en-US" dirty="0"/>
          </a:p>
        </p:txBody>
      </p:sp>
      <p:sp>
        <p:nvSpPr>
          <p:cNvPr id="6" name="Content Placeholder 2"/>
          <p:cNvSpPr>
            <a:spLocks noGrp="1"/>
          </p:cNvSpPr>
          <p:nvPr>
            <p:ph idx="1"/>
          </p:nvPr>
        </p:nvSpPr>
        <p:spPr>
          <a:xfrm>
            <a:off x="457200" y="1600200"/>
            <a:ext cx="8229600" cy="3581399"/>
          </a:xfrm>
        </p:spPr>
        <p:txBody>
          <a:bodyPr>
            <a:normAutofit/>
          </a:bodyPr>
          <a:lstStyle/>
          <a:p>
            <a:r>
              <a:rPr lang="en-US" b="1" dirty="0" smtClean="0"/>
              <a:t>Macro Builder </a:t>
            </a:r>
            <a:r>
              <a:rPr lang="en-US" dirty="0" smtClean="0"/>
              <a:t>– enables you to create and edit macros</a:t>
            </a:r>
          </a:p>
          <a:p>
            <a:r>
              <a:rPr lang="en-US" b="1" dirty="0" smtClean="0"/>
              <a:t>Argument </a:t>
            </a:r>
            <a:r>
              <a:rPr lang="en-US" dirty="0" smtClean="0"/>
              <a:t>– a variable, constant, or expression that is needed to produce the output for an action</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Autofit/>
          </a:bodyPr>
          <a:lstStyle/>
          <a:p>
            <a:r>
              <a:rPr lang="en-US" dirty="0" smtClean="0"/>
              <a:t>Use the Macro Builder </a:t>
            </a:r>
            <a:br>
              <a:rPr lang="en-US" dirty="0" smtClean="0"/>
            </a:br>
            <a:r>
              <a:rPr lang="en-US" dirty="0" smtClean="0"/>
              <a:t>(continued) </a:t>
            </a:r>
            <a:endParaRPr lang="en-US" dirty="0"/>
          </a:p>
        </p:txBody>
      </p:sp>
      <p:sp>
        <p:nvSpPr>
          <p:cNvPr id="3" name="Content Placeholder 2"/>
          <p:cNvSpPr>
            <a:spLocks noGrp="1"/>
          </p:cNvSpPr>
          <p:nvPr>
            <p:ph idx="1"/>
          </p:nvPr>
        </p:nvSpPr>
        <p:spPr>
          <a:xfrm>
            <a:off x="152400" y="5257800"/>
            <a:ext cx="2362200" cy="1219200"/>
          </a:xfrm>
        </p:spPr>
        <p:txBody>
          <a:bodyPr>
            <a:noAutofit/>
          </a:bodyPr>
          <a:lstStyle/>
          <a:p>
            <a:pPr marL="0" indent="0">
              <a:buNone/>
            </a:pPr>
            <a:r>
              <a:rPr lang="en-US" sz="3000" dirty="0" smtClean="0"/>
              <a:t>Figure 10.3 Macro Builder</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13</a:t>
            </a:fld>
            <a:endParaRPr lang="en-US" dirty="0"/>
          </a:p>
        </p:txBody>
      </p:sp>
      <p:pic>
        <p:nvPicPr>
          <p:cNvPr id="3074" name="Picture 2"/>
          <p:cNvPicPr>
            <a:picLocks noChangeAspect="1" noChangeArrowheads="1"/>
          </p:cNvPicPr>
          <p:nvPr/>
        </p:nvPicPr>
        <p:blipFill>
          <a:blip r:embed="rId3" cstate="screen"/>
          <a:srcRect/>
          <a:stretch>
            <a:fillRect/>
          </a:stretch>
        </p:blipFill>
        <p:spPr bwMode="auto">
          <a:xfrm>
            <a:off x="2438400" y="1371600"/>
            <a:ext cx="6553200" cy="4914900"/>
          </a:xfrm>
          <a:prstGeom prst="rect">
            <a:avLst/>
          </a:prstGeom>
          <a:noFill/>
          <a:ln w="9525">
            <a:noFill/>
            <a:miter lim="800000"/>
            <a:headEnd/>
            <a:tailEnd/>
          </a:ln>
        </p:spPr>
      </p:pic>
      <p:sp>
        <p:nvSpPr>
          <p:cNvPr id="7" name="TextBox 6"/>
          <p:cNvSpPr txBox="1"/>
          <p:nvPr/>
        </p:nvSpPr>
        <p:spPr>
          <a:xfrm>
            <a:off x="228600" y="1371600"/>
            <a:ext cx="1676400" cy="923330"/>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Click Macro to open the Macro Builder</a:t>
            </a:r>
            <a:endParaRPr lang="en-US" dirty="0">
              <a:solidFill>
                <a:schemeClr val="bg1"/>
              </a:solidFill>
            </a:endParaRPr>
          </a:p>
        </p:txBody>
      </p:sp>
      <p:cxnSp>
        <p:nvCxnSpPr>
          <p:cNvPr id="9" name="Straight Arrow Connector 8"/>
          <p:cNvCxnSpPr>
            <a:stCxn id="7" idx="3"/>
          </p:cNvCxnSpPr>
          <p:nvPr/>
        </p:nvCxnSpPr>
        <p:spPr>
          <a:xfrm flipV="1">
            <a:off x="1905000" y="1828800"/>
            <a:ext cx="5638800" cy="4465"/>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8600" y="2514600"/>
            <a:ext cx="1524000" cy="646331"/>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Add macro actions here</a:t>
            </a:r>
            <a:endParaRPr lang="en-US" dirty="0">
              <a:solidFill>
                <a:schemeClr val="bg1"/>
              </a:solidFill>
            </a:endParaRPr>
          </a:p>
        </p:txBody>
      </p:sp>
      <p:cxnSp>
        <p:nvCxnSpPr>
          <p:cNvPr id="13" name="Straight Arrow Connector 12"/>
          <p:cNvCxnSpPr>
            <a:stCxn id="11" idx="3"/>
          </p:cNvCxnSpPr>
          <p:nvPr/>
        </p:nvCxnSpPr>
        <p:spPr>
          <a:xfrm flipV="1">
            <a:off x="1752600" y="2667000"/>
            <a:ext cx="2819400" cy="17076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28600" y="3886200"/>
            <a:ext cx="1752600" cy="923330"/>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Use the Action Catalog to find and add actions</a:t>
            </a:r>
            <a:endParaRPr lang="en-US" dirty="0">
              <a:solidFill>
                <a:schemeClr val="bg1"/>
              </a:solidFill>
            </a:endParaRPr>
          </a:p>
        </p:txBody>
      </p:sp>
      <p:sp>
        <p:nvSpPr>
          <p:cNvPr id="15" name="Left Bracket 14"/>
          <p:cNvSpPr/>
          <p:nvPr/>
        </p:nvSpPr>
        <p:spPr>
          <a:xfrm>
            <a:off x="7086600" y="3200400"/>
            <a:ext cx="381000" cy="12192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6" name="Straight Arrow Connector 15"/>
          <p:cNvCxnSpPr>
            <a:stCxn id="14" idx="3"/>
            <a:endCxn id="15" idx="1"/>
          </p:cNvCxnSpPr>
          <p:nvPr/>
        </p:nvCxnSpPr>
        <p:spPr>
          <a:xfrm flipV="1">
            <a:off x="1981200" y="3810000"/>
            <a:ext cx="5105400" cy="537865"/>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Use the Macro Builder </a:t>
            </a:r>
            <a:br>
              <a:rPr lang="en-US" dirty="0" smtClean="0"/>
            </a:br>
            <a:r>
              <a:rPr lang="en-US" b="0" dirty="0" smtClean="0"/>
              <a:t>(</a:t>
            </a:r>
            <a:r>
              <a:rPr lang="en-US" dirty="0" smtClean="0"/>
              <a:t>continued</a:t>
            </a:r>
            <a:r>
              <a:rPr lang="en-US" b="0" dirty="0" smtClean="0"/>
              <a:t>)</a:t>
            </a:r>
            <a:r>
              <a:rPr lang="en-US" dirty="0" smtClean="0"/>
              <a:t> </a:t>
            </a:r>
            <a:endParaRPr lang="en-US" dirty="0"/>
          </a:p>
        </p:txBody>
      </p:sp>
      <p:sp>
        <p:nvSpPr>
          <p:cNvPr id="3" name="Content Placeholder 2"/>
          <p:cNvSpPr>
            <a:spLocks noGrp="1"/>
          </p:cNvSpPr>
          <p:nvPr>
            <p:ph idx="1"/>
          </p:nvPr>
        </p:nvSpPr>
        <p:spPr>
          <a:xfrm>
            <a:off x="457200" y="1524000"/>
            <a:ext cx="8229600" cy="609600"/>
          </a:xfrm>
        </p:spPr>
        <p:txBody>
          <a:bodyPr/>
          <a:lstStyle/>
          <a:p>
            <a:pPr algn="ctr">
              <a:buNone/>
            </a:pPr>
            <a:r>
              <a:rPr lang="en-US" dirty="0" smtClean="0"/>
              <a:t>Figure 10.4 Macro Action with Arguments</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14</a:t>
            </a:fld>
            <a:endParaRPr lang="en-US" dirty="0"/>
          </a:p>
        </p:txBody>
      </p:sp>
      <p:pic>
        <p:nvPicPr>
          <p:cNvPr id="4098" name="Picture 2"/>
          <p:cNvPicPr>
            <a:picLocks noChangeAspect="1" noChangeArrowheads="1"/>
          </p:cNvPicPr>
          <p:nvPr/>
        </p:nvPicPr>
        <p:blipFill>
          <a:blip r:embed="rId3" cstate="screen"/>
          <a:srcRect/>
          <a:stretch>
            <a:fillRect/>
          </a:stretch>
        </p:blipFill>
        <p:spPr bwMode="auto">
          <a:xfrm>
            <a:off x="3377609" y="2971800"/>
            <a:ext cx="4972050" cy="1885950"/>
          </a:xfrm>
          <a:prstGeom prst="rect">
            <a:avLst/>
          </a:prstGeom>
          <a:noFill/>
          <a:ln w="9525">
            <a:noFill/>
            <a:miter lim="800000"/>
            <a:headEnd/>
            <a:tailEnd/>
          </a:ln>
        </p:spPr>
      </p:pic>
      <p:sp>
        <p:nvSpPr>
          <p:cNvPr id="7" name="Left Bracket 6"/>
          <p:cNvSpPr/>
          <p:nvPr/>
        </p:nvSpPr>
        <p:spPr>
          <a:xfrm>
            <a:off x="3352800" y="3581400"/>
            <a:ext cx="304800" cy="7620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TextBox 7"/>
          <p:cNvSpPr txBox="1"/>
          <p:nvPr/>
        </p:nvSpPr>
        <p:spPr>
          <a:xfrm>
            <a:off x="228600" y="3352800"/>
            <a:ext cx="2438400" cy="1219200"/>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MessageBox action has four arguments: Message, Beep, Type, and Title.</a:t>
            </a:r>
            <a:endParaRPr lang="en-US" dirty="0">
              <a:solidFill>
                <a:schemeClr val="bg1"/>
              </a:solidFill>
            </a:endParaRPr>
          </a:p>
        </p:txBody>
      </p:sp>
      <p:cxnSp>
        <p:nvCxnSpPr>
          <p:cNvPr id="9" name="Straight Connector 8"/>
          <p:cNvCxnSpPr>
            <a:stCxn id="8" idx="3"/>
            <a:endCxn id="7" idx="1"/>
          </p:cNvCxnSpPr>
          <p:nvPr/>
        </p:nvCxnSpPr>
        <p:spPr>
          <a:xfrm>
            <a:off x="2667000" y="3962400"/>
            <a:ext cx="685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Attach an Embedded Macro to an Event </a:t>
            </a:r>
            <a:endParaRPr lang="en-US" dirty="0"/>
          </a:p>
        </p:txBody>
      </p:sp>
      <p:sp>
        <p:nvSpPr>
          <p:cNvPr id="3" name="Content Placeholder 2"/>
          <p:cNvSpPr>
            <a:spLocks noGrp="1"/>
          </p:cNvSpPr>
          <p:nvPr>
            <p:ph idx="1"/>
          </p:nvPr>
        </p:nvSpPr>
        <p:spPr>
          <a:xfrm>
            <a:off x="457200" y="1524000"/>
            <a:ext cx="8229600" cy="4876800"/>
          </a:xfrm>
        </p:spPr>
        <p:txBody>
          <a:bodyPr>
            <a:normAutofit fontScale="92500" lnSpcReduction="10000"/>
          </a:bodyPr>
          <a:lstStyle/>
          <a:p>
            <a:r>
              <a:rPr lang="en-US" sz="3500" dirty="0" smtClean="0"/>
              <a:t>Embedded macros:</a:t>
            </a:r>
          </a:p>
          <a:p>
            <a:pPr lvl="1"/>
            <a:r>
              <a:rPr lang="en-US" sz="3000" dirty="0" smtClean="0"/>
              <a:t>Attached to an event of a control on a form or report, or to an event of the form or report object itself</a:t>
            </a:r>
          </a:p>
          <a:p>
            <a:pPr lvl="1"/>
            <a:r>
              <a:rPr lang="en-US" sz="3000" dirty="0" smtClean="0"/>
              <a:t>Open in Design view to attach an embedded macro</a:t>
            </a:r>
          </a:p>
          <a:p>
            <a:r>
              <a:rPr lang="en-US" sz="3500" dirty="0" smtClean="0"/>
              <a:t>To attach a macro to an event: </a:t>
            </a:r>
          </a:p>
          <a:p>
            <a:pPr lvl="1"/>
            <a:r>
              <a:rPr lang="en-US" sz="3000" dirty="0" smtClean="0"/>
              <a:t>Add a control that automatically creates an embedded macro using the Command Button Wizard</a:t>
            </a:r>
          </a:p>
          <a:p>
            <a:pPr lvl="1"/>
            <a:r>
              <a:rPr lang="en-US" sz="3000" dirty="0" smtClean="0"/>
              <a:t>Attach an embedded macro to an event using the Property Sheet </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Autofit/>
          </a:bodyPr>
          <a:lstStyle/>
          <a:p>
            <a:r>
              <a:rPr lang="en-US" dirty="0" smtClean="0"/>
              <a:t>Attach an Embedded Macro to an Event </a:t>
            </a:r>
            <a:r>
              <a:rPr lang="en-US" b="0" dirty="0" smtClean="0"/>
              <a:t>(</a:t>
            </a:r>
            <a:r>
              <a:rPr lang="en-US" dirty="0" smtClean="0"/>
              <a:t>continued</a:t>
            </a:r>
            <a:r>
              <a:rPr lang="en-US" b="0" dirty="0" smtClean="0"/>
              <a:t>)</a:t>
            </a:r>
            <a:endParaRPr lang="en-US" b="0" dirty="0"/>
          </a:p>
        </p:txBody>
      </p:sp>
      <p:sp>
        <p:nvSpPr>
          <p:cNvPr id="3" name="Content Placeholder 2"/>
          <p:cNvSpPr>
            <a:spLocks noGrp="1"/>
          </p:cNvSpPr>
          <p:nvPr>
            <p:ph idx="1"/>
          </p:nvPr>
        </p:nvSpPr>
        <p:spPr>
          <a:xfrm>
            <a:off x="457200" y="1371600"/>
            <a:ext cx="8153400" cy="762001"/>
          </a:xfrm>
        </p:spPr>
        <p:txBody>
          <a:bodyPr/>
          <a:lstStyle/>
          <a:p>
            <a:pPr algn="ctr">
              <a:buNone/>
            </a:pPr>
            <a:r>
              <a:rPr lang="en-US" dirty="0" smtClean="0"/>
              <a:t>Figure 10.6 Create an Embedded Macro</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16</a:t>
            </a:fld>
            <a:endParaRPr lang="en-US" dirty="0"/>
          </a:p>
        </p:txBody>
      </p:sp>
      <p:pic>
        <p:nvPicPr>
          <p:cNvPr id="5123" name="Picture 3"/>
          <p:cNvPicPr>
            <a:picLocks noChangeAspect="1" noChangeArrowheads="1"/>
          </p:cNvPicPr>
          <p:nvPr/>
        </p:nvPicPr>
        <p:blipFill>
          <a:blip r:embed="rId3" cstate="screen"/>
          <a:srcRect/>
          <a:stretch>
            <a:fillRect/>
          </a:stretch>
        </p:blipFill>
        <p:spPr bwMode="auto">
          <a:xfrm>
            <a:off x="2667000" y="1981200"/>
            <a:ext cx="5746587" cy="4424363"/>
          </a:xfrm>
          <a:prstGeom prst="rect">
            <a:avLst/>
          </a:prstGeom>
          <a:noFill/>
          <a:ln w="9525">
            <a:noFill/>
            <a:miter lim="800000"/>
            <a:headEnd/>
            <a:tailEnd/>
          </a:ln>
        </p:spPr>
      </p:pic>
      <p:sp>
        <p:nvSpPr>
          <p:cNvPr id="8" name="TextBox 7"/>
          <p:cNvSpPr txBox="1"/>
          <p:nvPr/>
        </p:nvSpPr>
        <p:spPr>
          <a:xfrm>
            <a:off x="304800" y="2133600"/>
            <a:ext cx="1905000" cy="1200329"/>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Select the Macro Builder in the Choose Builder dialog box</a:t>
            </a:r>
            <a:endParaRPr lang="en-US" dirty="0">
              <a:solidFill>
                <a:schemeClr val="bg1"/>
              </a:solidFill>
            </a:endParaRPr>
          </a:p>
        </p:txBody>
      </p:sp>
      <p:cxnSp>
        <p:nvCxnSpPr>
          <p:cNvPr id="10" name="Straight Arrow Connector 9"/>
          <p:cNvCxnSpPr>
            <a:stCxn id="8" idx="3"/>
          </p:cNvCxnSpPr>
          <p:nvPr/>
        </p:nvCxnSpPr>
        <p:spPr>
          <a:xfrm flipV="1">
            <a:off x="2209800" y="2438400"/>
            <a:ext cx="1676400" cy="295365"/>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28600" y="4038600"/>
            <a:ext cx="1752600" cy="646331"/>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After Update event is selected</a:t>
            </a:r>
            <a:endParaRPr lang="en-US" dirty="0">
              <a:solidFill>
                <a:schemeClr val="bg1"/>
              </a:solidFill>
            </a:endParaRPr>
          </a:p>
        </p:txBody>
      </p:sp>
      <p:sp>
        <p:nvSpPr>
          <p:cNvPr id="13" name="TextBox 12"/>
          <p:cNvSpPr txBox="1"/>
          <p:nvPr/>
        </p:nvSpPr>
        <p:spPr>
          <a:xfrm>
            <a:off x="304800" y="5181600"/>
            <a:ext cx="1219200" cy="369332"/>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Click Build</a:t>
            </a:r>
            <a:endParaRPr lang="en-US" dirty="0">
              <a:solidFill>
                <a:schemeClr val="bg1"/>
              </a:solidFill>
            </a:endParaRPr>
          </a:p>
        </p:txBody>
      </p:sp>
      <p:cxnSp>
        <p:nvCxnSpPr>
          <p:cNvPr id="15" name="Straight Arrow Connector 14"/>
          <p:cNvCxnSpPr>
            <a:stCxn id="12" idx="3"/>
          </p:cNvCxnSpPr>
          <p:nvPr/>
        </p:nvCxnSpPr>
        <p:spPr>
          <a:xfrm flipV="1">
            <a:off x="1981200" y="4343400"/>
            <a:ext cx="3581400" cy="1836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3"/>
          </p:cNvCxnSpPr>
          <p:nvPr/>
        </p:nvCxnSpPr>
        <p:spPr>
          <a:xfrm flipV="1">
            <a:off x="1524000" y="4361766"/>
            <a:ext cx="5943600" cy="100450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US" dirty="0" smtClean="0"/>
              <a:t>Identify When to Use a Data Macro </a:t>
            </a:r>
            <a:endParaRPr lang="en-US" dirty="0"/>
          </a:p>
        </p:txBody>
      </p:sp>
      <p:sp>
        <p:nvSpPr>
          <p:cNvPr id="3" name="Content Placeholder 2"/>
          <p:cNvSpPr>
            <a:spLocks noGrp="1"/>
          </p:cNvSpPr>
          <p:nvPr>
            <p:ph idx="1"/>
          </p:nvPr>
        </p:nvSpPr>
        <p:spPr>
          <a:xfrm>
            <a:off x="457200" y="1524000"/>
            <a:ext cx="8229600" cy="4876800"/>
          </a:xfrm>
        </p:spPr>
        <p:txBody>
          <a:bodyPr>
            <a:normAutofit fontScale="92500"/>
          </a:bodyPr>
          <a:lstStyle/>
          <a:p>
            <a:r>
              <a:rPr lang="en-US" dirty="0" smtClean="0"/>
              <a:t>Data macros are only used with table events and not with other objects</a:t>
            </a:r>
          </a:p>
          <a:p>
            <a:r>
              <a:rPr lang="en-US" dirty="0" smtClean="0"/>
              <a:t>A form based on a table that contains a data macro will inherit the logic of the table</a:t>
            </a:r>
          </a:p>
          <a:p>
            <a:r>
              <a:rPr lang="en-US" dirty="0" smtClean="0"/>
              <a:t>Examples of when to add a data macro to a table:</a:t>
            </a:r>
          </a:p>
          <a:p>
            <a:pPr lvl="1"/>
            <a:r>
              <a:rPr lang="en-US" sz="3000" dirty="0" smtClean="0"/>
              <a:t>Verify that a customer has no outstanding invoices</a:t>
            </a:r>
          </a:p>
          <a:p>
            <a:pPr lvl="1"/>
            <a:r>
              <a:rPr lang="en-US" sz="3000" dirty="0" smtClean="0"/>
              <a:t>Keep a log of any changes made to a specific table</a:t>
            </a:r>
          </a:p>
          <a:p>
            <a:pPr lvl="1"/>
            <a:r>
              <a:rPr lang="en-US" sz="3000" dirty="0" smtClean="0"/>
              <a:t>Send a confirmation email</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Create an Event-Driven Data Macro </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3600" dirty="0" smtClean="0"/>
              <a:t>Event-driven Data Macros</a:t>
            </a:r>
          </a:p>
          <a:p>
            <a:pPr lvl="1"/>
            <a:r>
              <a:rPr lang="en-US" dirty="0" smtClean="0"/>
              <a:t>Triggered when a table event, such as After Delete or Before Change, occurs </a:t>
            </a:r>
          </a:p>
          <a:p>
            <a:pPr lvl="1"/>
            <a:r>
              <a:rPr lang="en-US" dirty="0" smtClean="0"/>
              <a:t>Occur naturally as users enter, edit, and delete table data</a:t>
            </a:r>
          </a:p>
          <a:p>
            <a:r>
              <a:rPr lang="en-US" sz="3600" dirty="0" smtClean="0"/>
              <a:t>Named Data Macros</a:t>
            </a:r>
          </a:p>
          <a:p>
            <a:pPr lvl="1"/>
            <a:r>
              <a:rPr lang="en-US" dirty="0" smtClean="0"/>
              <a:t>Can be accessed from anywhere in the database</a:t>
            </a:r>
          </a:p>
          <a:p>
            <a:pPr lvl="1"/>
            <a:r>
              <a:rPr lang="en-US" dirty="0" smtClean="0"/>
              <a:t>Can accept parameters</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Named Data Macro </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sz="3600" dirty="0" smtClean="0"/>
              <a:t>Named Data Macro </a:t>
            </a:r>
          </a:p>
          <a:p>
            <a:pPr lvl="1"/>
            <a:r>
              <a:rPr lang="en-US" sz="3200" dirty="0" smtClean="0"/>
              <a:t>Created and edited in table Design view</a:t>
            </a:r>
          </a:p>
          <a:p>
            <a:pPr lvl="1"/>
            <a:r>
              <a:rPr lang="en-US" sz="3200" dirty="0" smtClean="0"/>
              <a:t>Save the macro with a descriptive name, such as DataMacro-Email</a:t>
            </a:r>
          </a:p>
          <a:p>
            <a:pPr lvl="1"/>
            <a:r>
              <a:rPr lang="en-US" sz="3200" dirty="0" smtClean="0"/>
              <a:t>Can be run from within another macro </a:t>
            </a:r>
            <a:endParaRPr lang="en-US" sz="32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lstStyle/>
          <a:p>
            <a:r>
              <a:rPr lang="en-US" dirty="0" smtClean="0"/>
              <a:t>Objectives</a:t>
            </a:r>
            <a:endParaRPr lang="en-US" dirty="0"/>
          </a:p>
        </p:txBody>
      </p:sp>
      <p:sp>
        <p:nvSpPr>
          <p:cNvPr id="5" name="Content Placeholder 4"/>
          <p:cNvSpPr>
            <a:spLocks noGrp="1"/>
          </p:cNvSpPr>
          <p:nvPr>
            <p:ph idx="1"/>
          </p:nvPr>
        </p:nvSpPr>
        <p:spPr>
          <a:xfrm>
            <a:off x="457200" y="1219200"/>
            <a:ext cx="8382000" cy="5181600"/>
          </a:xfrm>
        </p:spPr>
        <p:txBody>
          <a:bodyPr>
            <a:noAutofit/>
          </a:bodyPr>
          <a:lstStyle/>
          <a:p>
            <a:pPr marL="0" lvl="0">
              <a:spcBef>
                <a:spcPts val="300"/>
              </a:spcBef>
            </a:pPr>
            <a:endParaRPr lang="en-US" dirty="0" smtClean="0"/>
          </a:p>
          <a:p>
            <a:pPr marL="0" lvl="0">
              <a:spcBef>
                <a:spcPts val="300"/>
              </a:spcBef>
            </a:pPr>
            <a:r>
              <a:rPr lang="en-US" dirty="0" smtClean="0"/>
              <a:t>Understand the purpose of a macro</a:t>
            </a:r>
          </a:p>
          <a:p>
            <a:pPr marL="0" lvl="0">
              <a:spcBef>
                <a:spcPts val="300"/>
              </a:spcBef>
            </a:pPr>
            <a:r>
              <a:rPr lang="en-US" dirty="0" smtClean="0"/>
              <a:t>Create a stand-alone macro </a:t>
            </a:r>
          </a:p>
          <a:p>
            <a:pPr marL="0" lvl="0">
              <a:spcBef>
                <a:spcPts val="300"/>
              </a:spcBef>
            </a:pPr>
            <a:r>
              <a:rPr lang="en-US" dirty="0" smtClean="0"/>
              <a:t>Use the Macro Builder </a:t>
            </a:r>
          </a:p>
          <a:p>
            <a:pPr marL="0" lvl="0">
              <a:spcBef>
                <a:spcPts val="300"/>
              </a:spcBef>
            </a:pPr>
            <a:r>
              <a:rPr lang="en-US" dirty="0" smtClean="0"/>
              <a:t>Attach an embedded macro to an event </a:t>
            </a:r>
          </a:p>
          <a:p>
            <a:pPr marL="0" lvl="0">
              <a:spcBef>
                <a:spcPts val="300"/>
              </a:spcBef>
            </a:pPr>
            <a:r>
              <a:rPr lang="en-US" dirty="0" smtClean="0"/>
              <a:t>Identify when to use a data macro </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Create a Named Data Macro </a:t>
            </a:r>
            <a:br>
              <a:rPr lang="en-US" dirty="0" smtClean="0"/>
            </a:br>
            <a:r>
              <a:rPr lang="en-US" dirty="0" smtClean="0"/>
              <a:t>(continued)</a:t>
            </a:r>
            <a:endParaRPr lang="en-US" dirty="0"/>
          </a:p>
        </p:txBody>
      </p:sp>
      <p:sp>
        <p:nvSpPr>
          <p:cNvPr id="3" name="Content Placeholder 2"/>
          <p:cNvSpPr>
            <a:spLocks noGrp="1"/>
          </p:cNvSpPr>
          <p:nvPr>
            <p:ph idx="1"/>
          </p:nvPr>
        </p:nvSpPr>
        <p:spPr>
          <a:xfrm>
            <a:off x="381000" y="1447800"/>
            <a:ext cx="8229600" cy="685800"/>
          </a:xfrm>
        </p:spPr>
        <p:txBody>
          <a:bodyPr/>
          <a:lstStyle/>
          <a:p>
            <a:pPr algn="ctr">
              <a:buNone/>
            </a:pPr>
            <a:r>
              <a:rPr lang="en-US" dirty="0" smtClean="0"/>
              <a:t>Figure 10.14 Create a Named Data Macro</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20</a:t>
            </a:fld>
            <a:endParaRPr lang="en-US" dirty="0"/>
          </a:p>
        </p:txBody>
      </p:sp>
      <p:pic>
        <p:nvPicPr>
          <p:cNvPr id="6146" name="Picture 2"/>
          <p:cNvPicPr>
            <a:picLocks noChangeAspect="1" noChangeArrowheads="1"/>
          </p:cNvPicPr>
          <p:nvPr/>
        </p:nvPicPr>
        <p:blipFill>
          <a:blip r:embed="rId3" cstate="screen"/>
          <a:srcRect/>
          <a:stretch>
            <a:fillRect/>
          </a:stretch>
        </p:blipFill>
        <p:spPr bwMode="auto">
          <a:xfrm>
            <a:off x="4419600" y="2362200"/>
            <a:ext cx="3609975" cy="3009900"/>
          </a:xfrm>
          <a:prstGeom prst="rect">
            <a:avLst/>
          </a:prstGeom>
          <a:noFill/>
          <a:ln w="9525">
            <a:noFill/>
            <a:miter lim="800000"/>
            <a:headEnd/>
            <a:tailEnd/>
          </a:ln>
        </p:spPr>
      </p:pic>
      <p:sp>
        <p:nvSpPr>
          <p:cNvPr id="7" name="TextBox 6"/>
          <p:cNvSpPr txBox="1"/>
          <p:nvPr/>
        </p:nvSpPr>
        <p:spPr>
          <a:xfrm>
            <a:off x="1676400" y="2554069"/>
            <a:ext cx="1371600" cy="646331"/>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Create Data Macros</a:t>
            </a:r>
            <a:endParaRPr lang="en-US" dirty="0">
              <a:solidFill>
                <a:schemeClr val="bg1"/>
              </a:solidFill>
            </a:endParaRPr>
          </a:p>
        </p:txBody>
      </p:sp>
      <p:cxnSp>
        <p:nvCxnSpPr>
          <p:cNvPr id="9" name="Straight Arrow Connector 8"/>
          <p:cNvCxnSpPr>
            <a:stCxn id="7" idx="3"/>
          </p:cNvCxnSpPr>
          <p:nvPr/>
        </p:nvCxnSpPr>
        <p:spPr>
          <a:xfrm flipV="1">
            <a:off x="3048000" y="2858869"/>
            <a:ext cx="3200400" cy="1836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90600" y="3429000"/>
            <a:ext cx="2057400" cy="646331"/>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Design view of the Contribution table</a:t>
            </a:r>
            <a:endParaRPr lang="en-US" dirty="0">
              <a:solidFill>
                <a:schemeClr val="bg1"/>
              </a:solidFill>
            </a:endParaRPr>
          </a:p>
        </p:txBody>
      </p:sp>
      <p:sp>
        <p:nvSpPr>
          <p:cNvPr id="13" name="TextBox 12"/>
          <p:cNvSpPr txBox="1"/>
          <p:nvPr/>
        </p:nvSpPr>
        <p:spPr>
          <a:xfrm>
            <a:off x="1447800" y="4267200"/>
            <a:ext cx="1600200" cy="646331"/>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Create Named Macro</a:t>
            </a:r>
            <a:endParaRPr lang="en-US" dirty="0">
              <a:solidFill>
                <a:schemeClr val="bg1"/>
              </a:solidFill>
            </a:endParaRPr>
          </a:p>
        </p:txBody>
      </p:sp>
      <p:cxnSp>
        <p:nvCxnSpPr>
          <p:cNvPr id="15" name="Straight Arrow Connector 14"/>
          <p:cNvCxnSpPr/>
          <p:nvPr/>
        </p:nvCxnSpPr>
        <p:spPr>
          <a:xfrm flipV="1">
            <a:off x="3048000" y="3352800"/>
            <a:ext cx="1676400" cy="39936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3"/>
          </p:cNvCxnSpPr>
          <p:nvPr/>
        </p:nvCxnSpPr>
        <p:spPr>
          <a:xfrm flipV="1">
            <a:off x="3048000" y="4191000"/>
            <a:ext cx="3505200" cy="39936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868362"/>
          </a:xfrm>
        </p:spPr>
        <p:txBody>
          <a:bodyPr>
            <a:noAutofit/>
          </a:bodyPr>
          <a:lstStyle/>
          <a:p>
            <a:r>
              <a:rPr lang="en-US" dirty="0" smtClean="0"/>
              <a:t>Understand the Fundamentals </a:t>
            </a:r>
            <a:br>
              <a:rPr lang="en-US" dirty="0" smtClean="0"/>
            </a:br>
            <a:r>
              <a:rPr lang="en-US" dirty="0" smtClean="0"/>
              <a:t>of SQL </a:t>
            </a:r>
            <a:endParaRPr lang="en-US" dirty="0"/>
          </a:p>
        </p:txBody>
      </p:sp>
      <p:sp>
        <p:nvSpPr>
          <p:cNvPr id="3" name="Content Placeholder 2"/>
          <p:cNvSpPr>
            <a:spLocks noGrp="1"/>
          </p:cNvSpPr>
          <p:nvPr>
            <p:ph idx="1"/>
          </p:nvPr>
        </p:nvSpPr>
        <p:spPr>
          <a:xfrm>
            <a:off x="228600" y="1371600"/>
            <a:ext cx="8610600" cy="5029200"/>
          </a:xfrm>
        </p:spPr>
        <p:txBody>
          <a:bodyPr>
            <a:normAutofit/>
          </a:bodyPr>
          <a:lstStyle/>
          <a:p>
            <a:r>
              <a:rPr lang="en-US" sz="3600" dirty="0" smtClean="0"/>
              <a:t>Structured Query Language (SQL)</a:t>
            </a:r>
          </a:p>
          <a:p>
            <a:pPr lvl="1"/>
            <a:r>
              <a:rPr lang="en-US" sz="3200" dirty="0" smtClean="0"/>
              <a:t>Industry standard language for defining, manipulating, and retrieving the data in a database</a:t>
            </a:r>
          </a:p>
          <a:p>
            <a:pPr lvl="1"/>
            <a:r>
              <a:rPr lang="en-US" sz="3200" dirty="0" smtClean="0"/>
              <a:t>Developed at IBM by Donald Chamberlin and Raymond Boyce in the early 1970s</a:t>
            </a:r>
          </a:p>
          <a:p>
            <a:pPr lvl="1"/>
            <a:r>
              <a:rPr lang="en-US" sz="3200" dirty="0" smtClean="0"/>
              <a:t>Used to create and modify tables</a:t>
            </a:r>
          </a:p>
          <a:p>
            <a:pPr lvl="1"/>
            <a:r>
              <a:rPr lang="en-US" sz="3200" dirty="0" smtClean="0"/>
              <a:t>Microsoft’s own version of SQL for Microsoft Access</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020762"/>
          </a:xfrm>
        </p:spPr>
        <p:txBody>
          <a:bodyPr>
            <a:noAutofit/>
          </a:bodyPr>
          <a:lstStyle/>
          <a:p>
            <a:r>
              <a:rPr lang="en-US" dirty="0" smtClean="0"/>
              <a:t>Interpret an SQL Select Statement </a:t>
            </a:r>
            <a:endParaRPr lang="en-US" dirty="0"/>
          </a:p>
        </p:txBody>
      </p:sp>
      <p:sp>
        <p:nvSpPr>
          <p:cNvPr id="3" name="Content Placeholder 2"/>
          <p:cNvSpPr>
            <a:spLocks noGrp="1"/>
          </p:cNvSpPr>
          <p:nvPr>
            <p:ph idx="1"/>
          </p:nvPr>
        </p:nvSpPr>
        <p:spPr>
          <a:xfrm>
            <a:off x="457200" y="1524000"/>
            <a:ext cx="8229600" cy="4495800"/>
          </a:xfrm>
        </p:spPr>
        <p:txBody>
          <a:bodyPr>
            <a:normAutofit/>
          </a:bodyPr>
          <a:lstStyle/>
          <a:p>
            <a:endParaRPr lang="en-US" sz="3600" b="1" dirty="0" smtClean="0"/>
          </a:p>
          <a:p>
            <a:r>
              <a:rPr lang="en-US" sz="3600" b="1" dirty="0" smtClean="0"/>
              <a:t>SQL Select Statement</a:t>
            </a:r>
            <a:r>
              <a:rPr lang="en-US" sz="3600" dirty="0" smtClean="0"/>
              <a:t> – is used to retrieve data from the tables in a database</a:t>
            </a:r>
          </a:p>
          <a:p>
            <a:r>
              <a:rPr lang="en-US" sz="3600" b="1" dirty="0" smtClean="0"/>
              <a:t>SQL Keyword </a:t>
            </a:r>
            <a:r>
              <a:rPr lang="en-US" sz="3600" dirty="0" smtClean="0"/>
              <a:t>– defines the purpose and the structure of an SQL Statement</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Autofit/>
          </a:bodyPr>
          <a:lstStyle/>
          <a:p>
            <a:r>
              <a:rPr lang="en-US" dirty="0" smtClean="0"/>
              <a:t>Interpret an SQL Select Statement </a:t>
            </a:r>
            <a:r>
              <a:rPr lang="en-US" b="0" dirty="0" smtClean="0"/>
              <a:t>(</a:t>
            </a:r>
            <a:r>
              <a:rPr lang="en-US" dirty="0" smtClean="0"/>
              <a:t>continued</a:t>
            </a:r>
            <a:r>
              <a:rPr lang="en-US" b="0" dirty="0" smtClean="0"/>
              <a:t>)</a:t>
            </a:r>
            <a:endParaRPr lang="en-US" b="0" dirty="0"/>
          </a:p>
        </p:txBody>
      </p:sp>
      <p:sp>
        <p:nvSpPr>
          <p:cNvPr id="3" name="Content Placeholder 2"/>
          <p:cNvSpPr>
            <a:spLocks noGrp="1"/>
          </p:cNvSpPr>
          <p:nvPr>
            <p:ph idx="1"/>
          </p:nvPr>
        </p:nvSpPr>
        <p:spPr>
          <a:xfrm>
            <a:off x="457200" y="1828800"/>
            <a:ext cx="8229600" cy="4419600"/>
          </a:xfrm>
        </p:spPr>
        <p:txBody>
          <a:bodyPr/>
          <a:lstStyle/>
          <a:p>
            <a:r>
              <a:rPr lang="en-US" sz="3600" dirty="0" smtClean="0"/>
              <a:t>Four basic SQL keywords:</a:t>
            </a:r>
          </a:p>
          <a:p>
            <a:pPr lvl="1"/>
            <a:r>
              <a:rPr lang="en-US" b="1" dirty="0" smtClean="0"/>
              <a:t>SELECT </a:t>
            </a:r>
            <a:r>
              <a:rPr lang="en-US" dirty="0" smtClean="0"/>
              <a:t>- Instructs Access to return the specific fields from one or more tables</a:t>
            </a:r>
          </a:p>
          <a:p>
            <a:pPr lvl="1"/>
            <a:r>
              <a:rPr lang="en-US" b="1" dirty="0" smtClean="0"/>
              <a:t>FROM</a:t>
            </a:r>
            <a:r>
              <a:rPr lang="en-US" dirty="0" smtClean="0"/>
              <a:t> - Specifies the table(s) that will be searched</a:t>
            </a:r>
          </a:p>
          <a:p>
            <a:pPr lvl="1"/>
            <a:r>
              <a:rPr lang="en-US" b="1" dirty="0" smtClean="0"/>
              <a:t>WHERE </a:t>
            </a:r>
            <a:r>
              <a:rPr lang="en-US" dirty="0" smtClean="0"/>
              <a:t>- Specifies the criteria that records must match to be included in the results</a:t>
            </a:r>
          </a:p>
          <a:p>
            <a:pPr lvl="1"/>
            <a:r>
              <a:rPr lang="en-US" b="1" dirty="0" smtClean="0"/>
              <a:t>ORDER BY </a:t>
            </a:r>
            <a:r>
              <a:rPr lang="en-US" dirty="0" smtClean="0"/>
              <a:t>- Is used to sort the records by a certain field in either ascending or descending order</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Use an SQL Select Statement as a Record Source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24</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743200" y="1524000"/>
            <a:ext cx="5969000" cy="4476750"/>
          </a:xfrm>
          <a:prstGeom prst="rect">
            <a:avLst/>
          </a:prstGeom>
          <a:noFill/>
          <a:ln w="9525">
            <a:noFill/>
            <a:miter lim="800000"/>
            <a:headEnd/>
            <a:tailEnd/>
          </a:ln>
        </p:spPr>
      </p:pic>
      <p:sp>
        <p:nvSpPr>
          <p:cNvPr id="7" name="TextBox 6"/>
          <p:cNvSpPr txBox="1"/>
          <p:nvPr/>
        </p:nvSpPr>
        <p:spPr>
          <a:xfrm>
            <a:off x="457200" y="2590800"/>
            <a:ext cx="1828800" cy="646331"/>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Record source is an SQL statement</a:t>
            </a:r>
            <a:endParaRPr lang="en-US" dirty="0">
              <a:solidFill>
                <a:schemeClr val="bg1"/>
              </a:solidFill>
            </a:endParaRPr>
          </a:p>
        </p:txBody>
      </p:sp>
      <p:cxnSp>
        <p:nvCxnSpPr>
          <p:cNvPr id="11" name="Straight Arrow Connector 10"/>
          <p:cNvCxnSpPr>
            <a:stCxn id="7" idx="3"/>
          </p:cNvCxnSpPr>
          <p:nvPr/>
        </p:nvCxnSpPr>
        <p:spPr>
          <a:xfrm flipV="1">
            <a:off x="2286000" y="2895600"/>
            <a:ext cx="4191000" cy="1836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28600" y="5943600"/>
            <a:ext cx="8915400" cy="523220"/>
          </a:xfrm>
          <a:prstGeom prst="rect">
            <a:avLst/>
          </a:prstGeom>
          <a:noFill/>
        </p:spPr>
        <p:txBody>
          <a:bodyPr wrap="square" rtlCol="0">
            <a:spAutoFit/>
          </a:bodyPr>
          <a:lstStyle/>
          <a:p>
            <a:r>
              <a:rPr lang="en-US" sz="2800" dirty="0" smtClean="0">
                <a:latin typeface="Garamond" pitchFamily="18" charset="0"/>
              </a:rPr>
              <a:t>FIGURE 10.26 Contribution Report with SQL Record Source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Use an SQL Select Statement as a Record Source (continued)</a:t>
            </a:r>
            <a:endParaRPr lang="en-US" dirty="0"/>
          </a:p>
        </p:txBody>
      </p:sp>
      <p:sp>
        <p:nvSpPr>
          <p:cNvPr id="3" name="Content Placeholder 2"/>
          <p:cNvSpPr>
            <a:spLocks noGrp="1"/>
          </p:cNvSpPr>
          <p:nvPr>
            <p:ph idx="1"/>
          </p:nvPr>
        </p:nvSpPr>
        <p:spPr>
          <a:xfrm>
            <a:off x="457200" y="1905000"/>
            <a:ext cx="8229600" cy="4419600"/>
          </a:xfrm>
        </p:spPr>
        <p:txBody>
          <a:bodyPr>
            <a:normAutofit/>
          </a:bodyPr>
          <a:lstStyle/>
          <a:p>
            <a:r>
              <a:rPr lang="en-US" sz="3600" dirty="0" smtClean="0"/>
              <a:t>Basic structure of an SQL statement:</a:t>
            </a:r>
          </a:p>
          <a:p>
            <a:pPr lvl="3">
              <a:buNone/>
            </a:pPr>
            <a:r>
              <a:rPr lang="en-US" sz="3200" dirty="0" smtClean="0"/>
              <a:t>SELECT field names</a:t>
            </a:r>
          </a:p>
          <a:p>
            <a:pPr lvl="3">
              <a:buNone/>
            </a:pPr>
            <a:r>
              <a:rPr lang="en-US" sz="3200" dirty="0" smtClean="0"/>
              <a:t>FROM table name</a:t>
            </a:r>
          </a:p>
          <a:p>
            <a:pPr lvl="3">
              <a:buNone/>
            </a:pPr>
            <a:r>
              <a:rPr lang="en-US" sz="3200" dirty="0" smtClean="0"/>
              <a:t>WHERE specified criteria must be met</a:t>
            </a:r>
          </a:p>
          <a:p>
            <a:pPr lvl="3">
              <a:buNone/>
            </a:pPr>
            <a:r>
              <a:rPr lang="en-US" sz="3200" dirty="0" smtClean="0"/>
              <a:t>ORDER BY field name;</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Use an SQL Select Statement as a Record Source </a:t>
            </a:r>
            <a:r>
              <a:rPr lang="en-US" b="0" dirty="0" smtClean="0"/>
              <a:t>(</a:t>
            </a:r>
            <a:r>
              <a:rPr lang="en-US" dirty="0" smtClean="0"/>
              <a:t>continued</a:t>
            </a:r>
            <a:r>
              <a:rPr lang="en-US" b="0" dirty="0" smtClean="0"/>
              <a:t>)</a:t>
            </a:r>
            <a:endParaRPr lang="en-US" dirty="0"/>
          </a:p>
        </p:txBody>
      </p:sp>
      <p:sp>
        <p:nvSpPr>
          <p:cNvPr id="3" name="Content Placeholder 2"/>
          <p:cNvSpPr>
            <a:spLocks noGrp="1"/>
          </p:cNvSpPr>
          <p:nvPr>
            <p:ph idx="1"/>
          </p:nvPr>
        </p:nvSpPr>
        <p:spPr/>
        <p:txBody>
          <a:bodyPr>
            <a:normAutofit/>
          </a:bodyPr>
          <a:lstStyle/>
          <a:p>
            <a:r>
              <a:rPr lang="en-US" dirty="0" smtClean="0"/>
              <a:t>Reasons for using an SQL statement for a record source:</a:t>
            </a:r>
          </a:p>
          <a:p>
            <a:pPr lvl="1"/>
            <a:r>
              <a:rPr lang="en-US" sz="3200" dirty="0" smtClean="0"/>
              <a:t>Create a form or report without creating a new query</a:t>
            </a:r>
          </a:p>
          <a:p>
            <a:pPr lvl="1"/>
            <a:r>
              <a:rPr lang="en-US" sz="3200" dirty="0" smtClean="0"/>
              <a:t>Easier to transfer a form or report to another database</a:t>
            </a:r>
          </a:p>
          <a:p>
            <a:pPr lvl="1"/>
            <a:r>
              <a:rPr lang="en-US" sz="3200" dirty="0" smtClean="0"/>
              <a:t>Construct the record source of a report at run-time using VBA</a:t>
            </a:r>
            <a:endParaRPr lang="en-US" sz="32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81000" y="1600200"/>
            <a:ext cx="8458200" cy="4525963"/>
          </a:xfrm>
        </p:spPr>
        <p:txBody>
          <a:bodyPr>
            <a:normAutofit/>
          </a:bodyPr>
          <a:lstStyle/>
          <a:p>
            <a:pPr lvl="0"/>
            <a:r>
              <a:rPr lang="en-US" sz="3600" dirty="0" smtClean="0"/>
              <a:t>In this chapter, you learned how to use the following advanced techniques in Microsoft Access 2010:</a:t>
            </a:r>
          </a:p>
          <a:p>
            <a:pPr lvl="1"/>
            <a:r>
              <a:rPr lang="en-US" sz="3600" dirty="0" smtClean="0"/>
              <a:t>Macros: to verify data entry and automate tasks</a:t>
            </a:r>
          </a:p>
          <a:p>
            <a:pPr lvl="1"/>
            <a:r>
              <a:rPr lang="en-US" sz="3600" dirty="0" smtClean="0"/>
              <a:t>SQL statements: to create record sources</a:t>
            </a:r>
            <a:endParaRPr lang="en-US" sz="36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28</a:t>
            </a:fld>
            <a:endParaRPr lang="en-US" dirty="0"/>
          </a:p>
        </p:txBody>
      </p:sp>
      <p:pic>
        <p:nvPicPr>
          <p:cNvPr id="6" name="Content Placeholder 5" descr="epfkknaj[1]"/>
          <p:cNvPicPr>
            <a:picLocks noGrp="1" noChangeAspect="1" noChangeArrowheads="1"/>
          </p:cNvPicPr>
          <p:nvPr>
            <p:ph/>
          </p:nvPr>
        </p:nvPicPr>
        <p:blipFill>
          <a:blip r:embed="rId3" cstate="screen"/>
          <a:srcRect/>
          <a:stretch>
            <a:fillRect/>
          </a:stretch>
        </p:blipFill>
        <p:spPr>
          <a:xfrm>
            <a:off x="2667000" y="1314450"/>
            <a:ext cx="4076700" cy="4046538"/>
          </a:xfrm>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 </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29</a:t>
            </a:fld>
            <a:endParaRPr lang="en-US" dirty="0"/>
          </a:p>
        </p:txBody>
      </p:sp>
      <p:pic>
        <p:nvPicPr>
          <p:cNvPr id="1026" name="Picture 1" descr="cid:3293795473_47524415"/>
          <p:cNvPicPr>
            <a:picLocks noChangeAspect="1" noChangeArrowheads="1"/>
          </p:cNvPicPr>
          <p:nvPr/>
        </p:nvPicPr>
        <p:blipFill>
          <a:blip r:embed="rId2" cstate="screen"/>
          <a:srcRect/>
          <a:stretch>
            <a:fillRect/>
          </a:stretch>
        </p:blipFill>
        <p:spPr bwMode="auto">
          <a:xfrm>
            <a:off x="1752600" y="1752600"/>
            <a:ext cx="5486400" cy="1714500"/>
          </a:xfrm>
          <a:prstGeom prst="rect">
            <a:avLst/>
          </a:prstGeom>
          <a:noFill/>
          <a:ln w="9525">
            <a:noFill/>
            <a:miter lim="800000"/>
            <a:headEnd/>
            <a:tailEnd/>
          </a:ln>
        </p:spPr>
      </p:pic>
      <p:sp>
        <p:nvSpPr>
          <p:cNvPr id="8" name="TextBox 6"/>
          <p:cNvSpPr txBox="1">
            <a:spLocks noChangeArrowheads="1"/>
          </p:cNvSpPr>
          <p:nvPr/>
        </p:nvSpPr>
        <p:spPr bwMode="auto">
          <a:xfrm>
            <a:off x="1066800" y="3810000"/>
            <a:ext cx="7086600" cy="1477328"/>
          </a:xfrm>
          <a:prstGeom prst="rect">
            <a:avLst/>
          </a:prstGeom>
          <a:noFill/>
          <a:ln w="9525">
            <a:noFill/>
            <a:miter lim="800000"/>
            <a:headEnd/>
            <a:tailEnd/>
          </a:ln>
        </p:spPr>
        <p:txBody>
          <a:bodyPr>
            <a:spAutoFit/>
          </a:bodyPr>
          <a:lstStyle/>
          <a:p>
            <a:r>
              <a:rPr lang="en-US" dirty="0">
                <a:latin typeface="Garamond"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(continued)</a:t>
            </a:r>
            <a:endParaRPr lang="en-US" dirty="0"/>
          </a:p>
        </p:txBody>
      </p:sp>
      <p:sp>
        <p:nvSpPr>
          <p:cNvPr id="3" name="Content Placeholder 2"/>
          <p:cNvSpPr>
            <a:spLocks noGrp="1"/>
          </p:cNvSpPr>
          <p:nvPr>
            <p:ph idx="1"/>
          </p:nvPr>
        </p:nvSpPr>
        <p:spPr/>
        <p:txBody>
          <a:bodyPr/>
          <a:lstStyle/>
          <a:p>
            <a:pPr marL="0" lvl="0">
              <a:spcBef>
                <a:spcPts val="300"/>
              </a:spcBef>
            </a:pPr>
            <a:endParaRPr lang="en-US" dirty="0" smtClean="0"/>
          </a:p>
          <a:p>
            <a:pPr marL="0" lvl="0">
              <a:spcBef>
                <a:spcPts val="300"/>
              </a:spcBef>
            </a:pPr>
            <a:r>
              <a:rPr lang="en-US" dirty="0" smtClean="0"/>
              <a:t>Create an event-driven data macro </a:t>
            </a:r>
          </a:p>
          <a:p>
            <a:pPr marL="0" lvl="0">
              <a:spcBef>
                <a:spcPts val="300"/>
              </a:spcBef>
            </a:pPr>
            <a:r>
              <a:rPr lang="en-US" dirty="0" smtClean="0"/>
              <a:t>Create a named data macro </a:t>
            </a:r>
          </a:p>
          <a:p>
            <a:pPr marL="0" lvl="0">
              <a:spcBef>
                <a:spcPts val="300"/>
              </a:spcBef>
            </a:pPr>
            <a:r>
              <a:rPr lang="en-US" dirty="0" smtClean="0"/>
              <a:t>Understand the fundamentals of SQL </a:t>
            </a:r>
          </a:p>
          <a:p>
            <a:pPr marL="0" lvl="0">
              <a:spcBef>
                <a:spcPts val="300"/>
              </a:spcBef>
            </a:pPr>
            <a:r>
              <a:rPr lang="en-US" dirty="0" smtClean="0"/>
              <a:t>Interpret an SQL Select Statement </a:t>
            </a:r>
          </a:p>
          <a:p>
            <a:pPr marL="0" lvl="0">
              <a:spcBef>
                <a:spcPts val="300"/>
              </a:spcBef>
            </a:pPr>
            <a:r>
              <a:rPr lang="en-US" dirty="0" smtClean="0"/>
              <a:t>Use an SQL Select Statement as a record source</a:t>
            </a:r>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1325562"/>
          </a:xfrm>
        </p:spPr>
        <p:txBody>
          <a:bodyPr>
            <a:noAutofit/>
          </a:bodyPr>
          <a:lstStyle/>
          <a:p>
            <a:pPr lvl="0"/>
            <a:r>
              <a:rPr lang="en-US" dirty="0" smtClean="0"/>
              <a:t>Understand the Purpose of a Macro</a:t>
            </a:r>
            <a:endParaRPr lang="en-US" dirty="0"/>
          </a:p>
        </p:txBody>
      </p:sp>
      <p:sp>
        <p:nvSpPr>
          <p:cNvPr id="9" name="Content Placeholder 8"/>
          <p:cNvSpPr>
            <a:spLocks noGrp="1"/>
          </p:cNvSpPr>
          <p:nvPr>
            <p:ph idx="1"/>
          </p:nvPr>
        </p:nvSpPr>
        <p:spPr>
          <a:xfrm>
            <a:off x="457200" y="1447800"/>
            <a:ext cx="8229600" cy="4876800"/>
          </a:xfrm>
        </p:spPr>
        <p:txBody>
          <a:bodyPr>
            <a:noAutofit/>
          </a:bodyPr>
          <a:lstStyle/>
          <a:p>
            <a:pPr>
              <a:spcBef>
                <a:spcPts val="300"/>
              </a:spcBef>
            </a:pPr>
            <a:endParaRPr lang="en-US" b="1" dirty="0" smtClean="0"/>
          </a:p>
          <a:p>
            <a:pPr>
              <a:spcBef>
                <a:spcPts val="300"/>
              </a:spcBef>
            </a:pPr>
            <a:r>
              <a:rPr lang="en-US" b="1" dirty="0" smtClean="0"/>
              <a:t>Macro </a:t>
            </a:r>
            <a:r>
              <a:rPr lang="en-US" dirty="0" smtClean="0"/>
              <a:t>–</a:t>
            </a:r>
            <a:r>
              <a:rPr lang="en-US" b="1" dirty="0" smtClean="0"/>
              <a:t> </a:t>
            </a:r>
            <a:r>
              <a:rPr lang="en-US" dirty="0" smtClean="0"/>
              <a:t>a series of actions that can be programmed to automate tasks</a:t>
            </a:r>
          </a:p>
          <a:p>
            <a:pPr>
              <a:spcBef>
                <a:spcPts val="300"/>
              </a:spcBef>
            </a:pPr>
            <a:r>
              <a:rPr lang="en-US" b="1" dirty="0" smtClean="0"/>
              <a:t>Event </a:t>
            </a:r>
            <a:r>
              <a:rPr lang="en-US" dirty="0" smtClean="0"/>
              <a:t>– occurs when a user enters, edits, or deletes data; events can also occur when users open, use, and close forms and reports</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Autofit/>
          </a:bodyPr>
          <a:lstStyle/>
          <a:p>
            <a:r>
              <a:rPr lang="en-US" dirty="0" smtClean="0"/>
              <a:t>Understand the Purpose of a Macro (continued)</a:t>
            </a:r>
            <a:endParaRPr lang="en-US" dirty="0"/>
          </a:p>
        </p:txBody>
      </p:sp>
      <p:sp>
        <p:nvSpPr>
          <p:cNvPr id="3" name="Content Placeholder 2"/>
          <p:cNvSpPr>
            <a:spLocks noGrp="1"/>
          </p:cNvSpPr>
          <p:nvPr>
            <p:ph idx="1"/>
          </p:nvPr>
        </p:nvSpPr>
        <p:spPr/>
        <p:txBody>
          <a:bodyPr>
            <a:noAutofit/>
          </a:bodyPr>
          <a:lstStyle/>
          <a:p>
            <a:pPr>
              <a:spcBef>
                <a:spcPts val="300"/>
              </a:spcBef>
            </a:pPr>
            <a:r>
              <a:rPr lang="en-US" sz="3600" dirty="0" smtClean="0"/>
              <a:t>Two types of macro:</a:t>
            </a:r>
          </a:p>
          <a:p>
            <a:pPr lvl="1">
              <a:spcBef>
                <a:spcPts val="300"/>
              </a:spcBef>
            </a:pPr>
            <a:r>
              <a:rPr lang="en-US" sz="3200" b="1" dirty="0" smtClean="0"/>
              <a:t> Stand</a:t>
            </a:r>
            <a:r>
              <a:rPr lang="en-US" sz="3200" dirty="0" smtClean="0"/>
              <a:t>-</a:t>
            </a:r>
            <a:r>
              <a:rPr lang="en-US" sz="3200" b="1" dirty="0" smtClean="0"/>
              <a:t>alone macro </a:t>
            </a:r>
            <a:r>
              <a:rPr lang="en-US" sz="3200" dirty="0" smtClean="0"/>
              <a:t>– a database object that you create and use independently of other controls or objects</a:t>
            </a:r>
          </a:p>
          <a:p>
            <a:pPr lvl="1">
              <a:spcBef>
                <a:spcPts val="300"/>
              </a:spcBef>
            </a:pPr>
            <a:r>
              <a:rPr lang="en-US" sz="3200" dirty="0" smtClean="0"/>
              <a:t>E</a:t>
            </a:r>
            <a:r>
              <a:rPr lang="en-US" sz="3200" b="1" dirty="0" smtClean="0"/>
              <a:t>mbedded macro </a:t>
            </a:r>
            <a:r>
              <a:rPr lang="en-US" sz="3200" dirty="0" smtClean="0"/>
              <a:t>– a macro that executes when an event attached to a control or object occurs</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Autofit/>
          </a:bodyPr>
          <a:lstStyle/>
          <a:p>
            <a:r>
              <a:rPr lang="en-US" dirty="0" smtClean="0"/>
              <a:t>Understand the Purpose of a Macro (continued)</a:t>
            </a:r>
            <a:endParaRPr lang="en-US" dirty="0"/>
          </a:p>
        </p:txBody>
      </p:sp>
      <p:sp>
        <p:nvSpPr>
          <p:cNvPr id="3" name="Content Placeholder 2"/>
          <p:cNvSpPr>
            <a:spLocks noGrp="1"/>
          </p:cNvSpPr>
          <p:nvPr>
            <p:ph idx="1"/>
          </p:nvPr>
        </p:nvSpPr>
        <p:spPr>
          <a:xfrm>
            <a:off x="457200" y="1752600"/>
            <a:ext cx="8305800" cy="4495800"/>
          </a:xfrm>
        </p:spPr>
        <p:txBody>
          <a:bodyPr>
            <a:normAutofit lnSpcReduction="10000"/>
          </a:bodyPr>
          <a:lstStyle/>
          <a:p>
            <a:r>
              <a:rPr lang="en-US" sz="3600" dirty="0" smtClean="0"/>
              <a:t>Two examples of an event attached to a control:</a:t>
            </a:r>
          </a:p>
          <a:p>
            <a:pPr lvl="1"/>
            <a:r>
              <a:rPr lang="en-US" sz="3200" b="1" dirty="0" smtClean="0"/>
              <a:t>After Update event</a:t>
            </a:r>
          </a:p>
          <a:p>
            <a:pPr lvl="2"/>
            <a:r>
              <a:rPr lang="en-US" sz="2800" dirty="0" smtClean="0"/>
              <a:t>Triggered each time you enter (update) data into a field on a form </a:t>
            </a:r>
          </a:p>
          <a:p>
            <a:pPr lvl="1"/>
            <a:r>
              <a:rPr lang="en-US" sz="3200" b="1" dirty="0" smtClean="0"/>
              <a:t>On Close event</a:t>
            </a:r>
          </a:p>
          <a:p>
            <a:pPr lvl="2"/>
            <a:r>
              <a:rPr lang="en-US" sz="2800" dirty="0" smtClean="0"/>
              <a:t>Happens whenever you close a form or a report</a:t>
            </a:r>
          </a:p>
          <a:p>
            <a:pPr lvl="2"/>
            <a:r>
              <a:rPr lang="en-US" sz="2800" dirty="0" smtClean="0"/>
              <a:t>When triggered Access will execute the steps stored in the macro </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Autofit/>
          </a:bodyPr>
          <a:lstStyle/>
          <a:p>
            <a:r>
              <a:rPr lang="en-US" dirty="0" smtClean="0"/>
              <a:t>Understand the Purpose of a </a:t>
            </a:r>
            <a:br>
              <a:rPr lang="en-US" dirty="0" smtClean="0"/>
            </a:br>
            <a:r>
              <a:rPr lang="en-US" dirty="0" smtClean="0"/>
              <a:t>Macro </a:t>
            </a:r>
            <a:r>
              <a:rPr lang="en-US" b="0" dirty="0" smtClean="0"/>
              <a:t>(</a:t>
            </a:r>
            <a:r>
              <a:rPr lang="en-US" dirty="0" smtClean="0"/>
              <a:t>continued</a:t>
            </a:r>
            <a:r>
              <a:rPr lang="en-US" b="0" dirty="0" smtClean="0"/>
              <a:t>)</a:t>
            </a:r>
            <a:endParaRPr lang="en-US" dirty="0"/>
          </a:p>
        </p:txBody>
      </p:sp>
      <p:sp>
        <p:nvSpPr>
          <p:cNvPr id="3" name="Content Placeholder 2"/>
          <p:cNvSpPr>
            <a:spLocks noGrp="1"/>
          </p:cNvSpPr>
          <p:nvPr>
            <p:ph idx="1"/>
          </p:nvPr>
        </p:nvSpPr>
        <p:spPr>
          <a:xfrm>
            <a:off x="381000" y="1447800"/>
            <a:ext cx="8229600" cy="609600"/>
          </a:xfrm>
        </p:spPr>
        <p:txBody>
          <a:bodyPr/>
          <a:lstStyle/>
          <a:p>
            <a:pPr algn="ctr">
              <a:buNone/>
            </a:pPr>
            <a:r>
              <a:rPr lang="en-US" dirty="0" smtClean="0"/>
              <a:t>Figure 10.1 Stand-Alone Macro</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7</a:t>
            </a:fld>
            <a:endParaRPr lang="en-US" dirty="0"/>
          </a:p>
        </p:txBody>
      </p:sp>
      <p:pic>
        <p:nvPicPr>
          <p:cNvPr id="1026" name="Picture 2"/>
          <p:cNvPicPr>
            <a:picLocks noChangeAspect="1" noChangeArrowheads="1"/>
          </p:cNvPicPr>
          <p:nvPr/>
        </p:nvPicPr>
        <p:blipFill>
          <a:blip r:embed="rId3" cstate="screen"/>
          <a:srcRect/>
          <a:stretch>
            <a:fillRect/>
          </a:stretch>
        </p:blipFill>
        <p:spPr bwMode="auto">
          <a:xfrm>
            <a:off x="2667000" y="2057400"/>
            <a:ext cx="5715000" cy="4286250"/>
          </a:xfrm>
          <a:prstGeom prst="rect">
            <a:avLst/>
          </a:prstGeom>
          <a:noFill/>
          <a:ln w="9525">
            <a:noFill/>
            <a:miter lim="800000"/>
            <a:headEnd/>
            <a:tailEnd/>
          </a:ln>
        </p:spPr>
      </p:pic>
      <p:sp>
        <p:nvSpPr>
          <p:cNvPr id="7" name="TextBox 6"/>
          <p:cNvSpPr txBox="1"/>
          <p:nvPr/>
        </p:nvSpPr>
        <p:spPr>
          <a:xfrm>
            <a:off x="304800" y="4419600"/>
            <a:ext cx="1752600" cy="1200329"/>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Stand-alone macros appear</a:t>
            </a:r>
          </a:p>
          <a:p>
            <a:r>
              <a:rPr lang="en-US" dirty="0" smtClean="0">
                <a:solidFill>
                  <a:schemeClr val="bg1"/>
                </a:solidFill>
              </a:rPr>
              <a:t>in Navigation Pane</a:t>
            </a:r>
            <a:endParaRPr lang="en-US" dirty="0">
              <a:solidFill>
                <a:schemeClr val="bg1"/>
              </a:solidFill>
            </a:endParaRPr>
          </a:p>
        </p:txBody>
      </p:sp>
      <p:sp>
        <p:nvSpPr>
          <p:cNvPr id="8" name="Left Bracket 7"/>
          <p:cNvSpPr/>
          <p:nvPr/>
        </p:nvSpPr>
        <p:spPr>
          <a:xfrm>
            <a:off x="2514600" y="4800600"/>
            <a:ext cx="152400" cy="4572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9" name="Straight Connector 8"/>
          <p:cNvCxnSpPr>
            <a:endCxn id="8" idx="1"/>
          </p:cNvCxnSpPr>
          <p:nvPr/>
        </p:nvCxnSpPr>
        <p:spPr>
          <a:xfrm>
            <a:off x="1981200" y="5019764"/>
            <a:ext cx="533400" cy="9436"/>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371600"/>
          </a:xfrm>
        </p:spPr>
        <p:txBody>
          <a:bodyPr>
            <a:noAutofit/>
          </a:bodyPr>
          <a:lstStyle/>
          <a:p>
            <a:r>
              <a:rPr lang="en-US" dirty="0" smtClean="0"/>
              <a:t>Understand the Purpose of a </a:t>
            </a:r>
            <a:br>
              <a:rPr lang="en-US" dirty="0" smtClean="0"/>
            </a:br>
            <a:r>
              <a:rPr lang="en-US" dirty="0" smtClean="0"/>
              <a:t>Macro (continued)</a:t>
            </a:r>
            <a:endParaRPr lang="en-US" dirty="0"/>
          </a:p>
        </p:txBody>
      </p:sp>
      <p:sp>
        <p:nvSpPr>
          <p:cNvPr id="3" name="Content Placeholder 2"/>
          <p:cNvSpPr>
            <a:spLocks noGrp="1"/>
          </p:cNvSpPr>
          <p:nvPr>
            <p:ph idx="1"/>
          </p:nvPr>
        </p:nvSpPr>
        <p:spPr>
          <a:xfrm>
            <a:off x="228600" y="5105400"/>
            <a:ext cx="3124200" cy="1066800"/>
          </a:xfrm>
        </p:spPr>
        <p:txBody>
          <a:bodyPr>
            <a:normAutofit/>
          </a:bodyPr>
          <a:lstStyle/>
          <a:p>
            <a:pPr marL="0" indent="0">
              <a:buNone/>
            </a:pPr>
            <a:r>
              <a:rPr lang="en-US" dirty="0" smtClean="0"/>
              <a:t>Figure 10.2 Embedded Macro</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8</a:t>
            </a:fld>
            <a:endParaRPr lang="en-US" dirty="0"/>
          </a:p>
        </p:txBody>
      </p:sp>
      <p:pic>
        <p:nvPicPr>
          <p:cNvPr id="2051" name="Picture 3"/>
          <p:cNvPicPr>
            <a:picLocks noChangeAspect="1" noChangeArrowheads="1"/>
          </p:cNvPicPr>
          <p:nvPr/>
        </p:nvPicPr>
        <p:blipFill>
          <a:blip r:embed="rId3" cstate="screen"/>
          <a:srcRect/>
          <a:stretch>
            <a:fillRect/>
          </a:stretch>
        </p:blipFill>
        <p:spPr bwMode="auto">
          <a:xfrm>
            <a:off x="3276600" y="1447800"/>
            <a:ext cx="5416217" cy="4733925"/>
          </a:xfrm>
          <a:prstGeom prst="rect">
            <a:avLst/>
          </a:prstGeom>
          <a:noFill/>
          <a:ln w="9525">
            <a:noFill/>
            <a:miter lim="800000"/>
            <a:headEnd/>
            <a:tailEnd/>
          </a:ln>
        </p:spPr>
      </p:pic>
      <p:sp>
        <p:nvSpPr>
          <p:cNvPr id="8" name="TextBox 7"/>
          <p:cNvSpPr txBox="1"/>
          <p:nvPr/>
        </p:nvSpPr>
        <p:spPr>
          <a:xfrm>
            <a:off x="304800" y="1752600"/>
            <a:ext cx="1844672" cy="646331"/>
          </a:xfrm>
          <a:prstGeom prst="rect">
            <a:avLst/>
          </a:prstGeom>
          <a:solidFill>
            <a:srgbClr val="0070C0"/>
          </a:solidFill>
          <a:ln>
            <a:solidFill>
              <a:schemeClr val="accent1"/>
            </a:solidFill>
          </a:ln>
        </p:spPr>
        <p:txBody>
          <a:bodyPr wrap="none" rtlCol="0">
            <a:spAutoFit/>
          </a:bodyPr>
          <a:lstStyle/>
          <a:p>
            <a:r>
              <a:rPr lang="en-US" dirty="0" smtClean="0">
                <a:solidFill>
                  <a:schemeClr val="bg1"/>
                </a:solidFill>
              </a:rPr>
              <a:t>Command Button</a:t>
            </a:r>
          </a:p>
          <a:p>
            <a:r>
              <a:rPr lang="en-US" dirty="0" smtClean="0">
                <a:solidFill>
                  <a:schemeClr val="bg1"/>
                </a:solidFill>
              </a:rPr>
              <a:t>Property Sheet</a:t>
            </a:r>
            <a:endParaRPr lang="en-US" dirty="0">
              <a:solidFill>
                <a:schemeClr val="bg1"/>
              </a:solidFill>
            </a:endParaRPr>
          </a:p>
        </p:txBody>
      </p:sp>
      <p:sp>
        <p:nvSpPr>
          <p:cNvPr id="12" name="TextBox 11"/>
          <p:cNvSpPr txBox="1"/>
          <p:nvPr/>
        </p:nvSpPr>
        <p:spPr>
          <a:xfrm>
            <a:off x="228600" y="3048000"/>
            <a:ext cx="2719912" cy="646331"/>
          </a:xfrm>
          <a:prstGeom prst="rect">
            <a:avLst/>
          </a:prstGeom>
          <a:solidFill>
            <a:srgbClr val="0070C0"/>
          </a:solidFill>
          <a:ln>
            <a:solidFill>
              <a:schemeClr val="accent1"/>
            </a:solidFill>
          </a:ln>
        </p:spPr>
        <p:txBody>
          <a:bodyPr wrap="none" rtlCol="0">
            <a:spAutoFit/>
          </a:bodyPr>
          <a:lstStyle/>
          <a:p>
            <a:r>
              <a:rPr lang="en-US" dirty="0" smtClean="0">
                <a:solidFill>
                  <a:schemeClr val="bg1"/>
                </a:solidFill>
              </a:rPr>
              <a:t>Embedded macro attached</a:t>
            </a:r>
          </a:p>
          <a:p>
            <a:r>
              <a:rPr lang="en-US" dirty="0" smtClean="0">
                <a:solidFill>
                  <a:schemeClr val="bg1"/>
                </a:solidFill>
              </a:rPr>
              <a:t>to On Click event</a:t>
            </a:r>
            <a:endParaRPr lang="en-US" dirty="0">
              <a:solidFill>
                <a:schemeClr val="bg1"/>
              </a:solidFill>
            </a:endParaRPr>
          </a:p>
        </p:txBody>
      </p:sp>
      <p:sp>
        <p:nvSpPr>
          <p:cNvPr id="13" name="TextBox 12"/>
          <p:cNvSpPr txBox="1"/>
          <p:nvPr/>
        </p:nvSpPr>
        <p:spPr>
          <a:xfrm>
            <a:off x="228600" y="4419600"/>
            <a:ext cx="2559868" cy="369332"/>
          </a:xfrm>
          <a:prstGeom prst="rect">
            <a:avLst/>
          </a:prstGeom>
          <a:solidFill>
            <a:srgbClr val="0070C0"/>
          </a:solidFill>
          <a:ln>
            <a:solidFill>
              <a:schemeClr val="accent1"/>
            </a:solidFill>
          </a:ln>
        </p:spPr>
        <p:txBody>
          <a:bodyPr wrap="none" rtlCol="0">
            <a:spAutoFit/>
          </a:bodyPr>
          <a:lstStyle/>
          <a:p>
            <a:r>
              <a:rPr lang="en-US" dirty="0" smtClean="0">
                <a:solidFill>
                  <a:schemeClr val="bg1"/>
                </a:solidFill>
              </a:rPr>
              <a:t>Command button control</a:t>
            </a:r>
            <a:endParaRPr lang="en-US" dirty="0">
              <a:solidFill>
                <a:schemeClr val="bg1"/>
              </a:solidFill>
            </a:endParaRPr>
          </a:p>
        </p:txBody>
      </p:sp>
      <p:cxnSp>
        <p:nvCxnSpPr>
          <p:cNvPr id="7" name="Straight Connector 6"/>
          <p:cNvCxnSpPr>
            <a:stCxn id="12" idx="3"/>
          </p:cNvCxnSpPr>
          <p:nvPr/>
        </p:nvCxnSpPr>
        <p:spPr>
          <a:xfrm flipV="1">
            <a:off x="2948512" y="2819400"/>
            <a:ext cx="3452288" cy="5517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8" idx="3"/>
          </p:cNvCxnSpPr>
          <p:nvPr/>
        </p:nvCxnSpPr>
        <p:spPr>
          <a:xfrm flipV="1">
            <a:off x="2149472" y="2075765"/>
            <a:ext cx="3184528"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3" idx="3"/>
          </p:cNvCxnSpPr>
          <p:nvPr/>
        </p:nvCxnSpPr>
        <p:spPr>
          <a:xfrm>
            <a:off x="2788468" y="4604266"/>
            <a:ext cx="5288732" cy="88213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Autofit/>
          </a:bodyPr>
          <a:lstStyle/>
          <a:p>
            <a:r>
              <a:rPr lang="en-US" dirty="0" smtClean="0"/>
              <a:t>Understand the Purpose of a Macro (continued)</a:t>
            </a:r>
            <a:endParaRPr lang="en-US" dirty="0"/>
          </a:p>
        </p:txBody>
      </p:sp>
      <p:sp>
        <p:nvSpPr>
          <p:cNvPr id="3" name="Content Placeholder 2"/>
          <p:cNvSpPr>
            <a:spLocks noGrp="1"/>
          </p:cNvSpPr>
          <p:nvPr>
            <p:ph idx="1"/>
          </p:nvPr>
        </p:nvSpPr>
        <p:spPr/>
        <p:txBody>
          <a:bodyPr/>
          <a:lstStyle/>
          <a:p>
            <a:endParaRPr lang="en-US" sz="3600" dirty="0" smtClean="0"/>
          </a:p>
          <a:p>
            <a:r>
              <a:rPr lang="en-US" sz="3600" dirty="0" smtClean="0"/>
              <a:t>Two methods to create an embedded macro:</a:t>
            </a:r>
          </a:p>
          <a:p>
            <a:pPr lvl="1"/>
            <a:r>
              <a:rPr lang="en-US" sz="3200" dirty="0" smtClean="0"/>
              <a:t>Access wizard</a:t>
            </a:r>
          </a:p>
          <a:p>
            <a:pPr lvl="1"/>
            <a:r>
              <a:rPr lang="en-US" sz="3200" dirty="0" smtClean="0"/>
              <a:t>A macro</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1406</TotalTime>
  <Words>3361</Words>
  <Application>Microsoft Office PowerPoint</Application>
  <PresentationFormat>On-screen Show (4:3)</PresentationFormat>
  <Paragraphs>353</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Objectives</vt:lpstr>
      <vt:lpstr>Objectives (continued)</vt:lpstr>
      <vt:lpstr>Understand the Purpose of a Macro</vt:lpstr>
      <vt:lpstr>Understand the Purpose of a Macro (continued)</vt:lpstr>
      <vt:lpstr>Understand the Purpose of a Macro (continued)</vt:lpstr>
      <vt:lpstr>Understand the Purpose of a  Macro (continued)</vt:lpstr>
      <vt:lpstr>Understand the Purpose of a  Macro (continued)</vt:lpstr>
      <vt:lpstr>Understand the Purpose of a Macro (continued)</vt:lpstr>
      <vt:lpstr>Create a Stand-Alone Macro </vt:lpstr>
      <vt:lpstr>Create a Stand-Alone Macro  (continued)</vt:lpstr>
      <vt:lpstr>Use the Macro Builder </vt:lpstr>
      <vt:lpstr>Use the Macro Builder  (continued) </vt:lpstr>
      <vt:lpstr>Use the Macro Builder  (continued) </vt:lpstr>
      <vt:lpstr>Attach an Embedded Macro to an Event </vt:lpstr>
      <vt:lpstr>Attach an Embedded Macro to an Event (continued)</vt:lpstr>
      <vt:lpstr>Identify When to Use a Data Macro </vt:lpstr>
      <vt:lpstr>Create an Event-Driven Data Macro </vt:lpstr>
      <vt:lpstr>Create a Named Data Macro </vt:lpstr>
      <vt:lpstr>Create a Named Data Macro  (continued)</vt:lpstr>
      <vt:lpstr>Understand the Fundamentals  of SQL </vt:lpstr>
      <vt:lpstr>Interpret an SQL Select Statement </vt:lpstr>
      <vt:lpstr>Interpret an SQL Select Statement (continued)</vt:lpstr>
      <vt:lpstr>Use an SQL Select Statement as a Record Source</vt:lpstr>
      <vt:lpstr>Use an SQL Select Statement as a Record Source (continued)</vt:lpstr>
      <vt:lpstr>Use an SQL Select Statement as a Record Source (continued)</vt:lpstr>
      <vt:lpstr>Summary</vt:lpstr>
      <vt:lpstr>Questions</vt:lpstr>
      <vt:lpstr>Copyright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Exploring Series</dc:creator>
  <cp:lastModifiedBy>Eileen</cp:lastModifiedBy>
  <cp:revision>194</cp:revision>
  <dcterms:created xsi:type="dcterms:W3CDTF">2009-09-02T17:31:05Z</dcterms:created>
  <dcterms:modified xsi:type="dcterms:W3CDTF">2010-09-18T18:32:18Z</dcterms:modified>
</cp:coreProperties>
</file>