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docProps/core.xml" ContentType="application/vnd.openxmlformats-package.core-properties+xml"/>
  <Override PartName="/ppt/slideLayouts/slideLayout4.xml" ContentType="application/vnd.openxmlformats-officedocument.presentationml.slideLayout+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8" d="100"/>
          <a:sy n="98" d="100"/>
        </p:scale>
        <p:origin x="-104" y="-1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E63953-0D0C-AE46-A92A-1D5A6B780BDC}"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63953-0D0C-AE46-A92A-1D5A6B780BDC}"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63953-0D0C-AE46-A92A-1D5A6B780BDC}"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63953-0D0C-AE46-A92A-1D5A6B780BDC}"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E63953-0D0C-AE46-A92A-1D5A6B780BDC}" type="datetimeFigureOut">
              <a:rPr lang="en-US" smtClean="0"/>
              <a:t>3/4/12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E63953-0D0C-AE46-A92A-1D5A6B780BDC}" type="datetimeFigureOut">
              <a:rPr lang="en-US" smtClean="0"/>
              <a:t>3/4/12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E63953-0D0C-AE46-A92A-1D5A6B780BDC}" type="datetimeFigureOut">
              <a:rPr lang="en-US" smtClean="0"/>
              <a:t>3/4/12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E63953-0D0C-AE46-A92A-1D5A6B780BDC}" type="datetimeFigureOut">
              <a:rPr lang="en-US" smtClean="0"/>
              <a:t>3/4/12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63953-0D0C-AE46-A92A-1D5A6B780BDC}" type="datetimeFigureOut">
              <a:rPr lang="en-US" smtClean="0"/>
              <a:t>3/4/12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63953-0D0C-AE46-A92A-1D5A6B780BDC}" type="datetimeFigureOut">
              <a:rPr lang="en-US" smtClean="0"/>
              <a:t>3/4/12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63953-0D0C-AE46-A92A-1D5A6B780BDC}" type="datetimeFigureOut">
              <a:rPr lang="en-US" smtClean="0"/>
              <a:t>3/4/12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65BFE-2902-E345-BDA6-2E58FEB6A0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63953-0D0C-AE46-A92A-1D5A6B780BDC}" type="datetimeFigureOut">
              <a:rPr lang="en-US" smtClean="0"/>
              <a:t>3/4/12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65BFE-2902-E345-BDA6-2E58FEB6A0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xminutes.dlugan.com/speech-critiques-mccain-palin-republican-convention-2008/%23more-66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xminutes.dlugan.com/speech-analysis-gettysburg-address-abraham-lincoln/%23more-595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Political speech</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9620"/>
            <a:ext cx="8229600" cy="5666544"/>
          </a:xfrm>
        </p:spPr>
        <p:txBody>
          <a:bodyPr>
            <a:normAutofit lnSpcReduction="10000"/>
          </a:bodyPr>
          <a:lstStyle/>
          <a:p>
            <a:r>
              <a:rPr lang="en-US" dirty="0" smtClean="0"/>
              <a:t>Use a simple outline</a:t>
            </a:r>
          </a:p>
          <a:p>
            <a:r>
              <a:rPr lang="en-US" dirty="0" smtClean="0"/>
              <a:t>Gettysburg address was divided into three simple parts: past, present and future</a:t>
            </a:r>
          </a:p>
          <a:p>
            <a:r>
              <a:rPr lang="en-US" dirty="0" smtClean="0"/>
              <a:t>Many political speeches employ this tactic based on its previous success</a:t>
            </a:r>
          </a:p>
          <a:p>
            <a:pPr lvl="1"/>
            <a:r>
              <a:rPr lang="en-US" dirty="0" smtClean="0"/>
              <a:t>Gives audience impression that politician has learned from past mistakes, understands what is happening right now and has a plan for the future</a:t>
            </a:r>
          </a:p>
          <a:p>
            <a:pPr lvl="1"/>
            <a:r>
              <a:rPr lang="en-US" dirty="0" smtClean="0"/>
              <a:t>Pointing out problems without solutions makes an ineffective speech</a:t>
            </a:r>
          </a:p>
          <a:p>
            <a:pPr lvl="1"/>
            <a:r>
              <a:rPr lang="en-US" dirty="0" smtClean="0"/>
              <a:t>Audience expects some kind of solution to be offered for a problem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6488"/>
            <a:ext cx="8229600" cy="5659676"/>
          </a:xfrm>
        </p:spPr>
        <p:txBody>
          <a:bodyPr/>
          <a:lstStyle/>
          <a:p>
            <a:r>
              <a:rPr lang="en-US" dirty="0" smtClean="0">
                <a:hlinkClick r:id="rId2"/>
              </a:rPr>
              <a:t>http://sixminutes.dlugan.com/speech-critiques-mccain-palin-republican-convention-2008/#more-665</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2190"/>
            <a:ext cx="8229600" cy="5593973"/>
          </a:xfrm>
        </p:spPr>
        <p:txBody>
          <a:bodyPr/>
          <a:lstStyle/>
          <a:p>
            <a:r>
              <a:rPr lang="en-US" dirty="0" smtClean="0"/>
              <a:t>Types of political speech</a:t>
            </a:r>
          </a:p>
          <a:p>
            <a:r>
              <a:rPr lang="en-US" dirty="0" smtClean="0"/>
              <a:t>Ethos laden</a:t>
            </a:r>
          </a:p>
          <a:p>
            <a:pPr lvl="1"/>
            <a:r>
              <a:rPr lang="en-US" dirty="0" smtClean="0"/>
              <a:t>Politicians tend to utilize emotion to make their point</a:t>
            </a:r>
          </a:p>
          <a:p>
            <a:pPr lvl="1"/>
            <a:r>
              <a:rPr lang="en-US" dirty="0" smtClean="0"/>
              <a:t>Tends to occur when speech is aimed at pointing out other candidate’s insincerity</a:t>
            </a:r>
          </a:p>
          <a:p>
            <a:pPr lvl="1"/>
            <a:r>
              <a:rPr lang="en-US" dirty="0" smtClean="0"/>
              <a:t>Current economy=increase in ethos-based speeches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238"/>
            <a:ext cx="8229600" cy="5714925"/>
          </a:xfrm>
        </p:spPr>
        <p:txBody>
          <a:bodyPr/>
          <a:lstStyle/>
          <a:p>
            <a:r>
              <a:rPr lang="en-US" dirty="0" smtClean="0"/>
              <a:t>Pathos laden</a:t>
            </a:r>
          </a:p>
          <a:p>
            <a:pPr lvl="1"/>
            <a:r>
              <a:rPr lang="en-US" dirty="0" smtClean="0"/>
              <a:t>Politicians utilize </a:t>
            </a:r>
            <a:r>
              <a:rPr lang="en-US" dirty="0" smtClean="0"/>
              <a:t>credibility when they believe audience does not trust them or when they are unfamiliar to audience</a:t>
            </a:r>
          </a:p>
          <a:p>
            <a:pPr lvl="1"/>
            <a:r>
              <a:rPr lang="en-US" dirty="0" smtClean="0"/>
              <a:t>New candidates must prove their credibility to the audience</a:t>
            </a:r>
          </a:p>
          <a:p>
            <a:pPr lvl="1"/>
            <a:r>
              <a:rPr lang="en-US" dirty="0" smtClean="0"/>
              <a:t>Speech often concentrates on why the politician is an expert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4476"/>
            <a:ext cx="8229600" cy="5811687"/>
          </a:xfrm>
        </p:spPr>
        <p:txBody>
          <a:bodyPr/>
          <a:lstStyle/>
          <a:p>
            <a:r>
              <a:rPr lang="en-US" dirty="0" smtClean="0"/>
              <a:t>Logos laden</a:t>
            </a:r>
          </a:p>
          <a:p>
            <a:pPr lvl="1"/>
            <a:r>
              <a:rPr lang="en-US" dirty="0" smtClean="0"/>
              <a:t>Politicians utilize logic when speech topic is complicated</a:t>
            </a:r>
          </a:p>
          <a:p>
            <a:pPr lvl="1"/>
            <a:r>
              <a:rPr lang="en-US" dirty="0" smtClean="0"/>
              <a:t>Logic allows audience to follow complicated topics and make decisions</a:t>
            </a:r>
          </a:p>
          <a:p>
            <a:pPr lvl="1"/>
            <a:r>
              <a:rPr lang="en-US" dirty="0" smtClean="0"/>
              <a:t>Once logical organization has been established, politicians will bring in ethos and pathos to connect with audience </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3334"/>
            <a:ext cx="8229600" cy="5702830"/>
          </a:xfrm>
        </p:spPr>
        <p:txBody>
          <a:bodyPr/>
          <a:lstStyle/>
          <a:p>
            <a:r>
              <a:rPr lang="en-US" dirty="0" smtClean="0"/>
              <a:t>Political speech vs. campaign speech</a:t>
            </a:r>
          </a:p>
          <a:p>
            <a:pPr lvl="1"/>
            <a:r>
              <a:rPr lang="en-US" dirty="0" smtClean="0"/>
              <a:t>Political speeches are about a topic that audience needs to know and does not determine whether they will re-elect politician</a:t>
            </a:r>
          </a:p>
          <a:p>
            <a:pPr lvl="1"/>
            <a:r>
              <a:rPr lang="en-US" dirty="0" smtClean="0"/>
              <a:t>State of the Nation</a:t>
            </a:r>
          </a:p>
          <a:p>
            <a:pPr lvl="1"/>
            <a:r>
              <a:rPr lang="en-US" dirty="0" smtClean="0"/>
              <a:t>Campaign speeches are designed to highlight a candidate’s ethos</a:t>
            </a:r>
          </a:p>
          <a:p>
            <a:pPr lvl="1"/>
            <a:r>
              <a:rPr lang="en-US" dirty="0" smtClean="0"/>
              <a:t>During election season, combination of political and campaign speeches makes it difficult for audience to determine purpose of speech</a:t>
            </a:r>
          </a:p>
          <a:p>
            <a:pPr lvl="1"/>
            <a:r>
              <a:rPr lang="en-US" dirty="0" smtClean="0"/>
              <a:t>Political speeches should be informative; campaign speeches are persuasive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095"/>
            <a:ext cx="8229600" cy="5860068"/>
          </a:xfrm>
        </p:spPr>
        <p:txBody>
          <a:bodyPr/>
          <a:lstStyle/>
          <a:p>
            <a:r>
              <a:rPr lang="en-US" dirty="0" smtClean="0"/>
              <a:t>Analysis of political speeches</a:t>
            </a:r>
          </a:p>
          <a:p>
            <a:r>
              <a:rPr lang="en-US" dirty="0" smtClean="0"/>
              <a:t>Determining whether information is fact or opinion</a:t>
            </a:r>
          </a:p>
          <a:p>
            <a:pPr lvl="1"/>
            <a:r>
              <a:rPr lang="en-US" dirty="0" smtClean="0"/>
              <a:t>Requires critical analysis of exactly what is contained in the speech</a:t>
            </a:r>
          </a:p>
          <a:p>
            <a:pPr lvl="1"/>
            <a:r>
              <a:rPr lang="en-US" dirty="0" smtClean="0"/>
              <a:t>Requires audience to determine where facts and opinion are contained within the speech</a:t>
            </a:r>
          </a:p>
          <a:p>
            <a:pPr lvl="1"/>
            <a:r>
              <a:rPr lang="en-US" dirty="0" smtClean="0"/>
              <a:t>Speaker should establish credibility by using oral citation</a:t>
            </a:r>
          </a:p>
          <a:p>
            <a:pPr lvl="1"/>
            <a:r>
              <a:rPr lang="en-US" dirty="0" smtClean="0">
                <a:hlinkClick r:id="rId2"/>
              </a:rPr>
              <a:t>http://sixminutes.dlugan.com/speech-analysis-gettysburg-address-abraham-lincoln/#more-5956</a:t>
            </a:r>
            <a:endParaRPr lang="en-US" dirty="0" smtClean="0"/>
          </a:p>
          <a:p>
            <a:pPr lvl="1"/>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8190"/>
            <a:ext cx="8229600" cy="5847973"/>
          </a:xfrm>
        </p:spPr>
        <p:txBody>
          <a:bodyPr/>
          <a:lstStyle/>
          <a:p>
            <a:r>
              <a:rPr lang="en-US" dirty="0" smtClean="0"/>
              <a:t>What makes Gettysburg address a good political speech?</a:t>
            </a:r>
          </a:p>
          <a:p>
            <a:pPr lvl="1"/>
            <a:r>
              <a:rPr lang="en-US" dirty="0" smtClean="0"/>
              <a:t>Anchor your arguments solidly</a:t>
            </a:r>
          </a:p>
          <a:p>
            <a:pPr lvl="1"/>
            <a:r>
              <a:rPr lang="en-US" dirty="0" smtClean="0"/>
              <a:t>Quote from speech” Four </a:t>
            </a:r>
            <a:r>
              <a:rPr lang="en-US" dirty="0"/>
              <a:t>score and seven years ago our fathers brought forth on this continent a new nation, conceived in liberty, and dedicated to the proposition that all men are created </a:t>
            </a:r>
            <a:r>
              <a:rPr lang="en-US" dirty="0" smtClean="0"/>
              <a:t>equal.”</a:t>
            </a:r>
          </a:p>
          <a:p>
            <a:pPr lvl="1"/>
            <a:r>
              <a:rPr lang="en-US" dirty="0" smtClean="0"/>
              <a:t>Among </a:t>
            </a:r>
            <a:r>
              <a:rPr lang="en-US" dirty="0"/>
              <a:t>the beliefs which his audience held, perhaps none were stronger than those put forth in the Bible and Declaration of Independence. Lincoln knew this, of course, and included references to both of these documents.</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1714"/>
            <a:ext cx="8229600" cy="5654449"/>
          </a:xfrm>
        </p:spPr>
        <p:txBody>
          <a:bodyPr>
            <a:normAutofit lnSpcReduction="10000"/>
          </a:bodyPr>
          <a:lstStyle/>
          <a:p>
            <a:r>
              <a:rPr lang="en-US" dirty="0" smtClean="0"/>
              <a:t>Employ classical rhetorical devices</a:t>
            </a:r>
          </a:p>
          <a:p>
            <a:pPr lvl="1"/>
            <a:r>
              <a:rPr lang="en-US" dirty="0" smtClean="0"/>
              <a:t>Using triads to simply put forth three ideas that are connected</a:t>
            </a:r>
          </a:p>
          <a:p>
            <a:pPr lvl="1">
              <a:buNone/>
            </a:pPr>
            <a:r>
              <a:rPr lang="en-US" dirty="0" smtClean="0"/>
              <a:t>“we cannot dedicate, we cannot consecrate, we cannot hallow this ground.”</a:t>
            </a:r>
          </a:p>
          <a:p>
            <a:pPr lvl="1">
              <a:buNone/>
            </a:pPr>
            <a:r>
              <a:rPr lang="en-US" dirty="0" smtClean="0"/>
              <a:t>“government of the people, by the people and for the people.”</a:t>
            </a:r>
          </a:p>
          <a:p>
            <a:pPr lvl="1"/>
            <a:r>
              <a:rPr lang="en-US" dirty="0" smtClean="0"/>
              <a:t>Using contrast to make his point</a:t>
            </a:r>
          </a:p>
          <a:p>
            <a:pPr lvl="1">
              <a:buNone/>
            </a:pPr>
            <a:r>
              <a:rPr lang="en-US" dirty="0" smtClean="0"/>
              <a:t>“for those who here gave their lives that that nation might live,”</a:t>
            </a:r>
          </a:p>
          <a:p>
            <a:pPr lvl="1">
              <a:buNone/>
            </a:pPr>
            <a:r>
              <a:rPr lang="en-US" dirty="0" smtClean="0"/>
              <a:t>–contrasting the death of soldiers with the life of the nation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7524"/>
            <a:ext cx="8229600" cy="5678639"/>
          </a:xfrm>
        </p:spPr>
        <p:txBody>
          <a:bodyPr>
            <a:normAutofit fontScale="92500"/>
          </a:bodyPr>
          <a:lstStyle/>
          <a:p>
            <a:r>
              <a:rPr lang="en-US" dirty="0" smtClean="0"/>
              <a:t>Repeat your most important words</a:t>
            </a:r>
          </a:p>
          <a:p>
            <a:r>
              <a:rPr lang="en-US" dirty="0" smtClean="0"/>
              <a:t>word analysis of Gettysburg address shows use of several words that Lincoln wanted the audience to remember and relate to:</a:t>
            </a:r>
          </a:p>
          <a:p>
            <a:pPr lvl="1"/>
            <a:r>
              <a:rPr lang="en-US" dirty="0" smtClean="0"/>
              <a:t>We:  10 times (creates a bond)</a:t>
            </a:r>
          </a:p>
          <a:p>
            <a:pPr lvl="1"/>
            <a:r>
              <a:rPr lang="en-US" dirty="0" smtClean="0"/>
              <a:t>Here: 8 times (casts Gettysburg as the springboard to propel them forward)</a:t>
            </a:r>
          </a:p>
          <a:p>
            <a:pPr lvl="1"/>
            <a:r>
              <a:rPr lang="en-US" dirty="0" smtClean="0"/>
              <a:t>Dedicate: 6 times (powerful word choice)</a:t>
            </a:r>
          </a:p>
          <a:p>
            <a:pPr lvl="1"/>
            <a:r>
              <a:rPr lang="en-US" dirty="0" smtClean="0"/>
              <a:t>Nation: 5 times (gives a higher purpose)</a:t>
            </a:r>
          </a:p>
          <a:p>
            <a:pPr lvl="1"/>
            <a:r>
              <a:rPr lang="en-US" dirty="0" smtClean="0"/>
              <a:t>Entire speech: 271 words</a:t>
            </a:r>
          </a:p>
          <a:p>
            <a:pPr lvl="1"/>
            <a:r>
              <a:rPr lang="en-US" dirty="0" smtClean="0"/>
              <a:t>Politicians should determine what words will resonate with the audience and repeat those words often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TotalTime>
  <Words>609</Words>
  <Application>Microsoft Macintosh PowerPoint</Application>
  <PresentationFormat>On-screen Show (4:3)</PresentationFormat>
  <Paragraphs>52</Paragraphs>
  <Slides>11</Slides>
  <Notes>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Political speech</vt:lpstr>
      <vt:lpstr>Slide 2</vt:lpstr>
      <vt:lpstr>Slide 3</vt:lpstr>
      <vt:lpstr>Slide 4</vt:lpstr>
      <vt:lpstr>Slide 5</vt:lpstr>
      <vt:lpstr>Slide 6</vt:lpstr>
      <vt:lpstr>Slide 7</vt:lpstr>
      <vt:lpstr>Slide 8</vt:lpstr>
      <vt:lpstr>Slide 9</vt:lpstr>
      <vt:lpstr>Slide 10</vt:lpstr>
      <vt:lpstr>Slide 11</vt:lpstr>
    </vt:vector>
  </TitlesOfParts>
  <Company>NIU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speech</dc:title>
  <dc:creator>Anon Ymous</dc:creator>
  <cp:lastModifiedBy>Anon Ymous</cp:lastModifiedBy>
  <cp:revision>3</cp:revision>
  <dcterms:created xsi:type="dcterms:W3CDTF">2012-03-04T16:30:12Z</dcterms:created>
  <dcterms:modified xsi:type="dcterms:W3CDTF">2012-03-04T17:26:59Z</dcterms:modified>
</cp:coreProperties>
</file>