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3" r:id="rId3"/>
    <p:sldId id="276" r:id="rId4"/>
    <p:sldId id="275" r:id="rId5"/>
    <p:sldId id="306" r:id="rId6"/>
    <p:sldId id="307" r:id="rId7"/>
    <p:sldId id="308" r:id="rId8"/>
    <p:sldId id="309" r:id="rId9"/>
    <p:sldId id="310" r:id="rId10"/>
    <p:sldId id="311" r:id="rId11"/>
    <p:sldId id="312" r:id="rId12"/>
    <p:sldId id="264" r:id="rId13"/>
    <p:sldId id="265" r:id="rId14"/>
    <p:sldId id="266" r:id="rId15"/>
    <p:sldId id="267" r:id="rId16"/>
    <p:sldId id="277" r:id="rId17"/>
    <p:sldId id="278" r:id="rId18"/>
    <p:sldId id="279" r:id="rId19"/>
    <p:sldId id="280" r:id="rId20"/>
    <p:sldId id="281" r:id="rId21"/>
    <p:sldId id="282" r:id="rId22"/>
    <p:sldId id="283" r:id="rId23"/>
    <p:sldId id="284" r:id="rId24"/>
    <p:sldId id="285"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270" r:id="rId45"/>
    <p:sldId id="28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108FD5-BA4A-4D12-AE14-CE0FC1592DCF}" type="datetimeFigureOut">
              <a:rPr lang="en-US" smtClean="0"/>
              <a:t>5/3/2012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BA5FA-B343-4003-B74B-C67A33CAD776}" type="slidenum">
              <a:rPr lang="en-US" smtClean="0"/>
              <a:t>‹#›</a:t>
            </a:fld>
            <a:endParaRPr lang="en-US"/>
          </a:p>
        </p:txBody>
      </p:sp>
    </p:spTree>
    <p:extLst>
      <p:ext uri="{BB962C8B-B14F-4D97-AF65-F5344CB8AC3E}">
        <p14:creationId xmlns:p14="http://schemas.microsoft.com/office/powerpoint/2010/main" val="336945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108FD5-BA4A-4D12-AE14-CE0FC1592DCF}" type="datetimeFigureOut">
              <a:rPr lang="en-US" smtClean="0"/>
              <a:t>5/3/2012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BA5FA-B343-4003-B74B-C67A33CAD776}" type="slidenum">
              <a:rPr lang="en-US" smtClean="0"/>
              <a:t>‹#›</a:t>
            </a:fld>
            <a:endParaRPr lang="en-US"/>
          </a:p>
        </p:txBody>
      </p:sp>
    </p:spTree>
    <p:extLst>
      <p:ext uri="{BB962C8B-B14F-4D97-AF65-F5344CB8AC3E}">
        <p14:creationId xmlns:p14="http://schemas.microsoft.com/office/powerpoint/2010/main" val="4253068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108FD5-BA4A-4D12-AE14-CE0FC1592DCF}" type="datetimeFigureOut">
              <a:rPr lang="en-US" smtClean="0"/>
              <a:t>5/3/2012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BA5FA-B343-4003-B74B-C67A33CAD776}" type="slidenum">
              <a:rPr lang="en-US" smtClean="0"/>
              <a:t>‹#›</a:t>
            </a:fld>
            <a:endParaRPr lang="en-US"/>
          </a:p>
        </p:txBody>
      </p:sp>
    </p:spTree>
    <p:extLst>
      <p:ext uri="{BB962C8B-B14F-4D97-AF65-F5344CB8AC3E}">
        <p14:creationId xmlns:p14="http://schemas.microsoft.com/office/powerpoint/2010/main" val="383578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1625" y="1600200"/>
            <a:ext cx="4194175" cy="449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194175" cy="4498975"/>
          </a:xfrm>
        </p:spPr>
        <p:txBody>
          <a:bodyPr/>
          <a:lstStyle/>
          <a:p>
            <a:endParaRPr lang="en-US"/>
          </a:p>
        </p:txBody>
      </p:sp>
      <p:sp>
        <p:nvSpPr>
          <p:cNvPr id="5" name="Date Placeholder 4"/>
          <p:cNvSpPr>
            <a:spLocks noGrp="1"/>
          </p:cNvSpPr>
          <p:nvPr>
            <p:ph type="dt" sz="half" idx="10"/>
          </p:nvPr>
        </p:nvSpPr>
        <p:spPr>
          <a:xfrm>
            <a:off x="301625" y="6245225"/>
            <a:ext cx="2289175" cy="476250"/>
          </a:xfrm>
        </p:spPr>
        <p:txBody>
          <a:bodyPr/>
          <a:lstStyle>
            <a:lvl1pPr>
              <a:defRPr/>
            </a:lvl1pPr>
          </a:lstStyle>
          <a:p>
            <a:endParaRPr lang="en-GB"/>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GB"/>
          </a:p>
        </p:txBody>
      </p:sp>
      <p:sp>
        <p:nvSpPr>
          <p:cNvPr id="7" name="Slide Number Placeholder 6"/>
          <p:cNvSpPr>
            <a:spLocks noGrp="1"/>
          </p:cNvSpPr>
          <p:nvPr>
            <p:ph type="sldNum" sz="quarter" idx="12"/>
          </p:nvPr>
        </p:nvSpPr>
        <p:spPr>
          <a:xfrm>
            <a:off x="6553200" y="6245225"/>
            <a:ext cx="2289175" cy="476250"/>
          </a:xfrm>
        </p:spPr>
        <p:txBody>
          <a:bodyPr/>
          <a:lstStyle>
            <a:lvl1pPr>
              <a:defRPr/>
            </a:lvl1pPr>
          </a:lstStyle>
          <a:p>
            <a:fld id="{043F7AEE-8B0D-40AB-B3BF-D728D7B60E22}" type="slidenum">
              <a:rPr lang="en-GB"/>
              <a:pPr/>
              <a:t>‹#›</a:t>
            </a:fld>
            <a:endParaRPr lang="en-GB"/>
          </a:p>
        </p:txBody>
      </p:sp>
    </p:spTree>
    <p:extLst>
      <p:ext uri="{BB962C8B-B14F-4D97-AF65-F5344CB8AC3E}">
        <p14:creationId xmlns:p14="http://schemas.microsoft.com/office/powerpoint/2010/main" val="341032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108FD5-BA4A-4D12-AE14-CE0FC1592DCF}" type="datetimeFigureOut">
              <a:rPr lang="en-US" smtClean="0"/>
              <a:t>5/3/2012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BA5FA-B343-4003-B74B-C67A33CAD776}" type="slidenum">
              <a:rPr lang="en-US" smtClean="0"/>
              <a:t>‹#›</a:t>
            </a:fld>
            <a:endParaRPr lang="en-US"/>
          </a:p>
        </p:txBody>
      </p:sp>
    </p:spTree>
    <p:extLst>
      <p:ext uri="{BB962C8B-B14F-4D97-AF65-F5344CB8AC3E}">
        <p14:creationId xmlns:p14="http://schemas.microsoft.com/office/powerpoint/2010/main" val="4023451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108FD5-BA4A-4D12-AE14-CE0FC1592DCF}" type="datetimeFigureOut">
              <a:rPr lang="en-US" smtClean="0"/>
              <a:t>5/3/2012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BA5FA-B343-4003-B74B-C67A33CAD776}" type="slidenum">
              <a:rPr lang="en-US" smtClean="0"/>
              <a:t>‹#›</a:t>
            </a:fld>
            <a:endParaRPr lang="en-US"/>
          </a:p>
        </p:txBody>
      </p:sp>
    </p:spTree>
    <p:extLst>
      <p:ext uri="{BB962C8B-B14F-4D97-AF65-F5344CB8AC3E}">
        <p14:creationId xmlns:p14="http://schemas.microsoft.com/office/powerpoint/2010/main" val="2703227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108FD5-BA4A-4D12-AE14-CE0FC1592DCF}" type="datetimeFigureOut">
              <a:rPr lang="en-US" smtClean="0"/>
              <a:t>5/3/2012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BA5FA-B343-4003-B74B-C67A33CAD776}" type="slidenum">
              <a:rPr lang="en-US" smtClean="0"/>
              <a:t>‹#›</a:t>
            </a:fld>
            <a:endParaRPr lang="en-US"/>
          </a:p>
        </p:txBody>
      </p:sp>
    </p:spTree>
    <p:extLst>
      <p:ext uri="{BB962C8B-B14F-4D97-AF65-F5344CB8AC3E}">
        <p14:creationId xmlns:p14="http://schemas.microsoft.com/office/powerpoint/2010/main" val="3284986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108FD5-BA4A-4D12-AE14-CE0FC1592DCF}" type="datetimeFigureOut">
              <a:rPr lang="en-US" smtClean="0"/>
              <a:t>5/3/2012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3BA5FA-B343-4003-B74B-C67A33CAD776}" type="slidenum">
              <a:rPr lang="en-US" smtClean="0"/>
              <a:t>‹#›</a:t>
            </a:fld>
            <a:endParaRPr lang="en-US"/>
          </a:p>
        </p:txBody>
      </p:sp>
    </p:spTree>
    <p:extLst>
      <p:ext uri="{BB962C8B-B14F-4D97-AF65-F5344CB8AC3E}">
        <p14:creationId xmlns:p14="http://schemas.microsoft.com/office/powerpoint/2010/main" val="3766208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108FD5-BA4A-4D12-AE14-CE0FC1592DCF}" type="datetimeFigureOut">
              <a:rPr lang="en-US" smtClean="0"/>
              <a:t>5/3/2012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3BA5FA-B343-4003-B74B-C67A33CAD776}" type="slidenum">
              <a:rPr lang="en-US" smtClean="0"/>
              <a:t>‹#›</a:t>
            </a:fld>
            <a:endParaRPr lang="en-US"/>
          </a:p>
        </p:txBody>
      </p:sp>
    </p:spTree>
    <p:extLst>
      <p:ext uri="{BB962C8B-B14F-4D97-AF65-F5344CB8AC3E}">
        <p14:creationId xmlns:p14="http://schemas.microsoft.com/office/powerpoint/2010/main" val="344772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08FD5-BA4A-4D12-AE14-CE0FC1592DCF}" type="datetimeFigureOut">
              <a:rPr lang="en-US" smtClean="0"/>
              <a:t>5/3/2012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3BA5FA-B343-4003-B74B-C67A33CAD776}" type="slidenum">
              <a:rPr lang="en-US" smtClean="0"/>
              <a:t>‹#›</a:t>
            </a:fld>
            <a:endParaRPr lang="en-US"/>
          </a:p>
        </p:txBody>
      </p:sp>
    </p:spTree>
    <p:extLst>
      <p:ext uri="{BB962C8B-B14F-4D97-AF65-F5344CB8AC3E}">
        <p14:creationId xmlns:p14="http://schemas.microsoft.com/office/powerpoint/2010/main" val="187865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108FD5-BA4A-4D12-AE14-CE0FC1592DCF}" type="datetimeFigureOut">
              <a:rPr lang="en-US" smtClean="0"/>
              <a:t>5/3/2012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BA5FA-B343-4003-B74B-C67A33CAD776}" type="slidenum">
              <a:rPr lang="en-US" smtClean="0"/>
              <a:t>‹#›</a:t>
            </a:fld>
            <a:endParaRPr lang="en-US"/>
          </a:p>
        </p:txBody>
      </p:sp>
    </p:spTree>
    <p:extLst>
      <p:ext uri="{BB962C8B-B14F-4D97-AF65-F5344CB8AC3E}">
        <p14:creationId xmlns:p14="http://schemas.microsoft.com/office/powerpoint/2010/main" val="359981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108FD5-BA4A-4D12-AE14-CE0FC1592DCF}" type="datetimeFigureOut">
              <a:rPr lang="en-US" smtClean="0"/>
              <a:t>5/3/2012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BA5FA-B343-4003-B74B-C67A33CAD776}" type="slidenum">
              <a:rPr lang="en-US" smtClean="0"/>
              <a:t>‹#›</a:t>
            </a:fld>
            <a:endParaRPr lang="en-US"/>
          </a:p>
        </p:txBody>
      </p:sp>
    </p:spTree>
    <p:extLst>
      <p:ext uri="{BB962C8B-B14F-4D97-AF65-F5344CB8AC3E}">
        <p14:creationId xmlns:p14="http://schemas.microsoft.com/office/powerpoint/2010/main" val="822966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08FD5-BA4A-4D12-AE14-CE0FC1592DCF}" type="datetimeFigureOut">
              <a:rPr lang="en-US" smtClean="0"/>
              <a:t>5/3/2012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BA5FA-B343-4003-B74B-C67A33CAD776}" type="slidenum">
              <a:rPr lang="en-US" smtClean="0"/>
              <a:t>‹#›</a:t>
            </a:fld>
            <a:endParaRPr lang="en-US"/>
          </a:p>
        </p:txBody>
      </p:sp>
    </p:spTree>
    <p:extLst>
      <p:ext uri="{BB962C8B-B14F-4D97-AF65-F5344CB8AC3E}">
        <p14:creationId xmlns:p14="http://schemas.microsoft.com/office/powerpoint/2010/main" val="530637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silentrunningaudio.com/imagegallery/images/sourceimages/Harmonica-1-copy.jpg&amp;imgrefurl=http://www.silentrunningaudio.com/imagegallery/SRAmisc.asp&amp;h=723&amp;w=1000&amp;sz=338&amp;tbnid=CYZZjq0tpU8J:&amp;tbnh=107&amp;tbnw=149&amp;hl=en&amp;start=2&amp;prev=/images?q=+harmonica&amp;svnum=10&amp;hl=en&amp;lr="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thewebshite.net/blogpages/shawshank.htm"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descr="12694173_1239851343_4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04800"/>
            <a:ext cx="3267075" cy="60340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black">
          <a:xfrm>
            <a:off x="3505200" y="1600200"/>
            <a:ext cx="5638800"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en-US"/>
            </a:defPPr>
            <a:lvl1pPr algn="ctr" rtl="0" fontAlgn="base">
              <a:spcBef>
                <a:spcPct val="50000"/>
              </a:spcBef>
              <a:spcAft>
                <a:spcPct val="0"/>
              </a:spcAft>
              <a:defRPr sz="2000" kern="1200">
                <a:solidFill>
                  <a:schemeClr val="folHlink"/>
                </a:solidFill>
                <a:effectLst>
                  <a:outerShdw blurRad="38100" dist="38100" dir="2700000" algn="tl">
                    <a:srgbClr val="000000">
                      <a:alpha val="43137"/>
                    </a:srgbClr>
                  </a:outerShdw>
                </a:effectLst>
                <a:latin typeface="Verdana" pitchFamily="34" charset="0"/>
                <a:ea typeface="굴림" pitchFamily="34" charset="-127"/>
                <a:cs typeface="+mn-cs"/>
              </a:defRPr>
            </a:lvl1pPr>
            <a:lvl2pPr marL="457200" algn="ctr" rtl="0" fontAlgn="base">
              <a:spcBef>
                <a:spcPct val="50000"/>
              </a:spcBef>
              <a:spcAft>
                <a:spcPct val="0"/>
              </a:spcAft>
              <a:defRPr sz="2000" kern="1200">
                <a:solidFill>
                  <a:schemeClr val="folHlink"/>
                </a:solidFill>
                <a:effectLst>
                  <a:outerShdw blurRad="38100" dist="38100" dir="2700000" algn="tl">
                    <a:srgbClr val="000000">
                      <a:alpha val="43137"/>
                    </a:srgbClr>
                  </a:outerShdw>
                </a:effectLst>
                <a:latin typeface="Verdana" pitchFamily="34" charset="0"/>
                <a:ea typeface="굴림" pitchFamily="34" charset="-127"/>
                <a:cs typeface="+mn-cs"/>
              </a:defRPr>
            </a:lvl2pPr>
            <a:lvl3pPr marL="914400" algn="ctr" rtl="0" fontAlgn="base">
              <a:spcBef>
                <a:spcPct val="50000"/>
              </a:spcBef>
              <a:spcAft>
                <a:spcPct val="0"/>
              </a:spcAft>
              <a:defRPr sz="2000" kern="1200">
                <a:solidFill>
                  <a:schemeClr val="folHlink"/>
                </a:solidFill>
                <a:effectLst>
                  <a:outerShdw blurRad="38100" dist="38100" dir="2700000" algn="tl">
                    <a:srgbClr val="000000">
                      <a:alpha val="43137"/>
                    </a:srgbClr>
                  </a:outerShdw>
                </a:effectLst>
                <a:latin typeface="Verdana" pitchFamily="34" charset="0"/>
                <a:ea typeface="굴림" pitchFamily="34" charset="-127"/>
                <a:cs typeface="+mn-cs"/>
              </a:defRPr>
            </a:lvl3pPr>
            <a:lvl4pPr marL="1371600" algn="ctr" rtl="0" fontAlgn="base">
              <a:spcBef>
                <a:spcPct val="50000"/>
              </a:spcBef>
              <a:spcAft>
                <a:spcPct val="0"/>
              </a:spcAft>
              <a:defRPr sz="2000" kern="1200">
                <a:solidFill>
                  <a:schemeClr val="folHlink"/>
                </a:solidFill>
                <a:effectLst>
                  <a:outerShdw blurRad="38100" dist="38100" dir="2700000" algn="tl">
                    <a:srgbClr val="000000">
                      <a:alpha val="43137"/>
                    </a:srgbClr>
                  </a:outerShdw>
                </a:effectLst>
                <a:latin typeface="Verdana" pitchFamily="34" charset="0"/>
                <a:ea typeface="굴림" pitchFamily="34" charset="-127"/>
                <a:cs typeface="+mn-cs"/>
              </a:defRPr>
            </a:lvl4pPr>
            <a:lvl5pPr marL="1828800" algn="ctr" rtl="0" fontAlgn="base">
              <a:spcBef>
                <a:spcPct val="50000"/>
              </a:spcBef>
              <a:spcAft>
                <a:spcPct val="0"/>
              </a:spcAft>
              <a:defRPr sz="2000" kern="1200">
                <a:solidFill>
                  <a:schemeClr val="folHlink"/>
                </a:solidFill>
                <a:effectLst>
                  <a:outerShdw blurRad="38100" dist="38100" dir="2700000" algn="tl">
                    <a:srgbClr val="000000">
                      <a:alpha val="43137"/>
                    </a:srgbClr>
                  </a:outerShdw>
                </a:effectLst>
                <a:latin typeface="Verdana" pitchFamily="34" charset="0"/>
                <a:ea typeface="굴림" pitchFamily="34" charset="-127"/>
                <a:cs typeface="+mn-cs"/>
              </a:defRPr>
            </a:lvl5pPr>
            <a:lvl6pPr marL="2286000" algn="l" defTabSz="914400" rtl="0" eaLnBrk="1" latinLnBrk="0" hangingPunct="1">
              <a:defRPr sz="2000" kern="1200">
                <a:solidFill>
                  <a:schemeClr val="folHlink"/>
                </a:solidFill>
                <a:effectLst>
                  <a:outerShdw blurRad="38100" dist="38100" dir="2700000" algn="tl">
                    <a:srgbClr val="000000">
                      <a:alpha val="43137"/>
                    </a:srgbClr>
                  </a:outerShdw>
                </a:effectLst>
                <a:latin typeface="Verdana" pitchFamily="34" charset="0"/>
                <a:ea typeface="굴림" pitchFamily="34" charset="-127"/>
                <a:cs typeface="+mn-cs"/>
              </a:defRPr>
            </a:lvl6pPr>
            <a:lvl7pPr marL="2743200" algn="l" defTabSz="914400" rtl="0" eaLnBrk="1" latinLnBrk="0" hangingPunct="1">
              <a:defRPr sz="2000" kern="1200">
                <a:solidFill>
                  <a:schemeClr val="folHlink"/>
                </a:solidFill>
                <a:effectLst>
                  <a:outerShdw blurRad="38100" dist="38100" dir="2700000" algn="tl">
                    <a:srgbClr val="000000">
                      <a:alpha val="43137"/>
                    </a:srgbClr>
                  </a:outerShdw>
                </a:effectLst>
                <a:latin typeface="Verdana" pitchFamily="34" charset="0"/>
                <a:ea typeface="굴림" pitchFamily="34" charset="-127"/>
                <a:cs typeface="+mn-cs"/>
              </a:defRPr>
            </a:lvl7pPr>
            <a:lvl8pPr marL="3200400" algn="l" defTabSz="914400" rtl="0" eaLnBrk="1" latinLnBrk="0" hangingPunct="1">
              <a:defRPr sz="2000" kern="1200">
                <a:solidFill>
                  <a:schemeClr val="folHlink"/>
                </a:solidFill>
                <a:effectLst>
                  <a:outerShdw blurRad="38100" dist="38100" dir="2700000" algn="tl">
                    <a:srgbClr val="000000">
                      <a:alpha val="43137"/>
                    </a:srgbClr>
                  </a:outerShdw>
                </a:effectLst>
                <a:latin typeface="Verdana" pitchFamily="34" charset="0"/>
                <a:ea typeface="굴림" pitchFamily="34" charset="-127"/>
                <a:cs typeface="+mn-cs"/>
              </a:defRPr>
            </a:lvl8pPr>
            <a:lvl9pPr marL="3657600" algn="l" defTabSz="914400" rtl="0" eaLnBrk="1" latinLnBrk="0" hangingPunct="1">
              <a:defRPr sz="2000" kern="1200">
                <a:solidFill>
                  <a:schemeClr val="folHlink"/>
                </a:solidFill>
                <a:effectLst>
                  <a:outerShdw blurRad="38100" dist="38100" dir="2700000" algn="tl">
                    <a:srgbClr val="000000">
                      <a:alpha val="43137"/>
                    </a:srgbClr>
                  </a:outerShdw>
                </a:effectLst>
                <a:latin typeface="Verdana" pitchFamily="34" charset="0"/>
                <a:ea typeface="굴림" pitchFamily="34" charset="-127"/>
                <a:cs typeface="+mn-cs"/>
              </a:defRPr>
            </a:lvl9pPr>
          </a:lstStyle>
          <a:p>
            <a:pPr>
              <a:lnSpc>
                <a:spcPct val="80000"/>
              </a:lnSpc>
              <a:spcBef>
                <a:spcPct val="0"/>
              </a:spcBef>
            </a:pPr>
            <a:r>
              <a:rPr lang="en-US" altLang="zh-CN" sz="4800" dirty="0">
                <a:solidFill>
                  <a:srgbClr val="005817"/>
                </a:solidFill>
                <a:effectLst/>
                <a:latin typeface="Comic Sans MS" pitchFamily="66" charset="0"/>
                <a:ea typeface="宋体" pitchFamily="2" charset="-122"/>
              </a:rPr>
              <a:t>The </a:t>
            </a:r>
            <a:r>
              <a:rPr lang="en-US" altLang="zh-CN" sz="4800" dirty="0" err="1">
                <a:solidFill>
                  <a:srgbClr val="005817"/>
                </a:solidFill>
                <a:effectLst/>
                <a:latin typeface="Comic Sans MS" pitchFamily="66" charset="0"/>
                <a:ea typeface="宋体" pitchFamily="2" charset="-122"/>
              </a:rPr>
              <a:t>Shawshank</a:t>
            </a:r>
            <a:r>
              <a:rPr lang="en-US" altLang="zh-CN" sz="4800" dirty="0">
                <a:solidFill>
                  <a:srgbClr val="005817"/>
                </a:solidFill>
                <a:effectLst/>
                <a:latin typeface="Comic Sans MS" pitchFamily="66" charset="0"/>
                <a:ea typeface="宋体" pitchFamily="2" charset="-122"/>
              </a:rPr>
              <a:t/>
            </a:r>
            <a:br>
              <a:rPr lang="en-US" altLang="zh-CN" sz="4800" dirty="0">
                <a:solidFill>
                  <a:srgbClr val="005817"/>
                </a:solidFill>
                <a:effectLst/>
                <a:latin typeface="Comic Sans MS" pitchFamily="66" charset="0"/>
                <a:ea typeface="宋体" pitchFamily="2" charset="-122"/>
              </a:rPr>
            </a:br>
            <a:r>
              <a:rPr lang="en-US" altLang="zh-CN" sz="4800" dirty="0">
                <a:solidFill>
                  <a:srgbClr val="005817"/>
                </a:solidFill>
                <a:effectLst/>
                <a:latin typeface="Comic Sans MS" pitchFamily="66" charset="0"/>
                <a:ea typeface="宋体" pitchFamily="2" charset="-122"/>
              </a:rPr>
              <a:t/>
            </a:r>
            <a:br>
              <a:rPr lang="en-US" altLang="zh-CN" sz="4800" dirty="0">
                <a:solidFill>
                  <a:srgbClr val="005817"/>
                </a:solidFill>
                <a:effectLst/>
                <a:latin typeface="Comic Sans MS" pitchFamily="66" charset="0"/>
                <a:ea typeface="宋体" pitchFamily="2" charset="-122"/>
              </a:rPr>
            </a:br>
            <a:r>
              <a:rPr lang="en-US" altLang="zh-CN" sz="4800" dirty="0" smtClean="0">
                <a:solidFill>
                  <a:srgbClr val="005817"/>
                </a:solidFill>
                <a:effectLst/>
                <a:latin typeface="Comic Sans MS" pitchFamily="66" charset="0"/>
                <a:ea typeface="宋体" pitchFamily="2" charset="-122"/>
              </a:rPr>
              <a:t>Redemption</a:t>
            </a:r>
          </a:p>
          <a:p>
            <a:pPr>
              <a:lnSpc>
                <a:spcPct val="80000"/>
              </a:lnSpc>
              <a:spcBef>
                <a:spcPct val="0"/>
              </a:spcBef>
            </a:pPr>
            <a:endParaRPr lang="en-US" altLang="zh-CN" sz="4800" dirty="0">
              <a:solidFill>
                <a:srgbClr val="005817"/>
              </a:solidFill>
              <a:effectLst/>
              <a:latin typeface="Comic Sans MS" pitchFamily="66" charset="0"/>
              <a:ea typeface="宋体" pitchFamily="2" charset="-122"/>
            </a:endParaRPr>
          </a:p>
          <a:p>
            <a:pPr>
              <a:lnSpc>
                <a:spcPct val="80000"/>
              </a:lnSpc>
              <a:spcBef>
                <a:spcPct val="0"/>
              </a:spcBef>
            </a:pPr>
            <a:endParaRPr lang="en-US" altLang="zh-CN" sz="4800" dirty="0" smtClean="0">
              <a:solidFill>
                <a:srgbClr val="005817"/>
              </a:solidFill>
              <a:effectLst/>
              <a:latin typeface="Comic Sans MS" pitchFamily="66" charset="0"/>
              <a:ea typeface="宋体" pitchFamily="2" charset="-122"/>
            </a:endParaRPr>
          </a:p>
          <a:p>
            <a:pPr>
              <a:lnSpc>
                <a:spcPct val="80000"/>
              </a:lnSpc>
              <a:spcBef>
                <a:spcPct val="0"/>
              </a:spcBef>
            </a:pPr>
            <a:r>
              <a:rPr lang="en-US" altLang="zh-CN" sz="4800" dirty="0" smtClean="0">
                <a:solidFill>
                  <a:srgbClr val="005817"/>
                </a:solidFill>
                <a:effectLst/>
                <a:latin typeface="Comic Sans MS" pitchFamily="66" charset="0"/>
                <a:ea typeface="宋体" pitchFamily="2" charset="-122"/>
              </a:rPr>
              <a:t>Hong Zhang</a:t>
            </a:r>
          </a:p>
        </p:txBody>
      </p:sp>
    </p:spTree>
    <p:extLst>
      <p:ext uri="{BB962C8B-B14F-4D97-AF65-F5344CB8AC3E}">
        <p14:creationId xmlns:p14="http://schemas.microsoft.com/office/powerpoint/2010/main" val="1980478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71328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71328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p:cNvSpPr txBox="1">
            <a:spLocks noRot="1" noChangeArrowheads="1"/>
          </p:cNvSpPr>
          <p:nvPr/>
        </p:nvSpPr>
        <p:spPr>
          <a:xfrm>
            <a:off x="457200" y="244475"/>
            <a:ext cx="8385175" cy="8985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Symbols</a:t>
            </a:r>
            <a:endParaRPr lang="en-US" dirty="0"/>
          </a:p>
        </p:txBody>
      </p:sp>
      <p:pic>
        <p:nvPicPr>
          <p:cNvPr id="6" name="Picture 9" descr="shawshank_redemption-norton-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219200"/>
            <a:ext cx="4038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shawshank_redemption-norton-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038600"/>
            <a:ext cx="4114800" cy="244951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txBox="1">
            <a:spLocks noRot="1" noChangeArrowheads="1"/>
          </p:cNvSpPr>
          <p:nvPr/>
        </p:nvSpPr>
        <p:spPr>
          <a:xfrm>
            <a:off x="838200" y="1219200"/>
            <a:ext cx="3927475"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sz="2000" dirty="0" smtClean="0">
                <a:solidFill>
                  <a:schemeClr val="accent2"/>
                </a:solidFill>
              </a:rPr>
              <a:t>The Holy Bible</a:t>
            </a:r>
            <a:r>
              <a:rPr lang="en-US" sz="2400" dirty="0" smtClean="0">
                <a:solidFill>
                  <a:schemeClr val="accent2"/>
                </a:solidFill>
              </a:rPr>
              <a:t>: </a:t>
            </a:r>
            <a:r>
              <a:rPr lang="en-US" sz="2000" dirty="0" smtClean="0">
                <a:solidFill>
                  <a:schemeClr val="accent2"/>
                </a:solidFill>
              </a:rPr>
              <a:t>To the warden, the Bible is sacred and to be followed at all times, so it is a rule book. </a:t>
            </a:r>
          </a:p>
          <a:p>
            <a:pPr>
              <a:lnSpc>
                <a:spcPct val="80000"/>
              </a:lnSpc>
            </a:pPr>
            <a:r>
              <a:rPr lang="en-US" sz="2000" dirty="0" smtClean="0">
                <a:solidFill>
                  <a:schemeClr val="accent2"/>
                </a:solidFill>
              </a:rPr>
              <a:t>To Andy he hides his rock hammer in the Bible going against the rules completely.</a:t>
            </a:r>
          </a:p>
          <a:p>
            <a:pPr>
              <a:lnSpc>
                <a:spcPct val="80000"/>
              </a:lnSpc>
            </a:pPr>
            <a:endParaRPr lang="en-US" sz="2000" dirty="0" smtClean="0">
              <a:solidFill>
                <a:schemeClr val="accent2"/>
              </a:solidFill>
            </a:endParaRPr>
          </a:p>
          <a:p>
            <a:pPr>
              <a:lnSpc>
                <a:spcPct val="80000"/>
              </a:lnSpc>
            </a:pPr>
            <a:r>
              <a:rPr lang="en-US" sz="2000" dirty="0" smtClean="0">
                <a:solidFill>
                  <a:schemeClr val="accent2"/>
                </a:solidFill>
              </a:rPr>
              <a:t>Embroidered “His Judgment Cometh and that Right Soon”</a:t>
            </a:r>
            <a:r>
              <a:rPr lang="en-US" sz="1800" dirty="0" smtClean="0">
                <a:solidFill>
                  <a:schemeClr val="accent2"/>
                </a:solidFill>
              </a:rPr>
              <a:t> </a:t>
            </a:r>
            <a:r>
              <a:rPr lang="en-US" sz="2000" dirty="0" smtClean="0">
                <a:solidFill>
                  <a:schemeClr val="accent2"/>
                </a:solidFill>
              </a:rPr>
              <a:t>a symbol of the warden’s faith, but ironic because his own judgment will come when Andy anonymously tells on him.</a:t>
            </a:r>
            <a:r>
              <a:rPr lang="en-US" sz="1800" dirty="0" smtClean="0">
                <a:solidFill>
                  <a:schemeClr val="accent2"/>
                </a:solidFill>
              </a:rPr>
              <a:t> </a:t>
            </a:r>
          </a:p>
        </p:txBody>
      </p:sp>
    </p:spTree>
    <p:extLst>
      <p:ext uri="{BB962C8B-B14F-4D97-AF65-F5344CB8AC3E}">
        <p14:creationId xmlns:p14="http://schemas.microsoft.com/office/powerpoint/2010/main" val="205709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3"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
                                        <p:tgtEl>
                                          <p:spTgt spid="6"/>
                                        </p:tgtEl>
                                      </p:cBhvr>
                                    </p:animEffect>
                                    <p:anim calcmode="lin" valueType="num">
                                      <p:cBhvr>
                                        <p:cTn id="15" dur="400" fill="hold"/>
                                        <p:tgtEl>
                                          <p:spTgt spid="6"/>
                                        </p:tgtEl>
                                        <p:attrNameLst>
                                          <p:attrName>ppt_x</p:attrName>
                                        </p:attrNameLst>
                                      </p:cBhvr>
                                      <p:tavLst>
                                        <p:tav tm="0">
                                          <p:val>
                                            <p:strVal val="#ppt_x"/>
                                          </p:val>
                                        </p:tav>
                                        <p:tav tm="100000">
                                          <p:val>
                                            <p:strVal val="#ppt_x"/>
                                          </p:val>
                                        </p:tav>
                                      </p:tavLst>
                                    </p:anim>
                                    <p:anim calcmode="lin" valueType="num">
                                      <p:cBhvr>
                                        <p:cTn id="16" dur="400" fill="hold"/>
                                        <p:tgtEl>
                                          <p:spTgt spid="6"/>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0" presetClass="entr" presetSubtype="0" decel="10000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strVal val="#ppt_w+.3"/>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Effect transition="in" filter="fade">
                                      <p:cBhvr>
                                        <p:cTn id="25" dur="1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7" presetClass="entr" presetSubtype="0" fill="hold" grpId="0" nodeType="clickEffect">
                                  <p:stCondLst>
                                    <p:cond delay="0"/>
                                  </p:stCondLst>
                                  <p:iterate type="lt">
                                    <p:tmPct val="50000"/>
                                  </p:iterate>
                                  <p:childTnLst>
                                    <p:set>
                                      <p:cBhvr>
                                        <p:cTn id="29" dur="1" fill="hold">
                                          <p:stCondLst>
                                            <p:cond delay="0"/>
                                          </p:stCondLst>
                                        </p:cTn>
                                        <p:tgtEl>
                                          <p:spTgt spid="8">
                                            <p:txEl>
                                              <p:pRg st="0" end="0"/>
                                            </p:txEl>
                                          </p:spTgt>
                                        </p:tgtEl>
                                        <p:attrNameLst>
                                          <p:attrName>style.visibility</p:attrName>
                                        </p:attrNameLst>
                                      </p:cBhvr>
                                      <p:to>
                                        <p:strVal val="visible"/>
                                      </p:to>
                                    </p:set>
                                    <p:anim calcmode="discrete" valueType="clr">
                                      <p:cBhvr override="childStyle">
                                        <p:cTn id="30" dur="80"/>
                                        <p:tgtEl>
                                          <p:spTgt spid="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8">
                                            <p:txEl>
                                              <p:pRg st="0" end="0"/>
                                            </p:txEl>
                                          </p:spTgt>
                                        </p:tgtEl>
                                        <p:attrNameLst>
                                          <p:attrName>fillcolor</p:attrName>
                                        </p:attrNameLst>
                                      </p:cBhvr>
                                      <p:tavLst>
                                        <p:tav tm="0">
                                          <p:val>
                                            <p:clrVal>
                                              <a:schemeClr val="accent2"/>
                                            </p:clrVal>
                                          </p:val>
                                        </p:tav>
                                        <p:tav tm="50000">
                                          <p:val>
                                            <p:clrVal>
                                              <a:schemeClr val="hlink"/>
                                            </p:clrVal>
                                          </p:val>
                                        </p:tav>
                                      </p:tavLst>
                                    </p:anim>
                                    <p:set>
                                      <p:cBhvr>
                                        <p:cTn id="32" dur="80"/>
                                        <p:tgtEl>
                                          <p:spTgt spid="8">
                                            <p:txEl>
                                              <p:pRg st="0" end="0"/>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27" presetClass="entr" presetSubtype="0" fill="hold" grpId="0" nodeType="clickEffect">
                                  <p:stCondLst>
                                    <p:cond delay="0"/>
                                  </p:stCondLst>
                                  <p:iterate type="lt">
                                    <p:tmPct val="50000"/>
                                  </p:iterate>
                                  <p:childTnLst>
                                    <p:set>
                                      <p:cBhvr>
                                        <p:cTn id="36" dur="1" fill="hold">
                                          <p:stCondLst>
                                            <p:cond delay="0"/>
                                          </p:stCondLst>
                                        </p:cTn>
                                        <p:tgtEl>
                                          <p:spTgt spid="8">
                                            <p:txEl>
                                              <p:pRg st="1" end="1"/>
                                            </p:txEl>
                                          </p:spTgt>
                                        </p:tgtEl>
                                        <p:attrNameLst>
                                          <p:attrName>style.visibility</p:attrName>
                                        </p:attrNameLst>
                                      </p:cBhvr>
                                      <p:to>
                                        <p:strVal val="visible"/>
                                      </p:to>
                                    </p:set>
                                    <p:anim calcmode="discrete" valueType="clr">
                                      <p:cBhvr override="childStyle">
                                        <p:cTn id="37" dur="80"/>
                                        <p:tgtEl>
                                          <p:spTgt spid="8">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8">
                                            <p:txEl>
                                              <p:pRg st="1" end="1"/>
                                            </p:txEl>
                                          </p:spTgt>
                                        </p:tgtEl>
                                        <p:attrNameLst>
                                          <p:attrName>fillcolor</p:attrName>
                                        </p:attrNameLst>
                                      </p:cBhvr>
                                      <p:tavLst>
                                        <p:tav tm="0">
                                          <p:val>
                                            <p:clrVal>
                                              <a:schemeClr val="accent2"/>
                                            </p:clrVal>
                                          </p:val>
                                        </p:tav>
                                        <p:tav tm="50000">
                                          <p:val>
                                            <p:clrVal>
                                              <a:schemeClr val="hlink"/>
                                            </p:clrVal>
                                          </p:val>
                                        </p:tav>
                                      </p:tavLst>
                                    </p:anim>
                                    <p:set>
                                      <p:cBhvr>
                                        <p:cTn id="39" dur="80"/>
                                        <p:tgtEl>
                                          <p:spTgt spid="8">
                                            <p:txEl>
                                              <p:pRg st="1" end="1"/>
                                            </p:txEl>
                                          </p:spTgt>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27" presetClass="entr" presetSubtype="0" fill="hold" grpId="0" nodeType="clickEffect">
                                  <p:stCondLst>
                                    <p:cond delay="0"/>
                                  </p:stCondLst>
                                  <p:iterate type="lt">
                                    <p:tmPct val="50000"/>
                                  </p:iterate>
                                  <p:childTnLst>
                                    <p:set>
                                      <p:cBhvr>
                                        <p:cTn id="43" dur="1" fill="hold">
                                          <p:stCondLst>
                                            <p:cond delay="0"/>
                                          </p:stCondLst>
                                        </p:cTn>
                                        <p:tgtEl>
                                          <p:spTgt spid="8">
                                            <p:txEl>
                                              <p:pRg st="3" end="3"/>
                                            </p:txEl>
                                          </p:spTgt>
                                        </p:tgtEl>
                                        <p:attrNameLst>
                                          <p:attrName>style.visibility</p:attrName>
                                        </p:attrNameLst>
                                      </p:cBhvr>
                                      <p:to>
                                        <p:strVal val="visible"/>
                                      </p:to>
                                    </p:set>
                                    <p:anim calcmode="discrete" valueType="clr">
                                      <p:cBhvr override="childStyle">
                                        <p:cTn id="44" dur="80"/>
                                        <p:tgtEl>
                                          <p:spTgt spid="8">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8">
                                            <p:txEl>
                                              <p:pRg st="3" end="3"/>
                                            </p:txEl>
                                          </p:spTgt>
                                        </p:tgtEl>
                                        <p:attrNameLst>
                                          <p:attrName>fillcolor</p:attrName>
                                        </p:attrNameLst>
                                      </p:cBhvr>
                                      <p:tavLst>
                                        <p:tav tm="0">
                                          <p:val>
                                            <p:clrVal>
                                              <a:schemeClr val="accent2"/>
                                            </p:clrVal>
                                          </p:val>
                                        </p:tav>
                                        <p:tav tm="50000">
                                          <p:val>
                                            <p:clrVal>
                                              <a:schemeClr val="hlink"/>
                                            </p:clrVal>
                                          </p:val>
                                        </p:tav>
                                      </p:tavLst>
                                    </p:anim>
                                    <p:set>
                                      <p:cBhvr>
                                        <p:cTn id="46" dur="80"/>
                                        <p:tgtEl>
                                          <p:spTgt spid="8">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p:cNvSpPr txBox="1">
            <a:spLocks noRot="1" noChangeArrowheads="1"/>
          </p:cNvSpPr>
          <p:nvPr/>
        </p:nvSpPr>
        <p:spPr>
          <a:xfrm>
            <a:off x="457200" y="244475"/>
            <a:ext cx="8385175" cy="8985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Symbols</a:t>
            </a:r>
            <a:endParaRPr lang="en-US" dirty="0"/>
          </a:p>
        </p:txBody>
      </p:sp>
      <p:pic>
        <p:nvPicPr>
          <p:cNvPr id="6" name="Picture 9" descr="Andy makes beautiful mus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600"/>
            <a:ext cx="3886200" cy="22018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Harmonica-1-copy">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038600"/>
            <a:ext cx="3962400" cy="24638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txBox="1">
            <a:spLocks noRot="1" noChangeArrowheads="1"/>
          </p:cNvSpPr>
          <p:nvPr/>
        </p:nvSpPr>
        <p:spPr>
          <a:xfrm>
            <a:off x="4918075" y="1905000"/>
            <a:ext cx="3927475" cy="4572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000" dirty="0" smtClean="0">
                <a:solidFill>
                  <a:schemeClr val="hlink"/>
                </a:solidFill>
              </a:rPr>
              <a:t>The music symbolizes hope and especially Andy's hope that he will someday be free and living on his own again. The music can be in his heart and mind and the warden cannot take that away from him.</a:t>
            </a:r>
          </a:p>
          <a:p>
            <a:pPr>
              <a:lnSpc>
                <a:spcPct val="90000"/>
              </a:lnSpc>
            </a:pPr>
            <a:endParaRPr lang="en-US" sz="2000" dirty="0" smtClean="0">
              <a:solidFill>
                <a:schemeClr val="hlink"/>
              </a:solidFill>
            </a:endParaRPr>
          </a:p>
          <a:p>
            <a:pPr>
              <a:lnSpc>
                <a:spcPct val="90000"/>
              </a:lnSpc>
            </a:pPr>
            <a:r>
              <a:rPr lang="en-US" sz="2000" dirty="0" smtClean="0">
                <a:solidFill>
                  <a:schemeClr val="hlink"/>
                </a:solidFill>
              </a:rPr>
              <a:t>The harmonica is a symbol of harmony and it shows the harmonic relationship between Andy and Red because Andy gives it to Red. It also symbolizes hope.</a:t>
            </a:r>
            <a:endParaRPr lang="en-US" sz="2000" dirty="0"/>
          </a:p>
        </p:txBody>
      </p:sp>
    </p:spTree>
    <p:extLst>
      <p:ext uri="{BB962C8B-B14F-4D97-AF65-F5344CB8AC3E}">
        <p14:creationId xmlns:p14="http://schemas.microsoft.com/office/powerpoint/2010/main" val="205709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ppt_x</p:attrName>
                                        </p:attrNameLst>
                                      </p:cBhvr>
                                      <p:tavLst>
                                        <p:tav tm="0">
                                          <p:val>
                                            <p:strVal val="#ppt_x-.2"/>
                                          </p:val>
                                        </p:tav>
                                        <p:tav tm="100000">
                                          <p:val>
                                            <p:strVal val="#ppt_x"/>
                                          </p:val>
                                        </p:tav>
                                      </p:tavLst>
                                    </p:anim>
                                    <p:anim calcmode="lin" valueType="num">
                                      <p:cBhvr>
                                        <p:cTn id="15"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iterate type="lt">
                                    <p:tmPct val="5000"/>
                                  </p:iterate>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fltVal val="0"/>
                                          </p:val>
                                        </p:tav>
                                        <p:tav tm="100000">
                                          <p:val>
                                            <p:strVal val="#ppt_w"/>
                                          </p:val>
                                        </p:tav>
                                      </p:tavLst>
                                    </p:anim>
                                    <p:anim calcmode="lin" valueType="num">
                                      <p:cBhvr>
                                        <p:cTn id="22" dur="1000" fill="hold"/>
                                        <p:tgtEl>
                                          <p:spTgt spid="7"/>
                                        </p:tgtEl>
                                        <p:attrNameLst>
                                          <p:attrName>ppt_h</p:attrName>
                                        </p:attrNameLst>
                                      </p:cBhvr>
                                      <p:tavLst>
                                        <p:tav tm="0">
                                          <p:val>
                                            <p:fltVal val="0"/>
                                          </p:val>
                                        </p:tav>
                                        <p:tav tm="100000">
                                          <p:val>
                                            <p:strVal val="#ppt_h"/>
                                          </p:val>
                                        </p:tav>
                                      </p:tavLst>
                                    </p:anim>
                                    <p:anim calcmode="lin" valueType="num">
                                      <p:cBhvr>
                                        <p:cTn id="23" dur="1000" fill="hold"/>
                                        <p:tgtEl>
                                          <p:spTgt spid="7"/>
                                        </p:tgtEl>
                                        <p:attrNameLst>
                                          <p:attrName>style.rotation</p:attrName>
                                        </p:attrNameLst>
                                      </p:cBhvr>
                                      <p:tavLst>
                                        <p:tav tm="0">
                                          <p:val>
                                            <p:fltVal val="90"/>
                                          </p:val>
                                        </p:tav>
                                        <p:tav tm="100000">
                                          <p:val>
                                            <p:fltVal val="0"/>
                                          </p:val>
                                        </p:tav>
                                      </p:tavLst>
                                    </p:anim>
                                    <p:animEffect transition="in" filter="fade">
                                      <p:cBhvr>
                                        <p:cTn id="24" dur="1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8">
                                            <p:txEl>
                                              <p:pRg st="0" end="0"/>
                                            </p:txEl>
                                          </p:spTgt>
                                        </p:tgtEl>
                                        <p:attrNameLst>
                                          <p:attrName>style.visibility</p:attrName>
                                        </p:attrNameLst>
                                      </p:cBhvr>
                                      <p:to>
                                        <p:strVal val="visible"/>
                                      </p:to>
                                    </p:set>
                                    <p:anim calcmode="lin" valueType="num">
                                      <p:cBhvr>
                                        <p:cTn id="29"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8">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iterate type="lt">
                                    <p:tmPct val="5000"/>
                                  </p:iterate>
                                  <p:childTnLst>
                                    <p:set>
                                      <p:cBhvr>
                                        <p:cTn id="36" dur="1" fill="hold">
                                          <p:stCondLst>
                                            <p:cond delay="0"/>
                                          </p:stCondLst>
                                        </p:cTn>
                                        <p:tgtEl>
                                          <p:spTgt spid="8">
                                            <p:txEl>
                                              <p:pRg st="2" end="2"/>
                                            </p:txEl>
                                          </p:spTgt>
                                        </p:tgtEl>
                                        <p:attrNameLst>
                                          <p:attrName>style.visibility</p:attrName>
                                        </p:attrNameLst>
                                      </p:cBhvr>
                                      <p:to>
                                        <p:strVal val="visible"/>
                                      </p:to>
                                    </p:set>
                                    <p:anim calcmode="lin" valueType="num">
                                      <p:cBhvr>
                                        <p:cTn id="37"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8">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2"/>
          <p:cNvSpPr txBox="1">
            <a:spLocks noRot="1" noChangeArrowheads="1"/>
          </p:cNvSpPr>
          <p:nvPr/>
        </p:nvSpPr>
        <p:spPr>
          <a:xfrm>
            <a:off x="457200" y="0"/>
            <a:ext cx="8385175" cy="14319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Technical Shots</a:t>
            </a:r>
            <a:endParaRPr lang="en-US" dirty="0"/>
          </a:p>
        </p:txBody>
      </p:sp>
      <p:pic>
        <p:nvPicPr>
          <p:cNvPr id="6" name="Picture 10" descr="The Shawshank Redemption">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143000"/>
            <a:ext cx="3810000" cy="2574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shawshank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3886200"/>
            <a:ext cx="3352800" cy="26447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p:cNvSpPr txBox="1">
            <a:spLocks noRot="1" noChangeArrowheads="1"/>
          </p:cNvSpPr>
          <p:nvPr/>
        </p:nvSpPr>
        <p:spPr>
          <a:xfrm>
            <a:off x="609600" y="1219200"/>
            <a:ext cx="3927475"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800" dirty="0" smtClean="0"/>
              <a:t>Aerial shot:</a:t>
            </a:r>
            <a:r>
              <a:rPr lang="en-US" sz="2400" dirty="0" smtClean="0"/>
              <a:t> </a:t>
            </a:r>
            <a:r>
              <a:rPr lang="en-US" sz="2000" dirty="0" smtClean="0"/>
              <a:t>A shot taken from the air which is often used for large crowds or to emphasize how expansive and large something is.</a:t>
            </a:r>
          </a:p>
          <a:p>
            <a:pPr>
              <a:lnSpc>
                <a:spcPct val="90000"/>
              </a:lnSpc>
            </a:pPr>
            <a:endParaRPr lang="en-US" sz="2000" dirty="0" smtClean="0"/>
          </a:p>
          <a:p>
            <a:pPr>
              <a:lnSpc>
                <a:spcPct val="90000"/>
              </a:lnSpc>
            </a:pPr>
            <a:r>
              <a:rPr lang="en-US" sz="2800" dirty="0" smtClean="0"/>
              <a:t>Close up:</a:t>
            </a:r>
            <a:r>
              <a:rPr lang="en-US" sz="1800" dirty="0" smtClean="0"/>
              <a:t> </a:t>
            </a:r>
            <a:r>
              <a:rPr lang="en-US" sz="2000" dirty="0" smtClean="0"/>
              <a:t>The camera focuses in very closely upon a person or object to emphasize the importance of an expression or meaning of an object.</a:t>
            </a:r>
          </a:p>
        </p:txBody>
      </p:sp>
    </p:spTree>
    <p:extLst>
      <p:ext uri="{BB962C8B-B14F-4D97-AF65-F5344CB8AC3E}">
        <p14:creationId xmlns:p14="http://schemas.microsoft.com/office/powerpoint/2010/main" val="373019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 calcmode="lin" valueType="num">
                                      <p:cBhvr>
                                        <p:cTn id="17" dur="500" fill="hold"/>
                                        <p:tgtEl>
                                          <p:spTgt spid="6"/>
                                        </p:tgtEl>
                                        <p:attrNameLst>
                                          <p:attrName>style.rotation</p:attrName>
                                        </p:attrNameLst>
                                      </p:cBhvr>
                                      <p:tavLst>
                                        <p:tav tm="0">
                                          <p:val>
                                            <p:fltVal val="360"/>
                                          </p:val>
                                        </p:tav>
                                        <p:tav tm="100000">
                                          <p:val>
                                            <p:fltVal val="0"/>
                                          </p:val>
                                        </p:tav>
                                      </p:tavLst>
                                    </p:anim>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 calcmode="lin" valueType="num">
                                      <p:cBhvr>
                                        <p:cTn id="25" dur="500" fill="hold"/>
                                        <p:tgtEl>
                                          <p:spTgt spid="7"/>
                                        </p:tgtEl>
                                        <p:attrNameLst>
                                          <p:attrName>style.rotation</p:attrName>
                                        </p:attrNameLst>
                                      </p:cBhvr>
                                      <p:tavLst>
                                        <p:tav tm="0">
                                          <p:val>
                                            <p:fltVal val="360"/>
                                          </p:val>
                                        </p:tav>
                                        <p:tav tm="100000">
                                          <p:val>
                                            <p:fltVal val="0"/>
                                          </p:val>
                                        </p:tav>
                                      </p:tavLst>
                                    </p:anim>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 calcmode="lin" valueType="num">
                                      <p:cBhvr>
                                        <p:cTn id="31"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 calcmode="lin" valueType="num">
                                      <p:cBhvr>
                                        <p:cTn id="37"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38" dur="500" fill="hold"/>
                                        <p:tgtEl>
                                          <p:spTgt spid="8">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9" descr="nu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23975"/>
            <a:ext cx="4095750" cy="26384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txBox="1">
            <a:spLocks noRot="1" noChangeArrowheads="1"/>
          </p:cNvSpPr>
          <p:nvPr/>
        </p:nvSpPr>
        <p:spPr>
          <a:xfrm>
            <a:off x="457200" y="0"/>
            <a:ext cx="8385175" cy="14319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Technical Shots</a:t>
            </a:r>
            <a:endParaRPr lang="en-US" dirty="0"/>
          </a:p>
        </p:txBody>
      </p:sp>
      <p:pic>
        <p:nvPicPr>
          <p:cNvPr id="9" name="Picture 8" descr="肖申克的救赎CD1[(028402)13-36-0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4136390"/>
            <a:ext cx="2959735" cy="2264410"/>
          </a:xfrm>
          <a:prstGeom prst="rect">
            <a:avLst/>
          </a:prstGeom>
          <a:noFill/>
          <a:extLst/>
        </p:spPr>
      </p:pic>
      <p:sp>
        <p:nvSpPr>
          <p:cNvPr id="11" name="Rectangle 7"/>
          <p:cNvSpPr txBox="1">
            <a:spLocks noRot="1" noChangeArrowheads="1"/>
          </p:cNvSpPr>
          <p:nvPr/>
        </p:nvSpPr>
        <p:spPr>
          <a:xfrm>
            <a:off x="4918075" y="914400"/>
            <a:ext cx="3927475" cy="5638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Two Shot: </a:t>
            </a:r>
            <a:r>
              <a:rPr lang="en-US" sz="2000" dirty="0" smtClean="0"/>
              <a:t>Shows the relationship of two people by body language and their discussion when it is only them in a shot.</a:t>
            </a:r>
          </a:p>
          <a:p>
            <a:r>
              <a:rPr lang="en-US" sz="2800" dirty="0" smtClean="0"/>
              <a:t>Long Shot: </a:t>
            </a:r>
            <a:r>
              <a:rPr lang="en-US" sz="2000" dirty="0" smtClean="0"/>
              <a:t>This type of shot emphasizes size and the enormity of a setting. It also can emphasize the quantity like in this case the amount of prisoners </a:t>
            </a:r>
            <a:r>
              <a:rPr lang="en-US" sz="2000" dirty="0" err="1" smtClean="0"/>
              <a:t>Shawshank</a:t>
            </a:r>
            <a:r>
              <a:rPr lang="en-US" sz="2000" dirty="0" smtClean="0"/>
              <a:t> holds.</a:t>
            </a:r>
            <a:br>
              <a:rPr lang="en-US" sz="2000" dirty="0" smtClean="0"/>
            </a:br>
            <a:endParaRPr lang="en-US" sz="2000" dirty="0"/>
          </a:p>
        </p:txBody>
      </p:sp>
    </p:spTree>
    <p:extLst>
      <p:ext uri="{BB962C8B-B14F-4D97-AF65-F5344CB8AC3E}">
        <p14:creationId xmlns:p14="http://schemas.microsoft.com/office/powerpoint/2010/main" val="373019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900" decel="100000" fill="hold"/>
                                        <p:tgtEl>
                                          <p:spTgt spid="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wipe(down)">
                                      <p:cBhvr>
                                        <p:cTn id="21" dur="580">
                                          <p:stCondLst>
                                            <p:cond delay="0"/>
                                          </p:stCondLst>
                                        </p:cTn>
                                        <p:tgtEl>
                                          <p:spTgt spid="11">
                                            <p:txEl>
                                              <p:pRg st="0" end="0"/>
                                            </p:txEl>
                                          </p:spTgt>
                                        </p:tgtEl>
                                      </p:cBhvr>
                                    </p:animEffect>
                                    <p:anim calcmode="lin" valueType="num">
                                      <p:cBhvr>
                                        <p:cTn id="22" dur="1822" tmFilter="0,0; 0.14,0.36; 0.43,0.73; 0.71,0.91; 1.0,1.0">
                                          <p:stCondLst>
                                            <p:cond delay="0"/>
                                          </p:stCondLst>
                                        </p:cTn>
                                        <p:tgtEl>
                                          <p:spTgt spid="11">
                                            <p:txEl>
                                              <p:pRg st="0" end="0"/>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1">
                                            <p:txEl>
                                              <p:pRg st="0" end="0"/>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1">
                                            <p:txEl>
                                              <p:pRg st="0" end="0"/>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1">
                                            <p:txEl>
                                              <p:pRg st="0" end="0"/>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1">
                                            <p:txEl>
                                              <p:pRg st="0" end="0"/>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11">
                                            <p:txEl>
                                              <p:pRg st="0" end="0"/>
                                            </p:txEl>
                                          </p:spTgt>
                                        </p:tgtEl>
                                      </p:cBhvr>
                                      <p:to x="100000" y="60000"/>
                                    </p:animScale>
                                    <p:animScale>
                                      <p:cBhvr>
                                        <p:cTn id="28" dur="166" decel="50000">
                                          <p:stCondLst>
                                            <p:cond delay="676"/>
                                          </p:stCondLst>
                                        </p:cTn>
                                        <p:tgtEl>
                                          <p:spTgt spid="11">
                                            <p:txEl>
                                              <p:pRg st="0" end="0"/>
                                            </p:txEl>
                                          </p:spTgt>
                                        </p:tgtEl>
                                      </p:cBhvr>
                                      <p:to x="100000" y="100000"/>
                                    </p:animScale>
                                    <p:animScale>
                                      <p:cBhvr>
                                        <p:cTn id="29" dur="26">
                                          <p:stCondLst>
                                            <p:cond delay="1312"/>
                                          </p:stCondLst>
                                        </p:cTn>
                                        <p:tgtEl>
                                          <p:spTgt spid="11">
                                            <p:txEl>
                                              <p:pRg st="0" end="0"/>
                                            </p:txEl>
                                          </p:spTgt>
                                        </p:tgtEl>
                                      </p:cBhvr>
                                      <p:to x="100000" y="80000"/>
                                    </p:animScale>
                                    <p:animScale>
                                      <p:cBhvr>
                                        <p:cTn id="30" dur="166" decel="50000">
                                          <p:stCondLst>
                                            <p:cond delay="1338"/>
                                          </p:stCondLst>
                                        </p:cTn>
                                        <p:tgtEl>
                                          <p:spTgt spid="11">
                                            <p:txEl>
                                              <p:pRg st="0" end="0"/>
                                            </p:txEl>
                                          </p:spTgt>
                                        </p:tgtEl>
                                      </p:cBhvr>
                                      <p:to x="100000" y="100000"/>
                                    </p:animScale>
                                    <p:animScale>
                                      <p:cBhvr>
                                        <p:cTn id="31" dur="26">
                                          <p:stCondLst>
                                            <p:cond delay="1642"/>
                                          </p:stCondLst>
                                        </p:cTn>
                                        <p:tgtEl>
                                          <p:spTgt spid="11">
                                            <p:txEl>
                                              <p:pRg st="0" end="0"/>
                                            </p:txEl>
                                          </p:spTgt>
                                        </p:tgtEl>
                                      </p:cBhvr>
                                      <p:to x="100000" y="90000"/>
                                    </p:animScale>
                                    <p:animScale>
                                      <p:cBhvr>
                                        <p:cTn id="32" dur="166" decel="50000">
                                          <p:stCondLst>
                                            <p:cond delay="1668"/>
                                          </p:stCondLst>
                                        </p:cTn>
                                        <p:tgtEl>
                                          <p:spTgt spid="11">
                                            <p:txEl>
                                              <p:pRg st="0" end="0"/>
                                            </p:txEl>
                                          </p:spTgt>
                                        </p:tgtEl>
                                      </p:cBhvr>
                                      <p:to x="100000" y="100000"/>
                                    </p:animScale>
                                    <p:animScale>
                                      <p:cBhvr>
                                        <p:cTn id="33" dur="26">
                                          <p:stCondLst>
                                            <p:cond delay="1808"/>
                                          </p:stCondLst>
                                        </p:cTn>
                                        <p:tgtEl>
                                          <p:spTgt spid="11">
                                            <p:txEl>
                                              <p:pRg st="0" end="0"/>
                                            </p:txEl>
                                          </p:spTgt>
                                        </p:tgtEl>
                                      </p:cBhvr>
                                      <p:to x="100000" y="95000"/>
                                    </p:animScale>
                                    <p:animScale>
                                      <p:cBhvr>
                                        <p:cTn id="34" dur="166" decel="50000">
                                          <p:stCondLst>
                                            <p:cond delay="1834"/>
                                          </p:stCondLst>
                                        </p:cTn>
                                        <p:tgtEl>
                                          <p:spTgt spid="11">
                                            <p:txEl>
                                              <p:pRg st="0" end="0"/>
                                            </p:txEl>
                                          </p:spTgt>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animEffect transition="in" filter="wipe(down)">
                                      <p:cBhvr>
                                        <p:cTn id="39" dur="580">
                                          <p:stCondLst>
                                            <p:cond delay="0"/>
                                          </p:stCondLst>
                                        </p:cTn>
                                        <p:tgtEl>
                                          <p:spTgt spid="11">
                                            <p:txEl>
                                              <p:pRg st="1" end="1"/>
                                            </p:txEl>
                                          </p:spTgt>
                                        </p:tgtEl>
                                      </p:cBhvr>
                                    </p:animEffect>
                                    <p:anim calcmode="lin" valueType="num">
                                      <p:cBhvr>
                                        <p:cTn id="40" dur="1822" tmFilter="0,0; 0.14,0.36; 0.43,0.73; 0.71,0.91; 1.0,1.0">
                                          <p:stCondLst>
                                            <p:cond delay="0"/>
                                          </p:stCondLst>
                                        </p:cTn>
                                        <p:tgtEl>
                                          <p:spTgt spid="11">
                                            <p:txEl>
                                              <p:pRg st="1" end="1"/>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
                                            <p:txEl>
                                              <p:pRg st="1" end="1"/>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
                                            <p:txEl>
                                              <p:pRg st="1" end="1"/>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
                                            <p:txEl>
                                              <p:pRg st="1" end="1"/>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
                                            <p:txEl>
                                              <p:pRg st="1" end="1"/>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11">
                                            <p:txEl>
                                              <p:pRg st="1" end="1"/>
                                            </p:txEl>
                                          </p:spTgt>
                                        </p:tgtEl>
                                      </p:cBhvr>
                                      <p:to x="100000" y="60000"/>
                                    </p:animScale>
                                    <p:animScale>
                                      <p:cBhvr>
                                        <p:cTn id="46" dur="166" decel="50000">
                                          <p:stCondLst>
                                            <p:cond delay="676"/>
                                          </p:stCondLst>
                                        </p:cTn>
                                        <p:tgtEl>
                                          <p:spTgt spid="11">
                                            <p:txEl>
                                              <p:pRg st="1" end="1"/>
                                            </p:txEl>
                                          </p:spTgt>
                                        </p:tgtEl>
                                      </p:cBhvr>
                                      <p:to x="100000" y="100000"/>
                                    </p:animScale>
                                    <p:animScale>
                                      <p:cBhvr>
                                        <p:cTn id="47" dur="26">
                                          <p:stCondLst>
                                            <p:cond delay="1312"/>
                                          </p:stCondLst>
                                        </p:cTn>
                                        <p:tgtEl>
                                          <p:spTgt spid="11">
                                            <p:txEl>
                                              <p:pRg st="1" end="1"/>
                                            </p:txEl>
                                          </p:spTgt>
                                        </p:tgtEl>
                                      </p:cBhvr>
                                      <p:to x="100000" y="80000"/>
                                    </p:animScale>
                                    <p:animScale>
                                      <p:cBhvr>
                                        <p:cTn id="48" dur="166" decel="50000">
                                          <p:stCondLst>
                                            <p:cond delay="1338"/>
                                          </p:stCondLst>
                                        </p:cTn>
                                        <p:tgtEl>
                                          <p:spTgt spid="11">
                                            <p:txEl>
                                              <p:pRg st="1" end="1"/>
                                            </p:txEl>
                                          </p:spTgt>
                                        </p:tgtEl>
                                      </p:cBhvr>
                                      <p:to x="100000" y="100000"/>
                                    </p:animScale>
                                    <p:animScale>
                                      <p:cBhvr>
                                        <p:cTn id="49" dur="26">
                                          <p:stCondLst>
                                            <p:cond delay="1642"/>
                                          </p:stCondLst>
                                        </p:cTn>
                                        <p:tgtEl>
                                          <p:spTgt spid="11">
                                            <p:txEl>
                                              <p:pRg st="1" end="1"/>
                                            </p:txEl>
                                          </p:spTgt>
                                        </p:tgtEl>
                                      </p:cBhvr>
                                      <p:to x="100000" y="90000"/>
                                    </p:animScale>
                                    <p:animScale>
                                      <p:cBhvr>
                                        <p:cTn id="50" dur="166" decel="50000">
                                          <p:stCondLst>
                                            <p:cond delay="1668"/>
                                          </p:stCondLst>
                                        </p:cTn>
                                        <p:tgtEl>
                                          <p:spTgt spid="11">
                                            <p:txEl>
                                              <p:pRg st="1" end="1"/>
                                            </p:txEl>
                                          </p:spTgt>
                                        </p:tgtEl>
                                      </p:cBhvr>
                                      <p:to x="100000" y="100000"/>
                                    </p:animScale>
                                    <p:animScale>
                                      <p:cBhvr>
                                        <p:cTn id="51" dur="26">
                                          <p:stCondLst>
                                            <p:cond delay="1808"/>
                                          </p:stCondLst>
                                        </p:cTn>
                                        <p:tgtEl>
                                          <p:spTgt spid="11">
                                            <p:txEl>
                                              <p:pRg st="1" end="1"/>
                                            </p:txEl>
                                          </p:spTgt>
                                        </p:tgtEl>
                                      </p:cBhvr>
                                      <p:to x="100000" y="95000"/>
                                    </p:animScale>
                                    <p:animScale>
                                      <p:cBhvr>
                                        <p:cTn id="52" dur="166" decel="50000">
                                          <p:stCondLst>
                                            <p:cond delay="1834"/>
                                          </p:stCondLst>
                                        </p:cTn>
                                        <p:tgtEl>
                                          <p:spTgt spid="11">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itle 1"/>
          <p:cNvSpPr>
            <a:spLocks noGrp="1"/>
          </p:cNvSpPr>
          <p:nvPr>
            <p:ph type="title"/>
          </p:nvPr>
        </p:nvSpPr>
        <p:spPr/>
        <p:txBody>
          <a:bodyPr/>
          <a:lstStyle/>
          <a:p>
            <a:r>
              <a:rPr lang="en-NZ" dirty="0" smtClean="0"/>
              <a:t>Opening scene</a:t>
            </a:r>
            <a:endParaRPr lang="en-NZ" dirty="0"/>
          </a:p>
        </p:txBody>
      </p:sp>
      <p:sp>
        <p:nvSpPr>
          <p:cNvPr id="3" name="Content Placeholder 2"/>
          <p:cNvSpPr>
            <a:spLocks noGrp="1"/>
          </p:cNvSpPr>
          <p:nvPr>
            <p:ph idx="1"/>
          </p:nvPr>
        </p:nvSpPr>
        <p:spPr/>
        <p:txBody>
          <a:bodyPr>
            <a:normAutofit fontScale="85000" lnSpcReduction="20000"/>
          </a:bodyPr>
          <a:lstStyle/>
          <a:p>
            <a:pPr marL="118872" indent="0">
              <a:buNone/>
            </a:pPr>
            <a:r>
              <a:rPr lang="en-NZ" sz="2000" b="1" u="sng" dirty="0" smtClean="0"/>
              <a:t>Andy’s  ambivalence</a:t>
            </a:r>
          </a:p>
          <a:p>
            <a:pPr marL="118872" indent="0">
              <a:buNone/>
            </a:pPr>
            <a:endParaRPr lang="en-NZ" sz="2000" b="1" u="sng" dirty="0"/>
          </a:p>
          <a:p>
            <a:r>
              <a:rPr lang="en-NZ" sz="2000" dirty="0" smtClean="0"/>
              <a:t>Sound track song reflects Andy’s mood of disillusion and fatalism.</a:t>
            </a:r>
          </a:p>
          <a:p>
            <a:r>
              <a:rPr lang="en-NZ" sz="2000" dirty="0" smtClean="0"/>
              <a:t>Car and clothes suggest 1946. Red later says that “Andy came to Shawshank prison in 1947  for murdering his wife and the fella she was banging.”</a:t>
            </a:r>
          </a:p>
          <a:p>
            <a:r>
              <a:rPr lang="en-NZ" sz="2000" dirty="0" smtClean="0"/>
              <a:t>Andy is depressed because of the failure of his marriage, but the film gains a lot of its appeal by not telling us things such as this for some time. As with the poster of Rita Hayworth. </a:t>
            </a:r>
          </a:p>
          <a:p>
            <a:r>
              <a:rPr lang="en-NZ" sz="2000" dirty="0" smtClean="0"/>
              <a:t>Immediately, therefore, suspense is a hallmark of this thriller. </a:t>
            </a:r>
          </a:p>
          <a:p>
            <a:r>
              <a:rPr lang="en-NZ" sz="2000" dirty="0" smtClean="0"/>
              <a:t>The darkness mirrors  his mood. The shattering of the bottle= the shattering of his dreams. </a:t>
            </a:r>
          </a:p>
          <a:p>
            <a:endParaRPr lang="en-NZ" sz="2000" dirty="0"/>
          </a:p>
          <a:p>
            <a:pPr marL="118872" indent="0">
              <a:buNone/>
            </a:pPr>
            <a:r>
              <a:rPr lang="en-NZ" sz="2000" b="1" u="sng" dirty="0" smtClean="0"/>
              <a:t>The trail</a:t>
            </a:r>
          </a:p>
          <a:p>
            <a:endParaRPr lang="en-NZ" sz="2000" dirty="0"/>
          </a:p>
          <a:p>
            <a:r>
              <a:rPr lang="en-NZ" sz="2000" dirty="0" smtClean="0"/>
              <a:t>CUT and AURAL BRIDGE to the courtroom without completing the previous action, leaving us suspended in mid-plot- the scene outside the cabin is intercut with the trail scene. </a:t>
            </a:r>
          </a:p>
          <a:p>
            <a:endParaRPr lang="en-NZ" sz="2000" dirty="0"/>
          </a:p>
        </p:txBody>
      </p:sp>
    </p:spTree>
    <p:extLst>
      <p:ext uri="{BB962C8B-B14F-4D97-AF65-F5344CB8AC3E}">
        <p14:creationId xmlns:p14="http://schemas.microsoft.com/office/powerpoint/2010/main" val="964267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itle 1"/>
          <p:cNvSpPr>
            <a:spLocks noGrp="1"/>
          </p:cNvSpPr>
          <p:nvPr>
            <p:ph type="title"/>
          </p:nvPr>
        </p:nvSpPr>
        <p:spPr/>
        <p:txBody>
          <a:bodyPr/>
          <a:lstStyle/>
          <a:p>
            <a:r>
              <a:rPr lang="en-NZ" dirty="0" smtClean="0"/>
              <a:t>Opening scene</a:t>
            </a:r>
            <a:endParaRPr lang="en-NZ" dirty="0"/>
          </a:p>
        </p:txBody>
      </p:sp>
      <p:sp>
        <p:nvSpPr>
          <p:cNvPr id="3" name="Content Placeholder 2"/>
          <p:cNvSpPr>
            <a:spLocks noGrp="1"/>
          </p:cNvSpPr>
          <p:nvPr>
            <p:ph idx="1"/>
          </p:nvPr>
        </p:nvSpPr>
        <p:spPr/>
        <p:txBody>
          <a:bodyPr>
            <a:normAutofit lnSpcReduction="10000"/>
          </a:bodyPr>
          <a:lstStyle/>
          <a:p>
            <a:r>
              <a:rPr lang="en-NZ" sz="2000" dirty="0" smtClean="0"/>
              <a:t>Having found out about the affair, Andy angrily refused to give her a divorce an Reno, Nevada. </a:t>
            </a:r>
          </a:p>
          <a:p>
            <a:r>
              <a:rPr lang="en-NZ" sz="2000" dirty="0" smtClean="0"/>
              <a:t>V.O from the trail melds the three scenes together: the two having steamy sex, Andy pondering in the car and the courtroom: smooth CROSS-CUTTING giving variety in story telling. </a:t>
            </a:r>
          </a:p>
          <a:p>
            <a:r>
              <a:rPr lang="en-NZ" sz="2000" dirty="0" smtClean="0"/>
              <a:t>Andy claims to have thrown the gun into the Royal River on his way home- “I feel I have been very clear on this point”</a:t>
            </a:r>
          </a:p>
          <a:p>
            <a:r>
              <a:rPr lang="en-NZ" sz="2000" dirty="0" smtClean="0"/>
              <a:t>LOW ANGLE CU of the prosecutor, raised voice and leaning forward, accentuating his menace. </a:t>
            </a:r>
          </a:p>
          <a:p>
            <a:r>
              <a:rPr lang="en-NZ" sz="2000" dirty="0" smtClean="0"/>
              <a:t>Throughout a piano tinkles with suspenseful strings, heightening the tension. </a:t>
            </a:r>
          </a:p>
          <a:p>
            <a:r>
              <a:rPr lang="en-NZ" sz="2000" dirty="0" smtClean="0"/>
              <a:t>CU LOW ANGLE of judge heightens .his forbidding demeanour; his words come slowly and precisely: “you strike me as a particularly icy and remorseless man, Mr Dufrensne. It chills my blood just to look at you.”</a:t>
            </a:r>
          </a:p>
        </p:txBody>
      </p:sp>
    </p:spTree>
    <p:extLst>
      <p:ext uri="{BB962C8B-B14F-4D97-AF65-F5344CB8AC3E}">
        <p14:creationId xmlns:p14="http://schemas.microsoft.com/office/powerpoint/2010/main" val="1476930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itle 1"/>
          <p:cNvSpPr>
            <a:spLocks noGrp="1"/>
          </p:cNvSpPr>
          <p:nvPr>
            <p:ph type="title"/>
          </p:nvPr>
        </p:nvSpPr>
        <p:spPr/>
        <p:txBody>
          <a:bodyPr/>
          <a:lstStyle/>
          <a:p>
            <a:r>
              <a:rPr lang="en-NZ" dirty="0" smtClean="0"/>
              <a:t>Opening scene</a:t>
            </a:r>
            <a:endParaRPr lang="en-NZ" dirty="0"/>
          </a:p>
        </p:txBody>
      </p:sp>
      <p:sp>
        <p:nvSpPr>
          <p:cNvPr id="3" name="Content Placeholder 2"/>
          <p:cNvSpPr>
            <a:spLocks noGrp="1"/>
          </p:cNvSpPr>
          <p:nvPr>
            <p:ph idx="1"/>
          </p:nvPr>
        </p:nvSpPr>
        <p:spPr/>
        <p:txBody>
          <a:bodyPr>
            <a:normAutofit/>
          </a:bodyPr>
          <a:lstStyle/>
          <a:p>
            <a:r>
              <a:rPr lang="en-NZ" sz="2000" dirty="0" smtClean="0"/>
              <a:t>HIGH ANGLE CLOSE on Andy , stressing his helplessness before the power of the law. “By the power invested in me by the state of Maine, I hereby order you to serve two life sentences back to back, one for each of your victims. So be it!”</a:t>
            </a:r>
          </a:p>
          <a:p>
            <a:r>
              <a:rPr lang="en-NZ" sz="2000" dirty="0" smtClean="0"/>
              <a:t>His gavel thumps down in symbolic representation of the law’s awesome force, Andy closes his eyes in hopeless resignation and the screen goes black, representing the awful fate that awaits him. </a:t>
            </a:r>
          </a:p>
          <a:p>
            <a:r>
              <a:rPr lang="en-NZ" sz="2000" dirty="0" smtClean="0"/>
              <a:t>The audience is left deliberately in the dark re Andy’s guilt; indeed, we probably share the judge’s distaste for this seemingly cold, unemotional man. A PAN across the jurors suggests they do too. </a:t>
            </a:r>
            <a:endParaRPr lang="en-NZ" sz="2000" dirty="0"/>
          </a:p>
        </p:txBody>
      </p:sp>
    </p:spTree>
    <p:extLst>
      <p:ext uri="{BB962C8B-B14F-4D97-AF65-F5344CB8AC3E}">
        <p14:creationId xmlns:p14="http://schemas.microsoft.com/office/powerpoint/2010/main" val="37601068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itle 1"/>
          <p:cNvSpPr>
            <a:spLocks noGrp="1"/>
          </p:cNvSpPr>
          <p:nvPr>
            <p:ph type="title"/>
          </p:nvPr>
        </p:nvSpPr>
        <p:spPr/>
        <p:txBody>
          <a:bodyPr>
            <a:normAutofit fontScale="90000"/>
          </a:bodyPr>
          <a:lstStyle/>
          <a:p>
            <a:r>
              <a:rPr lang="en-NZ" dirty="0" smtClean="0"/>
              <a:t/>
            </a:r>
            <a:br>
              <a:rPr lang="en-NZ" dirty="0" smtClean="0"/>
            </a:br>
            <a:r>
              <a:rPr lang="en-NZ" dirty="0" smtClean="0"/>
              <a:t>Arrival at Shawshank</a:t>
            </a:r>
            <a:endParaRPr lang="en-NZ" dirty="0"/>
          </a:p>
        </p:txBody>
      </p:sp>
      <p:sp>
        <p:nvSpPr>
          <p:cNvPr id="3" name="Content Placeholder 2"/>
          <p:cNvSpPr>
            <a:spLocks noGrp="1"/>
          </p:cNvSpPr>
          <p:nvPr>
            <p:ph idx="1"/>
          </p:nvPr>
        </p:nvSpPr>
        <p:spPr/>
        <p:txBody>
          <a:bodyPr>
            <a:normAutofit fontScale="85000" lnSpcReduction="10000"/>
          </a:bodyPr>
          <a:lstStyle/>
          <a:p>
            <a:pPr marL="118872" indent="0">
              <a:buNone/>
            </a:pPr>
            <a:r>
              <a:rPr lang="en-NZ" sz="2000" b="1" u="sng" dirty="0" smtClean="0"/>
              <a:t>Institutionalisation</a:t>
            </a:r>
          </a:p>
          <a:p>
            <a:r>
              <a:rPr lang="en-NZ" sz="2000" dirty="0" smtClean="0"/>
              <a:t>Red steps into the prison yard and we got our first look at Shawshank prison. Grey walls. </a:t>
            </a:r>
          </a:p>
          <a:p>
            <a:pPr marL="118872" indent="0">
              <a:buNone/>
            </a:pPr>
            <a:r>
              <a:rPr lang="en-NZ" sz="2000" dirty="0" smtClean="0"/>
              <a:t>“How did it go?” asks one inmate.</a:t>
            </a:r>
          </a:p>
          <a:p>
            <a:pPr marL="118872" indent="0">
              <a:buNone/>
            </a:pPr>
            <a:r>
              <a:rPr lang="en-NZ" sz="2000" dirty="0" smtClean="0"/>
              <a:t>“Same ol’ shit, different day.”</a:t>
            </a:r>
          </a:p>
          <a:p>
            <a:pPr marL="118872" indent="0">
              <a:buNone/>
            </a:pPr>
            <a:r>
              <a:rPr lang="en-NZ" sz="2000" dirty="0"/>
              <a:t> </a:t>
            </a:r>
            <a:r>
              <a:rPr lang="en-NZ" sz="2000" dirty="0" smtClean="0"/>
              <a:t>“I’m up for rejection next week.”</a:t>
            </a:r>
          </a:p>
          <a:p>
            <a:pPr marL="118872" indent="0">
              <a:buNone/>
            </a:pPr>
            <a:endParaRPr lang="en-NZ" sz="2000" dirty="0"/>
          </a:p>
          <a:p>
            <a:r>
              <a:rPr lang="en-NZ" sz="2000" dirty="0" smtClean="0"/>
              <a:t>Red begins the V.O narration that anchors the film. He is the prison’s respected retriever. </a:t>
            </a:r>
          </a:p>
          <a:p>
            <a:endParaRPr lang="en-NZ" sz="2000" dirty="0" smtClean="0"/>
          </a:p>
          <a:p>
            <a:r>
              <a:rPr lang="en-NZ" sz="2000" dirty="0" smtClean="0"/>
              <a:t>Prison sirens blast as a ritualistic prison event is heralded – the arrival of fresh, new prisoners in a drab-grey school bus. </a:t>
            </a:r>
          </a:p>
          <a:p>
            <a:endParaRPr lang="en-NZ" sz="2000" dirty="0" smtClean="0"/>
          </a:p>
          <a:p>
            <a:r>
              <a:rPr lang="en-NZ" sz="2000" dirty="0" smtClean="0"/>
              <a:t>An aerial (helicopter) shot moves up from the arriving bus, ascends the main tower od the prison and peers down into the prison courtyard where ant-like prisoners swarm towards the main gate to gawk and jeer while the new arrivals (fresh meat) disembark. </a:t>
            </a:r>
          </a:p>
          <a:p>
            <a:endParaRPr lang="en-NZ" sz="2000" dirty="0" smtClean="0"/>
          </a:p>
        </p:txBody>
      </p:sp>
    </p:spTree>
    <p:extLst>
      <p:ext uri="{BB962C8B-B14F-4D97-AF65-F5344CB8AC3E}">
        <p14:creationId xmlns:p14="http://schemas.microsoft.com/office/powerpoint/2010/main" val="3118530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p:cNvSpPr txBox="1">
            <a:spLocks noRot="1" noChangeArrowheads="1"/>
          </p:cNvSpPr>
          <p:nvPr/>
        </p:nvSpPr>
        <p:spPr>
          <a:xfrm>
            <a:off x="457200" y="244475"/>
            <a:ext cx="8385175" cy="6699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Theme</a:t>
            </a:r>
            <a:endParaRPr lang="en-US" b="1" dirty="0"/>
          </a:p>
        </p:txBody>
      </p:sp>
      <p:pic>
        <p:nvPicPr>
          <p:cNvPr id="6" name="Picture 11" descr="shawshankr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4495800" cy="24558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shawshank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191000"/>
            <a:ext cx="4315312" cy="241141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p:cNvSpPr txBox="1">
            <a:spLocks noRot="1" noChangeArrowheads="1"/>
          </p:cNvSpPr>
          <p:nvPr/>
        </p:nvSpPr>
        <p:spPr>
          <a:xfrm>
            <a:off x="4918075" y="2438400"/>
            <a:ext cx="3927475" cy="3810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000" dirty="0" smtClean="0"/>
              <a:t>Many </a:t>
            </a:r>
            <a:r>
              <a:rPr lang="en-US" sz="2000" dirty="0" smtClean="0"/>
              <a:t>prisoners have been in the prison for so long that they have been institutionalized, which means the only life that they know is the one within the prison walls. </a:t>
            </a:r>
            <a:endParaRPr lang="en-US" sz="2000" dirty="0" smtClean="0"/>
          </a:p>
          <a:p>
            <a:pPr>
              <a:lnSpc>
                <a:spcPct val="80000"/>
              </a:lnSpc>
            </a:pPr>
            <a:endParaRPr lang="en-US" sz="2000" dirty="0"/>
          </a:p>
        </p:txBody>
      </p:sp>
      <p:sp>
        <p:nvSpPr>
          <p:cNvPr id="8" name="TextBox 7"/>
          <p:cNvSpPr txBox="1"/>
          <p:nvPr/>
        </p:nvSpPr>
        <p:spPr>
          <a:xfrm>
            <a:off x="4953000" y="1600200"/>
            <a:ext cx="3660775" cy="523220"/>
          </a:xfrm>
          <a:prstGeom prst="rect">
            <a:avLst/>
          </a:prstGeom>
          <a:noFill/>
        </p:spPr>
        <p:txBody>
          <a:bodyPr wrap="square" rtlCol="0">
            <a:spAutoFit/>
          </a:bodyPr>
          <a:lstStyle/>
          <a:p>
            <a:pPr marL="285750" indent="-285750">
              <a:buFont typeface="Arial" pitchFamily="34" charset="0"/>
              <a:buChar char="•"/>
            </a:pPr>
            <a:r>
              <a:rPr lang="en-US" sz="2800" b="1" dirty="0"/>
              <a:t>Institutionalization</a:t>
            </a:r>
            <a:r>
              <a:rPr lang="en-US" sz="2800" dirty="0"/>
              <a:t> </a:t>
            </a:r>
          </a:p>
        </p:txBody>
      </p:sp>
    </p:spTree>
    <p:extLst>
      <p:ext uri="{BB962C8B-B14F-4D97-AF65-F5344CB8AC3E}">
        <p14:creationId xmlns:p14="http://schemas.microsoft.com/office/powerpoint/2010/main" val="205709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3" presetClass="entr" presetSubtype="0" fill="hold" grpId="0"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fade">
                                      <p:cBhvr>
                                        <p:cTn id="24" dur="100"/>
                                        <p:tgtEl>
                                          <p:spTgt spid="9">
                                            <p:txEl>
                                              <p:pRg st="0" end="0"/>
                                            </p:txEl>
                                          </p:spTgt>
                                        </p:tgtEl>
                                      </p:cBhvr>
                                    </p:animEffect>
                                    <p:anim calcmode="lin" valueType="num">
                                      <p:cBhvr>
                                        <p:cTn id="25" dur="4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6" dur="400" fill="hold"/>
                                        <p:tgtEl>
                                          <p:spTgt spid="9">
                                            <p:txEl>
                                              <p:pRg st="0" end="0"/>
                                            </p:txEl>
                                          </p:spTgt>
                                        </p:tgtEl>
                                        <p:attrNameLst>
                                          <p:attrName>ppt_y</p:attrName>
                                        </p:attrNameLst>
                                      </p:cBhvr>
                                      <p:tavLst>
                                        <p:tav tm="0">
                                          <p:val>
                                            <p:strVal val="#ppt_y+0.31"/>
                                          </p:val>
                                        </p:tav>
                                        <p:tav tm="100000">
                                          <p:val>
                                            <p:strVal val="#ppt_y+0.31"/>
                                          </p:val>
                                        </p:tav>
                                      </p:tavLst>
                                    </p:anim>
                                    <p:anim calcmode="lin" valueType="num">
                                      <p:cBhvr>
                                        <p:cTn id="27" dur="600" decel="50000" fill="hold">
                                          <p:stCondLst>
                                            <p:cond delay="400"/>
                                          </p:stCondLst>
                                        </p:cTn>
                                        <p:tgtEl>
                                          <p:spTgt spid="9">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8" dur="600" decel="50000" fill="hold">
                                          <p:stCondLst>
                                            <p:cond delay="400"/>
                                          </p:stCondLst>
                                        </p:cTn>
                                        <p:tgtEl>
                                          <p:spTgt spid="9">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itle 1"/>
          <p:cNvSpPr>
            <a:spLocks noGrp="1"/>
          </p:cNvSpPr>
          <p:nvPr>
            <p:ph type="title"/>
          </p:nvPr>
        </p:nvSpPr>
        <p:spPr/>
        <p:txBody>
          <a:bodyPr/>
          <a:lstStyle/>
          <a:p>
            <a:r>
              <a:rPr lang="en-NZ" dirty="0" smtClean="0"/>
              <a:t>Arrival at Shawshank</a:t>
            </a:r>
            <a:endParaRPr lang="en-NZ" dirty="0"/>
          </a:p>
        </p:txBody>
      </p:sp>
      <p:sp>
        <p:nvSpPr>
          <p:cNvPr id="3" name="Content Placeholder 2"/>
          <p:cNvSpPr>
            <a:spLocks noGrp="1"/>
          </p:cNvSpPr>
          <p:nvPr>
            <p:ph idx="1"/>
          </p:nvPr>
        </p:nvSpPr>
        <p:spPr/>
        <p:txBody>
          <a:bodyPr>
            <a:normAutofit fontScale="77500" lnSpcReduction="20000"/>
          </a:bodyPr>
          <a:lstStyle/>
          <a:p>
            <a:r>
              <a:rPr lang="en-NZ" sz="2000" dirty="0" smtClean="0"/>
              <a:t>A sweeping helicopter travelling shot of the approach to the prison and the prison yard behind reveals the massive Gothic Victorian towers and high walls, the immense area of the compound, in comparison with which humans are puny and insignificant. </a:t>
            </a:r>
          </a:p>
          <a:p>
            <a:endParaRPr lang="en-NZ" sz="2000" dirty="0" smtClean="0"/>
          </a:p>
          <a:p>
            <a:r>
              <a:rPr lang="en-NZ" sz="2000" dirty="0" smtClean="0"/>
              <a:t>This shot is highly symbolic, reflecting how it is impossible to escape, how crushing the system is. The system is awesome and forbidding. </a:t>
            </a:r>
          </a:p>
          <a:p>
            <a:endParaRPr lang="en-NZ" sz="2000" dirty="0" smtClean="0"/>
          </a:p>
          <a:p>
            <a:r>
              <a:rPr lang="en-NZ" sz="2000" dirty="0" smtClean="0"/>
              <a:t>Cellos and violas reinforce the sombre atmosphere. </a:t>
            </a:r>
          </a:p>
          <a:p>
            <a:endParaRPr lang="en-NZ" sz="2000" dirty="0" smtClean="0"/>
          </a:p>
          <a:p>
            <a:r>
              <a:rPr lang="en-NZ" sz="2000" dirty="0" smtClean="0"/>
              <a:t>Subsequent shots emphasise the intimidating nature of the surround- steel mesh fencing, grey walls, a bleak sky, ruthless guards, gates guarded, tight security, guards up high with machine guns- while in contrast, green fields and trees lie beyond. </a:t>
            </a:r>
          </a:p>
          <a:p>
            <a:endParaRPr lang="en-NZ" sz="2000" dirty="0" smtClean="0"/>
          </a:p>
          <a:p>
            <a:r>
              <a:rPr lang="en-NZ" sz="2000" dirty="0" smtClean="0"/>
              <a:t>Jeering inmates rattle the steel mesh fencing like caged animals in the zoo. They are beasts. </a:t>
            </a:r>
          </a:p>
          <a:p>
            <a:endParaRPr lang="en-NZ" sz="2000" dirty="0" smtClean="0"/>
          </a:p>
          <a:p>
            <a:r>
              <a:rPr lang="en-NZ" sz="2000" dirty="0" smtClean="0"/>
              <a:t>Captain Hadley eyeballs every prisoner as they step off the bus, chained to each other. </a:t>
            </a:r>
          </a:p>
          <a:p>
            <a:endParaRPr lang="en-NZ" sz="2000" dirty="0" smtClean="0"/>
          </a:p>
          <a:p>
            <a:r>
              <a:rPr lang="en-NZ" sz="2000" dirty="0" smtClean="0"/>
              <a:t>The crude prison vocabulary makes the scene more authentic, suggests the brutality and inhumanity prisoners show to each other and makes for an original, fine script. </a:t>
            </a:r>
          </a:p>
          <a:p>
            <a:pPr marL="118872" indent="0">
              <a:buNone/>
            </a:pPr>
            <a:endParaRPr lang="en-NZ" sz="2000" dirty="0" smtClean="0"/>
          </a:p>
        </p:txBody>
      </p:sp>
    </p:spTree>
    <p:extLst>
      <p:ext uri="{BB962C8B-B14F-4D97-AF65-F5344CB8AC3E}">
        <p14:creationId xmlns:p14="http://schemas.microsoft.com/office/powerpoint/2010/main" val="1248613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itle 1"/>
          <p:cNvSpPr>
            <a:spLocks noGrp="1"/>
          </p:cNvSpPr>
          <p:nvPr>
            <p:ph type="title"/>
          </p:nvPr>
        </p:nvSpPr>
        <p:spPr/>
        <p:txBody>
          <a:bodyPr/>
          <a:lstStyle/>
          <a:p>
            <a:r>
              <a:rPr lang="en-NZ" dirty="0" smtClean="0"/>
              <a:t>Arrival at </a:t>
            </a:r>
            <a:r>
              <a:rPr lang="en-NZ" dirty="0"/>
              <a:t>S</a:t>
            </a:r>
            <a:r>
              <a:rPr lang="en-NZ" dirty="0" smtClean="0"/>
              <a:t>hawshank</a:t>
            </a:r>
            <a:endParaRPr lang="en-NZ" dirty="0"/>
          </a:p>
        </p:txBody>
      </p:sp>
      <p:sp>
        <p:nvSpPr>
          <p:cNvPr id="3" name="Content Placeholder 2"/>
          <p:cNvSpPr>
            <a:spLocks noGrp="1"/>
          </p:cNvSpPr>
          <p:nvPr>
            <p:ph idx="1"/>
          </p:nvPr>
        </p:nvSpPr>
        <p:spPr/>
        <p:txBody>
          <a:bodyPr>
            <a:normAutofit/>
          </a:bodyPr>
          <a:lstStyle/>
          <a:p>
            <a:r>
              <a:rPr lang="en-NZ" sz="2000" dirty="0" smtClean="0"/>
              <a:t>“I didn’t think much of Andy the first time I set eyes on him. Looked like a stiff breeze would blow him over. That was my first impression.”</a:t>
            </a:r>
          </a:p>
          <a:p>
            <a:pPr marL="118872" indent="0">
              <a:buNone/>
            </a:pPr>
            <a:r>
              <a:rPr lang="en-NZ" sz="2000" dirty="0" smtClean="0"/>
              <a:t>Statement implies that something will happen to change Red’s opinion, so creating tension.</a:t>
            </a:r>
          </a:p>
          <a:p>
            <a:pPr marL="118872" indent="0">
              <a:buNone/>
            </a:pPr>
            <a:endParaRPr lang="en-NZ" sz="2000" dirty="0"/>
          </a:p>
          <a:p>
            <a:r>
              <a:rPr lang="en-NZ" sz="2000" dirty="0" smtClean="0"/>
              <a:t>Andy looks up and the camera is his eyes: A POV&lt; LOW ANGLE SHOT. The enormity of the walls is emphasised and only a small patch of sky can be seen, which is grey. Strong feeling of entrapment. </a:t>
            </a:r>
          </a:p>
          <a:p>
            <a:endParaRPr lang="en-NZ" sz="2000" dirty="0"/>
          </a:p>
          <a:p>
            <a:r>
              <a:rPr lang="en-NZ" sz="2000" dirty="0" smtClean="0"/>
              <a:t>The main characters are quickly characterised: Heywood his a slight stammer and sweeping blonde hair. Hadley looks as if he would be at home in a Nazi concentration camp. </a:t>
            </a:r>
            <a:endParaRPr lang="en-NZ" sz="2000" dirty="0"/>
          </a:p>
        </p:txBody>
      </p:sp>
    </p:spTree>
    <p:extLst>
      <p:ext uri="{BB962C8B-B14F-4D97-AF65-F5344CB8AC3E}">
        <p14:creationId xmlns:p14="http://schemas.microsoft.com/office/powerpoint/2010/main" val="6002751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8850" name="Rectangle 2"/>
          <p:cNvSpPr>
            <a:spLocks noGrp="1" noRot="1" noChangeArrowheads="1"/>
          </p:cNvSpPr>
          <p:nvPr>
            <p:ph type="title"/>
          </p:nvPr>
        </p:nvSpPr>
        <p:spPr/>
        <p:txBody>
          <a:bodyPr/>
          <a:lstStyle/>
          <a:p>
            <a:r>
              <a:rPr lang="en-NZ">
                <a:latin typeface="Berlin Sans FB Demi" pitchFamily="34" charset="0"/>
              </a:rPr>
              <a:t>The Rooftop - Freedom</a:t>
            </a:r>
            <a:endParaRPr lang="en-GB">
              <a:latin typeface="Berlin Sans FB Demi" pitchFamily="34" charset="0"/>
            </a:endParaRPr>
          </a:p>
        </p:txBody>
      </p:sp>
      <p:sp>
        <p:nvSpPr>
          <p:cNvPr id="78852" name="Rectangle 4"/>
          <p:cNvSpPr>
            <a:spLocks noGrp="1" noRot="1" noChangeArrowheads="1"/>
          </p:cNvSpPr>
          <p:nvPr>
            <p:ph type="body" sz="half" idx="1"/>
          </p:nvPr>
        </p:nvSpPr>
        <p:spPr>
          <a:xfrm>
            <a:off x="301625" y="1268413"/>
            <a:ext cx="4194175" cy="5256212"/>
          </a:xfrm>
        </p:spPr>
        <p:txBody>
          <a:bodyPr/>
          <a:lstStyle/>
          <a:p>
            <a:pPr>
              <a:lnSpc>
                <a:spcPct val="90000"/>
              </a:lnSpc>
            </a:pPr>
            <a:r>
              <a:rPr lang="en-NZ" sz="2800"/>
              <a:t>The background of the prisoners is offset by the green, bright tones of the outside of Shawshank – this is juxtaposed with the grey of the inside of the prison an the background of the guards.</a:t>
            </a:r>
          </a:p>
          <a:p>
            <a:pPr>
              <a:lnSpc>
                <a:spcPct val="90000"/>
              </a:lnSpc>
            </a:pPr>
            <a:r>
              <a:rPr lang="en-NZ" sz="2800"/>
              <a:t>Andy ‘tricks’ Hadley and reveals him as an unintelligent thug</a:t>
            </a:r>
            <a:endParaRPr lang="en-GB" sz="2800"/>
          </a:p>
        </p:txBody>
      </p:sp>
      <p:pic>
        <p:nvPicPr>
          <p:cNvPr id="78854"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030788" y="1916113"/>
            <a:ext cx="3429000" cy="40338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66430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0898" name="Rectangle 2"/>
          <p:cNvSpPr>
            <a:spLocks noGrp="1" noRot="1" noChangeArrowheads="1"/>
          </p:cNvSpPr>
          <p:nvPr>
            <p:ph type="title"/>
          </p:nvPr>
        </p:nvSpPr>
        <p:spPr/>
        <p:txBody>
          <a:bodyPr/>
          <a:lstStyle/>
          <a:p>
            <a:r>
              <a:rPr lang="en-NZ">
                <a:latin typeface="Berlin Sans FB Demi" pitchFamily="34" charset="0"/>
              </a:rPr>
              <a:t>The Rooftop - Freedom</a:t>
            </a:r>
            <a:endParaRPr lang="en-GB">
              <a:latin typeface="Berlin Sans FB Demi" pitchFamily="34" charset="0"/>
            </a:endParaRPr>
          </a:p>
        </p:txBody>
      </p:sp>
      <p:sp>
        <p:nvSpPr>
          <p:cNvPr id="80899" name="Rectangle 3"/>
          <p:cNvSpPr>
            <a:spLocks noGrp="1" noRot="1" noChangeArrowheads="1"/>
          </p:cNvSpPr>
          <p:nvPr>
            <p:ph type="body" idx="1"/>
          </p:nvPr>
        </p:nvSpPr>
        <p:spPr>
          <a:xfrm>
            <a:off x="301625" y="1196975"/>
            <a:ext cx="8540750" cy="5327650"/>
          </a:xfrm>
        </p:spPr>
        <p:txBody>
          <a:bodyPr/>
          <a:lstStyle/>
          <a:p>
            <a:r>
              <a:rPr lang="en-NZ" sz="2800"/>
              <a:t> This is an uplifting scene as we watch the harsh, unbreakable walls of Shawshank dissolve away for the men as they sit in the sun and drink cold bottles of beer. </a:t>
            </a:r>
          </a:p>
          <a:p>
            <a:r>
              <a:rPr lang="en-NZ" sz="2800"/>
              <a:t>Andy sits by himself (in the light) to show that he is different. He retains hope and wants to retain a sense of freedom. This is the first time he shows emotion – looks content</a:t>
            </a:r>
          </a:p>
          <a:p>
            <a:r>
              <a:rPr lang="en-NZ" sz="2800"/>
              <a:t>Red is seen with the guards in the background blurred over his shoulder – there is always the ‘institutionalised’ mentality – Andy offers hope</a:t>
            </a:r>
          </a:p>
          <a:p>
            <a:endParaRPr lang="en-GB" sz="2800"/>
          </a:p>
        </p:txBody>
      </p:sp>
    </p:spTree>
    <p:extLst>
      <p:ext uri="{BB962C8B-B14F-4D97-AF65-F5344CB8AC3E}">
        <p14:creationId xmlns:p14="http://schemas.microsoft.com/office/powerpoint/2010/main" val="1072697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22" name="Rectangle 2"/>
          <p:cNvSpPr>
            <a:spLocks noGrp="1" noRot="1" noChangeArrowheads="1"/>
          </p:cNvSpPr>
          <p:nvPr>
            <p:ph type="title"/>
          </p:nvPr>
        </p:nvSpPr>
        <p:spPr/>
        <p:txBody>
          <a:bodyPr/>
          <a:lstStyle/>
          <a:p>
            <a:r>
              <a:rPr lang="en-NZ">
                <a:latin typeface="Berlin Sans FB Demi" pitchFamily="34" charset="0"/>
              </a:rPr>
              <a:t>The Rooftop - Freedom</a:t>
            </a:r>
            <a:endParaRPr lang="en-GB">
              <a:latin typeface="Berlin Sans FB Demi" pitchFamily="34" charset="0"/>
            </a:endParaRPr>
          </a:p>
        </p:txBody>
      </p:sp>
      <p:sp>
        <p:nvSpPr>
          <p:cNvPr id="81923" name="Rectangle 3"/>
          <p:cNvSpPr>
            <a:spLocks noGrp="1" noRot="1" noChangeArrowheads="1"/>
          </p:cNvSpPr>
          <p:nvPr>
            <p:ph type="body" idx="1"/>
          </p:nvPr>
        </p:nvSpPr>
        <p:spPr>
          <a:xfrm>
            <a:off x="301625" y="1268413"/>
            <a:ext cx="8540750" cy="4830762"/>
          </a:xfrm>
        </p:spPr>
        <p:txBody>
          <a:bodyPr/>
          <a:lstStyle/>
          <a:p>
            <a:r>
              <a:rPr lang="en-NZ" sz="2800"/>
              <a:t>This scene is all about giving the prisoners a taste of hope and freedom. Andy is the a leader, offering redemption</a:t>
            </a:r>
          </a:p>
          <a:p>
            <a:pPr>
              <a:buFont typeface="Arial" charset="0"/>
              <a:buNone/>
            </a:pPr>
            <a:r>
              <a:rPr lang="en-NZ" sz="2800"/>
              <a:t>		“We sat and drank with the sun on our 	shoulders and felt like free men…We 	were 	the Lords of all Creation.”</a:t>
            </a:r>
          </a:p>
          <a:p>
            <a:r>
              <a:rPr lang="en-NZ" sz="2800"/>
              <a:t>“You could argue he’d done it to curry favour with the guards…Me? I think he did it to feel normal again, if only for a short while”.</a:t>
            </a:r>
          </a:p>
          <a:p>
            <a:r>
              <a:rPr lang="en-NZ" sz="2800"/>
              <a:t>The audience experiences victory with these men.</a:t>
            </a:r>
            <a:endParaRPr lang="en-GB" sz="2800"/>
          </a:p>
        </p:txBody>
      </p:sp>
    </p:spTree>
    <p:extLst>
      <p:ext uri="{BB962C8B-B14F-4D97-AF65-F5344CB8AC3E}">
        <p14:creationId xmlns:p14="http://schemas.microsoft.com/office/powerpoint/2010/main" val="14723276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0" name="Rectangle 2"/>
          <p:cNvSpPr>
            <a:spLocks noGrp="1" noRot="1" noChangeArrowheads="1"/>
          </p:cNvSpPr>
          <p:nvPr>
            <p:ph type="title"/>
          </p:nvPr>
        </p:nvSpPr>
        <p:spPr/>
        <p:txBody>
          <a:bodyPr>
            <a:normAutofit fontScale="90000"/>
          </a:bodyPr>
          <a:lstStyle/>
          <a:p>
            <a:r>
              <a:rPr lang="en-NZ" sz="4000">
                <a:latin typeface="Berlin Sans FB Demi" pitchFamily="34" charset="0"/>
              </a:rPr>
              <a:t>Aria over the Loudspeaker – Freedom</a:t>
            </a:r>
            <a:r>
              <a:rPr lang="en-GB" sz="4000"/>
              <a:t> </a:t>
            </a:r>
          </a:p>
        </p:txBody>
      </p:sp>
      <p:sp>
        <p:nvSpPr>
          <p:cNvPr id="58371" name="Rectangle 3"/>
          <p:cNvSpPr>
            <a:spLocks noGrp="1" noRot="1" noChangeArrowheads="1"/>
          </p:cNvSpPr>
          <p:nvPr>
            <p:ph type="body" idx="1"/>
          </p:nvPr>
        </p:nvSpPr>
        <p:spPr/>
        <p:txBody>
          <a:bodyPr/>
          <a:lstStyle/>
          <a:p>
            <a:r>
              <a:rPr lang="en-NZ" sz="2800" dirty="0"/>
              <a:t>Irony – ‘The Marriage of Figaro’ (Mozart) about a servant who outwitted his master.</a:t>
            </a:r>
          </a:p>
          <a:p>
            <a:r>
              <a:rPr lang="en-NZ" sz="2800" dirty="0"/>
              <a:t>Guards and prisoners alike are stunned and hypnotised by the music as it breaks the routine of prison life. The music transcends the day to day numbness. </a:t>
            </a:r>
          </a:p>
          <a:p>
            <a:r>
              <a:rPr lang="en-NZ" sz="2800" dirty="0"/>
              <a:t>A medium shot reveals Andy has the same look on his face as in the ‘Rooftop Scene’. He is allowing them to have some freedom again.</a:t>
            </a:r>
          </a:p>
        </p:txBody>
      </p:sp>
    </p:spTree>
    <p:extLst>
      <p:ext uri="{BB962C8B-B14F-4D97-AF65-F5344CB8AC3E}">
        <p14:creationId xmlns:p14="http://schemas.microsoft.com/office/powerpoint/2010/main" val="39403980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6" name="Rectangle 2"/>
          <p:cNvSpPr>
            <a:spLocks noGrp="1" noRot="1" noChangeArrowheads="1"/>
          </p:cNvSpPr>
          <p:nvPr>
            <p:ph type="title"/>
          </p:nvPr>
        </p:nvSpPr>
        <p:spPr/>
        <p:txBody>
          <a:bodyPr>
            <a:normAutofit fontScale="90000"/>
          </a:bodyPr>
          <a:lstStyle/>
          <a:p>
            <a:r>
              <a:rPr lang="en-NZ" sz="4000">
                <a:latin typeface="Berlin Sans FB Demi" pitchFamily="34" charset="0"/>
              </a:rPr>
              <a:t>Aria over the Loudspeaker – Freedom</a:t>
            </a:r>
            <a:r>
              <a:rPr lang="en-GB" sz="4000"/>
              <a:t> </a:t>
            </a:r>
          </a:p>
        </p:txBody>
      </p:sp>
      <p:sp>
        <p:nvSpPr>
          <p:cNvPr id="77827" name="Rectangle 3"/>
          <p:cNvSpPr>
            <a:spLocks noGrp="1" noRot="1" noChangeArrowheads="1"/>
          </p:cNvSpPr>
          <p:nvPr>
            <p:ph type="body" idx="1"/>
          </p:nvPr>
        </p:nvSpPr>
        <p:spPr/>
        <p:txBody>
          <a:bodyPr/>
          <a:lstStyle/>
          <a:p>
            <a:r>
              <a:rPr lang="en-NZ" sz="2800"/>
              <a:t>Crane shot of the prisoners in the yard looking at the loud speaker and listening to the music. The whole prison has been moved to a standstill. </a:t>
            </a:r>
          </a:p>
          <a:p>
            <a:r>
              <a:rPr lang="en-NZ" sz="2800"/>
              <a:t>The light is resonating through the prison.</a:t>
            </a:r>
          </a:p>
          <a:p>
            <a:r>
              <a:rPr lang="en-NZ" sz="2800"/>
              <a:t>Close up of the men’s faces as the camera pans shows that they are in awe of the music. They seem peaceful and at ease</a:t>
            </a:r>
          </a:p>
        </p:txBody>
      </p:sp>
    </p:spTree>
    <p:extLst>
      <p:ext uri="{BB962C8B-B14F-4D97-AF65-F5344CB8AC3E}">
        <p14:creationId xmlns:p14="http://schemas.microsoft.com/office/powerpoint/2010/main" val="29190174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2466" name="Rectangle 2"/>
          <p:cNvSpPr>
            <a:spLocks noGrp="1" noRot="1" noChangeArrowheads="1"/>
          </p:cNvSpPr>
          <p:nvPr>
            <p:ph type="title"/>
          </p:nvPr>
        </p:nvSpPr>
        <p:spPr/>
        <p:txBody>
          <a:bodyPr>
            <a:normAutofit fontScale="90000"/>
          </a:bodyPr>
          <a:lstStyle/>
          <a:p>
            <a:r>
              <a:rPr lang="en-NZ" sz="4000">
                <a:latin typeface="Berlin Sans FB Demi" pitchFamily="34" charset="0"/>
              </a:rPr>
              <a:t>Aria over the Loudspeaker – Freedom</a:t>
            </a:r>
            <a:r>
              <a:rPr lang="en-GB" sz="4000"/>
              <a:t> </a:t>
            </a:r>
          </a:p>
        </p:txBody>
      </p:sp>
      <p:sp>
        <p:nvSpPr>
          <p:cNvPr id="62467" name="Rectangle 3"/>
          <p:cNvSpPr>
            <a:spLocks noGrp="1" noRot="1" noChangeArrowheads="1"/>
          </p:cNvSpPr>
          <p:nvPr>
            <p:ph type="body" idx="1"/>
          </p:nvPr>
        </p:nvSpPr>
        <p:spPr/>
        <p:txBody>
          <a:bodyPr/>
          <a:lstStyle/>
          <a:p>
            <a:r>
              <a:rPr lang="en-NZ"/>
              <a:t>Voiceover:</a:t>
            </a:r>
          </a:p>
          <a:p>
            <a:r>
              <a:rPr lang="en-NZ" sz="2800"/>
              <a:t>“I tell you those voices soared. Higher and farther that a person in a grey place dares to dream. It was like some beautiful bird flapped into our drab little cage and made those walls dissolve away. And for the briefest of moments, every last man in Shawshank felt free.” –This statement finishes with a close up of Red – Andy made his taste freedom.</a:t>
            </a:r>
          </a:p>
        </p:txBody>
      </p:sp>
    </p:spTree>
    <p:extLst>
      <p:ext uri="{BB962C8B-B14F-4D97-AF65-F5344CB8AC3E}">
        <p14:creationId xmlns:p14="http://schemas.microsoft.com/office/powerpoint/2010/main" val="21619183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394" name="Rectangle 2"/>
          <p:cNvSpPr>
            <a:spLocks noGrp="1" noRot="1" noChangeArrowheads="1"/>
          </p:cNvSpPr>
          <p:nvPr>
            <p:ph type="title"/>
          </p:nvPr>
        </p:nvSpPr>
        <p:spPr/>
        <p:txBody>
          <a:bodyPr>
            <a:normAutofit fontScale="90000"/>
          </a:bodyPr>
          <a:lstStyle/>
          <a:p>
            <a:r>
              <a:rPr lang="en-NZ" sz="4000">
                <a:latin typeface="Berlin Sans FB Demi" pitchFamily="34" charset="0"/>
              </a:rPr>
              <a:t>Aria over the Loudspeaker – Freedom</a:t>
            </a:r>
            <a:r>
              <a:rPr lang="en-GB" sz="4000"/>
              <a:t> </a:t>
            </a:r>
          </a:p>
        </p:txBody>
      </p:sp>
      <p:sp>
        <p:nvSpPr>
          <p:cNvPr id="59395" name="Rectangle 3"/>
          <p:cNvSpPr>
            <a:spLocks noGrp="1" noRot="1" noChangeArrowheads="1"/>
          </p:cNvSpPr>
          <p:nvPr>
            <p:ph type="body" idx="1"/>
          </p:nvPr>
        </p:nvSpPr>
        <p:spPr/>
        <p:txBody>
          <a:bodyPr/>
          <a:lstStyle/>
          <a:p>
            <a:r>
              <a:rPr lang="en-NZ" sz="2800"/>
              <a:t>Andy has the same expression on his face as he did on the rooftop.</a:t>
            </a:r>
          </a:p>
          <a:p>
            <a:r>
              <a:rPr lang="en-NZ" sz="2800"/>
              <a:t>The abrupt scratch of the music shows a return to the evil of the prison.</a:t>
            </a:r>
          </a:p>
          <a:p>
            <a:pPr>
              <a:buFont typeface="Arial" charset="0"/>
              <a:buNone/>
            </a:pPr>
            <a:endParaRPr lang="en-NZ" sz="2800"/>
          </a:p>
        </p:txBody>
      </p:sp>
    </p:spTree>
    <p:extLst>
      <p:ext uri="{BB962C8B-B14F-4D97-AF65-F5344CB8AC3E}">
        <p14:creationId xmlns:p14="http://schemas.microsoft.com/office/powerpoint/2010/main" val="7355618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0" name="Rectangle 2"/>
          <p:cNvSpPr>
            <a:spLocks noGrp="1" noRot="1" noChangeArrowheads="1"/>
          </p:cNvSpPr>
          <p:nvPr>
            <p:ph type="title"/>
          </p:nvPr>
        </p:nvSpPr>
        <p:spPr/>
        <p:txBody>
          <a:bodyPr/>
          <a:lstStyle/>
          <a:p>
            <a:r>
              <a:rPr lang="en-NZ"/>
              <a:t>The Final Scenes</a:t>
            </a:r>
            <a:endParaRPr lang="en-GB"/>
          </a:p>
        </p:txBody>
      </p:sp>
      <p:sp>
        <p:nvSpPr>
          <p:cNvPr id="83971" name="Rectangle 3"/>
          <p:cNvSpPr>
            <a:spLocks noGrp="1" noRot="1" noChangeArrowheads="1"/>
          </p:cNvSpPr>
          <p:nvPr>
            <p:ph type="body" idx="1"/>
          </p:nvPr>
        </p:nvSpPr>
        <p:spPr>
          <a:xfrm>
            <a:off x="301625" y="1600200"/>
            <a:ext cx="8540750" cy="4852988"/>
          </a:xfrm>
        </p:spPr>
        <p:txBody>
          <a:bodyPr/>
          <a:lstStyle/>
          <a:p>
            <a:r>
              <a:rPr lang="en-US" sz="2800" dirty="0"/>
              <a:t>The dramatic tension reaches an almost certain breaking point when Red is talking about how dejected Andy feels and Heywood reveals he gave him rope – will Andy be like Brooks?</a:t>
            </a:r>
          </a:p>
          <a:p>
            <a:pPr>
              <a:buFont typeface="Arial" charset="0"/>
              <a:buNone/>
            </a:pPr>
            <a:r>
              <a:rPr lang="en-US" sz="2800" dirty="0"/>
              <a:t>Inmate: “Remember Brooks </a:t>
            </a:r>
            <a:r>
              <a:rPr lang="en-US" sz="2800" dirty="0" err="1"/>
              <a:t>Hadlen</a:t>
            </a:r>
            <a:r>
              <a:rPr lang="en-US" sz="2800" dirty="0"/>
              <a:t>”</a:t>
            </a:r>
          </a:p>
          <a:p>
            <a:pPr>
              <a:buFont typeface="Arial" charset="0"/>
              <a:buNone/>
            </a:pPr>
            <a:r>
              <a:rPr lang="en-US" sz="2800" dirty="0"/>
              <a:t>Inmate 2: “No. Andy would never do that.”</a:t>
            </a:r>
          </a:p>
          <a:p>
            <a:pPr>
              <a:buFont typeface="Arial" charset="0"/>
              <a:buNone/>
            </a:pPr>
            <a:r>
              <a:rPr lang="en-US" sz="2800" dirty="0"/>
              <a:t>Red: “Every man has his breaking point.”</a:t>
            </a:r>
          </a:p>
          <a:p>
            <a:pPr>
              <a:buFont typeface="Arial" charset="0"/>
              <a:buNone/>
            </a:pPr>
            <a:r>
              <a:rPr lang="en-US" sz="2800" dirty="0"/>
              <a:t>Are they wrong to assume Andy would commit suicide?</a:t>
            </a:r>
          </a:p>
          <a:p>
            <a:pPr>
              <a:buFont typeface="Arial" charset="0"/>
              <a:buNone/>
            </a:pPr>
            <a:endParaRPr lang="en-US" sz="2800" dirty="0"/>
          </a:p>
          <a:p>
            <a:endParaRPr lang="en-GB" sz="2800" dirty="0"/>
          </a:p>
        </p:txBody>
      </p:sp>
    </p:spTree>
    <p:extLst>
      <p:ext uri="{BB962C8B-B14F-4D97-AF65-F5344CB8AC3E}">
        <p14:creationId xmlns:p14="http://schemas.microsoft.com/office/powerpoint/2010/main" val="285645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5334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Content Placeholder 2"/>
          <p:cNvSpPr>
            <a:spLocks noGrp="1"/>
          </p:cNvSpPr>
          <p:nvPr>
            <p:ph idx="1"/>
          </p:nvPr>
        </p:nvSpPr>
        <p:spPr>
          <a:xfrm>
            <a:off x="4800600" y="2297430"/>
            <a:ext cx="3962400" cy="3722369"/>
          </a:xfrm>
        </p:spPr>
        <p:txBody>
          <a:bodyPr>
            <a:normAutofit fontScale="62500" lnSpcReduction="20000"/>
          </a:bodyPr>
          <a:lstStyle/>
          <a:p>
            <a:pPr>
              <a:lnSpc>
                <a:spcPct val="120000"/>
              </a:lnSpc>
            </a:pPr>
            <a:r>
              <a:rPr lang="en-US" dirty="0"/>
              <a:t>Ex: Brooks lived most of his life in the prison, so when released he does not know how to live in the outside world. Things have changed so much while he was in prison and he even thinks of crimes he could commit in order to be thrown back into prison. He eventually commits suicide because he cannot handle life in </a:t>
            </a:r>
            <a:r>
              <a:rPr lang="en-US" dirty="0" smtClean="0"/>
              <a:t>the real </a:t>
            </a:r>
            <a:r>
              <a:rPr lang="en-US" dirty="0"/>
              <a:t>world.  </a:t>
            </a:r>
            <a:endParaRPr lang="en-US" sz="2800" dirty="0"/>
          </a:p>
        </p:txBody>
      </p:sp>
      <p:sp>
        <p:nvSpPr>
          <p:cNvPr id="5" name="Rectangle 4"/>
          <p:cNvSpPr txBox="1">
            <a:spLocks noRot="1" noChangeArrowheads="1"/>
          </p:cNvSpPr>
          <p:nvPr/>
        </p:nvSpPr>
        <p:spPr>
          <a:xfrm>
            <a:off x="457200" y="244475"/>
            <a:ext cx="8385175" cy="6699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Theme</a:t>
            </a:r>
            <a:endParaRPr lang="en-US" b="1" dirty="0"/>
          </a:p>
        </p:txBody>
      </p:sp>
      <p:sp>
        <p:nvSpPr>
          <p:cNvPr id="6" name="TextBox 5"/>
          <p:cNvSpPr txBox="1"/>
          <p:nvPr/>
        </p:nvSpPr>
        <p:spPr>
          <a:xfrm>
            <a:off x="4953000" y="1600200"/>
            <a:ext cx="3660775" cy="523220"/>
          </a:xfrm>
          <a:prstGeom prst="rect">
            <a:avLst/>
          </a:prstGeom>
          <a:noFill/>
        </p:spPr>
        <p:txBody>
          <a:bodyPr wrap="square" rtlCol="0">
            <a:spAutoFit/>
          </a:bodyPr>
          <a:lstStyle/>
          <a:p>
            <a:pPr marL="285750" indent="-285750">
              <a:buFont typeface="Arial" pitchFamily="34" charset="0"/>
              <a:buChar char="•"/>
            </a:pPr>
            <a:r>
              <a:rPr lang="en-US" sz="2800" b="1" dirty="0"/>
              <a:t>Institutionalization</a:t>
            </a:r>
            <a:r>
              <a:rPr lang="en-US" sz="2800" dirty="0"/>
              <a:t> </a:t>
            </a:r>
          </a:p>
        </p:txBody>
      </p:sp>
      <p:pic>
        <p:nvPicPr>
          <p:cNvPr id="7" name="Picture 6" descr="4a8494ce3d5eafc3bef5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887" y="1219200"/>
            <a:ext cx="3948113" cy="2156460"/>
          </a:xfrm>
          <a:prstGeom prst="rect">
            <a:avLst/>
          </a:prstGeom>
          <a:noFill/>
          <a:extLst/>
        </p:spPr>
      </p:pic>
      <p:pic>
        <p:nvPicPr>
          <p:cNvPr id="1026" name="Picture 2" descr="C:\Documents and Settings\Hong Zhang\Desktop\shawshank17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298" y="3743980"/>
            <a:ext cx="4045902" cy="227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89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4" name="Rectangle 2"/>
          <p:cNvSpPr>
            <a:spLocks noGrp="1" noRot="1" noChangeArrowheads="1"/>
          </p:cNvSpPr>
          <p:nvPr>
            <p:ph type="title"/>
          </p:nvPr>
        </p:nvSpPr>
        <p:spPr/>
        <p:txBody>
          <a:bodyPr/>
          <a:lstStyle/>
          <a:p>
            <a:r>
              <a:rPr lang="en-NZ"/>
              <a:t>The Final Scenes</a:t>
            </a:r>
            <a:endParaRPr lang="en-GB"/>
          </a:p>
        </p:txBody>
      </p:sp>
      <p:sp>
        <p:nvSpPr>
          <p:cNvPr id="84995" name="Rectangle 3"/>
          <p:cNvSpPr>
            <a:spLocks noGrp="1" noRot="1" noChangeArrowheads="1"/>
          </p:cNvSpPr>
          <p:nvPr>
            <p:ph type="body" idx="1"/>
          </p:nvPr>
        </p:nvSpPr>
        <p:spPr/>
        <p:txBody>
          <a:bodyPr/>
          <a:lstStyle/>
          <a:p>
            <a:pPr>
              <a:lnSpc>
                <a:spcPct val="90000"/>
              </a:lnSpc>
            </a:pPr>
            <a:r>
              <a:rPr lang="en-NZ" sz="2800"/>
              <a:t>It is appropriate that we see Andy pulling the wool over the Warden’s eyes. Specific moments in this sequence are put in place so that we can decipher pieces of the puzzle – Andy placing the bible and papers in the safe, shining the shoes, </a:t>
            </a:r>
          </a:p>
          <a:p>
            <a:pPr>
              <a:lnSpc>
                <a:spcPct val="90000"/>
              </a:lnSpc>
            </a:pPr>
            <a:r>
              <a:rPr lang="en-NZ" sz="2800"/>
              <a:t>“It’s good having you back Andy. Place wasn’t the same without you”. – the Warden doesn’t recognise who he is up against.</a:t>
            </a:r>
          </a:p>
          <a:p>
            <a:pPr>
              <a:lnSpc>
                <a:spcPct val="90000"/>
              </a:lnSpc>
            </a:pPr>
            <a:r>
              <a:rPr lang="en-NZ" sz="2800"/>
              <a:t>Yet again, lighting and the contrast of light between the Warden and Andy show us good and evil.</a:t>
            </a:r>
          </a:p>
          <a:p>
            <a:pPr>
              <a:lnSpc>
                <a:spcPct val="90000"/>
              </a:lnSpc>
            </a:pPr>
            <a:endParaRPr lang="en-GB" sz="2800"/>
          </a:p>
        </p:txBody>
      </p:sp>
    </p:spTree>
    <p:extLst>
      <p:ext uri="{BB962C8B-B14F-4D97-AF65-F5344CB8AC3E}">
        <p14:creationId xmlns:p14="http://schemas.microsoft.com/office/powerpoint/2010/main" val="1513818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6018" name="Rectangle 2"/>
          <p:cNvSpPr>
            <a:spLocks noGrp="1" noRot="1" noChangeArrowheads="1"/>
          </p:cNvSpPr>
          <p:nvPr>
            <p:ph type="title"/>
          </p:nvPr>
        </p:nvSpPr>
        <p:spPr/>
        <p:txBody>
          <a:bodyPr/>
          <a:lstStyle/>
          <a:p>
            <a:r>
              <a:rPr lang="en-NZ"/>
              <a:t>Final Scenes</a:t>
            </a:r>
            <a:endParaRPr lang="en-GB"/>
          </a:p>
        </p:txBody>
      </p:sp>
      <p:sp>
        <p:nvSpPr>
          <p:cNvPr id="86019" name="Rectangle 3"/>
          <p:cNvSpPr>
            <a:spLocks noGrp="1" noRot="1" noChangeArrowheads="1"/>
          </p:cNvSpPr>
          <p:nvPr>
            <p:ph type="body" idx="1"/>
          </p:nvPr>
        </p:nvSpPr>
        <p:spPr/>
        <p:txBody>
          <a:bodyPr/>
          <a:lstStyle/>
          <a:p>
            <a:pPr>
              <a:lnSpc>
                <a:spcPct val="80000"/>
              </a:lnSpc>
            </a:pPr>
            <a:r>
              <a:rPr lang="en-NZ" sz="2800" dirty="0"/>
              <a:t>A medium shot of Andy sitting on the bed in his prison reveals that he is calm and appears to be waiting.</a:t>
            </a:r>
          </a:p>
          <a:p>
            <a:pPr>
              <a:lnSpc>
                <a:spcPct val="80000"/>
              </a:lnSpc>
            </a:pPr>
            <a:r>
              <a:rPr lang="en-NZ" sz="2800" dirty="0"/>
              <a:t>A number of close ups reveals Andy reaching for the rope. He holds it in his hands – what is he going to do?</a:t>
            </a:r>
          </a:p>
          <a:p>
            <a:pPr>
              <a:lnSpc>
                <a:spcPct val="80000"/>
              </a:lnSpc>
            </a:pPr>
            <a:r>
              <a:rPr lang="en-NZ" sz="2800" dirty="0"/>
              <a:t>A close up reveals Andy staring at the wall the poster is on.</a:t>
            </a:r>
          </a:p>
          <a:p>
            <a:pPr>
              <a:lnSpc>
                <a:spcPct val="80000"/>
              </a:lnSpc>
            </a:pPr>
            <a:r>
              <a:rPr lang="en-NZ" sz="2800" dirty="0"/>
              <a:t>Zoom in to a close up of Red – “That was the longest night of my life” – Lightening crashes in the background.</a:t>
            </a:r>
            <a:endParaRPr lang="en-GB" sz="2800" dirty="0"/>
          </a:p>
        </p:txBody>
      </p:sp>
    </p:spTree>
    <p:extLst>
      <p:ext uri="{BB962C8B-B14F-4D97-AF65-F5344CB8AC3E}">
        <p14:creationId xmlns:p14="http://schemas.microsoft.com/office/powerpoint/2010/main" val="2151059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7042" name="Rectangle 2"/>
          <p:cNvSpPr>
            <a:spLocks noGrp="1" noRot="1" noChangeArrowheads="1"/>
          </p:cNvSpPr>
          <p:nvPr>
            <p:ph type="title"/>
          </p:nvPr>
        </p:nvSpPr>
        <p:spPr/>
        <p:txBody>
          <a:bodyPr/>
          <a:lstStyle/>
          <a:p>
            <a:r>
              <a:rPr lang="en-NZ"/>
              <a:t>Final Scenes</a:t>
            </a:r>
            <a:endParaRPr lang="en-GB"/>
          </a:p>
        </p:txBody>
      </p:sp>
      <p:sp>
        <p:nvSpPr>
          <p:cNvPr id="87043" name="Rectangle 3"/>
          <p:cNvSpPr>
            <a:spLocks noGrp="1" noRot="1" noChangeArrowheads="1"/>
          </p:cNvSpPr>
          <p:nvPr>
            <p:ph type="body" idx="1"/>
          </p:nvPr>
        </p:nvSpPr>
        <p:spPr/>
        <p:txBody>
          <a:bodyPr/>
          <a:lstStyle/>
          <a:p>
            <a:r>
              <a:rPr lang="en-NZ"/>
              <a:t>The familiar sound of iron bars and alarms sends the routine of the prison underway.</a:t>
            </a:r>
          </a:p>
          <a:p>
            <a:r>
              <a:rPr lang="en-NZ"/>
              <a:t>A close up of the guard reveals his shock – “Oh my holy God” – blasphemy</a:t>
            </a:r>
          </a:p>
        </p:txBody>
      </p:sp>
    </p:spTree>
    <p:extLst>
      <p:ext uri="{BB962C8B-B14F-4D97-AF65-F5344CB8AC3E}">
        <p14:creationId xmlns:p14="http://schemas.microsoft.com/office/powerpoint/2010/main" val="3955813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1138" name="Rectangle 2"/>
          <p:cNvSpPr>
            <a:spLocks noGrp="1" noRot="1" noChangeArrowheads="1"/>
          </p:cNvSpPr>
          <p:nvPr>
            <p:ph type="title"/>
          </p:nvPr>
        </p:nvSpPr>
        <p:spPr/>
        <p:txBody>
          <a:bodyPr/>
          <a:lstStyle/>
          <a:p>
            <a:r>
              <a:rPr lang="en-NZ"/>
              <a:t>Final Scenes</a:t>
            </a:r>
            <a:endParaRPr lang="en-GB"/>
          </a:p>
        </p:txBody>
      </p:sp>
      <p:sp>
        <p:nvSpPr>
          <p:cNvPr id="91139" name="Rectangle 3"/>
          <p:cNvSpPr>
            <a:spLocks noGrp="1" noRot="1" noChangeArrowheads="1"/>
          </p:cNvSpPr>
          <p:nvPr>
            <p:ph type="body" idx="1"/>
          </p:nvPr>
        </p:nvSpPr>
        <p:spPr/>
        <p:txBody>
          <a:bodyPr/>
          <a:lstStyle/>
          <a:p>
            <a:pPr>
              <a:lnSpc>
                <a:spcPct val="90000"/>
              </a:lnSpc>
            </a:pPr>
            <a:r>
              <a:rPr lang="en-NZ" sz="2800" dirty="0"/>
              <a:t>Cut to Warden Norton revealing Andy’s shoes in his shoebox – The viewer now thinks seriously about what is going on. Piece by piece the puzzle is put back together.</a:t>
            </a:r>
          </a:p>
          <a:p>
            <a:pPr>
              <a:lnSpc>
                <a:spcPct val="90000"/>
              </a:lnSpc>
            </a:pPr>
            <a:r>
              <a:rPr lang="en-NZ" sz="2800" dirty="0"/>
              <a:t>Tilt to a close up of the Warden trying to figure out what is happening and then right on cue, the siren rings out – just as it did when Andy arrived</a:t>
            </a:r>
          </a:p>
          <a:p>
            <a:pPr>
              <a:lnSpc>
                <a:spcPct val="90000"/>
              </a:lnSpc>
            </a:pPr>
            <a:r>
              <a:rPr lang="en-NZ" sz="2800" dirty="0"/>
              <a:t>The Warden is incensed at having been tricked and can’t figure out what has happened – Andy has outsmarted him</a:t>
            </a:r>
            <a:endParaRPr lang="en-GB" sz="2800" dirty="0"/>
          </a:p>
        </p:txBody>
      </p:sp>
    </p:spTree>
    <p:extLst>
      <p:ext uri="{BB962C8B-B14F-4D97-AF65-F5344CB8AC3E}">
        <p14:creationId xmlns:p14="http://schemas.microsoft.com/office/powerpoint/2010/main" val="3304853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162" name="Rectangle 2"/>
          <p:cNvSpPr>
            <a:spLocks noGrp="1" noRot="1" noChangeArrowheads="1"/>
          </p:cNvSpPr>
          <p:nvPr>
            <p:ph type="title"/>
          </p:nvPr>
        </p:nvSpPr>
        <p:spPr/>
        <p:txBody>
          <a:bodyPr/>
          <a:lstStyle/>
          <a:p>
            <a:r>
              <a:rPr lang="en-NZ"/>
              <a:t>Final Scenes</a:t>
            </a:r>
            <a:endParaRPr lang="en-GB"/>
          </a:p>
        </p:txBody>
      </p:sp>
      <p:sp>
        <p:nvSpPr>
          <p:cNvPr id="92163" name="Rectangle 3"/>
          <p:cNvSpPr>
            <a:spLocks noGrp="1" noRot="1" noChangeArrowheads="1"/>
          </p:cNvSpPr>
          <p:nvPr>
            <p:ph type="body" idx="1"/>
          </p:nvPr>
        </p:nvSpPr>
        <p:spPr/>
        <p:txBody>
          <a:bodyPr/>
          <a:lstStyle/>
          <a:p>
            <a:pPr>
              <a:lnSpc>
                <a:spcPct val="80000"/>
              </a:lnSpc>
            </a:pPr>
            <a:r>
              <a:rPr lang="en-NZ" sz="2800"/>
              <a:t>A close up of Raquel Welch draws our attention to the poster – all through the movie we’ve been drawn to the changing women on Andy’s wall but have never questioned it. </a:t>
            </a:r>
          </a:p>
          <a:p>
            <a:pPr>
              <a:lnSpc>
                <a:spcPct val="80000"/>
              </a:lnSpc>
            </a:pPr>
            <a:r>
              <a:rPr lang="en-NZ" sz="2800"/>
              <a:t>The Warden throws a chess piece at the poster and we hear it carry on through the wall.</a:t>
            </a:r>
          </a:p>
          <a:p>
            <a:pPr>
              <a:lnSpc>
                <a:spcPct val="80000"/>
              </a:lnSpc>
            </a:pPr>
            <a:r>
              <a:rPr lang="en-NZ" sz="2800"/>
              <a:t>A zoom out reveals the tunnel through which Andy escaped and the Warden, Red and Hadley all in awe of the discovery.</a:t>
            </a:r>
          </a:p>
          <a:p>
            <a:pPr>
              <a:lnSpc>
                <a:spcPct val="80000"/>
              </a:lnSpc>
            </a:pPr>
            <a:r>
              <a:rPr lang="en-NZ" sz="2800"/>
              <a:t>Cut to police cars and sirens rushing to the prison. Men wading through the water</a:t>
            </a:r>
          </a:p>
          <a:p>
            <a:pPr>
              <a:lnSpc>
                <a:spcPct val="80000"/>
              </a:lnSpc>
              <a:buFont typeface="Arial" charset="0"/>
              <a:buNone/>
            </a:pPr>
            <a:endParaRPr lang="en-GB" sz="2800"/>
          </a:p>
        </p:txBody>
      </p:sp>
    </p:spTree>
    <p:extLst>
      <p:ext uri="{BB962C8B-B14F-4D97-AF65-F5344CB8AC3E}">
        <p14:creationId xmlns:p14="http://schemas.microsoft.com/office/powerpoint/2010/main" val="3179839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3186" name="Rectangle 2"/>
          <p:cNvSpPr>
            <a:spLocks noGrp="1" noRot="1" noChangeArrowheads="1"/>
          </p:cNvSpPr>
          <p:nvPr>
            <p:ph type="title"/>
          </p:nvPr>
        </p:nvSpPr>
        <p:spPr/>
        <p:txBody>
          <a:bodyPr/>
          <a:lstStyle/>
          <a:p>
            <a:r>
              <a:rPr lang="en-NZ"/>
              <a:t>Final Scenes</a:t>
            </a:r>
            <a:endParaRPr lang="en-GB"/>
          </a:p>
        </p:txBody>
      </p:sp>
      <p:sp>
        <p:nvSpPr>
          <p:cNvPr id="93187" name="Rectangle 3"/>
          <p:cNvSpPr>
            <a:spLocks noGrp="1" noRot="1" noChangeArrowheads="1"/>
          </p:cNvSpPr>
          <p:nvPr>
            <p:ph type="body" idx="1"/>
          </p:nvPr>
        </p:nvSpPr>
        <p:spPr/>
        <p:txBody>
          <a:bodyPr/>
          <a:lstStyle/>
          <a:p>
            <a:r>
              <a:rPr lang="en-NZ" sz="2800"/>
              <a:t>Voiceover: “In 1966 Andy DuFresne escaped from Shawshank Prison.”</a:t>
            </a:r>
          </a:p>
          <a:p>
            <a:r>
              <a:rPr lang="en-NZ" sz="2800"/>
              <a:t>Zoom in to a close up of the rock hammer worn to the nub: “I remember thinking it would take a man six hundred years to tunnel through the wall with it. Old Andy did it in less than twenty.”</a:t>
            </a:r>
          </a:p>
          <a:p>
            <a:r>
              <a:rPr lang="en-NZ" sz="2800"/>
              <a:t>Flashback – Cut to a close up of Andy scratching his name in the wall. Reveals that the wall comes away easily.</a:t>
            </a:r>
            <a:endParaRPr lang="en-GB" sz="2800"/>
          </a:p>
        </p:txBody>
      </p:sp>
    </p:spTree>
    <p:extLst>
      <p:ext uri="{BB962C8B-B14F-4D97-AF65-F5344CB8AC3E}">
        <p14:creationId xmlns:p14="http://schemas.microsoft.com/office/powerpoint/2010/main" val="1143818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4210" name="Rectangle 2"/>
          <p:cNvSpPr>
            <a:spLocks noGrp="1" noRot="1" noChangeArrowheads="1"/>
          </p:cNvSpPr>
          <p:nvPr>
            <p:ph type="title"/>
          </p:nvPr>
        </p:nvSpPr>
        <p:spPr/>
        <p:txBody>
          <a:bodyPr/>
          <a:lstStyle/>
          <a:p>
            <a:r>
              <a:rPr lang="en-NZ"/>
              <a:t>Final Scenes</a:t>
            </a:r>
            <a:endParaRPr lang="en-GB"/>
          </a:p>
        </p:txBody>
      </p:sp>
      <p:sp>
        <p:nvSpPr>
          <p:cNvPr id="94211" name="Rectangle 3"/>
          <p:cNvSpPr>
            <a:spLocks noGrp="1" noRot="1" noChangeArrowheads="1"/>
          </p:cNvSpPr>
          <p:nvPr>
            <p:ph type="body" idx="1"/>
          </p:nvPr>
        </p:nvSpPr>
        <p:spPr/>
        <p:txBody>
          <a:bodyPr/>
          <a:lstStyle/>
          <a:p>
            <a:r>
              <a:rPr lang="en-NZ" sz="2800"/>
              <a:t>Voiceover: “Andy loved geology. I imagine it appealed to his meticulous nature…Geology is the study of pressure and time. That’s all it takes really – pressure and time…That and a big god damned poster.”</a:t>
            </a:r>
          </a:p>
          <a:p>
            <a:r>
              <a:rPr lang="en-NZ" sz="2800"/>
              <a:t>There are many references to earlier things Red has said, this is so we can see the intricate detail that has gone into the plot of this movie. Aspects have been introduced and then reinforced later – the puzzle becomes clearer.</a:t>
            </a:r>
            <a:endParaRPr lang="en-GB" sz="2800"/>
          </a:p>
        </p:txBody>
      </p:sp>
    </p:spTree>
    <p:extLst>
      <p:ext uri="{BB962C8B-B14F-4D97-AF65-F5344CB8AC3E}">
        <p14:creationId xmlns:p14="http://schemas.microsoft.com/office/powerpoint/2010/main" val="827707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5234" name="Rectangle 2"/>
          <p:cNvSpPr>
            <a:spLocks noGrp="1" noRot="1" noChangeArrowheads="1"/>
          </p:cNvSpPr>
          <p:nvPr>
            <p:ph type="title"/>
          </p:nvPr>
        </p:nvSpPr>
        <p:spPr/>
        <p:txBody>
          <a:bodyPr/>
          <a:lstStyle/>
          <a:p>
            <a:r>
              <a:rPr lang="en-NZ"/>
              <a:t>Final Scenes</a:t>
            </a:r>
            <a:endParaRPr lang="en-GB"/>
          </a:p>
        </p:txBody>
      </p:sp>
      <p:sp>
        <p:nvSpPr>
          <p:cNvPr id="95235" name="Rectangle 3"/>
          <p:cNvSpPr>
            <a:spLocks noGrp="1" noRot="1" noChangeArrowheads="1"/>
          </p:cNvSpPr>
          <p:nvPr>
            <p:ph type="body" idx="1"/>
          </p:nvPr>
        </p:nvSpPr>
        <p:spPr/>
        <p:txBody>
          <a:bodyPr/>
          <a:lstStyle/>
          <a:p>
            <a:pPr>
              <a:lnSpc>
                <a:spcPct val="90000"/>
              </a:lnSpc>
            </a:pPr>
            <a:r>
              <a:rPr lang="en-NZ" sz="2800" dirty="0"/>
              <a:t>Voiceover: “I guess after Tommy was killed, Andy decided he’d been here just about long enough.”</a:t>
            </a:r>
          </a:p>
          <a:p>
            <a:pPr>
              <a:lnSpc>
                <a:spcPct val="90000"/>
              </a:lnSpc>
            </a:pPr>
            <a:r>
              <a:rPr lang="en-NZ" sz="2800" dirty="0"/>
              <a:t>The voiceover is important because we can make links and Red points them out. He also give just cause for Andy’s actions. He is our guide on this journey – the story of Andy’s life in </a:t>
            </a:r>
            <a:r>
              <a:rPr lang="en-NZ" sz="2800" dirty="0" err="1"/>
              <a:t>Shawshank</a:t>
            </a:r>
            <a:r>
              <a:rPr lang="en-NZ" sz="2800" dirty="0"/>
              <a:t>.</a:t>
            </a:r>
          </a:p>
          <a:p>
            <a:pPr>
              <a:lnSpc>
                <a:spcPct val="90000"/>
              </a:lnSpc>
            </a:pPr>
            <a:r>
              <a:rPr lang="en-NZ" sz="2800" dirty="0"/>
              <a:t>In these scenes, Andy seems confident, like he knows something we don’t. He has outwitted the Warden and this is just an added bonus to his freedom – It is his revenge</a:t>
            </a:r>
            <a:endParaRPr lang="en-GB" sz="2800" dirty="0"/>
          </a:p>
        </p:txBody>
      </p:sp>
    </p:spTree>
    <p:extLst>
      <p:ext uri="{BB962C8B-B14F-4D97-AF65-F5344CB8AC3E}">
        <p14:creationId xmlns:p14="http://schemas.microsoft.com/office/powerpoint/2010/main" val="3903888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6258" name="Rectangle 2"/>
          <p:cNvSpPr>
            <a:spLocks noGrp="1" noRot="1" noChangeArrowheads="1"/>
          </p:cNvSpPr>
          <p:nvPr>
            <p:ph type="title"/>
          </p:nvPr>
        </p:nvSpPr>
        <p:spPr/>
        <p:txBody>
          <a:bodyPr/>
          <a:lstStyle/>
          <a:p>
            <a:r>
              <a:rPr lang="en-NZ"/>
              <a:t>Final Scenes</a:t>
            </a:r>
            <a:endParaRPr lang="en-GB"/>
          </a:p>
        </p:txBody>
      </p:sp>
      <p:sp>
        <p:nvSpPr>
          <p:cNvPr id="96259" name="Rectangle 3"/>
          <p:cNvSpPr>
            <a:spLocks noGrp="1" noRot="1" noChangeArrowheads="1"/>
          </p:cNvSpPr>
          <p:nvPr>
            <p:ph type="body" idx="1"/>
          </p:nvPr>
        </p:nvSpPr>
        <p:spPr>
          <a:xfrm>
            <a:off x="301625" y="1196975"/>
            <a:ext cx="8540750" cy="5327650"/>
          </a:xfrm>
        </p:spPr>
        <p:txBody>
          <a:bodyPr/>
          <a:lstStyle/>
          <a:p>
            <a:pPr>
              <a:lnSpc>
                <a:spcPct val="80000"/>
              </a:lnSpc>
            </a:pPr>
            <a:r>
              <a:rPr lang="en-NZ" sz="2800" dirty="0"/>
              <a:t>The scenes play out with additional information, shots, snippets that allow us to see Andy’s movements.</a:t>
            </a:r>
          </a:p>
          <a:p>
            <a:pPr>
              <a:lnSpc>
                <a:spcPct val="80000"/>
              </a:lnSpc>
            </a:pPr>
            <a:r>
              <a:rPr lang="en-NZ" sz="2800" dirty="0"/>
              <a:t>We are with Andy as he crawls through the sewer: “Andy crawled to freedom through </a:t>
            </a:r>
            <a:r>
              <a:rPr lang="en-US" sz="2800" dirty="0"/>
              <a:t>five-hundred yards of shit smelling foulness I can't even imagine</a:t>
            </a:r>
            <a:r>
              <a:rPr lang="en-GB" sz="2800" dirty="0"/>
              <a:t>”</a:t>
            </a:r>
          </a:p>
          <a:p>
            <a:pPr>
              <a:lnSpc>
                <a:spcPct val="80000"/>
              </a:lnSpc>
            </a:pPr>
            <a:r>
              <a:rPr lang="en-NZ" sz="2800" dirty="0"/>
              <a:t>At the end he is symbolically ‘reborn’ into the world, shedding his clothes and the entrapments of the prison.</a:t>
            </a:r>
          </a:p>
          <a:p>
            <a:pPr>
              <a:lnSpc>
                <a:spcPct val="80000"/>
              </a:lnSpc>
            </a:pPr>
            <a:r>
              <a:rPr lang="en-NZ" sz="2800" dirty="0"/>
              <a:t>Andy’s ‘Christ- Like’ pose is the  definitive mark of his redemption – all the trials and tribulations are washed away, overridden by his triumph and freedom – ‘Let the rain wash away our sins’</a:t>
            </a:r>
            <a:endParaRPr lang="en-GB" sz="2800" dirty="0"/>
          </a:p>
        </p:txBody>
      </p:sp>
    </p:spTree>
    <p:extLst>
      <p:ext uri="{BB962C8B-B14F-4D97-AF65-F5344CB8AC3E}">
        <p14:creationId xmlns:p14="http://schemas.microsoft.com/office/powerpoint/2010/main" val="3413634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7282" name="Rectangle 2"/>
          <p:cNvSpPr>
            <a:spLocks noGrp="1" noRot="1" noChangeArrowheads="1"/>
          </p:cNvSpPr>
          <p:nvPr>
            <p:ph type="title"/>
          </p:nvPr>
        </p:nvSpPr>
        <p:spPr/>
        <p:txBody>
          <a:bodyPr/>
          <a:lstStyle/>
          <a:p>
            <a:r>
              <a:rPr lang="en-NZ"/>
              <a:t>Final Scenes</a:t>
            </a:r>
            <a:endParaRPr lang="en-GB"/>
          </a:p>
        </p:txBody>
      </p:sp>
      <p:sp>
        <p:nvSpPr>
          <p:cNvPr id="97283" name="Rectangle 3"/>
          <p:cNvSpPr>
            <a:spLocks noGrp="1" noRot="1" noChangeArrowheads="1"/>
          </p:cNvSpPr>
          <p:nvPr>
            <p:ph type="body" idx="1"/>
          </p:nvPr>
        </p:nvSpPr>
        <p:spPr>
          <a:xfrm>
            <a:off x="301625" y="1125538"/>
            <a:ext cx="8540750" cy="5399087"/>
          </a:xfrm>
        </p:spPr>
        <p:txBody>
          <a:bodyPr/>
          <a:lstStyle/>
          <a:p>
            <a:pPr>
              <a:lnSpc>
                <a:spcPct val="90000"/>
              </a:lnSpc>
            </a:pPr>
            <a:r>
              <a:rPr lang="en-NZ" sz="2600" dirty="0"/>
              <a:t>The Warden’s world begins to unravel when a newspaper is sent information from Andy about the embezzlement.</a:t>
            </a:r>
          </a:p>
          <a:p>
            <a:pPr>
              <a:lnSpc>
                <a:spcPct val="90000"/>
              </a:lnSpc>
            </a:pPr>
            <a:r>
              <a:rPr lang="en-NZ" sz="2600" dirty="0"/>
              <a:t>A close up of the Warden’s attention being diverted to the embroidery – Close up zoom in to extreme close up: “His judgement cometh and that right soon”, coincides nicely with the sound of the siren coming to get Norton – It is his judgement day </a:t>
            </a:r>
          </a:p>
          <a:p>
            <a:pPr>
              <a:lnSpc>
                <a:spcPct val="90000"/>
              </a:lnSpc>
            </a:pPr>
            <a:r>
              <a:rPr lang="en-NZ" sz="2600" dirty="0"/>
              <a:t>The police are after the real villain – contrast with Andy.</a:t>
            </a:r>
          </a:p>
          <a:p>
            <a:pPr>
              <a:lnSpc>
                <a:spcPct val="90000"/>
              </a:lnSpc>
            </a:pPr>
            <a:r>
              <a:rPr lang="en-NZ" sz="2600" dirty="0"/>
              <a:t>A series of close ups reveal the Warden’s world crumbling – the Holy Bible – “You were right, salvation lay within” – Flicks it open to reveal the outline of the </a:t>
            </a:r>
            <a:r>
              <a:rPr lang="en-NZ" sz="2600" dirty="0" err="1"/>
              <a:t>rockhammer</a:t>
            </a:r>
            <a:r>
              <a:rPr lang="en-NZ" sz="2600" dirty="0"/>
              <a:t>.</a:t>
            </a:r>
            <a:endParaRPr lang="en-GB" sz="2600" dirty="0"/>
          </a:p>
        </p:txBody>
      </p:sp>
    </p:spTree>
    <p:extLst>
      <p:ext uri="{BB962C8B-B14F-4D97-AF65-F5344CB8AC3E}">
        <p14:creationId xmlns:p14="http://schemas.microsoft.com/office/powerpoint/2010/main" val="2309016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Content Placeholder 2"/>
          <p:cNvSpPr>
            <a:spLocks noGrp="1"/>
          </p:cNvSpPr>
          <p:nvPr>
            <p:ph idx="1"/>
          </p:nvPr>
        </p:nvSpPr>
        <p:spPr>
          <a:xfrm>
            <a:off x="4953000" y="2133600"/>
            <a:ext cx="3861943" cy="4114800"/>
          </a:xfrm>
        </p:spPr>
        <p:txBody>
          <a:bodyPr>
            <a:normAutofit fontScale="70000" lnSpcReduction="20000"/>
          </a:bodyPr>
          <a:lstStyle/>
          <a:p>
            <a:pPr>
              <a:lnSpc>
                <a:spcPct val="170000"/>
              </a:lnSpc>
            </a:pPr>
            <a:r>
              <a:rPr lang="en-NZ" b="1" dirty="0"/>
              <a:t>The Power of Hope: drive the inmates and gives them the will to live. Andy’s drive to maintain his own sense of self-worth and freedom is what prevents him from dying of frustration in solitary confinement. </a:t>
            </a:r>
          </a:p>
          <a:p>
            <a:endParaRPr lang="en-US" dirty="0"/>
          </a:p>
        </p:txBody>
      </p:sp>
      <p:sp>
        <p:nvSpPr>
          <p:cNvPr id="6" name="Rectangle 4"/>
          <p:cNvSpPr txBox="1">
            <a:spLocks noRot="1" noChangeArrowheads="1"/>
          </p:cNvSpPr>
          <p:nvPr/>
        </p:nvSpPr>
        <p:spPr>
          <a:xfrm>
            <a:off x="457200" y="244475"/>
            <a:ext cx="8385175" cy="6699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Theme</a:t>
            </a:r>
            <a:endParaRPr lang="en-US" b="1" dirty="0"/>
          </a:p>
        </p:txBody>
      </p:sp>
      <p:sp>
        <p:nvSpPr>
          <p:cNvPr id="7" name="TextBox 6"/>
          <p:cNvSpPr txBox="1"/>
          <p:nvPr/>
        </p:nvSpPr>
        <p:spPr>
          <a:xfrm>
            <a:off x="4953000" y="1600200"/>
            <a:ext cx="3660775" cy="523220"/>
          </a:xfrm>
          <a:prstGeom prst="rect">
            <a:avLst/>
          </a:prstGeom>
          <a:noFill/>
        </p:spPr>
        <p:txBody>
          <a:bodyPr wrap="square" rtlCol="0">
            <a:spAutoFit/>
          </a:bodyPr>
          <a:lstStyle/>
          <a:p>
            <a:pPr marL="285750" indent="-285750">
              <a:buFont typeface="Arial" pitchFamily="34" charset="0"/>
              <a:buChar char="•"/>
            </a:pPr>
            <a:r>
              <a:rPr lang="en-US" sz="2800" b="1" dirty="0" smtClean="0"/>
              <a:t>Hope</a:t>
            </a:r>
            <a:r>
              <a:rPr lang="en-US" sz="2800" dirty="0" smtClean="0"/>
              <a:t> </a:t>
            </a:r>
            <a:endParaRPr lang="en-US" sz="2800" dirty="0"/>
          </a:p>
        </p:txBody>
      </p:sp>
      <p:pic>
        <p:nvPicPr>
          <p:cNvPr id="2050" name="Picture 2" descr="C:\Documents and Settings\Hong Zhang\My Documents\My Pictures\shawshank29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51" y="3810000"/>
            <a:ext cx="4404049" cy="247727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Documents and Settings\Hong Zhang\Desktop\shawshank1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1219200"/>
            <a:ext cx="3825725" cy="2151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98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8306" name="Rectangle 2"/>
          <p:cNvSpPr>
            <a:spLocks noGrp="1" noRot="1" noChangeArrowheads="1"/>
          </p:cNvSpPr>
          <p:nvPr>
            <p:ph type="title"/>
          </p:nvPr>
        </p:nvSpPr>
        <p:spPr/>
        <p:txBody>
          <a:bodyPr/>
          <a:lstStyle/>
          <a:p>
            <a:r>
              <a:rPr lang="en-NZ"/>
              <a:t>Final Scenes</a:t>
            </a:r>
            <a:endParaRPr lang="en-GB"/>
          </a:p>
        </p:txBody>
      </p:sp>
      <p:sp>
        <p:nvSpPr>
          <p:cNvPr id="98307" name="Rectangle 3"/>
          <p:cNvSpPr>
            <a:spLocks noGrp="1" noRot="1" noChangeArrowheads="1"/>
          </p:cNvSpPr>
          <p:nvPr>
            <p:ph type="body" idx="1"/>
          </p:nvPr>
        </p:nvSpPr>
        <p:spPr>
          <a:xfrm>
            <a:off x="301625" y="1268413"/>
            <a:ext cx="8540750" cy="5256212"/>
          </a:xfrm>
        </p:spPr>
        <p:txBody>
          <a:bodyPr/>
          <a:lstStyle/>
          <a:p>
            <a:pPr>
              <a:lnSpc>
                <a:spcPct val="80000"/>
              </a:lnSpc>
            </a:pPr>
            <a:r>
              <a:rPr lang="en-NZ" sz="2800"/>
              <a:t>The real evil in the prison are getting the ‘redemption’ that they deserve – Hadley “sobbing like a little girl”.</a:t>
            </a:r>
          </a:p>
          <a:p>
            <a:pPr>
              <a:lnSpc>
                <a:spcPct val="80000"/>
              </a:lnSpc>
            </a:pPr>
            <a:r>
              <a:rPr lang="en-NZ" sz="2800"/>
              <a:t>Music is used here to build suspense and atmosphere when Norton is loading his gun – the end is near. Close up of Warden loading the gun is reminiscent of Andy at the beginning of the film – What’s going to happen? Who is he going to shoot? We think it is going to be the cops (mid shot points the gun at the door)</a:t>
            </a:r>
          </a:p>
          <a:p>
            <a:pPr>
              <a:lnSpc>
                <a:spcPct val="80000"/>
              </a:lnSpc>
            </a:pPr>
            <a:r>
              <a:rPr lang="en-NZ" sz="2800"/>
              <a:t>The policeman yells “Make it easy on yourself Norton” – so he takes the easy alternative and shoots himself. Gunfire and he sound of shattering glass is linked to the way he dies – shattered skull</a:t>
            </a:r>
            <a:endParaRPr lang="en-GB" sz="2800"/>
          </a:p>
        </p:txBody>
      </p:sp>
    </p:spTree>
    <p:extLst>
      <p:ext uri="{BB962C8B-B14F-4D97-AF65-F5344CB8AC3E}">
        <p14:creationId xmlns:p14="http://schemas.microsoft.com/office/powerpoint/2010/main" val="2819404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9330" name="Rectangle 2"/>
          <p:cNvSpPr>
            <a:spLocks noGrp="1" noRot="1" noChangeArrowheads="1"/>
          </p:cNvSpPr>
          <p:nvPr>
            <p:ph type="title"/>
          </p:nvPr>
        </p:nvSpPr>
        <p:spPr/>
        <p:txBody>
          <a:bodyPr/>
          <a:lstStyle/>
          <a:p>
            <a:r>
              <a:rPr lang="en-NZ"/>
              <a:t>Final Scenes</a:t>
            </a:r>
            <a:endParaRPr lang="en-GB"/>
          </a:p>
        </p:txBody>
      </p:sp>
      <p:sp>
        <p:nvSpPr>
          <p:cNvPr id="99331" name="Rectangle 3"/>
          <p:cNvSpPr>
            <a:spLocks noGrp="1" noRot="1" noChangeArrowheads="1"/>
          </p:cNvSpPr>
          <p:nvPr>
            <p:ph type="body" idx="1"/>
          </p:nvPr>
        </p:nvSpPr>
        <p:spPr/>
        <p:txBody>
          <a:bodyPr/>
          <a:lstStyle/>
          <a:p>
            <a:r>
              <a:rPr lang="en-NZ"/>
              <a:t>Voiceover: “I like to think the last thing that went through his head, other than that bullet, was to wonder </a:t>
            </a:r>
            <a:r>
              <a:rPr lang="en-NZ" i="1"/>
              <a:t>how</a:t>
            </a:r>
            <a:r>
              <a:rPr lang="en-NZ"/>
              <a:t> Andy DuFresne ever got the best of him”.</a:t>
            </a:r>
            <a:endParaRPr lang="en-GB"/>
          </a:p>
        </p:txBody>
      </p:sp>
    </p:spTree>
    <p:extLst>
      <p:ext uri="{BB962C8B-B14F-4D97-AF65-F5344CB8AC3E}">
        <p14:creationId xmlns:p14="http://schemas.microsoft.com/office/powerpoint/2010/main" val="2505723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0354" name="Rectangle 2"/>
          <p:cNvSpPr>
            <a:spLocks noGrp="1" noRot="1" noChangeArrowheads="1"/>
          </p:cNvSpPr>
          <p:nvPr>
            <p:ph type="title"/>
          </p:nvPr>
        </p:nvSpPr>
        <p:spPr/>
        <p:txBody>
          <a:bodyPr/>
          <a:lstStyle/>
          <a:p>
            <a:r>
              <a:rPr lang="en-NZ"/>
              <a:t>Final Scenes</a:t>
            </a:r>
            <a:endParaRPr lang="en-GB"/>
          </a:p>
        </p:txBody>
      </p:sp>
      <p:sp>
        <p:nvSpPr>
          <p:cNvPr id="100355" name="Rectangle 3"/>
          <p:cNvSpPr>
            <a:spLocks noGrp="1" noRot="1" noChangeArrowheads="1"/>
          </p:cNvSpPr>
          <p:nvPr>
            <p:ph type="body" idx="1"/>
          </p:nvPr>
        </p:nvSpPr>
        <p:spPr>
          <a:xfrm>
            <a:off x="301625" y="1268413"/>
            <a:ext cx="8540750" cy="5329237"/>
          </a:xfrm>
        </p:spPr>
        <p:txBody>
          <a:bodyPr/>
          <a:lstStyle/>
          <a:p>
            <a:pPr>
              <a:lnSpc>
                <a:spcPct val="90000"/>
              </a:lnSpc>
            </a:pPr>
            <a:r>
              <a:rPr lang="en-NZ"/>
              <a:t>A mid shot of Andy in a convertible is the ultimate picture of freedom. He is bathed in light and has a content look on his face.</a:t>
            </a:r>
          </a:p>
          <a:p>
            <a:pPr>
              <a:lnSpc>
                <a:spcPct val="90000"/>
              </a:lnSpc>
              <a:buFont typeface="Arial" charset="0"/>
              <a:buNone/>
            </a:pPr>
            <a:r>
              <a:rPr lang="en-NZ"/>
              <a:t>	“Andy DuFresne, who crawled through a river of shit and came out clean on the 	other side.”</a:t>
            </a:r>
          </a:p>
          <a:p>
            <a:pPr>
              <a:lnSpc>
                <a:spcPct val="90000"/>
              </a:lnSpc>
            </a:pPr>
            <a:r>
              <a:rPr lang="en-NZ"/>
              <a:t>Zoom out to a sweeping overhead shot of the Pacific Ocean – this in stark contrast to the same view of Shawshank at the beginning. The ultimate in freedom. The outcome of hope.</a:t>
            </a:r>
          </a:p>
        </p:txBody>
      </p:sp>
    </p:spTree>
    <p:extLst>
      <p:ext uri="{BB962C8B-B14F-4D97-AF65-F5344CB8AC3E}">
        <p14:creationId xmlns:p14="http://schemas.microsoft.com/office/powerpoint/2010/main" val="1598257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1378" name="Rectangle 2"/>
          <p:cNvSpPr>
            <a:spLocks noGrp="1" noRot="1" noChangeArrowheads="1"/>
          </p:cNvSpPr>
          <p:nvPr>
            <p:ph type="title"/>
          </p:nvPr>
        </p:nvSpPr>
        <p:spPr/>
        <p:txBody>
          <a:bodyPr/>
          <a:lstStyle/>
          <a:p>
            <a:r>
              <a:rPr lang="en-NZ"/>
              <a:t>Final Scenes</a:t>
            </a:r>
            <a:endParaRPr lang="en-GB"/>
          </a:p>
        </p:txBody>
      </p:sp>
      <p:sp>
        <p:nvSpPr>
          <p:cNvPr id="101380" name="Rectangle 4"/>
          <p:cNvSpPr>
            <a:spLocks noGrp="1" noRot="1" noChangeArrowheads="1"/>
          </p:cNvSpPr>
          <p:nvPr>
            <p:ph type="body" sz="half" idx="1"/>
          </p:nvPr>
        </p:nvSpPr>
        <p:spPr/>
        <p:txBody>
          <a:bodyPr/>
          <a:lstStyle/>
          <a:p>
            <a:pPr>
              <a:lnSpc>
                <a:spcPct val="90000"/>
              </a:lnSpc>
            </a:pPr>
            <a:r>
              <a:rPr lang="en-GB" sz="2400"/>
              <a:t>“I have to remind myself that some birds aren't meant to be caged. Their feathers are just too bright and when they fly away, the part of you that knows it was a sin to lock them up does rejoice, but still, the place you live in is that much more drab and empty that they're gone. I guess I just miss my friend.” </a:t>
            </a:r>
          </a:p>
          <a:p>
            <a:pPr>
              <a:lnSpc>
                <a:spcPct val="90000"/>
              </a:lnSpc>
            </a:pPr>
            <a:endParaRPr lang="en-GB" sz="2400"/>
          </a:p>
        </p:txBody>
      </p:sp>
      <p:pic>
        <p:nvPicPr>
          <p:cNvPr id="101382" name="Picture 6" descr="shawshank"/>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87900" y="1341438"/>
            <a:ext cx="3960813" cy="5040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152760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301954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2218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4"/>
          <p:cNvSpPr txBox="1">
            <a:spLocks noRot="1" noChangeArrowheads="1"/>
          </p:cNvSpPr>
          <p:nvPr/>
        </p:nvSpPr>
        <p:spPr>
          <a:xfrm>
            <a:off x="457200" y="244475"/>
            <a:ext cx="8385175" cy="6699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The Rooftop Scene</a:t>
            </a:r>
            <a:endParaRPr lang="en-US" b="1" dirty="0"/>
          </a:p>
        </p:txBody>
      </p:sp>
      <p:sp>
        <p:nvSpPr>
          <p:cNvPr id="8" name="Rectangle 7"/>
          <p:cNvSpPr/>
          <p:nvPr/>
        </p:nvSpPr>
        <p:spPr>
          <a:xfrm>
            <a:off x="609600" y="1341596"/>
            <a:ext cx="8153400" cy="4678204"/>
          </a:xfrm>
          <a:prstGeom prst="rect">
            <a:avLst/>
          </a:prstGeom>
        </p:spPr>
        <p:txBody>
          <a:bodyPr wrap="square">
            <a:spAutoFit/>
          </a:bodyPr>
          <a:lstStyle/>
          <a:p>
            <a:r>
              <a:rPr lang="en-NZ" sz="2800" b="1" dirty="0"/>
              <a:t>COLOUR/ LIGHTING</a:t>
            </a:r>
            <a:endParaRPr lang="en-US" sz="2800" dirty="0"/>
          </a:p>
          <a:p>
            <a:pPr marL="285750" indent="-285750">
              <a:lnSpc>
                <a:spcPct val="150000"/>
              </a:lnSpc>
              <a:buFont typeface="Arial" pitchFamily="34" charset="0"/>
              <a:buChar char="•"/>
            </a:pPr>
            <a:r>
              <a:rPr lang="en-NZ" dirty="0" smtClean="0"/>
              <a:t>Bright </a:t>
            </a:r>
            <a:r>
              <a:rPr lang="en-NZ" dirty="0"/>
              <a:t>lighting and colour symbolises </a:t>
            </a:r>
            <a:r>
              <a:rPr lang="en-NZ" dirty="0" smtClean="0"/>
              <a:t>freedom</a:t>
            </a:r>
            <a:endParaRPr lang="en-US" dirty="0"/>
          </a:p>
          <a:p>
            <a:pPr marL="285750" lvl="0" indent="-285750">
              <a:lnSpc>
                <a:spcPct val="150000"/>
              </a:lnSpc>
              <a:buFont typeface="Arial" pitchFamily="34" charset="0"/>
              <a:buChar char="•"/>
            </a:pPr>
            <a:r>
              <a:rPr lang="en-NZ" dirty="0" smtClean="0"/>
              <a:t>The </a:t>
            </a:r>
            <a:r>
              <a:rPr lang="en-NZ" dirty="0"/>
              <a:t>guard’s faces are in shadow while the inmates are working.</a:t>
            </a:r>
            <a:endParaRPr lang="en-US" dirty="0"/>
          </a:p>
          <a:p>
            <a:pPr marL="285750" lvl="0" indent="-285750">
              <a:lnSpc>
                <a:spcPct val="150000"/>
              </a:lnSpc>
              <a:buFont typeface="Arial" pitchFamily="34" charset="0"/>
              <a:buChar char="•"/>
            </a:pPr>
            <a:r>
              <a:rPr lang="en-NZ" dirty="0"/>
              <a:t>Grass outside the prison is bright green – this shows a juxtaposition of the two settings – the inside and the outside</a:t>
            </a:r>
            <a:endParaRPr lang="en-US" dirty="0"/>
          </a:p>
          <a:p>
            <a:pPr marL="285750" lvl="0" indent="-285750">
              <a:lnSpc>
                <a:spcPct val="150000"/>
              </a:lnSpc>
              <a:buFont typeface="Arial" pitchFamily="34" charset="0"/>
              <a:buChar char="•"/>
            </a:pPr>
            <a:r>
              <a:rPr lang="en-NZ" dirty="0"/>
              <a:t>Prisoners can see green from the rooftops (hope, freedom) contrasted with the grey walls of the prison walls and grounds (institutionalisation, power corruption)</a:t>
            </a:r>
            <a:endParaRPr lang="en-US" dirty="0"/>
          </a:p>
          <a:p>
            <a:pPr marL="285750" lvl="0" indent="-285750">
              <a:lnSpc>
                <a:spcPct val="150000"/>
              </a:lnSpc>
              <a:buFont typeface="Arial" pitchFamily="34" charset="0"/>
              <a:buChar char="•"/>
            </a:pPr>
            <a:r>
              <a:rPr lang="en-NZ" dirty="0"/>
              <a:t>Sun shines on the inmates’ faces while they drink beer – freedom and the guards are in shadow in the distance with the prison walls behind them.</a:t>
            </a:r>
            <a:endParaRPr lang="en-US" dirty="0"/>
          </a:p>
          <a:p>
            <a:pPr marL="285750" lvl="0" indent="-285750">
              <a:lnSpc>
                <a:spcPct val="150000"/>
              </a:lnSpc>
              <a:buFont typeface="Arial" pitchFamily="34" charset="0"/>
              <a:buChar char="•"/>
            </a:pPr>
            <a:r>
              <a:rPr lang="en-NZ" dirty="0"/>
              <a:t>Can see lots of blue sky in the background, almost to the horizon, inmates feel a sense of freedom on the rooftops</a:t>
            </a:r>
            <a:r>
              <a:rPr lang="en-NZ" dirty="0" smtClean="0"/>
              <a:t>.</a:t>
            </a:r>
            <a:endParaRPr lang="en-US" dirty="0"/>
          </a:p>
        </p:txBody>
      </p:sp>
    </p:spTree>
    <p:extLst>
      <p:ext uri="{BB962C8B-B14F-4D97-AF65-F5344CB8AC3E}">
        <p14:creationId xmlns:p14="http://schemas.microsoft.com/office/powerpoint/2010/main" val="353705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4)">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4"/>
          <p:cNvSpPr txBox="1">
            <a:spLocks noRot="1" noChangeArrowheads="1"/>
          </p:cNvSpPr>
          <p:nvPr/>
        </p:nvSpPr>
        <p:spPr>
          <a:xfrm>
            <a:off x="457200" y="244475"/>
            <a:ext cx="8385175" cy="6699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The Rooftop Scene</a:t>
            </a:r>
            <a:endParaRPr lang="en-US" b="1" dirty="0"/>
          </a:p>
        </p:txBody>
      </p:sp>
    </p:spTree>
    <p:extLst>
      <p:ext uri="{BB962C8B-B14F-4D97-AF65-F5344CB8AC3E}">
        <p14:creationId xmlns:p14="http://schemas.microsoft.com/office/powerpoint/2010/main" val="157132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4)">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71328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71328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b.jpg (27764 by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a:xfrm>
            <a:off x="0" y="0"/>
            <a:ext cx="9144000" cy="6858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71328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3122</Words>
  <Application>Microsoft Office PowerPoint</Application>
  <PresentationFormat>On-screen Show (4:3)</PresentationFormat>
  <Paragraphs>180</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Opening scene</vt:lpstr>
      <vt:lpstr>Opening scene</vt:lpstr>
      <vt:lpstr>Opening scene</vt:lpstr>
      <vt:lpstr> Arrival at Shawshank</vt:lpstr>
      <vt:lpstr>Arrival at Shawshank</vt:lpstr>
      <vt:lpstr>Arrival at Shawshank</vt:lpstr>
      <vt:lpstr>The Rooftop - Freedom</vt:lpstr>
      <vt:lpstr>The Rooftop - Freedom</vt:lpstr>
      <vt:lpstr>The Rooftop - Freedom</vt:lpstr>
      <vt:lpstr>Aria over the Loudspeaker – Freedom </vt:lpstr>
      <vt:lpstr>Aria over the Loudspeaker – Freedom </vt:lpstr>
      <vt:lpstr>Aria over the Loudspeaker – Freedom </vt:lpstr>
      <vt:lpstr>Aria over the Loudspeaker – Freedom </vt:lpstr>
      <vt:lpstr>The Final Scenes</vt:lpstr>
      <vt:lpstr>The Final Scenes</vt:lpstr>
      <vt:lpstr>Final Scenes</vt:lpstr>
      <vt:lpstr>Final Scenes</vt:lpstr>
      <vt:lpstr>Final Scenes</vt:lpstr>
      <vt:lpstr>Final Scenes</vt:lpstr>
      <vt:lpstr>Final Scenes</vt:lpstr>
      <vt:lpstr>Final Scenes</vt:lpstr>
      <vt:lpstr>Final Scenes</vt:lpstr>
      <vt:lpstr>Final Scenes</vt:lpstr>
      <vt:lpstr>Final Scenes</vt:lpstr>
      <vt:lpstr>Final Scenes</vt:lpstr>
      <vt:lpstr>Final Scenes</vt:lpstr>
      <vt:lpstr>Final Scenes</vt:lpstr>
      <vt:lpstr>Final Scenes</vt:lpstr>
      <vt:lpstr>PowerPoint Presentation</vt:lpstr>
      <vt:lpstr>PowerPoint Presentation</vt:lpstr>
    </vt:vector>
  </TitlesOfParts>
  <Company>JJHZH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 Zhang</dc:creator>
  <cp:lastModifiedBy>Hong Zhang</cp:lastModifiedBy>
  <cp:revision>33</cp:revision>
  <dcterms:created xsi:type="dcterms:W3CDTF">2012-04-24T14:06:45Z</dcterms:created>
  <dcterms:modified xsi:type="dcterms:W3CDTF">2012-05-03T22:10:54Z</dcterms:modified>
</cp:coreProperties>
</file>