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76" r:id="rId4"/>
    <p:sldId id="275" r:id="rId5"/>
    <p:sldId id="306" r:id="rId6"/>
    <p:sldId id="307" r:id="rId7"/>
    <p:sldId id="319" r:id="rId8"/>
    <p:sldId id="320" r:id="rId9"/>
    <p:sldId id="32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4" autoAdjust="0"/>
    <p:restoredTop sz="94660"/>
  </p:normalViewPr>
  <p:slideViewPr>
    <p:cSldViewPr>
      <p:cViewPr varScale="1">
        <p:scale>
          <a:sx n="89" d="100"/>
          <a:sy n="89" d="100"/>
        </p:scale>
        <p:origin x="-108" y="-4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108FD5-BA4A-4D12-AE14-CE0FC1592DCF}" type="datetimeFigureOut">
              <a:rPr lang="en-US" smtClean="0"/>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336945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108FD5-BA4A-4D12-AE14-CE0FC1592DCF}" type="datetimeFigureOut">
              <a:rPr lang="en-US" smtClean="0"/>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425306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108FD5-BA4A-4D12-AE14-CE0FC1592DCF}" type="datetimeFigureOut">
              <a:rPr lang="en-US" smtClean="0"/>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38357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108FD5-BA4A-4D12-AE14-CE0FC1592DCF}" type="datetimeFigureOut">
              <a:rPr lang="en-US" smtClean="0"/>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402345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108FD5-BA4A-4D12-AE14-CE0FC1592DCF}" type="datetimeFigureOut">
              <a:rPr lang="en-US" smtClean="0"/>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2703227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108FD5-BA4A-4D12-AE14-CE0FC1592DCF}" type="datetimeFigureOut">
              <a:rPr lang="en-US" smtClean="0"/>
              <a:t>5/4/2012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328498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108FD5-BA4A-4D12-AE14-CE0FC1592DCF}" type="datetimeFigureOut">
              <a:rPr lang="en-US" smtClean="0"/>
              <a:t>5/4/2012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376620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108FD5-BA4A-4D12-AE14-CE0FC1592DCF}" type="datetimeFigureOut">
              <a:rPr lang="en-US" smtClean="0"/>
              <a:t>5/4/2012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344772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08FD5-BA4A-4D12-AE14-CE0FC1592DCF}" type="datetimeFigureOut">
              <a:rPr lang="en-US" smtClean="0"/>
              <a:t>5/4/2012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187865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108FD5-BA4A-4D12-AE14-CE0FC1592DCF}" type="datetimeFigureOut">
              <a:rPr lang="en-US" smtClean="0"/>
              <a:t>5/4/2012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359981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108FD5-BA4A-4D12-AE14-CE0FC1592DCF}" type="datetimeFigureOut">
              <a:rPr lang="en-US" smtClean="0"/>
              <a:t>5/4/2012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82296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08FD5-BA4A-4D12-AE14-CE0FC1592DCF}" type="datetimeFigureOut">
              <a:rPr lang="en-US" smtClean="0"/>
              <a:t>5/4/2012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BA5FA-B343-4003-B74B-C67A33CAD776}" type="slidenum">
              <a:rPr lang="en-US" smtClean="0"/>
              <a:t>‹#›</a:t>
            </a:fld>
            <a:endParaRPr lang="en-US"/>
          </a:p>
        </p:txBody>
      </p:sp>
    </p:spTree>
    <p:extLst>
      <p:ext uri="{BB962C8B-B14F-4D97-AF65-F5344CB8AC3E}">
        <p14:creationId xmlns:p14="http://schemas.microsoft.com/office/powerpoint/2010/main" val="530637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descr="12694173_1239851343_4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
            <a:ext cx="3267075" cy="60340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black">
          <a:xfrm>
            <a:off x="3505200" y="1600200"/>
            <a:ext cx="5638800"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algn="ctr" rtl="0" fontAlgn="base">
              <a:spcBef>
                <a:spcPct val="50000"/>
              </a:spcBef>
              <a:spcAft>
                <a:spcPct val="0"/>
              </a:spcAft>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1pPr>
            <a:lvl2pPr marL="457200" algn="ctr" rtl="0" fontAlgn="base">
              <a:spcBef>
                <a:spcPct val="50000"/>
              </a:spcBef>
              <a:spcAft>
                <a:spcPct val="0"/>
              </a:spcAft>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2pPr>
            <a:lvl3pPr marL="914400" algn="ctr" rtl="0" fontAlgn="base">
              <a:spcBef>
                <a:spcPct val="50000"/>
              </a:spcBef>
              <a:spcAft>
                <a:spcPct val="0"/>
              </a:spcAft>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3pPr>
            <a:lvl4pPr marL="1371600" algn="ctr" rtl="0" fontAlgn="base">
              <a:spcBef>
                <a:spcPct val="50000"/>
              </a:spcBef>
              <a:spcAft>
                <a:spcPct val="0"/>
              </a:spcAft>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4pPr>
            <a:lvl5pPr marL="1828800" algn="ctr" rtl="0" fontAlgn="base">
              <a:spcBef>
                <a:spcPct val="50000"/>
              </a:spcBef>
              <a:spcAft>
                <a:spcPct val="0"/>
              </a:spcAft>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5pPr>
            <a:lvl6pPr marL="2286000" algn="l" defTabSz="914400" rtl="0" eaLnBrk="1" latinLnBrk="0" hangingPunct="1">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6pPr>
            <a:lvl7pPr marL="2743200" algn="l" defTabSz="914400" rtl="0" eaLnBrk="1" latinLnBrk="0" hangingPunct="1">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7pPr>
            <a:lvl8pPr marL="3200400" algn="l" defTabSz="914400" rtl="0" eaLnBrk="1" latinLnBrk="0" hangingPunct="1">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8pPr>
            <a:lvl9pPr marL="3657600" algn="l" defTabSz="914400" rtl="0" eaLnBrk="1" latinLnBrk="0" hangingPunct="1">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9pPr>
          </a:lstStyle>
          <a:p>
            <a:pPr>
              <a:lnSpc>
                <a:spcPct val="80000"/>
              </a:lnSpc>
              <a:spcBef>
                <a:spcPct val="0"/>
              </a:spcBef>
            </a:pPr>
            <a:r>
              <a:rPr lang="en-US" altLang="zh-CN" sz="4800" dirty="0">
                <a:solidFill>
                  <a:srgbClr val="005817"/>
                </a:solidFill>
                <a:effectLst/>
                <a:latin typeface="Comic Sans MS" pitchFamily="66" charset="0"/>
                <a:ea typeface="宋体" pitchFamily="2" charset="-122"/>
              </a:rPr>
              <a:t>The </a:t>
            </a:r>
            <a:r>
              <a:rPr lang="en-US" altLang="zh-CN" sz="4800" dirty="0" err="1">
                <a:solidFill>
                  <a:srgbClr val="005817"/>
                </a:solidFill>
                <a:effectLst/>
                <a:latin typeface="Comic Sans MS" pitchFamily="66" charset="0"/>
                <a:ea typeface="宋体" pitchFamily="2" charset="-122"/>
              </a:rPr>
              <a:t>Shawshank</a:t>
            </a:r>
            <a:r>
              <a:rPr lang="en-US" altLang="zh-CN" sz="4800" dirty="0">
                <a:solidFill>
                  <a:srgbClr val="005817"/>
                </a:solidFill>
                <a:effectLst/>
                <a:latin typeface="Comic Sans MS" pitchFamily="66" charset="0"/>
                <a:ea typeface="宋体" pitchFamily="2" charset="-122"/>
              </a:rPr>
              <a:t/>
            </a:r>
            <a:br>
              <a:rPr lang="en-US" altLang="zh-CN" sz="4800" dirty="0">
                <a:solidFill>
                  <a:srgbClr val="005817"/>
                </a:solidFill>
                <a:effectLst/>
                <a:latin typeface="Comic Sans MS" pitchFamily="66" charset="0"/>
                <a:ea typeface="宋体" pitchFamily="2" charset="-122"/>
              </a:rPr>
            </a:br>
            <a:r>
              <a:rPr lang="en-US" altLang="zh-CN" sz="4800" dirty="0">
                <a:solidFill>
                  <a:srgbClr val="005817"/>
                </a:solidFill>
                <a:effectLst/>
                <a:latin typeface="Comic Sans MS" pitchFamily="66" charset="0"/>
                <a:ea typeface="宋体" pitchFamily="2" charset="-122"/>
              </a:rPr>
              <a:t/>
            </a:r>
            <a:br>
              <a:rPr lang="en-US" altLang="zh-CN" sz="4800" dirty="0">
                <a:solidFill>
                  <a:srgbClr val="005817"/>
                </a:solidFill>
                <a:effectLst/>
                <a:latin typeface="Comic Sans MS" pitchFamily="66" charset="0"/>
                <a:ea typeface="宋体" pitchFamily="2" charset="-122"/>
              </a:rPr>
            </a:br>
            <a:r>
              <a:rPr lang="en-US" altLang="zh-CN" sz="4800" dirty="0" smtClean="0">
                <a:solidFill>
                  <a:srgbClr val="005817"/>
                </a:solidFill>
                <a:effectLst/>
                <a:latin typeface="Comic Sans MS" pitchFamily="66" charset="0"/>
                <a:ea typeface="宋体" pitchFamily="2" charset="-122"/>
              </a:rPr>
              <a:t>Redemption</a:t>
            </a:r>
          </a:p>
          <a:p>
            <a:pPr>
              <a:lnSpc>
                <a:spcPct val="80000"/>
              </a:lnSpc>
              <a:spcBef>
                <a:spcPct val="0"/>
              </a:spcBef>
            </a:pPr>
            <a:endParaRPr lang="en-US" altLang="zh-CN" sz="4800" dirty="0">
              <a:solidFill>
                <a:srgbClr val="005817"/>
              </a:solidFill>
              <a:effectLst/>
              <a:latin typeface="Comic Sans MS" pitchFamily="66" charset="0"/>
              <a:ea typeface="宋体" pitchFamily="2" charset="-122"/>
            </a:endParaRPr>
          </a:p>
          <a:p>
            <a:pPr>
              <a:lnSpc>
                <a:spcPct val="80000"/>
              </a:lnSpc>
              <a:spcBef>
                <a:spcPct val="0"/>
              </a:spcBef>
            </a:pPr>
            <a:endParaRPr lang="en-US" altLang="zh-CN" sz="4800" dirty="0" smtClean="0">
              <a:solidFill>
                <a:srgbClr val="005817"/>
              </a:solidFill>
              <a:effectLst/>
              <a:latin typeface="Comic Sans MS" pitchFamily="66" charset="0"/>
              <a:ea typeface="宋体" pitchFamily="2" charset="-122"/>
            </a:endParaRPr>
          </a:p>
          <a:p>
            <a:pPr>
              <a:lnSpc>
                <a:spcPct val="80000"/>
              </a:lnSpc>
              <a:spcBef>
                <a:spcPct val="0"/>
              </a:spcBef>
            </a:pPr>
            <a:r>
              <a:rPr lang="en-US" altLang="zh-CN" sz="4800" dirty="0" smtClean="0">
                <a:solidFill>
                  <a:srgbClr val="005817"/>
                </a:solidFill>
                <a:effectLst/>
                <a:latin typeface="Comic Sans MS" pitchFamily="66" charset="0"/>
                <a:ea typeface="宋体" pitchFamily="2" charset="-122"/>
              </a:rPr>
              <a:t>Hong Zhang</a:t>
            </a:r>
          </a:p>
        </p:txBody>
      </p:sp>
    </p:spTree>
    <p:extLst>
      <p:ext uri="{BB962C8B-B14F-4D97-AF65-F5344CB8AC3E}">
        <p14:creationId xmlns:p14="http://schemas.microsoft.com/office/powerpoint/2010/main" val="198047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txBox="1">
            <a:spLocks noRot="1" noChangeArrowheads="1"/>
          </p:cNvSpPr>
          <p:nvPr/>
        </p:nvSpPr>
        <p:spPr>
          <a:xfrm>
            <a:off x="457200" y="244475"/>
            <a:ext cx="8385175" cy="6699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Theme</a:t>
            </a:r>
            <a:endParaRPr lang="en-US" b="1" dirty="0"/>
          </a:p>
        </p:txBody>
      </p:sp>
      <p:pic>
        <p:nvPicPr>
          <p:cNvPr id="6" name="Picture 11" descr="shawshankr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4495800" cy="24558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shawshank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191000"/>
            <a:ext cx="4315312" cy="241141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txBox="1">
            <a:spLocks noRot="1" noChangeArrowheads="1"/>
          </p:cNvSpPr>
          <p:nvPr/>
        </p:nvSpPr>
        <p:spPr>
          <a:xfrm>
            <a:off x="4918075" y="2438400"/>
            <a:ext cx="3927475" cy="3810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000" dirty="0" smtClean="0"/>
              <a:t>Many prisoners have been in the prison for so long that they have been institutionalized, which means the only life that they know is the one within the prison walls. </a:t>
            </a:r>
          </a:p>
          <a:p>
            <a:pPr>
              <a:lnSpc>
                <a:spcPct val="80000"/>
              </a:lnSpc>
            </a:pPr>
            <a:endParaRPr lang="en-US" sz="2000" dirty="0"/>
          </a:p>
        </p:txBody>
      </p:sp>
      <p:sp>
        <p:nvSpPr>
          <p:cNvPr id="8" name="TextBox 7"/>
          <p:cNvSpPr txBox="1"/>
          <p:nvPr/>
        </p:nvSpPr>
        <p:spPr>
          <a:xfrm>
            <a:off x="4953000" y="1600200"/>
            <a:ext cx="3660775" cy="523220"/>
          </a:xfrm>
          <a:prstGeom prst="rect">
            <a:avLst/>
          </a:prstGeom>
          <a:noFill/>
        </p:spPr>
        <p:txBody>
          <a:bodyPr wrap="square" rtlCol="0">
            <a:spAutoFit/>
          </a:bodyPr>
          <a:lstStyle/>
          <a:p>
            <a:pPr marL="285750" indent="-285750">
              <a:buFont typeface="Arial" pitchFamily="34" charset="0"/>
              <a:buChar char="•"/>
            </a:pPr>
            <a:r>
              <a:rPr lang="en-US" sz="2800" b="1" dirty="0"/>
              <a:t>Institutionalization</a:t>
            </a:r>
            <a:r>
              <a:rPr lang="en-US" sz="2800" dirty="0"/>
              <a:t> </a:t>
            </a:r>
          </a:p>
        </p:txBody>
      </p:sp>
    </p:spTree>
    <p:extLst>
      <p:ext uri="{BB962C8B-B14F-4D97-AF65-F5344CB8AC3E}">
        <p14:creationId xmlns:p14="http://schemas.microsoft.com/office/powerpoint/2010/main" val="2057090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5334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p:cNvSpPr>
            <a:spLocks noGrp="1"/>
          </p:cNvSpPr>
          <p:nvPr>
            <p:ph idx="1"/>
          </p:nvPr>
        </p:nvSpPr>
        <p:spPr>
          <a:xfrm>
            <a:off x="4800600" y="2297430"/>
            <a:ext cx="3962400" cy="3722369"/>
          </a:xfrm>
        </p:spPr>
        <p:txBody>
          <a:bodyPr>
            <a:normAutofit fontScale="62500" lnSpcReduction="20000"/>
          </a:bodyPr>
          <a:lstStyle/>
          <a:p>
            <a:pPr>
              <a:lnSpc>
                <a:spcPct val="120000"/>
              </a:lnSpc>
            </a:pPr>
            <a:r>
              <a:rPr lang="en-US" dirty="0"/>
              <a:t>Ex: Brooks lived most of his life in the prison, so when released he does not know how to live in the outside world. Things have changed so much while he was in prison and he even thinks of crimes he could commit in order to be thrown back into prison. He eventually commits suicide because he cannot handle life in </a:t>
            </a:r>
            <a:r>
              <a:rPr lang="en-US" dirty="0" smtClean="0"/>
              <a:t>the real </a:t>
            </a:r>
            <a:r>
              <a:rPr lang="en-US" dirty="0"/>
              <a:t>world.  </a:t>
            </a:r>
            <a:endParaRPr lang="en-US" sz="2800" dirty="0"/>
          </a:p>
        </p:txBody>
      </p:sp>
      <p:sp>
        <p:nvSpPr>
          <p:cNvPr id="5" name="Rectangle 4"/>
          <p:cNvSpPr txBox="1">
            <a:spLocks noRot="1" noChangeArrowheads="1"/>
          </p:cNvSpPr>
          <p:nvPr/>
        </p:nvSpPr>
        <p:spPr>
          <a:xfrm>
            <a:off x="457200" y="244475"/>
            <a:ext cx="8385175" cy="6699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Theme</a:t>
            </a:r>
            <a:endParaRPr lang="en-US" b="1" dirty="0"/>
          </a:p>
        </p:txBody>
      </p:sp>
      <p:sp>
        <p:nvSpPr>
          <p:cNvPr id="6" name="TextBox 5"/>
          <p:cNvSpPr txBox="1"/>
          <p:nvPr/>
        </p:nvSpPr>
        <p:spPr>
          <a:xfrm>
            <a:off x="4953000" y="1600200"/>
            <a:ext cx="3660775" cy="523220"/>
          </a:xfrm>
          <a:prstGeom prst="rect">
            <a:avLst/>
          </a:prstGeom>
          <a:noFill/>
        </p:spPr>
        <p:txBody>
          <a:bodyPr wrap="square" rtlCol="0">
            <a:spAutoFit/>
          </a:bodyPr>
          <a:lstStyle/>
          <a:p>
            <a:pPr marL="285750" indent="-285750">
              <a:buFont typeface="Arial" pitchFamily="34" charset="0"/>
              <a:buChar char="•"/>
            </a:pPr>
            <a:r>
              <a:rPr lang="en-US" sz="2800" b="1" dirty="0"/>
              <a:t>Institutionalization</a:t>
            </a:r>
            <a:r>
              <a:rPr lang="en-US" sz="2800" dirty="0"/>
              <a:t> </a:t>
            </a:r>
          </a:p>
        </p:txBody>
      </p:sp>
      <p:pic>
        <p:nvPicPr>
          <p:cNvPr id="7" name="Picture 6" descr="4a8494ce3d5eafc3bef5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887" y="1219200"/>
            <a:ext cx="3948113" cy="2156460"/>
          </a:xfrm>
          <a:prstGeom prst="rect">
            <a:avLst/>
          </a:prstGeom>
          <a:noFill/>
          <a:extLst/>
        </p:spPr>
      </p:pic>
      <p:pic>
        <p:nvPicPr>
          <p:cNvPr id="1026" name="Picture 2" descr="C:\Documents and Settings\Hong Zhang\Desktop\shawshank17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298" y="3743980"/>
            <a:ext cx="4045902" cy="227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894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p:cNvSpPr>
            <a:spLocks noGrp="1"/>
          </p:cNvSpPr>
          <p:nvPr>
            <p:ph idx="1"/>
          </p:nvPr>
        </p:nvSpPr>
        <p:spPr>
          <a:xfrm>
            <a:off x="4953000" y="2133600"/>
            <a:ext cx="3861943" cy="4114800"/>
          </a:xfrm>
        </p:spPr>
        <p:txBody>
          <a:bodyPr>
            <a:normAutofit fontScale="70000" lnSpcReduction="20000"/>
          </a:bodyPr>
          <a:lstStyle/>
          <a:p>
            <a:pPr>
              <a:lnSpc>
                <a:spcPct val="170000"/>
              </a:lnSpc>
            </a:pPr>
            <a:r>
              <a:rPr lang="en-NZ" b="1" dirty="0"/>
              <a:t>The Power of Hope: drive the inmates and gives them the will to live. Andy’s drive to maintain his own sense of self-worth and freedom is what prevents him from dying of frustration in solitary confinement. </a:t>
            </a:r>
          </a:p>
          <a:p>
            <a:endParaRPr lang="en-US" dirty="0"/>
          </a:p>
        </p:txBody>
      </p:sp>
      <p:sp>
        <p:nvSpPr>
          <p:cNvPr id="6" name="Rectangle 4"/>
          <p:cNvSpPr txBox="1">
            <a:spLocks noRot="1" noChangeArrowheads="1"/>
          </p:cNvSpPr>
          <p:nvPr/>
        </p:nvSpPr>
        <p:spPr>
          <a:xfrm>
            <a:off x="457200" y="244475"/>
            <a:ext cx="8385175" cy="6699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Theme</a:t>
            </a:r>
            <a:endParaRPr lang="en-US" b="1" dirty="0"/>
          </a:p>
        </p:txBody>
      </p:sp>
      <p:sp>
        <p:nvSpPr>
          <p:cNvPr id="7" name="TextBox 6"/>
          <p:cNvSpPr txBox="1"/>
          <p:nvPr/>
        </p:nvSpPr>
        <p:spPr>
          <a:xfrm>
            <a:off x="4953000" y="1600200"/>
            <a:ext cx="3660775" cy="523220"/>
          </a:xfrm>
          <a:prstGeom prst="rect">
            <a:avLst/>
          </a:prstGeom>
          <a:noFill/>
        </p:spPr>
        <p:txBody>
          <a:bodyPr wrap="square" rtlCol="0">
            <a:spAutoFit/>
          </a:bodyPr>
          <a:lstStyle/>
          <a:p>
            <a:pPr marL="285750" indent="-285750">
              <a:buFont typeface="Arial" pitchFamily="34" charset="0"/>
              <a:buChar char="•"/>
            </a:pPr>
            <a:r>
              <a:rPr lang="en-US" sz="2800" b="1" dirty="0" smtClean="0"/>
              <a:t>Hope</a:t>
            </a:r>
            <a:r>
              <a:rPr lang="en-US" sz="2800" dirty="0" smtClean="0"/>
              <a:t> </a:t>
            </a:r>
            <a:endParaRPr lang="en-US" sz="2800" dirty="0"/>
          </a:p>
        </p:txBody>
      </p:sp>
      <p:pic>
        <p:nvPicPr>
          <p:cNvPr id="2050" name="Picture 2" descr="C:\Documents and Settings\Hong Zhang\My Documents\My Pictures\shawshank29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51" y="3810000"/>
            <a:ext cx="4404049" cy="247727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Documents and Settings\Hong Zhang\Desktop\shawshank1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1219200"/>
            <a:ext cx="3825725" cy="2151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984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4"/>
          <p:cNvSpPr txBox="1">
            <a:spLocks noRot="1" noChangeArrowheads="1"/>
          </p:cNvSpPr>
          <p:nvPr/>
        </p:nvSpPr>
        <p:spPr>
          <a:xfrm>
            <a:off x="457200" y="244475"/>
            <a:ext cx="8385175" cy="6699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The Rooftop Scene</a:t>
            </a:r>
          </a:p>
        </p:txBody>
      </p:sp>
      <p:sp>
        <p:nvSpPr>
          <p:cNvPr id="8" name="Rectangle 7"/>
          <p:cNvSpPr/>
          <p:nvPr/>
        </p:nvSpPr>
        <p:spPr>
          <a:xfrm>
            <a:off x="609600" y="1341596"/>
            <a:ext cx="8153400" cy="4678204"/>
          </a:xfrm>
          <a:prstGeom prst="rect">
            <a:avLst/>
          </a:prstGeom>
        </p:spPr>
        <p:txBody>
          <a:bodyPr wrap="square">
            <a:spAutoFit/>
          </a:bodyPr>
          <a:lstStyle/>
          <a:p>
            <a:r>
              <a:rPr lang="en-NZ" sz="2800" b="1" dirty="0" smtClean="0"/>
              <a:t>Colour/ Lighting</a:t>
            </a:r>
            <a:endParaRPr lang="en-US" sz="2800" dirty="0" smtClean="0"/>
          </a:p>
          <a:p>
            <a:pPr marL="285750" indent="-285750">
              <a:lnSpc>
                <a:spcPct val="150000"/>
              </a:lnSpc>
              <a:buFont typeface="Arial" pitchFamily="34" charset="0"/>
              <a:buChar char="•"/>
            </a:pPr>
            <a:r>
              <a:rPr lang="en-NZ" dirty="0" smtClean="0"/>
              <a:t>Bright </a:t>
            </a:r>
            <a:r>
              <a:rPr lang="en-NZ" dirty="0"/>
              <a:t>lighting and colour symbolises </a:t>
            </a:r>
            <a:r>
              <a:rPr lang="en-NZ" dirty="0" smtClean="0"/>
              <a:t>freedom</a:t>
            </a:r>
            <a:endParaRPr lang="en-US" dirty="0"/>
          </a:p>
          <a:p>
            <a:pPr marL="285750" lvl="0" indent="-285750">
              <a:lnSpc>
                <a:spcPct val="150000"/>
              </a:lnSpc>
              <a:buFont typeface="Arial" pitchFamily="34" charset="0"/>
              <a:buChar char="•"/>
            </a:pPr>
            <a:r>
              <a:rPr lang="en-NZ" dirty="0" smtClean="0"/>
              <a:t>The </a:t>
            </a:r>
            <a:r>
              <a:rPr lang="en-NZ" dirty="0"/>
              <a:t>guard’s faces are in shadow while the inmates are working.</a:t>
            </a:r>
            <a:endParaRPr lang="en-US" dirty="0"/>
          </a:p>
          <a:p>
            <a:pPr marL="285750" lvl="0" indent="-285750">
              <a:lnSpc>
                <a:spcPct val="150000"/>
              </a:lnSpc>
              <a:buFont typeface="Arial" pitchFamily="34" charset="0"/>
              <a:buChar char="•"/>
            </a:pPr>
            <a:r>
              <a:rPr lang="en-NZ" dirty="0"/>
              <a:t>Grass outside the prison is bright green – this shows a juxtaposition of the two settings – the inside and the outside</a:t>
            </a:r>
            <a:endParaRPr lang="en-US" dirty="0"/>
          </a:p>
          <a:p>
            <a:pPr marL="285750" lvl="0" indent="-285750">
              <a:lnSpc>
                <a:spcPct val="150000"/>
              </a:lnSpc>
              <a:buFont typeface="Arial" pitchFamily="34" charset="0"/>
              <a:buChar char="•"/>
            </a:pPr>
            <a:r>
              <a:rPr lang="en-NZ" dirty="0"/>
              <a:t>Prisoners can see green from the rooftops (hope, freedom) contrasted with the grey walls of the prison walls and grounds (institutionalisation, power corruption)</a:t>
            </a:r>
            <a:endParaRPr lang="en-US" dirty="0"/>
          </a:p>
          <a:p>
            <a:pPr marL="285750" lvl="0" indent="-285750">
              <a:lnSpc>
                <a:spcPct val="150000"/>
              </a:lnSpc>
              <a:buFont typeface="Arial" pitchFamily="34" charset="0"/>
              <a:buChar char="•"/>
            </a:pPr>
            <a:r>
              <a:rPr lang="en-NZ" dirty="0"/>
              <a:t>Sun shines on the inmates’ faces while they drink beer – freedom and the guards are in shadow in the distance with the prison walls behind them.</a:t>
            </a:r>
            <a:endParaRPr lang="en-US" dirty="0"/>
          </a:p>
          <a:p>
            <a:pPr marL="285750" lvl="0" indent="-285750">
              <a:lnSpc>
                <a:spcPct val="150000"/>
              </a:lnSpc>
              <a:buFont typeface="Arial" pitchFamily="34" charset="0"/>
              <a:buChar char="•"/>
            </a:pPr>
            <a:r>
              <a:rPr lang="en-NZ" dirty="0"/>
              <a:t>Can see lots of blue sky in the background, almost to the horizon, inmates feel a sense of freedom on the rooftops</a:t>
            </a:r>
            <a:r>
              <a:rPr lang="en-NZ" dirty="0" smtClean="0"/>
              <a:t>.</a:t>
            </a:r>
            <a:endParaRPr lang="en-US" dirty="0"/>
          </a:p>
        </p:txBody>
      </p:sp>
    </p:spTree>
    <p:extLst>
      <p:ext uri="{BB962C8B-B14F-4D97-AF65-F5344CB8AC3E}">
        <p14:creationId xmlns:p14="http://schemas.microsoft.com/office/powerpoint/2010/main" val="3537059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4"/>
          <p:cNvSpPr txBox="1">
            <a:spLocks noRot="1" noChangeArrowheads="1"/>
          </p:cNvSpPr>
          <p:nvPr/>
        </p:nvSpPr>
        <p:spPr>
          <a:xfrm>
            <a:off x="457200" y="244475"/>
            <a:ext cx="8385175" cy="6699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Aria over the </a:t>
            </a:r>
            <a:r>
              <a:rPr lang="en-US" b="1" dirty="0" smtClean="0"/>
              <a:t>Loudspeaker</a:t>
            </a:r>
            <a:endParaRPr lang="en-US" b="1" dirty="0"/>
          </a:p>
        </p:txBody>
      </p:sp>
      <p:sp>
        <p:nvSpPr>
          <p:cNvPr id="5" name="Rectangle 3"/>
          <p:cNvSpPr txBox="1">
            <a:spLocks noRot="1" noChangeArrowheads="1"/>
          </p:cNvSpPr>
          <p:nvPr/>
        </p:nvSpPr>
        <p:spPr>
          <a:xfrm>
            <a:off x="4611624" y="2286000"/>
            <a:ext cx="3922776" cy="4144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NZ" sz="2800" dirty="0" smtClean="0"/>
              <a:t>A medium shot reveals Andy has the same look on his face as in the ‘Rooftop Scene’. He is allowing them to have some freedom again.</a:t>
            </a:r>
          </a:p>
          <a:p>
            <a:endParaRPr lang="en-NZ" sz="2800" dirty="0"/>
          </a:p>
        </p:txBody>
      </p:sp>
      <p:pic>
        <p:nvPicPr>
          <p:cNvPr id="3074" name="Picture 2" descr="C:\Documents and Settings\Hong Zhang\Desktop\shawshank1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137" y="4038441"/>
            <a:ext cx="3741663" cy="21046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Documents and Settings\Hong Zhang\Desktop\shawshank1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075" y="1371600"/>
            <a:ext cx="3825725" cy="215197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648200" y="1600200"/>
            <a:ext cx="3660775" cy="523220"/>
          </a:xfrm>
          <a:prstGeom prst="rect">
            <a:avLst/>
          </a:prstGeom>
          <a:noFill/>
        </p:spPr>
        <p:txBody>
          <a:bodyPr wrap="square" rtlCol="0">
            <a:spAutoFit/>
          </a:bodyPr>
          <a:lstStyle/>
          <a:p>
            <a:pPr marL="285750" indent="-285750">
              <a:buFont typeface="Arial" pitchFamily="34" charset="0"/>
              <a:buChar char="•"/>
            </a:pPr>
            <a:r>
              <a:rPr lang="en-US" sz="2800" b="1" dirty="0"/>
              <a:t>C</a:t>
            </a:r>
            <a:r>
              <a:rPr lang="en-US" sz="2800" b="1" dirty="0" smtClean="0"/>
              <a:t>amera shot</a:t>
            </a:r>
            <a:endParaRPr lang="en-US" sz="2800" b="1" dirty="0"/>
          </a:p>
        </p:txBody>
      </p:sp>
    </p:spTree>
    <p:extLst>
      <p:ext uri="{BB962C8B-B14F-4D97-AF65-F5344CB8AC3E}">
        <p14:creationId xmlns:p14="http://schemas.microsoft.com/office/powerpoint/2010/main" val="1571328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10" name="Rectangle 2"/>
          <p:cNvSpPr>
            <a:spLocks noGrp="1" noRot="1" noChangeArrowheads="1"/>
          </p:cNvSpPr>
          <p:nvPr>
            <p:ph type="title"/>
          </p:nvPr>
        </p:nvSpPr>
        <p:spPr/>
        <p:txBody>
          <a:bodyPr/>
          <a:lstStyle/>
          <a:p>
            <a:r>
              <a:rPr lang="en-NZ" b="1" dirty="0"/>
              <a:t>Final Scenes</a:t>
            </a:r>
            <a:endParaRPr lang="en-GB" b="1" dirty="0"/>
          </a:p>
        </p:txBody>
      </p:sp>
      <p:sp>
        <p:nvSpPr>
          <p:cNvPr id="94211" name="Rectangle 3"/>
          <p:cNvSpPr>
            <a:spLocks noGrp="1" noRot="1" noChangeArrowheads="1"/>
          </p:cNvSpPr>
          <p:nvPr>
            <p:ph type="body" idx="1"/>
          </p:nvPr>
        </p:nvSpPr>
        <p:spPr>
          <a:xfrm>
            <a:off x="4724400" y="1499393"/>
            <a:ext cx="4267200" cy="4924247"/>
          </a:xfrm>
        </p:spPr>
        <p:txBody>
          <a:bodyPr>
            <a:normAutofit/>
          </a:bodyPr>
          <a:lstStyle/>
          <a:p>
            <a:r>
              <a:rPr lang="en-NZ" b="1" dirty="0" smtClean="0"/>
              <a:t>Voiceover--Red</a:t>
            </a:r>
          </a:p>
          <a:p>
            <a:r>
              <a:rPr lang="en-NZ" sz="2800" dirty="0"/>
              <a:t>The voiceover is important because we can make links and Red points them out. He also give just cause for Andy’s actions. He is our guide on this journey – the story of Andy’s life in </a:t>
            </a:r>
            <a:r>
              <a:rPr lang="en-NZ" sz="2800" dirty="0" err="1"/>
              <a:t>Shawshank</a:t>
            </a:r>
            <a:r>
              <a:rPr lang="en-NZ" sz="2800" dirty="0"/>
              <a:t>.</a:t>
            </a:r>
          </a:p>
          <a:p>
            <a:endParaRPr lang="en-NZ" sz="2800" dirty="0" smtClean="0"/>
          </a:p>
        </p:txBody>
      </p:sp>
      <p:pic>
        <p:nvPicPr>
          <p:cNvPr id="4099" name="Picture 3" descr="C:\Documents and Settings\Hong Zhang\Desktop\shawshank28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447800"/>
            <a:ext cx="411480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Documents and Settings\Hong Zhang\Desktop\shawshank28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595" y="4114799"/>
            <a:ext cx="4104605" cy="230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487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5234" name="Rectangle 2"/>
          <p:cNvSpPr>
            <a:spLocks noGrp="1" noRot="1" noChangeArrowheads="1"/>
          </p:cNvSpPr>
          <p:nvPr>
            <p:ph type="title"/>
          </p:nvPr>
        </p:nvSpPr>
        <p:spPr/>
        <p:txBody>
          <a:bodyPr/>
          <a:lstStyle/>
          <a:p>
            <a:r>
              <a:rPr lang="en-NZ" b="1" dirty="0"/>
              <a:t>Final Scenes</a:t>
            </a:r>
            <a:endParaRPr lang="en-GB" b="1" dirty="0"/>
          </a:p>
        </p:txBody>
      </p:sp>
      <p:sp>
        <p:nvSpPr>
          <p:cNvPr id="95235" name="Rectangle 3"/>
          <p:cNvSpPr>
            <a:spLocks noGrp="1" noRot="1" noChangeArrowheads="1"/>
          </p:cNvSpPr>
          <p:nvPr>
            <p:ph type="body" idx="1"/>
          </p:nvPr>
        </p:nvSpPr>
        <p:spPr>
          <a:xfrm>
            <a:off x="4343400" y="1493837"/>
            <a:ext cx="4419600" cy="4525963"/>
          </a:xfrm>
        </p:spPr>
        <p:txBody>
          <a:bodyPr>
            <a:normAutofit fontScale="92500" lnSpcReduction="10000"/>
          </a:bodyPr>
          <a:lstStyle/>
          <a:p>
            <a:pPr>
              <a:lnSpc>
                <a:spcPct val="90000"/>
              </a:lnSpc>
            </a:pPr>
            <a:r>
              <a:rPr lang="en-US" sz="3500" b="1" dirty="0" smtClean="0"/>
              <a:t>Music</a:t>
            </a:r>
            <a:endParaRPr lang="en-US" sz="3500" b="1" dirty="0"/>
          </a:p>
          <a:p>
            <a:pPr>
              <a:lnSpc>
                <a:spcPct val="90000"/>
              </a:lnSpc>
            </a:pPr>
            <a:r>
              <a:rPr lang="en-US" sz="2800" dirty="0" smtClean="0"/>
              <a:t>The </a:t>
            </a:r>
            <a:r>
              <a:rPr lang="en-US" sz="2800" dirty="0"/>
              <a:t>way that it is built up and speeds up when the warden finds the escape hole that Andy climbed through, adds a scary fell to the scene. This is because it makes the audience feel tense and hooked in the story, and as the music starts to race, so does their heart beat causing them to be on the edge of their seats</a:t>
            </a:r>
            <a:r>
              <a:rPr lang="en-US" sz="2800" dirty="0" smtClean="0"/>
              <a:t>.</a:t>
            </a:r>
            <a:endParaRPr lang="en-US" sz="2800" dirty="0"/>
          </a:p>
        </p:txBody>
      </p:sp>
      <p:pic>
        <p:nvPicPr>
          <p:cNvPr id="5122" name="Picture 2" descr="C:\Documents and Settings\Hong Zhang\Desktop\shawshank29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417320"/>
            <a:ext cx="3793066" cy="21336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Documents and Settings\Hong Zhang\Desktop\shawshank29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886200"/>
            <a:ext cx="39624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11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6258" name="Rectangle 2"/>
          <p:cNvSpPr>
            <a:spLocks noGrp="1" noRot="1" noChangeArrowheads="1"/>
          </p:cNvSpPr>
          <p:nvPr>
            <p:ph type="title"/>
          </p:nvPr>
        </p:nvSpPr>
        <p:spPr/>
        <p:txBody>
          <a:bodyPr/>
          <a:lstStyle/>
          <a:p>
            <a:r>
              <a:rPr lang="en-NZ" b="1" dirty="0"/>
              <a:t>Final Scenes</a:t>
            </a:r>
            <a:endParaRPr lang="en-GB" b="1" dirty="0"/>
          </a:p>
        </p:txBody>
      </p:sp>
      <p:sp>
        <p:nvSpPr>
          <p:cNvPr id="2" name="Content Placeholder 1"/>
          <p:cNvSpPr>
            <a:spLocks noGrp="1"/>
          </p:cNvSpPr>
          <p:nvPr>
            <p:ph idx="1"/>
          </p:nvPr>
        </p:nvSpPr>
        <p:spPr>
          <a:xfrm>
            <a:off x="4495800" y="2362200"/>
            <a:ext cx="4191000" cy="2285999"/>
          </a:xfrm>
        </p:spPr>
        <p:txBody>
          <a:bodyPr>
            <a:normAutofit/>
          </a:bodyPr>
          <a:lstStyle/>
          <a:p>
            <a:r>
              <a:rPr lang="en-US" sz="2600" dirty="0" smtClean="0"/>
              <a:t>This </a:t>
            </a:r>
            <a:r>
              <a:rPr lang="en-US" sz="2600" dirty="0"/>
              <a:t>adds tension because the audience can see the mere size of the hole that Andy climbed through. </a:t>
            </a:r>
            <a:endParaRPr lang="en-US" sz="2600" dirty="0" smtClean="0"/>
          </a:p>
          <a:p>
            <a:endParaRPr lang="en-US" dirty="0"/>
          </a:p>
        </p:txBody>
      </p:sp>
      <p:pic>
        <p:nvPicPr>
          <p:cNvPr id="6146" name="Picture 2" descr="C:\Documents and Settings\Hong Zhang\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581912"/>
            <a:ext cx="4038599" cy="23574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19600" y="1534180"/>
            <a:ext cx="4495800" cy="523220"/>
          </a:xfrm>
          <a:prstGeom prst="rect">
            <a:avLst/>
          </a:prstGeom>
          <a:noFill/>
        </p:spPr>
        <p:txBody>
          <a:bodyPr wrap="square" rtlCol="0">
            <a:spAutoFit/>
          </a:bodyPr>
          <a:lstStyle/>
          <a:p>
            <a:pPr marL="457200" indent="-457200">
              <a:buFont typeface="Arial" pitchFamily="34" charset="0"/>
              <a:buChar char="•"/>
            </a:pPr>
            <a:r>
              <a:rPr lang="en-US" sz="2800" b="1" dirty="0"/>
              <a:t>camera shot--worm’s eye</a:t>
            </a:r>
          </a:p>
        </p:txBody>
      </p:sp>
      <p:sp>
        <p:nvSpPr>
          <p:cNvPr id="5" name="TextBox 4"/>
          <p:cNvSpPr txBox="1"/>
          <p:nvPr/>
        </p:nvSpPr>
        <p:spPr>
          <a:xfrm>
            <a:off x="762000" y="4233208"/>
            <a:ext cx="7772400" cy="1938992"/>
          </a:xfrm>
          <a:prstGeom prst="rect">
            <a:avLst/>
          </a:prstGeom>
          <a:noFill/>
        </p:spPr>
        <p:txBody>
          <a:bodyPr wrap="square" rtlCol="0">
            <a:spAutoFit/>
          </a:bodyPr>
          <a:lstStyle/>
          <a:p>
            <a:pPr marL="285750" indent="-285750">
              <a:buFont typeface="Arial" pitchFamily="34" charset="0"/>
              <a:buChar char="•"/>
            </a:pPr>
            <a:r>
              <a:rPr lang="en-US" sz="2400" dirty="0"/>
              <a:t>It is also quite intimidating because it makes the warden seem much bigger than he is, because the camera is looking up at him. This adds tension because it makes the audience feel that he is big and strong and who knows what he is capable of. </a:t>
            </a:r>
          </a:p>
        </p:txBody>
      </p:sp>
    </p:spTree>
    <p:extLst>
      <p:ext uri="{BB962C8B-B14F-4D97-AF65-F5344CB8AC3E}">
        <p14:creationId xmlns:p14="http://schemas.microsoft.com/office/powerpoint/2010/main" val="172169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821</TotalTime>
  <Words>505</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Final Scenes</vt:lpstr>
      <vt:lpstr>Final Scenes</vt:lpstr>
      <vt:lpstr>Final Scenes</vt:lpstr>
    </vt:vector>
  </TitlesOfParts>
  <Company>JJHZH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Zhang</dc:creator>
  <cp:lastModifiedBy>Hong Zhang</cp:lastModifiedBy>
  <cp:revision>48</cp:revision>
  <dcterms:created xsi:type="dcterms:W3CDTF">2012-04-24T14:06:45Z</dcterms:created>
  <dcterms:modified xsi:type="dcterms:W3CDTF">2012-05-04T17:21:32Z</dcterms:modified>
</cp:coreProperties>
</file>