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2417cc30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2417cc30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183383f00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183383f00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2417cc2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2417cc2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fe870966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fe870966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fe870966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fe870966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fe870966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fe870966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fe870966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fe870966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183383f0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183383f0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2417cc30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2417cc30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183383f00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183383f0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Structure: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Root Layer (L0): Summarizes the entire document.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Chapter Layer (L1): Provides summaries for each chapter.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More Layers (LN): Optional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Implementation:</a:t>
            </a:r>
            <a:endParaRPr sz="12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200">
                <a:solidFill>
                  <a:schemeClr val="dk1"/>
                </a:solidFill>
              </a:rPr>
              <a:t>Uses a combination of extractive and abstractive summarization, supported by deep NLP models to ensure precise information retrieval.</a:t>
            </a:r>
            <a:br>
              <a:rPr lang="en" sz="16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2417cc2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2417cc2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2417cc30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2417cc30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3136197" y="-30456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Page 1">
  <p:cSld name="Separator Pag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7057571" y="-91621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WU PPT Wide Opt 2 - No Wordmark_Separator 1.jpg"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Page 2">
  <p:cSld name="Separator Pag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NWU PPT Wide Opt 2 - No Wordmark_Separator 2.jpg" id="24" name="Google Shape;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3">
  <p:cSld name="Master 3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NWU PPT Wide Opt 2_Master.jp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ucid.app/lucidchart/2f64abf0-ffe1-4061-a545-9509a62c5d11/edit?viewport_loc=-704%2C-130%2C3328%2C1562%2C0_0&amp;invitationId=inv_dfed4aea-24dc-46a0-8eca-5c6c7e73e875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ucid.app/lucidchart/2f64abf0-ffe1-4061-a545-9509a62c5d11/edit?viewport_loc=-704%2C-130%2C3328%2C1562%2C0_0&amp;invitationId=inv_dfed4aea-24dc-46a0-8eca-5c6c7e73e875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ctrTitle"/>
          </p:nvPr>
        </p:nvSpPr>
        <p:spPr>
          <a:xfrm>
            <a:off x="685800" y="93066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DocoGPT</a:t>
            </a:r>
            <a:endParaRPr b="1"/>
          </a:p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1371600" y="2376650"/>
            <a:ext cx="6400800" cy="1314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</a:rPr>
              <a:t>Final Presentation</a:t>
            </a:r>
            <a:endParaRPr sz="18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Hongda Lin, </a:t>
            </a:r>
            <a:r>
              <a:rPr lang="en" sz="1800">
                <a:solidFill>
                  <a:schemeClr val="dk1"/>
                </a:solidFill>
              </a:rPr>
              <a:t>Xukun Liu, Yibo Chen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457200" y="235950"/>
            <a:ext cx="8229600" cy="435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300" u="sng"/>
              <a:t>Demo</a:t>
            </a:r>
            <a:endParaRPr sz="3300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7</a:t>
            </a:r>
            <a:r>
              <a:rPr lang="en" sz="2400"/>
              <a:t>. Technical Risks</a:t>
            </a:r>
            <a:endParaRPr sz="2400"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536200" y="1372500"/>
            <a:ext cx="3817500" cy="266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D0D0D"/>
                </a:solidFill>
                <a:highlight>
                  <a:srgbClr val="FFFFFF"/>
                </a:highlight>
              </a:rPr>
              <a:t>Accuracy</a:t>
            </a:r>
            <a:endParaRPr sz="2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96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b="1" lang="en" sz="1871">
                <a:solidFill>
                  <a:srgbClr val="0D0D0D"/>
                </a:solidFill>
                <a:highlight>
                  <a:srgbClr val="FFFFFF"/>
                </a:highlight>
              </a:rPr>
              <a:t>Challenge</a:t>
            </a:r>
            <a:r>
              <a:rPr lang="en" sz="1871">
                <a:solidFill>
                  <a:srgbClr val="0D0D0D"/>
                </a:solidFill>
                <a:highlight>
                  <a:srgbClr val="FFFFFF"/>
                </a:highlight>
              </a:rPr>
              <a:t>: Inaccurate Node Retrieval. Inaccuracy in retrieving the correct node impacts the efficiency and effectiveness of our content delivery system.</a:t>
            </a:r>
            <a:endParaRPr sz="187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96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b="1" lang="en" sz="1871">
                <a:solidFill>
                  <a:srgbClr val="0D0D0D"/>
                </a:solidFill>
                <a:highlight>
                  <a:srgbClr val="FFFFFF"/>
                </a:highlight>
              </a:rPr>
              <a:t>Solution: </a:t>
            </a:r>
            <a:r>
              <a:rPr lang="en" sz="1871">
                <a:solidFill>
                  <a:srgbClr val="0D0D0D"/>
                </a:solidFill>
                <a:highlight>
                  <a:srgbClr val="FFFFFF"/>
                </a:highlight>
              </a:rPr>
              <a:t>Upgrade to GPT-4 and Prompt Optimization</a:t>
            </a:r>
            <a:endParaRPr sz="187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7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4572000" y="1372500"/>
            <a:ext cx="4002300" cy="3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Performance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50"/>
              <a:buFont typeface="Roboto"/>
              <a:buChar char="●"/>
            </a:pPr>
            <a:r>
              <a:rPr b="1" lang="en" sz="1550">
                <a:solidFill>
                  <a:srgbClr val="0D0D0D"/>
                </a:solidFill>
                <a:highlight>
                  <a:schemeClr val="lt1"/>
                </a:highlight>
              </a:rPr>
              <a:t>Challenge</a:t>
            </a:r>
            <a:r>
              <a:rPr lang="en" sz="1550">
                <a:solidFill>
                  <a:srgbClr val="0D0D0D"/>
                </a:solidFill>
                <a:highlight>
                  <a:schemeClr val="lt1"/>
                </a:highlight>
              </a:rPr>
              <a:t>: </a:t>
            </a:r>
            <a:r>
              <a:rPr lang="en" sz="1550">
                <a:solidFill>
                  <a:srgbClr val="0D0D0D"/>
                </a:solidFill>
                <a:highlight>
                  <a:srgbClr val="FFFFFF"/>
                </a:highlight>
              </a:rPr>
              <a:t>Efficiency Impacted by </a:t>
            </a:r>
            <a:r>
              <a:rPr lang="en" sz="1500">
                <a:solidFill>
                  <a:srgbClr val="040C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Number of Children</a:t>
            </a:r>
            <a:r>
              <a:rPr lang="en" sz="1550">
                <a:solidFill>
                  <a:srgbClr val="0D0D0D"/>
                </a:solidFill>
                <a:highlight>
                  <a:srgbClr val="FFFFFF"/>
                </a:highlight>
              </a:rPr>
              <a:t>. Determining the optimal number of children for each node influences the node selection, which in turn affects the efficiency of traversals.</a:t>
            </a:r>
            <a:endParaRPr sz="1550">
              <a:solidFill>
                <a:srgbClr val="0D0D0D"/>
              </a:solidFill>
              <a:highlight>
                <a:schemeClr val="lt1"/>
              </a:highlight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50"/>
              <a:buFont typeface="Roboto"/>
              <a:buChar char="●"/>
            </a:pPr>
            <a:r>
              <a:rPr b="1" lang="en" sz="1550">
                <a:solidFill>
                  <a:srgbClr val="0D0D0D"/>
                </a:solidFill>
                <a:highlight>
                  <a:schemeClr val="lt1"/>
                </a:highlight>
              </a:rPr>
              <a:t>Solution</a:t>
            </a:r>
            <a:r>
              <a:rPr lang="en" sz="1550">
                <a:solidFill>
                  <a:srgbClr val="0D0D0D"/>
                </a:solidFill>
                <a:highlight>
                  <a:schemeClr val="lt1"/>
                </a:highlight>
              </a:rPr>
              <a:t>:</a:t>
            </a:r>
            <a:r>
              <a:rPr lang="en" sz="15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Optimal Tree Model Selection</a:t>
            </a:r>
            <a:endParaRPr sz="15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</a:t>
            </a:r>
            <a:r>
              <a:rPr lang="en" sz="2400"/>
              <a:t>. Remaining Problems</a:t>
            </a:r>
            <a:endParaRPr sz="2400"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1048350" y="1484700"/>
            <a:ext cx="6131400" cy="176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</a:rPr>
              <a:t>Challenge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: Increased Complexity and Size of Document Content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Time-consuming tree construction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High token consumption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Slower traversal times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457200" y="181430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Thank you!</a:t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Any questions?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Presentation</a:t>
            </a:r>
            <a:r>
              <a:rPr lang="en" sz="2400"/>
              <a:t> </a:t>
            </a:r>
            <a:r>
              <a:rPr lang="en" sz="2400"/>
              <a:t>Outline</a:t>
            </a:r>
            <a:endParaRPr sz="2400"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Expected Outputs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Diagrams</a:t>
            </a:r>
            <a:r>
              <a:rPr lang="en" sz="1800"/>
              <a:t> &amp; Explain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Technical Risks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Remaining Problems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91450" y="1190700"/>
            <a:ext cx="7361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700"/>
              <a:t>What is DocoGPT?</a:t>
            </a:r>
            <a:endParaRPr sz="1700"/>
          </a:p>
          <a:p>
            <a:pPr indent="-336550" lvl="0" marL="457200" rtl="0" algn="l">
              <a:spcBef>
                <a:spcPts val="64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DocoGPT is a platform that can understand </a:t>
            </a:r>
            <a:r>
              <a:rPr lang="en" sz="1700"/>
              <a:t>and analyze </a:t>
            </a:r>
            <a:r>
              <a:rPr lang="en" sz="1700"/>
              <a:t>user-uploaded documents, such as research papers, and answer questions related to the document content.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Expected Outputs</a:t>
            </a:r>
            <a:endParaRPr sz="2400"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In general, DocoGPT could complete the tasks including document summarization and Q&amp;As. 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DocoGPT is aimed to achieve higher accuracy in finding answers related to user’s question in the vector database by employing a hierarchical information architecture.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05976"/>
            <a:ext cx="8229600" cy="74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r>
              <a:rPr lang="en" sz="2400"/>
              <a:t>. Design Diagram </a:t>
            </a:r>
            <a:endParaRPr sz="2400"/>
          </a:p>
        </p:txBody>
      </p:sp>
      <p:sp>
        <p:nvSpPr>
          <p:cNvPr id="125" name="Google Shape;125;p20"/>
          <p:cNvSpPr txBox="1"/>
          <p:nvPr/>
        </p:nvSpPr>
        <p:spPr>
          <a:xfrm>
            <a:off x="8064875" y="4241075"/>
            <a:ext cx="963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Link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750" y="806325"/>
            <a:ext cx="6629849" cy="392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57200" y="158801"/>
            <a:ext cx="8229600" cy="74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</a:t>
            </a:r>
            <a:r>
              <a:rPr lang="en" sz="2400"/>
              <a:t>. Document Tree Design Diagram </a:t>
            </a:r>
            <a:endParaRPr sz="2400"/>
          </a:p>
        </p:txBody>
      </p:sp>
      <p:sp>
        <p:nvSpPr>
          <p:cNvPr id="132" name="Google Shape;132;p21"/>
          <p:cNvSpPr txBox="1"/>
          <p:nvPr/>
        </p:nvSpPr>
        <p:spPr>
          <a:xfrm>
            <a:off x="8064875" y="4241075"/>
            <a:ext cx="963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Link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725" y="779401"/>
            <a:ext cx="6951376" cy="393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05975"/>
            <a:ext cx="8229600" cy="58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r>
              <a:rPr lang="en" sz="2400"/>
              <a:t>. How DocoGPT achieve high accuracy?</a:t>
            </a:r>
            <a:endParaRPr sz="240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30525" y="905675"/>
            <a:ext cx="7934100" cy="362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spcBef>
                <a:spcPts val="64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Instead of embedding the document content as a whole, DocoGPT employs a hierarchical information architecture to break down document content into different layers.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25" y="2060850"/>
            <a:ext cx="8282928" cy="25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605975" y="3242275"/>
            <a:ext cx="708000" cy="6663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837525" y="2012925"/>
            <a:ext cx="18195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many baselines were used in Experiment Chapter</a:t>
            </a:r>
            <a:endParaRPr sz="1000"/>
          </a:p>
        </p:txBody>
      </p:sp>
      <p:sp>
        <p:nvSpPr>
          <p:cNvPr id="143" name="Google Shape;143;p22"/>
          <p:cNvSpPr/>
          <p:nvPr/>
        </p:nvSpPr>
        <p:spPr>
          <a:xfrm>
            <a:off x="5310350" y="2012925"/>
            <a:ext cx="18195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many baselines were used in Experiment Chapter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05975"/>
            <a:ext cx="8229600" cy="58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</a:t>
            </a:r>
            <a:r>
              <a:rPr lang="en" sz="2400"/>
              <a:t>. How to use DocoGPT?</a:t>
            </a:r>
            <a:endParaRPr sz="24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792476"/>
            <a:ext cx="8229602" cy="3937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3"/>
          <p:cNvCxnSpPr/>
          <p:nvPr/>
        </p:nvCxnSpPr>
        <p:spPr>
          <a:xfrm flipH="1">
            <a:off x="1255075" y="3010600"/>
            <a:ext cx="443700" cy="104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3"/>
          <p:cNvSpPr txBox="1"/>
          <p:nvPr/>
        </p:nvSpPr>
        <p:spPr>
          <a:xfrm>
            <a:off x="792775" y="2043150"/>
            <a:ext cx="23121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</a:rPr>
              <a:t>Step 1: Upload a file </a:t>
            </a:r>
            <a:r>
              <a:rPr lang="en" sz="1800">
                <a:solidFill>
                  <a:schemeClr val="dk1"/>
                </a:solidFill>
              </a:rPr>
              <a:t>(pdf version)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52" name="Google Shape;152;p23"/>
          <p:cNvCxnSpPr/>
          <p:nvPr/>
        </p:nvCxnSpPr>
        <p:spPr>
          <a:xfrm flipH="1">
            <a:off x="3973350" y="2925650"/>
            <a:ext cx="1056900" cy="142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3"/>
          <p:cNvSpPr txBox="1"/>
          <p:nvPr/>
        </p:nvSpPr>
        <p:spPr>
          <a:xfrm>
            <a:off x="3606625" y="2519750"/>
            <a:ext cx="42267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</a:rPr>
              <a:t>Step 2: Ask a question related to the file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4568550" y="372950"/>
            <a:ext cx="3535200" cy="14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4871575" y="287475"/>
            <a:ext cx="4094700" cy="175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4871575" y="372950"/>
            <a:ext cx="4133400" cy="14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You can ask document-related questions</a:t>
            </a:r>
            <a:r>
              <a:rPr lang="en" sz="1500">
                <a:solidFill>
                  <a:schemeClr val="dk1"/>
                </a:solidFill>
              </a:rPr>
              <a:t> like: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u="sng">
                <a:solidFill>
                  <a:schemeClr val="dk1"/>
                </a:solidFill>
              </a:rPr>
              <a:t>How should I use XYZ?</a:t>
            </a:r>
            <a:endParaRPr sz="15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Or ask general questions such as: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u="sng">
                <a:solidFill>
                  <a:schemeClr val="dk1"/>
                </a:solidFill>
              </a:rPr>
              <a:t>What is the purpose of this document?</a:t>
            </a:r>
            <a:endParaRPr sz="15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57200" y="205975"/>
            <a:ext cx="8229600" cy="58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6. How to use DocoGPT?</a:t>
            </a:r>
            <a:endParaRPr sz="2400"/>
          </a:p>
        </p:txBody>
      </p:sp>
      <p:sp>
        <p:nvSpPr>
          <p:cNvPr id="162" name="Google Shape;162;p24"/>
          <p:cNvSpPr txBox="1"/>
          <p:nvPr/>
        </p:nvSpPr>
        <p:spPr>
          <a:xfrm>
            <a:off x="2823300" y="2746250"/>
            <a:ext cx="42267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</a:rPr>
              <a:t>Step 3: Ask a question related to the file</a:t>
            </a:r>
            <a:endParaRPr sz="1800" u="sng">
              <a:solidFill>
                <a:schemeClr val="dk1"/>
              </a:solidFill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>
            <a:off x="6530825" y="3293725"/>
            <a:ext cx="1783800" cy="107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26675"/>
            <a:ext cx="8489350" cy="404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5627650" y="2993025"/>
            <a:ext cx="21396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</a:rPr>
              <a:t>Step 3: Click Send</a:t>
            </a:r>
            <a:endParaRPr sz="1800" u="sng">
              <a:solidFill>
                <a:schemeClr val="dk1"/>
              </a:solidFill>
            </a:endParaRPr>
          </a:p>
        </p:txBody>
      </p:sp>
      <p:cxnSp>
        <p:nvCxnSpPr>
          <p:cNvPr id="166" name="Google Shape;166;p24"/>
          <p:cNvCxnSpPr/>
          <p:nvPr/>
        </p:nvCxnSpPr>
        <p:spPr>
          <a:xfrm>
            <a:off x="6683225" y="3446125"/>
            <a:ext cx="1783800" cy="107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4"/>
          <p:cNvCxnSpPr/>
          <p:nvPr/>
        </p:nvCxnSpPr>
        <p:spPr>
          <a:xfrm flipH="1" rot="10800000">
            <a:off x="2727475" y="2236850"/>
            <a:ext cx="830400" cy="688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4"/>
          <p:cNvSpPr txBox="1"/>
          <p:nvPr/>
        </p:nvSpPr>
        <p:spPr>
          <a:xfrm>
            <a:off x="1912450" y="2925650"/>
            <a:ext cx="27876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</a:rPr>
              <a:t>Step 4: </a:t>
            </a:r>
            <a:r>
              <a:rPr lang="en" sz="1800" u="sng">
                <a:solidFill>
                  <a:schemeClr val="dk1"/>
                </a:solidFill>
              </a:rPr>
              <a:t>Receive</a:t>
            </a:r>
            <a:r>
              <a:rPr lang="en" sz="1800" u="sng">
                <a:solidFill>
                  <a:schemeClr val="dk1"/>
                </a:solidFill>
              </a:rPr>
              <a:t> response from DocoGPT</a:t>
            </a:r>
            <a:endParaRPr sz="18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