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851323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851323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48513239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4851323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4851323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4851323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c8681f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c8681f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c8681f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c8681f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c8681f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c8681f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d1ca475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d1ca475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4851323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485132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4851323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4851323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4851323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4851323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4851323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4851323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4851323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4851323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4851323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4851323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8513239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48513239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c8681f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c8681f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.png"/><Relationship Id="rId13" Type="http://schemas.openxmlformats.org/officeDocument/2006/relationships/image" Target="../media/image5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5" Type="http://schemas.openxmlformats.org/officeDocument/2006/relationships/image" Target="../media/image9.png"/><Relationship Id="rId14" Type="http://schemas.openxmlformats.org/officeDocument/2006/relationships/image" Target="../media/image19.png"/><Relationship Id="rId16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.png"/><Relationship Id="rId13" Type="http://schemas.openxmlformats.org/officeDocument/2006/relationships/image" Target="../media/image5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Relationship Id="rId15" Type="http://schemas.openxmlformats.org/officeDocument/2006/relationships/image" Target="../media/image9.png"/><Relationship Id="rId14" Type="http://schemas.openxmlformats.org/officeDocument/2006/relationships/image" Target="../media/image19.png"/><Relationship Id="rId16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.png"/><Relationship Id="rId13" Type="http://schemas.openxmlformats.org/officeDocument/2006/relationships/image" Target="../media/image5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6.png"/><Relationship Id="rId15" Type="http://schemas.openxmlformats.org/officeDocument/2006/relationships/image" Target="../media/image9.png"/><Relationship Id="rId14" Type="http://schemas.openxmlformats.org/officeDocument/2006/relationships/image" Target="../media/image19.png"/><Relationship Id="rId16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.png"/><Relationship Id="rId13" Type="http://schemas.openxmlformats.org/officeDocument/2006/relationships/image" Target="../media/image5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6.png"/><Relationship Id="rId15" Type="http://schemas.openxmlformats.org/officeDocument/2006/relationships/image" Target="../media/image9.png"/><Relationship Id="rId14" Type="http://schemas.openxmlformats.org/officeDocument/2006/relationships/image" Target="../media/image19.png"/><Relationship Id="rId16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.png"/><Relationship Id="rId13" Type="http://schemas.openxmlformats.org/officeDocument/2006/relationships/image" Target="../media/image5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6.png"/><Relationship Id="rId15" Type="http://schemas.openxmlformats.org/officeDocument/2006/relationships/image" Target="../media/image9.png"/><Relationship Id="rId14" Type="http://schemas.openxmlformats.org/officeDocument/2006/relationships/image" Target="../media/image19.png"/><Relationship Id="rId16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.png"/><Relationship Id="rId13" Type="http://schemas.openxmlformats.org/officeDocument/2006/relationships/image" Target="../media/image5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5" Type="http://schemas.openxmlformats.org/officeDocument/2006/relationships/image" Target="../media/image9.png"/><Relationship Id="rId14" Type="http://schemas.openxmlformats.org/officeDocument/2006/relationships/image" Target="../media/image19.png"/><Relationship Id="rId16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Semi-supervised Analysis of Media Attitudes toward Geopolitical Entities at the End of 2022</a:t>
            </a:r>
            <a:endParaRPr sz="4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Hantao Hong, Jacky 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12,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&amp; Manual Annotation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8275"/>
            <a:ext cx="8362974" cy="34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88" y="0"/>
            <a:ext cx="683403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00" y="104725"/>
            <a:ext cx="1201925" cy="632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471" y="2571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2446" y="7373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146" y="27587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8021" y="19910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75526" y="2158347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8308" y="2473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5271" y="15266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22926" y="1595571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40671" y="2505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58346" y="26881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66221" y="23384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74070" y="2688150"/>
            <a:ext cx="347400" cy="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24" y="0"/>
            <a:ext cx="683415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25" y="93425"/>
            <a:ext cx="1067002" cy="711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646" y="29949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7396" y="29949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146" y="29457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8021" y="23980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65651" y="2853147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2883" y="29457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5271" y="10443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22926" y="804746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30821" y="160022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58346" y="2571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46521" y="125282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74070" y="630975"/>
            <a:ext cx="347400" cy="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88" y="0"/>
            <a:ext cx="683402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5" y="80595"/>
            <a:ext cx="1095275" cy="728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8" name="Google Shape;1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4296" y="35363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1821" y="35363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146" y="35363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8021" y="2505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75526" y="2630797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8308" y="35363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5271" y="167430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22926" y="1103421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40671" y="2505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38671" y="297820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56371" y="16250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74070" y="1674300"/>
            <a:ext cx="347400" cy="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62" y="0"/>
            <a:ext cx="683408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20" y="90145"/>
            <a:ext cx="1085325" cy="7215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6" name="Google Shape;1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0371" y="23980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5259" y="2505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146" y="30355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8021" y="27454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75526" y="2688147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0421" y="26881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8096" y="26881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22926" y="1930221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30846" y="141320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68171" y="26389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66221" y="141320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74070" y="1413200"/>
            <a:ext cx="347400" cy="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62" y="0"/>
            <a:ext cx="683408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77" y="109900"/>
            <a:ext cx="1037175" cy="691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4" name="Google Shape;2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0371" y="23980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5259" y="24598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121" y="26406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7846" y="22243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75526" y="2807272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8308" y="31546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8096" y="26406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24388" y="2807271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40671" y="25057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58346" y="2688150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76046" y="1698675"/>
            <a:ext cx="347400" cy="3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92295" y="2807275"/>
            <a:ext cx="347400" cy="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1796850"/>
            <a:ext cx="85206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Q&amp;A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9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lot of </a:t>
            </a:r>
            <a:r>
              <a:rPr lang="en"/>
              <a:t>events happened in 2022, especially: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307" y="541601"/>
            <a:ext cx="2802700" cy="187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738" y="2571749"/>
            <a:ext cx="3237126" cy="21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863" y="3397325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0688" y="3397325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3513" y="3397325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26338" y="3397325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49152" y="3397315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71988" y="3397325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7863" y="4192850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80677" y="4192840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03513" y="4192850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26338" y="4192850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49163" y="4192850"/>
            <a:ext cx="535650" cy="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471988" y="4192850"/>
            <a:ext cx="535650" cy="5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311700" y="1632100"/>
            <a:ext cx="5358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Geopolitical Entities (GPE)</a:t>
            </a:r>
            <a:r>
              <a:rPr lang="en" sz="1800">
                <a:solidFill>
                  <a:schemeClr val="dk2"/>
                </a:solidFill>
              </a:rPr>
              <a:t>: USA, China, Taiwan, Russia and Ukraine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11700" y="2412400"/>
            <a:ext cx="51477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Media Attitudes at the end of 2022?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NLP -&gt; Sentiment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Sentiment Analysis -&gt; Classification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Naive Bayes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BERT -&gt; a Pre-trained Transformer model</a:t>
            </a:r>
            <a:endParaRPr sz="2000"/>
          </a:p>
        </p:txBody>
      </p:sp>
      <p:sp>
        <p:nvSpPr>
          <p:cNvPr id="84" name="Google Shape;84;p15"/>
          <p:cNvSpPr txBox="1"/>
          <p:nvPr/>
        </p:nvSpPr>
        <p:spPr>
          <a:xfrm>
            <a:off x="360375" y="2886900"/>
            <a:ext cx="77706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4. </a:t>
            </a:r>
            <a:r>
              <a:rPr lang="en" sz="2100">
                <a:solidFill>
                  <a:schemeClr val="dk2"/>
                </a:solidFill>
              </a:rPr>
              <a:t>LIWC - 22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Linguistic Inquiry and Word Count (LIWC) is the gold standard in software for analyzing word use.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75" y="2505700"/>
            <a:ext cx="947250" cy="94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Selection &amp; Web Crawling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[Training, Validation, Testing] </a:t>
            </a:r>
            <a:r>
              <a:rPr b="1" lang="en">
                <a:highlight>
                  <a:srgbClr val="FFE599"/>
                </a:highlight>
              </a:rPr>
              <a:t>Sentiment 140</a:t>
            </a:r>
            <a:r>
              <a:rPr lang="en"/>
              <a:t> -&gt; </a:t>
            </a:r>
            <a:r>
              <a:rPr lang="en"/>
              <a:t>1.6 million annotated tweet data with sentiment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[Analysis] Web crawling</a:t>
            </a:r>
            <a:r>
              <a:rPr lang="en"/>
              <a:t> using Twitter API (5 * 12 = 60 csv files with tweets)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the 12 Media twitter accounts + 2022.12.1 to 2022.12.31 + 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–&gt; Remove Links, @， #, (stopwords when using NaiveBayes model)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06" y="3072175"/>
            <a:ext cx="2651869" cy="14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11700" y="2876125"/>
            <a:ext cx="64764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LIWC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Topic Analysis: Politics &lt;- Psycholinguistics features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5000 Negative data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5000 Positive data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10000 balanced labeled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into 9:1 Training(validation) vs. </a:t>
            </a:r>
            <a:r>
              <a:rPr lang="en"/>
              <a:t>Testing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78525" y="2124825"/>
            <a:ext cx="3632100" cy="4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[7200]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483400" y="2124825"/>
            <a:ext cx="1137900" cy="4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r>
              <a:rPr lang="en"/>
              <a:t> [1800]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694075" y="2124825"/>
            <a:ext cx="832500" cy="4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[1000]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2994075"/>
            <a:ext cx="7707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5-fold validation</a:t>
            </a:r>
            <a:endParaRPr sz="1800"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“Semi-supervised”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- Naive Bayes &amp; TF-IDF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AUC: 0.7948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Accuracy: 71.72%</a:t>
            </a:r>
            <a:endParaRPr sz="22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125" y="1106125"/>
            <a:ext cx="4457699" cy="35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- BERT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Pre-trained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Fine-tuning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AdamW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Batch-size: 32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Learning rate: 1e-5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Epoch: 5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on validation set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AUC: 0.8798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Accuracy: 80.61%</a:t>
            </a:r>
            <a:endParaRPr sz="22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400" y="1152473"/>
            <a:ext cx="4409550" cy="34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Number of tweets predicted non-negative:  466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Accuracy of non-negative out of 500:  0.932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Threshold: 0.8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