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"/>
  </p:notesMasterIdLst>
  <p:sldIdLst>
    <p:sldId id="258" r:id="rId2"/>
  </p:sldIdLst>
  <p:sldSz cx="21599525" cy="28800425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1" userDrawn="1">
          <p15:clr>
            <a:srgbClr val="A4A3A4"/>
          </p15:clr>
        </p15:guide>
        <p15:guide id="2" pos="67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25"/>
    <a:srgbClr val="CC3300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>
        <p:scale>
          <a:sx n="33" d="100"/>
          <a:sy n="33" d="100"/>
        </p:scale>
        <p:origin x="1971" y="-1200"/>
      </p:cViewPr>
      <p:guideLst>
        <p:guide orient="horz" pos="9071"/>
        <p:guide pos="67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1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6CF7B1-8584-4504-98EF-E260C76C482C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73300" y="1143000"/>
            <a:ext cx="2311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7FB48-9FB5-4351-9EDE-76BAF9F1D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17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021" algn="l" defTabSz="9140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042" algn="l" defTabSz="9140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068" algn="l" defTabSz="9140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089" algn="l" defTabSz="9140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110" algn="l" defTabSz="9140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131" algn="l" defTabSz="9140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156" algn="l" defTabSz="9140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177" algn="l" defTabSz="914042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4713405"/>
            <a:ext cx="18359596" cy="1002681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5126892"/>
            <a:ext cx="16199644" cy="695343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 descr="未标题-1">
            <a:extLst>
              <a:ext uri="{FF2B5EF4-FFF2-40B4-BE49-F238E27FC236}">
                <a16:creationId xmlns:a16="http://schemas.microsoft.com/office/drawing/2014/main" id="{3402B033-98FA-4986-91F4-21A62DE7ED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1507338" cy="288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8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28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533356"/>
            <a:ext cx="4657398" cy="244070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533356"/>
            <a:ext cx="13702199" cy="2440702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14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1077748" y="6530771"/>
            <a:ext cx="9271075" cy="19352304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017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11250653" y="6531126"/>
            <a:ext cx="9260738" cy="1935148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017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2025/9/28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077871" y="3250447"/>
            <a:ext cx="19439896" cy="230252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123850" y="10431661"/>
            <a:ext cx="17360695" cy="4278491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756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2123850" y="14952049"/>
            <a:ext cx="17360695" cy="1980505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3023" spc="114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6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7180114"/>
            <a:ext cx="18629590" cy="11980175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9273626"/>
            <a:ext cx="18629590" cy="630009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8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7666780"/>
            <a:ext cx="9179798" cy="182736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7666780"/>
            <a:ext cx="9179798" cy="182736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3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533362"/>
            <a:ext cx="18629590" cy="55667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7060106"/>
            <a:ext cx="9137610" cy="3460049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0520155"/>
            <a:ext cx="9137610" cy="154735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7060106"/>
            <a:ext cx="9182611" cy="3460049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0520155"/>
            <a:ext cx="9182611" cy="154735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08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579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79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20028"/>
            <a:ext cx="6966409" cy="672009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146734"/>
            <a:ext cx="10934760" cy="20466969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640127"/>
            <a:ext cx="6966409" cy="1600690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40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920028"/>
            <a:ext cx="6966409" cy="672009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146734"/>
            <a:ext cx="10934760" cy="20466969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8640127"/>
            <a:ext cx="6966409" cy="16006905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2025/9/28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8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533362"/>
            <a:ext cx="1862959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7666780"/>
            <a:ext cx="1862959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6693734"/>
            <a:ext cx="485989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6693734"/>
            <a:ext cx="728984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6693734"/>
            <a:ext cx="4859893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89D036-F584-4628-B286-8C993F5B039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"/>
            <a:ext cx="21599525" cy="288003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C680185-F61D-4D8A-A29A-471EC3F6038C}"/>
              </a:ext>
            </a:extLst>
          </p:cNvPr>
          <p:cNvSpPr txBox="1"/>
          <p:nvPr userDrawn="1"/>
        </p:nvSpPr>
        <p:spPr>
          <a:xfrm>
            <a:off x="689383" y="169295"/>
            <a:ext cx="17827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714" b="1" dirty="0">
                <a:solidFill>
                  <a:srgbClr val="F1B035"/>
                </a:solidFill>
              </a:rPr>
              <a:t>IROS2025-Workshop-AHFHR</a:t>
            </a:r>
          </a:p>
          <a:p>
            <a:r>
              <a:rPr lang="en-US" altLang="zh-CN" sz="2286" b="1" i="1" dirty="0">
                <a:solidFill>
                  <a:schemeClr val="bg1"/>
                </a:solidFill>
              </a:rPr>
              <a:t>Advanced Haptic Sensors and Devices for Healthcare Robots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777415-AACD-42BD-B856-345995C9C1EA}"/>
              </a:ext>
            </a:extLst>
          </p:cNvPr>
          <p:cNvSpPr txBox="1"/>
          <p:nvPr userDrawn="1"/>
        </p:nvSpPr>
        <p:spPr>
          <a:xfrm>
            <a:off x="1" y="26436694"/>
            <a:ext cx="21599525" cy="1516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71" b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IROS 2025</a:t>
            </a:r>
          </a:p>
          <a:p>
            <a:pPr algn="ctr"/>
            <a:r>
              <a:rPr lang="en-US" altLang="zh-CN" sz="2343" b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IEEE/RSJ International Conference on Intelligent Robots and Systems</a:t>
            </a:r>
          </a:p>
          <a:p>
            <a:pPr algn="ctr"/>
            <a:r>
              <a:rPr lang="en-US" altLang="zh-CN" sz="2343" b="1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Hangzhou, China</a:t>
            </a:r>
            <a:endParaRPr lang="zh-CN" altLang="en-US" sz="2343" b="1" kern="120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34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6" r:id="rId12"/>
    <p:sldLayoutId id="2147483658" r:id="rId13"/>
    <p:sldLayoutId id="2147483659" r:id="rId14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ros2025-hatpic@outlook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B7F94A-80D5-4A75-8B38-D829E346A485}"/>
              </a:ext>
            </a:extLst>
          </p:cNvPr>
          <p:cNvSpPr txBox="1"/>
          <p:nvPr/>
        </p:nvSpPr>
        <p:spPr>
          <a:xfrm>
            <a:off x="16425716" y="291711"/>
            <a:ext cx="4761842" cy="61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28" dirty="0">
                <a:solidFill>
                  <a:srgbClr val="FFFFFF"/>
                </a:solidFill>
              </a:rPr>
              <a:t>Company, Univ./Lab logo</a:t>
            </a:r>
            <a:endParaRPr lang="en-US" altLang="zh-CN" sz="2286" i="1" dirty="0">
              <a:solidFill>
                <a:srgbClr val="FFFFFF"/>
              </a:solidFill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EC41406-B98F-4E1A-82FB-504D81A5B524}"/>
              </a:ext>
            </a:extLst>
          </p:cNvPr>
          <p:cNvSpPr txBox="1">
            <a:spLocks/>
          </p:cNvSpPr>
          <p:nvPr/>
        </p:nvSpPr>
        <p:spPr>
          <a:xfrm>
            <a:off x="1150216" y="2268596"/>
            <a:ext cx="19299094" cy="1132132"/>
          </a:xfrm>
          <a:prstGeom prst="rect">
            <a:avLst/>
          </a:prstGeom>
        </p:spPr>
        <p:txBody>
          <a:bodyPr vert="horz" lIns="51429" tIns="26743" rIns="51429" bIns="26743" rtlCol="0" anchor="b" anchorCtr="0">
            <a:noAutofit/>
          </a:bodyPr>
          <a:lstStyle>
            <a:lvl1pPr algn="ctr" defTabSz="302387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19845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343" cap="small" dirty="0">
                <a:solidFill>
                  <a:srgbClr val="FFFFFF"/>
                </a:solidFill>
                <a:latin typeface="Arial" charset="0"/>
                <a:cs typeface="Arial" charset="0"/>
              </a:rPr>
              <a:t>Title of Poster Arial 72 </a:t>
            </a:r>
            <a:r>
              <a:rPr lang="en-US" sz="4343" cap="small" dirty="0" err="1">
                <a:solidFill>
                  <a:srgbClr val="FFFFFF"/>
                </a:solidFill>
                <a:latin typeface="Arial" charset="0"/>
                <a:cs typeface="Arial" charset="0"/>
              </a:rPr>
              <a:t>pt</a:t>
            </a:r>
            <a:r>
              <a:rPr lang="en-US" sz="4343" cap="small" dirty="0">
                <a:solidFill>
                  <a:srgbClr val="FFFFFF"/>
                </a:solidFill>
                <a:latin typeface="Arial" charset="0"/>
                <a:cs typeface="Arial" charset="0"/>
              </a:rPr>
              <a:t> Centered </a:t>
            </a:r>
          </a:p>
          <a:p>
            <a:pPr>
              <a:defRPr/>
            </a:pPr>
            <a:r>
              <a:rPr lang="en-US" sz="4343" cap="small" dirty="0">
                <a:solidFill>
                  <a:srgbClr val="FFFFFF"/>
                </a:solidFill>
                <a:latin typeface="Arial" charset="0"/>
                <a:cs typeface="Arial" charset="0"/>
              </a:rPr>
              <a:t>on Poster, Small Caps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906B31A0-0906-42B6-8F09-FFBF9FCB631C}"/>
              </a:ext>
            </a:extLst>
          </p:cNvPr>
          <p:cNvSpPr txBox="1">
            <a:spLocks noChangeAspect="1"/>
          </p:cNvSpPr>
          <p:nvPr/>
        </p:nvSpPr>
        <p:spPr bwMode="auto">
          <a:xfrm>
            <a:off x="5039768" y="3341957"/>
            <a:ext cx="11519989" cy="2220031"/>
          </a:xfrm>
          <a:prstGeom prst="rect">
            <a:avLst/>
          </a:prstGeom>
          <a:noFill/>
          <a:ln w="9525">
            <a:solidFill>
              <a:srgbClr val="F7FFF7">
                <a:alpha val="10196"/>
              </a:srgb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371" b="1" dirty="0">
              <a:solidFill>
                <a:srgbClr val="FFFFFF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2400" b="1" dirty="0">
                <a:solidFill>
                  <a:srgbClr val="FFFFFF"/>
                </a:solidFill>
                <a:cs typeface="Arial" panose="020B0604020202020204" pitchFamily="34" charset="0"/>
              </a:rPr>
              <a:t>Author box centered on poster</a:t>
            </a:r>
          </a:p>
          <a:p>
            <a:pPr algn="ctr" eaLnBrk="1" hangingPunct="1"/>
            <a:r>
              <a:rPr lang="en-US" altLang="en-US" sz="2400" b="1" dirty="0">
                <a:solidFill>
                  <a:srgbClr val="FFFFFF"/>
                </a:solidFill>
                <a:cs typeface="Arial" panose="020B0604020202020204" pitchFamily="34" charset="0"/>
              </a:rPr>
              <a:t>Author Arial 42 </a:t>
            </a:r>
            <a:r>
              <a:rPr lang="en-US" altLang="en-US" sz="2400" b="1" dirty="0" err="1">
                <a:solidFill>
                  <a:srgbClr val="FFFFFF"/>
                </a:solidFill>
                <a:cs typeface="Arial" panose="020B0604020202020204" pitchFamily="34" charset="0"/>
              </a:rPr>
              <a:t>pt</a:t>
            </a:r>
            <a:r>
              <a:rPr lang="en-US" altLang="en-US" sz="2400" b="1" dirty="0">
                <a:solidFill>
                  <a:srgbClr val="FFFFFF"/>
                </a:solidFill>
                <a:cs typeface="Arial" panose="020B0604020202020204" pitchFamily="34" charset="0"/>
              </a:rPr>
              <a:t> bold centered</a:t>
            </a:r>
          </a:p>
          <a:p>
            <a:pPr algn="ctr" eaLnBrk="1" hangingPunct="1"/>
            <a:r>
              <a:rPr lang="en-US" altLang="en-US" sz="2171" i="1" dirty="0">
                <a:solidFill>
                  <a:srgbClr val="FFFFFF"/>
                </a:solidFill>
                <a:cs typeface="Arial" panose="020B0604020202020204" pitchFamily="34" charset="0"/>
              </a:rPr>
              <a:t>Affiliations Arial 38 </a:t>
            </a:r>
            <a:r>
              <a:rPr lang="en-US" altLang="en-US" sz="2171" i="1" dirty="0" err="1">
                <a:solidFill>
                  <a:srgbClr val="FFFFFF"/>
                </a:solidFill>
                <a:cs typeface="Arial" panose="020B0604020202020204" pitchFamily="34" charset="0"/>
              </a:rPr>
              <a:t>pt</a:t>
            </a:r>
            <a:r>
              <a:rPr lang="en-US" altLang="en-US" sz="2171" i="1" dirty="0">
                <a:solidFill>
                  <a:srgbClr val="FFFFFF"/>
                </a:solidFill>
                <a:cs typeface="Arial" panose="020B0604020202020204" pitchFamily="34" charset="0"/>
              </a:rPr>
              <a:t> italics centered</a:t>
            </a:r>
          </a:p>
          <a:p>
            <a:pPr algn="ctr" eaLnBrk="1" hangingPunct="1"/>
            <a:r>
              <a:rPr lang="en-US" altLang="en-US" sz="2171" dirty="0">
                <a:solidFill>
                  <a:srgbClr val="FFFFFF"/>
                </a:solidFill>
                <a:cs typeface="Arial" panose="020B0604020202020204" pitchFamily="34" charset="0"/>
              </a:rPr>
              <a:t>Upper and lower case</a:t>
            </a:r>
          </a:p>
          <a:p>
            <a:pPr algn="ctr" eaLnBrk="1" hangingPunct="1"/>
            <a:r>
              <a:rPr lang="en-US" altLang="en-US" sz="2171" dirty="0">
                <a:solidFill>
                  <a:srgbClr val="FFFFFF"/>
                </a:solidFill>
                <a:cs typeface="Arial" panose="020B0604020202020204" pitchFamily="34" charset="0"/>
              </a:rPr>
              <a:t>email address</a:t>
            </a:r>
            <a:br>
              <a:rPr lang="en-US" altLang="en-US" sz="2057" dirty="0">
                <a:solidFill>
                  <a:srgbClr val="FFFFFF"/>
                </a:solidFill>
                <a:cs typeface="Arial" panose="020B0604020202020204" pitchFamily="34" charset="0"/>
              </a:rPr>
            </a:br>
            <a:endParaRPr lang="en-US" altLang="en-US" sz="1143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2570157F-0C0C-4283-BEBA-43D91D8F2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0203" y="5803824"/>
            <a:ext cx="19309108" cy="4734501"/>
          </a:xfrm>
          <a:prstGeom prst="rect">
            <a:avLst/>
          </a:prstGeom>
          <a:noFill/>
          <a:ln w="9525">
            <a:solidFill>
              <a:schemeClr val="tx1">
                <a:alpha val="50195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sz="1828" b="1" cap="small" dirty="0">
                <a:latin typeface="Arial" charset="0"/>
                <a:cs typeface="Arial" charset="0"/>
              </a:rPr>
              <a:t>Abstract </a:t>
            </a:r>
          </a:p>
          <a:p>
            <a:pPr algn="ctr" eaLnBrk="1" hangingPunct="1">
              <a:defRPr/>
            </a:pPr>
            <a:br>
              <a:rPr lang="en-US" sz="1828" b="1" cap="small" dirty="0">
                <a:latin typeface="Arial" charset="0"/>
                <a:cs typeface="Arial" charset="0"/>
              </a:rPr>
            </a:br>
            <a:r>
              <a:rPr lang="en-US" sz="1828" b="1" cap="small" dirty="0">
                <a:latin typeface="Arial" charset="0"/>
                <a:cs typeface="Arial" charset="0"/>
              </a:rPr>
              <a:t>(header in bold Arial 32 pt font Small Caps)</a:t>
            </a: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200 words max</a:t>
            </a: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algn="just"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Body text in Arial 28 point font, all text fully justified</a:t>
            </a: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371" dirty="0">
              <a:latin typeface="Arial" charset="0"/>
              <a:cs typeface="Arial" charset="0"/>
            </a:endParaRPr>
          </a:p>
          <a:p>
            <a:pPr algn="ctr" eaLnBrk="1" hangingPunct="1">
              <a:defRPr/>
            </a:pPr>
            <a:r>
              <a:rPr lang="en-US" sz="1828" b="1" dirty="0">
                <a:latin typeface="Arial" charset="0"/>
                <a:cs typeface="Arial" charset="0"/>
              </a:rPr>
              <a:t>Abstract box</a:t>
            </a:r>
          </a:p>
          <a:p>
            <a:pPr algn="ctr" eaLnBrk="1" hangingPunct="1">
              <a:defRPr/>
            </a:pPr>
            <a:r>
              <a:rPr lang="en-US" sz="1371" dirty="0">
                <a:latin typeface="Arial" charset="0"/>
                <a:cs typeface="Arial" charset="0"/>
              </a:rPr>
              <a:t>Adjust the box size to fit around the text</a:t>
            </a:r>
          </a:p>
          <a:p>
            <a:pPr eaLnBrk="1" hangingPunct="1">
              <a:defRPr/>
            </a:pPr>
            <a:endParaRPr lang="en-US" sz="1371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371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371" dirty="0">
              <a:latin typeface="Arial" charset="0"/>
              <a:cs typeface="Arial" charset="0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8104960-C277-47F5-8213-8BC0048824CD}"/>
              </a:ext>
            </a:extLst>
          </p:cNvPr>
          <p:cNvSpPr txBox="1">
            <a:spLocks/>
          </p:cNvSpPr>
          <p:nvPr/>
        </p:nvSpPr>
        <p:spPr>
          <a:xfrm>
            <a:off x="1150215" y="10499688"/>
            <a:ext cx="9649548" cy="7249080"/>
          </a:xfrm>
          <a:prstGeom prst="rect">
            <a:avLst/>
          </a:prstGeom>
          <a:noFill/>
          <a:ln>
            <a:solidFill>
              <a:schemeClr val="tx1">
                <a:alpha val="10000"/>
              </a:schemeClr>
            </a:solidFill>
          </a:ln>
        </p:spPr>
        <p:txBody>
          <a:bodyPr lIns="250811" tIns="125405" rIns="250811" bIns="125405"/>
          <a:lstStyle/>
          <a:p>
            <a:pPr marL="940479" indent="-940479">
              <a:defRPr/>
            </a:pPr>
            <a:r>
              <a:rPr lang="en-US" sz="1600" dirty="0">
                <a:latin typeface="Arial" charset="0"/>
                <a:cs typeface="Arial" charset="0"/>
              </a:rPr>
              <a:t>Text box 1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1828" b="1" cap="small" dirty="0">
              <a:latin typeface="Arial" charset="0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endParaRPr lang="en-US" sz="1828" b="1" cap="small" dirty="0">
              <a:latin typeface="Arial" charset="0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r>
              <a:rPr lang="en-US" sz="1828" b="1" cap="small" dirty="0">
                <a:latin typeface="Arial" charset="0"/>
                <a:cs typeface="Arial" charset="0"/>
              </a:rPr>
              <a:t>Headers in bold Arial 32 </a:t>
            </a:r>
            <a:r>
              <a:rPr lang="en-US" sz="1828" b="1" cap="small" dirty="0" err="1">
                <a:latin typeface="Arial" charset="0"/>
                <a:cs typeface="Arial" charset="0"/>
              </a:rPr>
              <a:t>pt</a:t>
            </a:r>
            <a:r>
              <a:rPr lang="en-US" sz="1828" b="1" cap="small" dirty="0">
                <a:latin typeface="Arial" charset="0"/>
                <a:cs typeface="Arial" charset="0"/>
              </a:rPr>
              <a:t> Font Small Caps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1828" b="1" cap="small" dirty="0">
              <a:latin typeface="Arial" charset="0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endParaRPr lang="en-US" sz="1828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1600" dirty="0">
                <a:latin typeface="Arial" charset="0"/>
                <a:cs typeface="Arial" charset="0"/>
              </a:rPr>
              <a:t>Possible header sections (authors fill in based on research)</a:t>
            </a:r>
          </a:p>
          <a:p>
            <a:pPr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1600" b="1" cap="small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INTRODUCTION (OR BACKGROUND)</a:t>
            </a:r>
          </a:p>
          <a:p>
            <a:pPr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1600" b="1" cap="small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RESULTS</a:t>
            </a:r>
          </a:p>
          <a:p>
            <a:pPr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1600" b="1" cap="small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DISCUSSION</a:t>
            </a:r>
          </a:p>
          <a:p>
            <a:pPr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sz="1600" b="1" cap="small" spc="114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cs typeface="Arial" charset="0"/>
              </a:rPr>
              <a:t>CONCLUSION</a:t>
            </a:r>
          </a:p>
          <a:p>
            <a:pPr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B</a:t>
            </a:r>
            <a:r>
              <a:rPr lang="en-US" altLang="zh-CN" sz="1600" dirty="0">
                <a:latin typeface="Arial" charset="0"/>
                <a:cs typeface="Arial" charset="0"/>
              </a:rPr>
              <a:t>ody  text in Arial 28 point font, upper and lower</a:t>
            </a: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r>
              <a:rPr lang="en-US" sz="1600" dirty="0">
                <a:latin typeface="Arial" charset="0"/>
                <a:cs typeface="Arial" charset="0"/>
              </a:rPr>
              <a:t>All text fully justified</a:t>
            </a: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>
              <a:tabLst>
                <a:tab pos="989644" algn="l"/>
              </a:tabLst>
              <a:defRPr/>
            </a:pPr>
            <a:r>
              <a:rPr lang="en-US" sz="1600" dirty="0">
                <a:latin typeface="Arial" charset="0"/>
                <a:cs typeface="Arial" charset="0"/>
              </a:rPr>
              <a:t>Figures, tables and other graphics should be inserted within the confines of the text box areas shown</a:t>
            </a: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</p:txBody>
      </p:sp>
      <p:grpSp>
        <p:nvGrpSpPr>
          <p:cNvPr id="9" name="Group 55">
            <a:extLst>
              <a:ext uri="{FF2B5EF4-FFF2-40B4-BE49-F238E27FC236}">
                <a16:creationId xmlns:a16="http://schemas.microsoft.com/office/drawing/2014/main" id="{FADC0E74-7494-4B50-9057-1292797ABDF8}"/>
              </a:ext>
            </a:extLst>
          </p:cNvPr>
          <p:cNvGrpSpPr>
            <a:grpSpLocks/>
          </p:cNvGrpSpPr>
          <p:nvPr/>
        </p:nvGrpSpPr>
        <p:grpSpPr bwMode="auto">
          <a:xfrm>
            <a:off x="5686900" y="11983785"/>
            <a:ext cx="4937221" cy="123431"/>
            <a:chOff x="914400" y="5978525"/>
            <a:chExt cx="11122674" cy="279400"/>
          </a:xfrm>
        </p:grpSpPr>
        <p:cxnSp>
          <p:nvCxnSpPr>
            <p:cNvPr id="10" name="AutoShape 43">
              <a:extLst>
                <a:ext uri="{FF2B5EF4-FFF2-40B4-BE49-F238E27FC236}">
                  <a16:creationId xmlns:a16="http://schemas.microsoft.com/office/drawing/2014/main" id="{178E78E9-147F-40D9-B791-0B5840C37B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76338" y="6105525"/>
              <a:ext cx="10860736" cy="0"/>
            </a:xfrm>
            <a:prstGeom prst="straightConnector1">
              <a:avLst/>
            </a:prstGeom>
            <a:noFill/>
            <a:ln w="57150">
              <a:gradFill>
                <a:gsLst>
                  <a:gs pos="0">
                    <a:schemeClr val="accent4">
                      <a:lumMod val="75000"/>
                    </a:schemeClr>
                  </a:gs>
                  <a:gs pos="50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ectangle 44">
              <a:extLst>
                <a:ext uri="{FF2B5EF4-FFF2-40B4-BE49-F238E27FC236}">
                  <a16:creationId xmlns:a16="http://schemas.microsoft.com/office/drawing/2014/main" id="{C374829D-0197-4FF6-8C8D-B38F09B0A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978525"/>
              <a:ext cx="261938" cy="279400"/>
            </a:xfrm>
            <a:prstGeom prst="rect">
              <a:avLst/>
            </a:prstGeom>
            <a:noFill/>
            <a:ln w="57150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zh-CN" altLang="zh-CN" sz="2926">
                <a:ea typeface="宋体" panose="02010600030101010101" pitchFamily="2" charset="-122"/>
              </a:endParaRPr>
            </a:p>
          </p:txBody>
        </p:sp>
      </p:grp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F3580F41-E04C-4253-9B2C-9230AAE6473C}"/>
              </a:ext>
            </a:extLst>
          </p:cNvPr>
          <p:cNvSpPr txBox="1">
            <a:spLocks/>
          </p:cNvSpPr>
          <p:nvPr/>
        </p:nvSpPr>
        <p:spPr bwMode="auto">
          <a:xfrm>
            <a:off x="10803318" y="18300736"/>
            <a:ext cx="9637787" cy="7033178"/>
          </a:xfrm>
          <a:prstGeom prst="rect">
            <a:avLst/>
          </a:prstGeom>
          <a:noFill/>
          <a:ln w="9525">
            <a:solidFill>
              <a:schemeClr val="tx1">
                <a:alpha val="10196"/>
              </a:schemeClr>
            </a:solidFill>
            <a:miter lim="800000"/>
            <a:headEnd/>
            <a:tailEnd/>
          </a:ln>
        </p:spPr>
        <p:txBody>
          <a:bodyPr lIns="250811" tIns="125405" rIns="250811" bIns="125405"/>
          <a:lstStyle>
            <a:lvl1pPr marL="1644650" indent="-16446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defTabSz="2507943">
              <a:spcBef>
                <a:spcPct val="20000"/>
              </a:spcBef>
              <a:tabLst>
                <a:tab pos="989644" algn="l"/>
              </a:tabLst>
              <a:defRPr/>
            </a:pPr>
            <a:r>
              <a:rPr lang="en-US" altLang="en-US" sz="1600" dirty="0">
                <a:latin typeface="Arial" charset="0"/>
                <a:ea typeface="+mn-ea"/>
                <a:cs typeface="Arial" charset="0"/>
              </a:rPr>
              <a:t>Text box 3</a:t>
            </a:r>
          </a:p>
          <a:p>
            <a:pPr marL="0" indent="0">
              <a:spcBef>
                <a:spcPct val="20000"/>
              </a:spcBef>
              <a:defRPr/>
            </a:pPr>
            <a:endParaRPr lang="en-US" altLang="en-US" sz="1828" dirty="0">
              <a:cs typeface="Arial" panose="020B0604020202020204" pitchFamily="34" charset="0"/>
            </a:endParaRPr>
          </a:p>
          <a:p>
            <a:pPr marL="0" indent="0" algn="just">
              <a:defRPr/>
            </a:pPr>
            <a:endParaRPr lang="en-US" altLang="en-US" sz="1828" dirty="0">
              <a:cs typeface="Arial" panose="020B0604020202020204" pitchFamily="34" charset="0"/>
            </a:endParaRPr>
          </a:p>
          <a:p>
            <a:pPr marL="0" indent="0" algn="just">
              <a:tabLst>
                <a:tab pos="989644" algn="l"/>
              </a:tabLst>
              <a:defRPr/>
            </a:pPr>
            <a:r>
              <a:rPr lang="en-US" altLang="en-US" sz="1828" b="1" cap="small" dirty="0">
                <a:latin typeface="Arial" charset="0"/>
                <a:ea typeface="+mn-ea"/>
                <a:cs typeface="Arial" charset="0"/>
              </a:rPr>
              <a:t>Headers in Bold Arial 32 </a:t>
            </a:r>
            <a:r>
              <a:rPr lang="en-US" altLang="en-US" sz="1828" b="1" cap="small" dirty="0" err="1">
                <a:latin typeface="Arial" charset="0"/>
                <a:ea typeface="+mn-ea"/>
                <a:cs typeface="Arial" charset="0"/>
              </a:rPr>
              <a:t>pt</a:t>
            </a:r>
            <a:r>
              <a:rPr lang="en-US" altLang="en-US" sz="1828" b="1" cap="small" dirty="0">
                <a:latin typeface="Arial" charset="0"/>
                <a:ea typeface="+mn-ea"/>
                <a:cs typeface="Arial" charset="0"/>
              </a:rPr>
              <a:t> font Small Caps</a:t>
            </a:r>
          </a:p>
          <a:p>
            <a:pPr marL="0" indent="0" algn="just">
              <a:tabLst>
                <a:tab pos="989644" algn="l"/>
              </a:tabLst>
              <a:defRPr/>
            </a:pPr>
            <a:endParaRPr lang="en-US" altLang="en-US" sz="1828" b="1" cap="small" dirty="0">
              <a:latin typeface="Arial" charset="0"/>
              <a:ea typeface="+mn-ea"/>
              <a:cs typeface="Arial" charset="0"/>
            </a:endParaRPr>
          </a:p>
          <a:p>
            <a:pPr marL="0" indent="0" algn="just">
              <a:defRPr/>
            </a:pPr>
            <a:endParaRPr lang="en-US" altLang="en-US" sz="1828" dirty="0">
              <a:cs typeface="Arial" panose="020B0604020202020204" pitchFamily="34" charset="0"/>
            </a:endParaRPr>
          </a:p>
          <a:p>
            <a:pPr marL="0" indent="0" algn="just">
              <a:defRPr/>
            </a:pPr>
            <a:r>
              <a:rPr lang="en-US" altLang="en-US" sz="1600" dirty="0">
                <a:cs typeface="Arial" panose="020B0604020202020204" pitchFamily="34" charset="0"/>
              </a:rPr>
              <a:t>Body text in Arial 28 point font, upper and lower</a:t>
            </a:r>
          </a:p>
          <a:p>
            <a:pPr marL="0" indent="0" algn="just">
              <a:defRPr/>
            </a:pPr>
            <a:endParaRPr lang="en-US" altLang="en-US" sz="1600" dirty="0">
              <a:cs typeface="Arial" panose="020B0604020202020204" pitchFamily="34" charset="0"/>
            </a:endParaRPr>
          </a:p>
          <a:p>
            <a:pPr marL="0" indent="0" algn="just">
              <a:defRPr/>
            </a:pPr>
            <a:r>
              <a:rPr lang="en-US" altLang="en-US" sz="1600" dirty="0">
                <a:cs typeface="Arial" panose="020B0604020202020204" pitchFamily="34" charset="0"/>
              </a:rPr>
              <a:t>All text fully justified</a:t>
            </a:r>
          </a:p>
          <a:p>
            <a:pPr marL="0" indent="0">
              <a:defRPr/>
            </a:pPr>
            <a:endParaRPr lang="en-US" altLang="en-US" sz="1828" dirty="0">
              <a:cs typeface="Arial" panose="020B0604020202020204" pitchFamily="34" charset="0"/>
            </a:endParaRPr>
          </a:p>
          <a:p>
            <a:pPr marL="0" indent="0">
              <a:spcBef>
                <a:spcPct val="20000"/>
              </a:spcBef>
              <a:tabLst>
                <a:tab pos="989644" algn="l"/>
              </a:tabLst>
              <a:defRPr/>
            </a:pPr>
            <a:r>
              <a:rPr lang="en-US" altLang="en-US" sz="1600" dirty="0">
                <a:cs typeface="Arial" panose="020B0604020202020204" pitchFamily="34" charset="0"/>
              </a:rPr>
              <a:t>Figures, tables and other graphics should be inserted within the confines of the text box areas shown</a:t>
            </a:r>
          </a:p>
          <a:p>
            <a:pPr marL="0" indent="0">
              <a:defRPr/>
            </a:pPr>
            <a:endParaRPr lang="en-US" altLang="en-US" sz="1828" dirty="0">
              <a:cs typeface="Arial" panose="020B0604020202020204" pitchFamily="34" charset="0"/>
            </a:endParaRPr>
          </a:p>
          <a:p>
            <a:pPr marL="0" indent="0">
              <a:defRPr/>
            </a:pPr>
            <a:endParaRPr lang="en-US" altLang="en-US" sz="1828" dirty="0">
              <a:cs typeface="Arial" panose="020B0604020202020204" pitchFamily="34" charset="0"/>
            </a:endParaRPr>
          </a:p>
          <a:p>
            <a:pPr marL="0" indent="0">
              <a:spcBef>
                <a:spcPct val="20000"/>
              </a:spcBef>
              <a:defRPr/>
            </a:pPr>
            <a:endParaRPr lang="en-US" altLang="en-US" sz="1828" dirty="0">
              <a:cs typeface="Arial" panose="020B0604020202020204" pitchFamily="34" charset="0"/>
            </a:endParaRPr>
          </a:p>
          <a:p>
            <a:pPr marL="0" indent="0">
              <a:spcBef>
                <a:spcPct val="20000"/>
              </a:spcBef>
              <a:defRPr/>
            </a:pPr>
            <a:endParaRPr lang="en-US" altLang="en-US" sz="1828" dirty="0">
              <a:cs typeface="Arial" panose="020B0604020202020204" pitchFamily="34" charset="0"/>
            </a:endParaRPr>
          </a:p>
          <a:p>
            <a:pPr marL="0" indent="0">
              <a:spcBef>
                <a:spcPct val="20000"/>
              </a:spcBef>
              <a:defRPr/>
            </a:pPr>
            <a:r>
              <a:rPr lang="en-US" altLang="en-US" sz="1828" b="1" dirty="0">
                <a:cs typeface="Arial" panose="020B0604020202020204" pitchFamily="34" charset="0"/>
              </a:rPr>
              <a:t>REFERENCES</a:t>
            </a:r>
          </a:p>
          <a:p>
            <a:pPr marL="0" indent="0">
              <a:spcBef>
                <a:spcPct val="20000"/>
              </a:spcBef>
              <a:defRPr/>
            </a:pPr>
            <a:endParaRPr lang="en-US" altLang="en-US" sz="1828" dirty="0">
              <a:cs typeface="Arial" panose="020B0604020202020204" pitchFamily="34" charset="0"/>
            </a:endParaRPr>
          </a:p>
          <a:p>
            <a:pPr marL="0" indent="0">
              <a:spcBef>
                <a:spcPct val="20000"/>
              </a:spcBef>
              <a:defRPr/>
            </a:pPr>
            <a:endParaRPr lang="en-US" altLang="en-US" sz="1828" dirty="0">
              <a:cs typeface="Arial" panose="020B0604020202020204" pitchFamily="34" charset="0"/>
            </a:endParaRPr>
          </a:p>
          <a:p>
            <a:pPr marL="0" indent="0">
              <a:spcBef>
                <a:spcPct val="20000"/>
              </a:spcBef>
              <a:defRPr/>
            </a:pPr>
            <a:r>
              <a:rPr lang="en-US" altLang="en-US" sz="1828" b="1" dirty="0">
                <a:cs typeface="Arial" panose="020B0604020202020204" pitchFamily="34" charset="0"/>
              </a:rPr>
              <a:t>ACKNOWLEDGMENT</a:t>
            </a:r>
          </a:p>
          <a:p>
            <a:pPr marL="0" indent="0">
              <a:spcBef>
                <a:spcPct val="20000"/>
              </a:spcBef>
              <a:defRPr/>
            </a:pPr>
            <a:r>
              <a:rPr lang="en-US" altLang="en-US" sz="1600" dirty="0">
                <a:cs typeface="Arial" panose="020B0604020202020204" pitchFamily="34" charset="0"/>
              </a:rPr>
              <a:t>Acknowledge any source(s) of funding</a:t>
            </a:r>
          </a:p>
          <a:p>
            <a:pPr marL="0" indent="0">
              <a:spcBef>
                <a:spcPct val="20000"/>
              </a:spcBef>
              <a:defRPr/>
            </a:pPr>
            <a:r>
              <a:rPr lang="en-US" altLang="en-US" sz="1600" dirty="0">
                <a:cs typeface="Arial" panose="020B0604020202020204" pitchFamily="34" charset="0"/>
              </a:rPr>
              <a:t>Do not forget to include the grant number(s) if the work was funded by a national funding agency. </a:t>
            </a:r>
            <a:endParaRPr lang="en-US" altLang="en-US" sz="1828" dirty="0">
              <a:cs typeface="Arial" panose="020B0604020202020204" pitchFamily="34" charset="0"/>
            </a:endParaRPr>
          </a:p>
        </p:txBody>
      </p:sp>
      <p:grpSp>
        <p:nvGrpSpPr>
          <p:cNvPr id="13" name="Group 55">
            <a:extLst>
              <a:ext uri="{FF2B5EF4-FFF2-40B4-BE49-F238E27FC236}">
                <a16:creationId xmlns:a16="http://schemas.microsoft.com/office/drawing/2014/main" id="{3B7766AB-87A4-4E21-9462-78E96DF14E2B}"/>
              </a:ext>
            </a:extLst>
          </p:cNvPr>
          <p:cNvGrpSpPr>
            <a:grpSpLocks/>
          </p:cNvGrpSpPr>
          <p:nvPr/>
        </p:nvGrpSpPr>
        <p:grpSpPr bwMode="auto">
          <a:xfrm>
            <a:off x="11076538" y="19846547"/>
            <a:ext cx="4937221" cy="123431"/>
            <a:chOff x="914400" y="5978525"/>
            <a:chExt cx="11122674" cy="279400"/>
          </a:xfrm>
        </p:grpSpPr>
        <p:cxnSp>
          <p:nvCxnSpPr>
            <p:cNvPr id="14" name="AutoShape 43">
              <a:extLst>
                <a:ext uri="{FF2B5EF4-FFF2-40B4-BE49-F238E27FC236}">
                  <a16:creationId xmlns:a16="http://schemas.microsoft.com/office/drawing/2014/main" id="{538BFED9-FDCC-458D-A4EB-EDD5B9077F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76338" y="6105525"/>
              <a:ext cx="10860736" cy="0"/>
            </a:xfrm>
            <a:prstGeom prst="straightConnector1">
              <a:avLst/>
            </a:prstGeom>
            <a:noFill/>
            <a:ln w="57150">
              <a:gradFill>
                <a:gsLst>
                  <a:gs pos="0">
                    <a:schemeClr val="accent4">
                      <a:lumMod val="75000"/>
                    </a:schemeClr>
                  </a:gs>
                  <a:gs pos="50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Rectangle 44">
              <a:extLst>
                <a:ext uri="{FF2B5EF4-FFF2-40B4-BE49-F238E27FC236}">
                  <a16:creationId xmlns:a16="http://schemas.microsoft.com/office/drawing/2014/main" id="{BBCAA75B-EF0C-420D-90AC-653799234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978525"/>
              <a:ext cx="261938" cy="279400"/>
            </a:xfrm>
            <a:prstGeom prst="rect">
              <a:avLst/>
            </a:prstGeom>
            <a:noFill/>
            <a:ln w="57150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zh-CN" altLang="zh-CN" sz="2926">
                <a:ea typeface="宋体" panose="02010600030101010101" pitchFamily="2" charset="-122"/>
              </a:endParaRPr>
            </a:p>
          </p:txBody>
        </p:sp>
      </p:grp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DEC58095-4C10-4D48-A2D2-A3E88383028C}"/>
              </a:ext>
            </a:extLst>
          </p:cNvPr>
          <p:cNvSpPr txBox="1">
            <a:spLocks/>
          </p:cNvSpPr>
          <p:nvPr/>
        </p:nvSpPr>
        <p:spPr bwMode="auto">
          <a:xfrm>
            <a:off x="1158420" y="18610605"/>
            <a:ext cx="9620932" cy="4182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50811" tIns="125405" rIns="250811" bIns="125405"/>
          <a:lstStyle>
            <a:lvl1pPr marL="1644650" indent="-16446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defTabSz="2507943">
              <a:spcBef>
                <a:spcPct val="20000"/>
              </a:spcBef>
              <a:tabLst>
                <a:tab pos="989644" algn="l"/>
              </a:tabLst>
              <a:defRPr/>
            </a:pPr>
            <a:r>
              <a:rPr lang="en-US" altLang="en-US" sz="1828" b="1" i="1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Frequently Asked Questions</a:t>
            </a:r>
            <a:r>
              <a:rPr lang="en-US" altLang="en-US" sz="1828" b="1" dirty="0">
                <a:solidFill>
                  <a:srgbClr val="FF0000"/>
                </a:solidFill>
                <a:latin typeface="Arial" charset="0"/>
                <a:ea typeface="+mn-ea"/>
                <a:cs typeface="Arial" charset="0"/>
              </a:rPr>
              <a:t>:</a:t>
            </a:r>
          </a:p>
          <a:p>
            <a:pPr marL="0" indent="0" defTabSz="2507943">
              <a:spcBef>
                <a:spcPct val="20000"/>
              </a:spcBef>
              <a:tabLst>
                <a:tab pos="989644" algn="l"/>
              </a:tabLst>
              <a:defRPr/>
            </a:pPr>
            <a:r>
              <a:rPr lang="en-US" altLang="en-US" sz="1828" dirty="0">
                <a:latin typeface="Arial" charset="0"/>
                <a:ea typeface="+mn-ea"/>
                <a:cs typeface="Arial" charset="0"/>
              </a:rPr>
              <a:t>1</a:t>
            </a:r>
            <a:r>
              <a:rPr lang="en-US" altLang="en-US" sz="1828" dirty="0">
                <a:latin typeface="Arial" charset="0"/>
                <a:cs typeface="Arial" charset="0"/>
              </a:rPr>
              <a:t>. Who should print and set up my poster?</a:t>
            </a:r>
          </a:p>
          <a:p>
            <a:pPr marL="261244" indent="-261244" defTabSz="2507943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989644" algn="l"/>
              </a:tabLst>
              <a:defRPr/>
            </a:pPr>
            <a:r>
              <a:rPr lang="en-US" altLang="zh-CN" sz="1828" dirty="0">
                <a:latin typeface="Arial" charset="0"/>
                <a:cs typeface="Arial" charset="0"/>
              </a:rPr>
              <a:t>The authors should print and set up the poster in advance.</a:t>
            </a:r>
          </a:p>
          <a:p>
            <a:pPr marL="0" indent="0" defTabSz="2507943">
              <a:spcBef>
                <a:spcPct val="20000"/>
              </a:spcBef>
              <a:tabLst>
                <a:tab pos="989644" algn="l"/>
              </a:tabLst>
              <a:defRPr/>
            </a:pPr>
            <a:r>
              <a:rPr lang="en-US" altLang="en-US" sz="1828" dirty="0">
                <a:latin typeface="Arial" charset="0"/>
                <a:cs typeface="Arial" charset="0"/>
              </a:rPr>
              <a:t>2</a:t>
            </a:r>
            <a:r>
              <a:rPr lang="en-US" altLang="en-US" sz="1828" dirty="0">
                <a:cs typeface="Arial" panose="020B0604020202020204" pitchFamily="34" charset="0"/>
              </a:rPr>
              <a:t>. Is there any audio visual equipment allowed in poster sessions?</a:t>
            </a:r>
          </a:p>
          <a:p>
            <a:pPr marL="261244" indent="-261244" defTabSz="2507943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989644" algn="l"/>
              </a:tabLst>
              <a:defRPr/>
            </a:pPr>
            <a:r>
              <a:rPr lang="en-US" altLang="en-US" sz="1828" dirty="0">
                <a:cs typeface="Arial" panose="020B0604020202020204" pitchFamily="34" charset="0"/>
              </a:rPr>
              <a:t>No, not available.</a:t>
            </a:r>
          </a:p>
          <a:p>
            <a:pPr marL="0" indent="0" defTabSz="2507943">
              <a:spcBef>
                <a:spcPct val="20000"/>
              </a:spcBef>
              <a:tabLst>
                <a:tab pos="989644" algn="l"/>
              </a:tabLst>
              <a:defRPr/>
            </a:pPr>
            <a:r>
              <a:rPr lang="en-US" altLang="en-US" sz="1828" dirty="0">
                <a:cs typeface="Arial" panose="020B0604020202020204" pitchFamily="34" charset="0"/>
              </a:rPr>
              <a:t>3. Can I modify the slide master(template)?</a:t>
            </a:r>
          </a:p>
          <a:p>
            <a:pPr marL="261244" indent="-261244" defTabSz="2507943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989644" algn="l"/>
              </a:tabLst>
              <a:defRPr/>
            </a:pPr>
            <a:r>
              <a:rPr lang="en-US" altLang="zh-CN" sz="1828" dirty="0">
                <a:cs typeface="Arial" panose="020B0604020202020204" pitchFamily="34" charset="0"/>
              </a:rPr>
              <a:t>Yes, pls make your own style</a:t>
            </a:r>
            <a:r>
              <a:rPr lang="en-US" altLang="en-US" sz="1828" dirty="0">
                <a:cs typeface="Arial" panose="020B0604020202020204" pitchFamily="34" charset="0"/>
              </a:rPr>
              <a:t>. </a:t>
            </a:r>
          </a:p>
          <a:p>
            <a:pPr>
              <a:defRPr/>
            </a:pPr>
            <a:r>
              <a:rPr lang="en-US" altLang="en-US" sz="1828" dirty="0">
                <a:cs typeface="Arial" panose="020B0604020202020204" pitchFamily="34" charset="0"/>
              </a:rPr>
              <a:t>4. Guidelines for poster submission</a:t>
            </a:r>
          </a:p>
          <a:p>
            <a:pPr marL="261244" indent="-261244">
              <a:buFont typeface="Wingdings" panose="05000000000000000000" pitchFamily="2" charset="2"/>
              <a:buChar char="Ø"/>
              <a:defRPr/>
            </a:pPr>
            <a:r>
              <a:rPr lang="en-US" altLang="en-US" sz="1828" dirty="0">
                <a:cs typeface="Arial" panose="020B0604020202020204" pitchFamily="34" charset="0"/>
              </a:rPr>
              <a:t>Save as a PDF file (not exceed 15 MB).</a:t>
            </a:r>
          </a:p>
          <a:p>
            <a:pPr marL="261244" indent="-261244">
              <a:buFont typeface="Wingdings" panose="05000000000000000000" pitchFamily="2" charset="2"/>
              <a:buChar char="Ø"/>
              <a:defRPr/>
            </a:pPr>
            <a:r>
              <a:rPr lang="en-US" altLang="zh-CN" sz="1828" dirty="0">
                <a:cs typeface="Arial" panose="020B0604020202020204" pitchFamily="34" charset="0"/>
              </a:rPr>
              <a:t>Email</a:t>
            </a:r>
            <a:r>
              <a:rPr lang="en-US" altLang="en-US" sz="1828" dirty="0">
                <a:cs typeface="Arial" panose="020B0604020202020204" pitchFamily="34" charset="0"/>
              </a:rPr>
              <a:t> the poster to </a:t>
            </a:r>
            <a:r>
              <a:rPr lang="en-US" altLang="en-US" sz="1828" dirty="0">
                <a:cs typeface="Arial" panose="020B0604020202020204" pitchFamily="34" charset="0"/>
                <a:hlinkClick r:id="rId2"/>
              </a:rPr>
              <a:t>iros2025-hatpic@outlook.com</a:t>
            </a:r>
            <a:r>
              <a:rPr lang="en-US" altLang="en-US" sz="1828" dirty="0">
                <a:solidFill>
                  <a:srgbClr val="FF0000"/>
                </a:solidFill>
                <a:cs typeface="Arial" panose="020B0604020202020204" pitchFamily="34" charset="0"/>
              </a:rPr>
              <a:t>. (iros2025-hatpic not haptic, sorry for the typo in email address registration )</a:t>
            </a:r>
          </a:p>
          <a:p>
            <a:pPr marL="261244" indent="-261244">
              <a:buFont typeface="Wingdings" panose="05000000000000000000" pitchFamily="2" charset="2"/>
              <a:buChar char="Ø"/>
              <a:defRPr/>
            </a:pPr>
            <a:r>
              <a:rPr lang="en-US" altLang="en-US" sz="1828" dirty="0">
                <a:cs typeface="Arial" panose="020B0604020202020204" pitchFamily="34" charset="0"/>
              </a:rPr>
              <a:t>Please double check your poster pdf quality before submission via email.</a:t>
            </a:r>
          </a:p>
          <a:p>
            <a:pPr marL="0" indent="0" defTabSz="2507943">
              <a:spcBef>
                <a:spcPct val="20000"/>
              </a:spcBef>
              <a:tabLst>
                <a:tab pos="989644" algn="l"/>
              </a:tabLst>
              <a:defRPr/>
            </a:pPr>
            <a:endParaRPr lang="en-US" altLang="en-US" sz="1828" dirty="0">
              <a:cs typeface="Arial" panose="020B0604020202020204" pitchFamily="34" charset="0"/>
            </a:endParaRP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056452D4-982E-4217-BB09-8D56044D75C3}"/>
              </a:ext>
            </a:extLst>
          </p:cNvPr>
          <p:cNvSpPr txBox="1">
            <a:spLocks/>
          </p:cNvSpPr>
          <p:nvPr/>
        </p:nvSpPr>
        <p:spPr>
          <a:xfrm>
            <a:off x="10811523" y="10499688"/>
            <a:ext cx="9637787" cy="7782624"/>
          </a:xfrm>
          <a:prstGeom prst="rect">
            <a:avLst/>
          </a:prstGeom>
          <a:noFill/>
          <a:ln>
            <a:solidFill>
              <a:schemeClr val="tx1">
                <a:alpha val="10000"/>
              </a:schemeClr>
            </a:solidFill>
          </a:ln>
        </p:spPr>
        <p:txBody>
          <a:bodyPr lIns="250811" tIns="125405" rIns="250811" bIns="125405"/>
          <a:lstStyle/>
          <a:p>
            <a:pPr marL="940479" indent="-940479">
              <a:defRPr/>
            </a:pPr>
            <a:r>
              <a:rPr lang="en-US" sz="1600" dirty="0">
                <a:latin typeface="Arial" charset="0"/>
                <a:cs typeface="Arial" charset="0"/>
              </a:rPr>
              <a:t>Text box 2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1828" b="1" cap="small" dirty="0">
              <a:latin typeface="Arial" charset="0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endParaRPr lang="en-US" sz="1828" b="1" cap="small" dirty="0">
              <a:latin typeface="Arial" charset="0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r>
              <a:rPr lang="en-US" sz="1828" b="1" cap="small" dirty="0">
                <a:latin typeface="Arial" charset="0"/>
                <a:cs typeface="Arial" charset="0"/>
              </a:rPr>
              <a:t>Headers in bold Arial 32 </a:t>
            </a:r>
            <a:r>
              <a:rPr lang="en-US" sz="1828" b="1" cap="small" dirty="0" err="1">
                <a:latin typeface="Arial" charset="0"/>
                <a:cs typeface="Arial" charset="0"/>
              </a:rPr>
              <a:t>pt</a:t>
            </a:r>
            <a:r>
              <a:rPr lang="en-US" sz="1828" b="1" cap="small" dirty="0">
                <a:latin typeface="Arial" charset="0"/>
                <a:cs typeface="Arial" charset="0"/>
              </a:rPr>
              <a:t> Font Small Caps</a:t>
            </a:r>
          </a:p>
          <a:p>
            <a:pPr algn="just" eaLnBrk="1" hangingPunct="1">
              <a:buFont typeface="Arial" charset="0"/>
              <a:buNone/>
              <a:defRPr/>
            </a:pPr>
            <a:endParaRPr lang="en-US" sz="1828" b="1" cap="small" dirty="0">
              <a:latin typeface="Arial" charset="0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endParaRPr lang="en-US" sz="1828" dirty="0">
              <a:latin typeface="Arial" charset="0"/>
              <a:cs typeface="Arial" charset="0"/>
            </a:endParaRPr>
          </a:p>
          <a:p>
            <a:pPr algn="just" eaLnBrk="1" hangingPunct="1">
              <a:buFont typeface="Arial" charset="0"/>
              <a:buNone/>
              <a:defRPr/>
            </a:pPr>
            <a:endParaRPr lang="en-US" sz="1828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zh-CN" sz="1600" dirty="0">
                <a:latin typeface="Arial" charset="0"/>
                <a:cs typeface="Arial" charset="0"/>
              </a:rPr>
              <a:t>Body text in Arial 28 point font, upper and lower</a:t>
            </a:r>
          </a:p>
          <a:p>
            <a:pPr>
              <a:defRPr/>
            </a:pPr>
            <a:endParaRPr lang="en-US" altLang="zh-CN" sz="16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zh-CN" sz="1600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en-US" altLang="zh-CN" sz="1600" dirty="0">
                <a:latin typeface="Arial" charset="0"/>
                <a:cs typeface="Arial" charset="0"/>
              </a:rPr>
              <a:t>All text fully justified</a:t>
            </a:r>
          </a:p>
          <a:p>
            <a:pPr>
              <a:defRPr/>
            </a:pPr>
            <a:endParaRPr lang="en-US" altLang="zh-CN" sz="1600" dirty="0">
              <a:latin typeface="Arial" charset="0"/>
              <a:cs typeface="Arial" charset="0"/>
            </a:endParaRPr>
          </a:p>
          <a:p>
            <a:pPr>
              <a:defRPr/>
            </a:pPr>
            <a:endParaRPr lang="en-US" altLang="zh-CN" sz="1600" dirty="0">
              <a:latin typeface="Arial" charset="0"/>
              <a:cs typeface="Arial" charset="0"/>
            </a:endParaRPr>
          </a:p>
          <a:p>
            <a:pPr>
              <a:tabLst>
                <a:tab pos="989644" algn="l"/>
              </a:tabLst>
              <a:defRPr/>
            </a:pPr>
            <a:r>
              <a:rPr lang="en-US" altLang="zh-CN" sz="1600" dirty="0">
                <a:latin typeface="Arial" charset="0"/>
                <a:cs typeface="Arial" charset="0"/>
              </a:rPr>
              <a:t>Figures, tables and other graphics should be inserted within the confines of the text box areas shown</a:t>
            </a: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  <a:p>
            <a:pPr eaLnBrk="1" hangingPunct="1">
              <a:defRPr/>
            </a:pPr>
            <a:endParaRPr lang="en-US" sz="1600" dirty="0">
              <a:latin typeface="Arial" charset="0"/>
              <a:cs typeface="Arial" charset="0"/>
            </a:endParaRP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1F6FB0DF-228C-4003-849E-81AB4D1E6002}"/>
              </a:ext>
            </a:extLst>
          </p:cNvPr>
          <p:cNvSpPr txBox="1">
            <a:spLocks/>
          </p:cNvSpPr>
          <p:nvPr/>
        </p:nvSpPr>
        <p:spPr bwMode="auto">
          <a:xfrm>
            <a:off x="1158421" y="23540008"/>
            <a:ext cx="9620932" cy="191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50811" tIns="125405" rIns="250811" bIns="125405"/>
          <a:lstStyle>
            <a:lvl1pPr marL="1644650" indent="-16446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387850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defTabSz="2507943">
              <a:spcBef>
                <a:spcPct val="20000"/>
              </a:spcBef>
              <a:tabLst>
                <a:tab pos="989644" algn="l"/>
              </a:tabLst>
              <a:defRPr/>
            </a:pPr>
            <a:r>
              <a:rPr lang="en-US" altLang="en-US" sz="1828" b="1" i="1" dirty="0">
                <a:solidFill>
                  <a:srgbClr val="FF0000"/>
                </a:solidFill>
                <a:cs typeface="Arial" panose="020B0604020202020204" pitchFamily="34" charset="0"/>
              </a:rPr>
              <a:t>Guidelines for Effective Posters-</a:t>
            </a:r>
            <a:r>
              <a:rPr lang="en-US" altLang="en-US" sz="1828" b="1" dirty="0">
                <a:solidFill>
                  <a:srgbClr val="FF0000"/>
                </a:solidFill>
                <a:cs typeface="Arial" panose="020B0604020202020204" pitchFamily="34" charset="0"/>
              </a:rPr>
              <a:t>---Some practical suggestions</a:t>
            </a:r>
            <a:r>
              <a:rPr lang="zh-CN" altLang="en-US" sz="1828" b="1" dirty="0">
                <a:solidFill>
                  <a:srgbClr val="FF0000"/>
                </a:solidFill>
                <a:cs typeface="Arial" panose="020B0604020202020204" pitchFamily="34" charset="0"/>
              </a:rPr>
              <a:t>：</a:t>
            </a:r>
            <a:endParaRPr lang="en-US" altLang="en-US" sz="1828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61244" indent="-261244" defTabSz="2507943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989644" algn="l"/>
              </a:tabLst>
              <a:defRPr/>
            </a:pPr>
            <a:r>
              <a:rPr lang="en-US" altLang="en-US" sz="1828" dirty="0">
                <a:cs typeface="Arial" panose="020B0604020202020204" pitchFamily="34" charset="0"/>
              </a:rPr>
              <a:t>Prepare yourself for questions/interactions from attendees during Poster Session.</a:t>
            </a:r>
          </a:p>
          <a:p>
            <a:pPr marL="261244" indent="-261244" defTabSz="2507943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989644" algn="l"/>
              </a:tabLst>
              <a:defRPr/>
            </a:pPr>
            <a:r>
              <a:rPr lang="en-US" altLang="en-US" sz="1828" dirty="0">
                <a:cs typeface="Arial" panose="020B0604020202020204" pitchFamily="34" charset="0"/>
              </a:rPr>
              <a:t>Have your business cards or documentation handy for attendees to take away.</a:t>
            </a:r>
          </a:p>
          <a:p>
            <a:pPr marL="0" indent="0" defTabSz="2507943">
              <a:spcBef>
                <a:spcPct val="20000"/>
              </a:spcBef>
              <a:tabLst>
                <a:tab pos="989644" algn="l"/>
              </a:tabLst>
              <a:defRPr/>
            </a:pPr>
            <a:endParaRPr lang="en-US" altLang="en-US" sz="1828" dirty="0">
              <a:cs typeface="Arial" panose="020B0604020202020204" pitchFamily="34" charset="0"/>
            </a:endParaRPr>
          </a:p>
        </p:txBody>
      </p:sp>
      <p:grpSp>
        <p:nvGrpSpPr>
          <p:cNvPr id="19" name="Group 55">
            <a:extLst>
              <a:ext uri="{FF2B5EF4-FFF2-40B4-BE49-F238E27FC236}">
                <a16:creationId xmlns:a16="http://schemas.microsoft.com/office/drawing/2014/main" id="{764E2ECC-18B4-4D91-8C7D-853EDEA1E562}"/>
              </a:ext>
            </a:extLst>
          </p:cNvPr>
          <p:cNvGrpSpPr>
            <a:grpSpLocks/>
          </p:cNvGrpSpPr>
          <p:nvPr/>
        </p:nvGrpSpPr>
        <p:grpSpPr bwMode="auto">
          <a:xfrm>
            <a:off x="11076538" y="11983785"/>
            <a:ext cx="4937221" cy="123431"/>
            <a:chOff x="914400" y="5978525"/>
            <a:chExt cx="11122674" cy="279400"/>
          </a:xfrm>
        </p:grpSpPr>
        <p:cxnSp>
          <p:nvCxnSpPr>
            <p:cNvPr id="20" name="AutoShape 43">
              <a:extLst>
                <a:ext uri="{FF2B5EF4-FFF2-40B4-BE49-F238E27FC236}">
                  <a16:creationId xmlns:a16="http://schemas.microsoft.com/office/drawing/2014/main" id="{9BF09AFA-CEDB-4AAA-936F-45B7D6DC60B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76338" y="6105525"/>
              <a:ext cx="10860736" cy="0"/>
            </a:xfrm>
            <a:prstGeom prst="straightConnector1">
              <a:avLst/>
            </a:prstGeom>
            <a:noFill/>
            <a:ln w="57150">
              <a:gradFill>
                <a:gsLst>
                  <a:gs pos="0">
                    <a:schemeClr val="accent4">
                      <a:lumMod val="75000"/>
                    </a:schemeClr>
                  </a:gs>
                  <a:gs pos="50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4">
                      <a:lumMod val="40000"/>
                      <a:lumOff val="60000"/>
                    </a:schemeClr>
                  </a:gs>
                </a:gsLst>
                <a:lin ang="5400000" scaled="1"/>
              </a:gra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Rectangle 44">
              <a:extLst>
                <a:ext uri="{FF2B5EF4-FFF2-40B4-BE49-F238E27FC236}">
                  <a16:creationId xmlns:a16="http://schemas.microsoft.com/office/drawing/2014/main" id="{1D166D40-44BC-4C92-BDFB-398A1135B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978525"/>
              <a:ext cx="261938" cy="279400"/>
            </a:xfrm>
            <a:prstGeom prst="rect">
              <a:avLst/>
            </a:prstGeom>
            <a:noFill/>
            <a:ln w="57150">
              <a:solidFill>
                <a:srgbClr val="FFCC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1pPr>
              <a:lvl2pPr marL="742950" indent="-28575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2pPr>
              <a:lvl3pPr marL="11430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3pPr>
              <a:lvl4pPr marL="16002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4pPr>
              <a:lvl5pPr marL="2057400" indent="-228600"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sz="6600">
                  <a:solidFill>
                    <a:schemeClr val="tx1"/>
                  </a:solidFill>
                  <a:latin typeface="Arial Narrow" panose="020B0606020202030204" pitchFamily="34" charset="0"/>
                </a:defRPr>
              </a:lvl9pPr>
            </a:lstStyle>
            <a:p>
              <a:endParaRPr lang="zh-CN" altLang="zh-CN" sz="2926">
                <a:ea typeface="宋体" panose="02010600030101010101" pitchFamily="2" charset="-122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98D75F86-1D7D-48BA-86EA-2F788C6BE42E}"/>
              </a:ext>
            </a:extLst>
          </p:cNvPr>
          <p:cNvSpPr txBox="1"/>
          <p:nvPr/>
        </p:nvSpPr>
        <p:spPr>
          <a:xfrm>
            <a:off x="11614231" y="1177898"/>
            <a:ext cx="4945526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43" dirty="0">
                <a:solidFill>
                  <a:srgbClr val="FFFF00"/>
                </a:solidFill>
              </a:rPr>
              <a:t>Paper ID: xxx</a:t>
            </a:r>
          </a:p>
        </p:txBody>
      </p:sp>
    </p:spTree>
    <p:extLst>
      <p:ext uri="{BB962C8B-B14F-4D97-AF65-F5344CB8AC3E}">
        <p14:creationId xmlns:p14="http://schemas.microsoft.com/office/powerpoint/2010/main" val="23656286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WYyNTNlZGNhZGFiNzU5Y2I0MDAyMDBiNmY3NzU1Y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422</Words>
  <Application>Microsoft Office PowerPoint</Application>
  <PresentationFormat>自定义</PresentationFormat>
  <Paragraphs>120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Arial</vt:lpstr>
      <vt:lpstr>Arial Narrow</vt:lpstr>
      <vt:lpstr>Calibri</vt:lpstr>
      <vt:lpstr>Calibri Light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ZHY</dc:creator>
  <cp:lastModifiedBy>Honghao Lyu</cp:lastModifiedBy>
  <cp:revision>205</cp:revision>
  <dcterms:created xsi:type="dcterms:W3CDTF">2019-06-19T02:08:00Z</dcterms:created>
  <dcterms:modified xsi:type="dcterms:W3CDTF">2025-09-28T05:49:06Z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275A6450E2094102A0918490CBD3CB22_11</vt:lpwstr>
  </property>
</Properties>
</file>