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20159663" cy="5039995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74" userDrawn="1">
          <p15:clr>
            <a:srgbClr val="A4A3A4"/>
          </p15:clr>
        </p15:guide>
        <p15:guide id="2" pos="63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25"/>
    <a:srgbClr val="CC3300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33" d="100"/>
          <a:sy n="33" d="100"/>
        </p:scale>
        <p:origin x="2850" y="36"/>
      </p:cViewPr>
      <p:guideLst>
        <p:guide orient="horz" pos="15874"/>
        <p:guide pos="632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CF7B1-8584-4504-98EF-E260C76C482C}" type="datetimeFigureOut">
              <a:rPr lang="zh-CN" altLang="en-US" smtClean="0"/>
              <a:t>2023-6-21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11463" y="1143000"/>
            <a:ext cx="1235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7FB48-9FB5-4351-9EDE-76BAF9F1D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17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82268" y="6720000"/>
            <a:ext cx="16203401" cy="1889007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323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982268" y="26165669"/>
            <a:ext cx="16203401" cy="1082078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5290" spc="200">
                <a:uFillTx/>
              </a:defRPr>
            </a:lvl1pPr>
            <a:lvl2pPr marL="1007745" indent="0" algn="ctr">
              <a:buNone/>
              <a:defRPr sz="4410"/>
            </a:lvl2pPr>
            <a:lvl3pPr marL="2016125" indent="0" algn="ctr">
              <a:buNone/>
              <a:defRPr sz="3970"/>
            </a:lvl3pPr>
            <a:lvl4pPr marL="3023870" indent="0" algn="ctr">
              <a:buNone/>
              <a:defRPr sz="3530"/>
            </a:lvl4pPr>
            <a:lvl5pPr marL="4032250" indent="0" algn="ctr">
              <a:buNone/>
              <a:defRPr sz="3530"/>
            </a:lvl5pPr>
            <a:lvl6pPr marL="5039995" indent="0" algn="ctr">
              <a:buNone/>
              <a:defRPr sz="3530"/>
            </a:lvl6pPr>
            <a:lvl7pPr marL="6047740" indent="0" algn="ctr">
              <a:buNone/>
              <a:defRPr sz="3530"/>
            </a:lvl7pPr>
            <a:lvl8pPr marL="7056120" indent="0" algn="ctr">
              <a:buNone/>
              <a:defRPr sz="3530"/>
            </a:lvl8pPr>
            <a:lvl9pPr marL="8063865" indent="0" algn="ctr">
              <a:buNone/>
              <a:defRPr sz="353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 descr="未标题-1">
            <a:extLst>
              <a:ext uri="{FF2B5EF4-FFF2-40B4-BE49-F238E27FC236}">
                <a16:creationId xmlns:a16="http://schemas.microsoft.com/office/drawing/2014/main" id="{126B667E-7F27-44FA-9C30-1EABF9E8B57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20073620" cy="50399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006016" y="5688189"/>
            <a:ext cx="18144000" cy="4029354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982268" y="18255118"/>
            <a:ext cx="16203401" cy="748724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323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982268" y="26165669"/>
            <a:ext cx="16203401" cy="3465827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529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06016" y="4471181"/>
            <a:ext cx="18138047" cy="518551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06016" y="10953071"/>
            <a:ext cx="18138047" cy="3497574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291874" y="28282205"/>
            <a:ext cx="12846047" cy="56352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9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291874" y="33917480"/>
            <a:ext cx="12846047" cy="6376063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97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07745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2pPr>
            <a:lvl3pPr marL="2016125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3pPr>
            <a:lvl4pPr marL="302387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4pPr>
            <a:lvl5pPr marL="403225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5pPr>
            <a:lvl6pPr marL="5039995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6pPr>
            <a:lvl7pPr marL="604774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7pPr>
            <a:lvl8pPr marL="705612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8pPr>
            <a:lvl9pPr marL="8063865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06016" y="4471181"/>
            <a:ext cx="18138047" cy="518551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06016" y="11032441"/>
            <a:ext cx="8560063" cy="3489637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601858" y="11032441"/>
            <a:ext cx="8560063" cy="34896378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06016" y="4471181"/>
            <a:ext cx="18138047" cy="518551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06016" y="10503307"/>
            <a:ext cx="8833890" cy="2804409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41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30" b="1"/>
            </a:lvl4pPr>
            <a:lvl5pPr marL="4032250" indent="0">
              <a:buNone/>
              <a:defRPr sz="3530" b="1"/>
            </a:lvl5pPr>
            <a:lvl6pPr marL="5039995" indent="0">
              <a:buNone/>
              <a:defRPr sz="3530" b="1"/>
            </a:lvl6pPr>
            <a:lvl7pPr marL="6047740" indent="0">
              <a:buNone/>
              <a:defRPr sz="3530" b="1"/>
            </a:lvl7pPr>
            <a:lvl8pPr marL="7056120" indent="0">
              <a:buNone/>
              <a:defRPr sz="3530" b="1"/>
            </a:lvl8pPr>
            <a:lvl9pPr marL="8063865" indent="0">
              <a:buNone/>
              <a:defRPr sz="353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06016" y="13625197"/>
            <a:ext cx="8833890" cy="3230362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0311083" y="10448402"/>
            <a:ext cx="8833890" cy="2804409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41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30" b="1"/>
            </a:lvl4pPr>
            <a:lvl5pPr marL="4032250" indent="0">
              <a:buNone/>
              <a:defRPr sz="3530" b="1"/>
            </a:lvl5pPr>
            <a:lvl6pPr marL="5039995" indent="0">
              <a:buNone/>
              <a:defRPr sz="3530" b="1"/>
            </a:lvl6pPr>
            <a:lvl7pPr marL="6047740" indent="0">
              <a:buNone/>
              <a:defRPr sz="3530" b="1"/>
            </a:lvl7pPr>
            <a:lvl8pPr marL="7056120" indent="0">
              <a:buNone/>
              <a:defRPr sz="3530" b="1"/>
            </a:lvl8pPr>
            <a:lvl9pPr marL="8063865" indent="0">
              <a:buNone/>
              <a:defRPr sz="353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0311083" y="13625197"/>
            <a:ext cx="8833890" cy="3230362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06016" y="4471181"/>
            <a:ext cx="18138047" cy="518551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005900" y="11428667"/>
            <a:ext cx="8653050" cy="33866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53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0500661" y="11429291"/>
            <a:ext cx="8643402" cy="3386456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53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2023-6-21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6923685" y="6720000"/>
            <a:ext cx="1726299" cy="3696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6175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512000" y="6720000"/>
            <a:ext cx="15161669" cy="36960000"/>
          </a:xfrm>
        </p:spPr>
        <p:txBody>
          <a:bodyPr vert="eaVert" lIns="46800" tIns="46800" rIns="46800" bIns="46800"/>
          <a:lstStyle>
            <a:lvl1pPr marL="504190" indent="-504190">
              <a:spcAft>
                <a:spcPts val="1000"/>
              </a:spcAft>
              <a:defRPr spc="300"/>
            </a:lvl1pPr>
            <a:lvl2pPr marL="1511935" indent="-504190">
              <a:defRPr spc="300"/>
            </a:lvl2pPr>
            <a:lvl3pPr marL="2520315" indent="-504190">
              <a:defRPr spc="300"/>
            </a:lvl3pPr>
            <a:lvl4pPr marL="3528060" indent="-504190">
              <a:defRPr spc="300"/>
            </a:lvl4pPr>
            <a:lvl5pPr marL="4535805" indent="-50419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06016" y="4471181"/>
            <a:ext cx="18138047" cy="5185512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06016" y="10953071"/>
            <a:ext cx="18138047" cy="3497574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11968" y="46405039"/>
            <a:ext cx="4464567" cy="2328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20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2023-6-21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805984" y="46405039"/>
            <a:ext cx="6548031" cy="2328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20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4679496" y="46405039"/>
            <a:ext cx="4464567" cy="2328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20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6B5E03-E65E-4F76-871C-7047ABBAA1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"/>
            <a:ext cx="20159663" cy="5039980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30A905-A18A-45A0-B276-DC3790589482}"/>
              </a:ext>
            </a:extLst>
          </p:cNvPr>
          <p:cNvSpPr txBox="1"/>
          <p:nvPr userDrawn="1"/>
        </p:nvSpPr>
        <p:spPr>
          <a:xfrm>
            <a:off x="643428" y="296261"/>
            <a:ext cx="16639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b="1" dirty="0">
                <a:solidFill>
                  <a:srgbClr val="F1B035"/>
                </a:solidFill>
              </a:rPr>
              <a:t>ICIRA 2023   </a:t>
            </a:r>
          </a:p>
          <a:p>
            <a:r>
              <a:rPr lang="en-US" altLang="zh-CN" sz="4000" b="1" i="1" dirty="0">
                <a:solidFill>
                  <a:schemeClr val="bg1"/>
                </a:solidFill>
              </a:rPr>
              <a:t>Smart Robotics for Sustainable Society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B97FF8-8F36-4675-9168-4BED8A663185}"/>
              </a:ext>
            </a:extLst>
          </p:cNvPr>
          <p:cNvSpPr txBox="1"/>
          <p:nvPr userDrawn="1"/>
        </p:nvSpPr>
        <p:spPr>
          <a:xfrm>
            <a:off x="-1" y="46263482"/>
            <a:ext cx="20159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ICIRA 2023 </a:t>
            </a:r>
          </a:p>
          <a:p>
            <a:pPr algn="ctr"/>
            <a:r>
              <a:rPr lang="en-US" altLang="zh-CN" sz="4100" b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The 16th International Conference on Intelligent Robotics and Applications</a:t>
            </a:r>
          </a:p>
          <a:p>
            <a:pPr algn="ctr"/>
            <a:r>
              <a:rPr lang="en-US" altLang="zh-CN" sz="4100" b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Hangzhou, China</a:t>
            </a:r>
            <a:endParaRPr lang="zh-CN" altLang="en-US" sz="4100" b="1" kern="12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016125" rtl="0" eaLnBrk="1" fontAlgn="auto" latinLnBrk="0" hangingPunct="1">
        <a:lnSpc>
          <a:spcPct val="100000"/>
        </a:lnSpc>
        <a:spcBef>
          <a:spcPct val="0"/>
        </a:spcBef>
        <a:buNone/>
        <a:defRPr sz="793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504190" indent="-504190" algn="l" defTabSz="2016125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97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511935" indent="-504190" algn="l" defTabSz="2016125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549015" algn="l"/>
          <a:tab pos="3549015" algn="l"/>
          <a:tab pos="3549015" algn="l"/>
          <a:tab pos="3549015" algn="l"/>
        </a:tabLst>
        <a:defRPr sz="353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520315" indent="-504190" algn="l" defTabSz="2016125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53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528060" indent="-504190" algn="l" defTabSz="2016125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30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535805" indent="-504190" algn="l" defTabSz="2016125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30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544185" indent="-504190" algn="l" defTabSz="2016125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551930" indent="-504190" algn="l" defTabSz="2016125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560310" indent="-504190" algn="l" defTabSz="2016125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568055" indent="-504190" algn="l" defTabSz="2016125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1pPr>
      <a:lvl2pPr marL="100774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201612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03225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03999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04774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05612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06386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B7F94A-80D5-4A75-8B38-D829E346A485}"/>
              </a:ext>
            </a:extLst>
          </p:cNvPr>
          <p:cNvSpPr txBox="1"/>
          <p:nvPr/>
        </p:nvSpPr>
        <p:spPr>
          <a:xfrm>
            <a:off x="11505129" y="651974"/>
            <a:ext cx="8654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FF"/>
                </a:solidFill>
              </a:rPr>
              <a:t>Company, Univ./Lab logo</a:t>
            </a:r>
            <a:endParaRPr lang="en-US" altLang="zh-CN" sz="4000" i="1" dirty="0">
              <a:solidFill>
                <a:srgbClr val="FFFFFF"/>
              </a:solidFill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EC41406-B98F-4E1A-82FB-504D81A5B524}"/>
              </a:ext>
            </a:extLst>
          </p:cNvPr>
          <p:cNvSpPr txBox="1">
            <a:spLocks/>
          </p:cNvSpPr>
          <p:nvPr/>
        </p:nvSpPr>
        <p:spPr>
          <a:xfrm>
            <a:off x="0" y="3969982"/>
            <a:ext cx="20159663" cy="19812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302387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19845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7600" cap="small" dirty="0">
                <a:solidFill>
                  <a:srgbClr val="FFFFFF"/>
                </a:solidFill>
                <a:latin typeface="Arial" charset="0"/>
                <a:cs typeface="Arial" charset="0"/>
              </a:rPr>
              <a:t>Title of Poster Arial 72 </a:t>
            </a:r>
            <a:r>
              <a:rPr lang="en-US" sz="7600" cap="small" dirty="0" err="1">
                <a:solidFill>
                  <a:srgbClr val="FFFFFF"/>
                </a:solidFill>
                <a:latin typeface="Arial" charset="0"/>
                <a:cs typeface="Arial" charset="0"/>
              </a:rPr>
              <a:t>pt</a:t>
            </a:r>
            <a:r>
              <a:rPr lang="en-US" sz="7600" cap="small" dirty="0">
                <a:solidFill>
                  <a:srgbClr val="FFFFFF"/>
                </a:solidFill>
                <a:latin typeface="Arial" charset="0"/>
                <a:cs typeface="Arial" charset="0"/>
              </a:rPr>
              <a:t> Centered </a:t>
            </a:r>
          </a:p>
          <a:p>
            <a:pPr>
              <a:defRPr/>
            </a:pPr>
            <a:r>
              <a:rPr lang="en-US" sz="7600" cap="small" dirty="0">
                <a:solidFill>
                  <a:srgbClr val="FFFFFF"/>
                </a:solidFill>
                <a:latin typeface="Arial" charset="0"/>
                <a:cs typeface="Arial" charset="0"/>
              </a:rPr>
              <a:t>on Poster, Small Caps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906B31A0-0906-42B6-8F09-FFBF9FCB631C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0" y="5848333"/>
            <a:ext cx="20159663" cy="3816429"/>
          </a:xfrm>
          <a:prstGeom prst="rect">
            <a:avLst/>
          </a:prstGeom>
          <a:noFill/>
          <a:ln w="9525">
            <a:solidFill>
              <a:srgbClr val="F7FFF7">
                <a:alpha val="10196"/>
              </a:srgb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 b="1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4200" b="1" dirty="0">
                <a:solidFill>
                  <a:srgbClr val="FFFFFF"/>
                </a:solidFill>
                <a:cs typeface="Arial" panose="020B0604020202020204" pitchFamily="34" charset="0"/>
              </a:rPr>
              <a:t>Author box centered on poster</a:t>
            </a:r>
          </a:p>
          <a:p>
            <a:pPr algn="ctr" eaLnBrk="1" hangingPunct="1"/>
            <a:r>
              <a:rPr lang="en-US" altLang="en-US" sz="4200" b="1" dirty="0">
                <a:solidFill>
                  <a:srgbClr val="FFFFFF"/>
                </a:solidFill>
                <a:cs typeface="Arial" panose="020B0604020202020204" pitchFamily="34" charset="0"/>
              </a:rPr>
              <a:t>Author Arial 42 </a:t>
            </a:r>
            <a:r>
              <a:rPr lang="en-US" altLang="en-US" sz="4200" b="1" dirty="0" err="1">
                <a:solidFill>
                  <a:srgbClr val="FFFFFF"/>
                </a:solidFill>
                <a:cs typeface="Arial" panose="020B0604020202020204" pitchFamily="34" charset="0"/>
              </a:rPr>
              <a:t>pt</a:t>
            </a:r>
            <a:r>
              <a:rPr lang="en-US" altLang="en-US" sz="4200" b="1" dirty="0">
                <a:solidFill>
                  <a:srgbClr val="FFFFFF"/>
                </a:solidFill>
                <a:cs typeface="Arial" panose="020B0604020202020204" pitchFamily="34" charset="0"/>
              </a:rPr>
              <a:t> bold centered</a:t>
            </a:r>
          </a:p>
          <a:p>
            <a:pPr algn="ctr" eaLnBrk="1" hangingPunct="1"/>
            <a:r>
              <a:rPr lang="en-US" altLang="en-US" sz="3800" i="1" dirty="0">
                <a:solidFill>
                  <a:srgbClr val="FFFFFF"/>
                </a:solidFill>
                <a:cs typeface="Arial" panose="020B0604020202020204" pitchFamily="34" charset="0"/>
              </a:rPr>
              <a:t>Affiliations Arial 38 </a:t>
            </a:r>
            <a:r>
              <a:rPr lang="en-US" altLang="en-US" sz="3800" i="1" dirty="0" err="1">
                <a:solidFill>
                  <a:srgbClr val="FFFFFF"/>
                </a:solidFill>
                <a:cs typeface="Arial" panose="020B0604020202020204" pitchFamily="34" charset="0"/>
              </a:rPr>
              <a:t>pt</a:t>
            </a:r>
            <a:r>
              <a:rPr lang="en-US" altLang="en-US" sz="3800" i="1" dirty="0">
                <a:solidFill>
                  <a:srgbClr val="FFFFFF"/>
                </a:solidFill>
                <a:cs typeface="Arial" panose="020B0604020202020204" pitchFamily="34" charset="0"/>
              </a:rPr>
              <a:t> italics centered</a:t>
            </a:r>
          </a:p>
          <a:p>
            <a:pPr algn="ctr" eaLnBrk="1" hangingPunct="1"/>
            <a:r>
              <a:rPr lang="en-US" altLang="en-US" sz="3800" dirty="0">
                <a:solidFill>
                  <a:srgbClr val="FFFFFF"/>
                </a:solidFill>
                <a:cs typeface="Arial" panose="020B0604020202020204" pitchFamily="34" charset="0"/>
              </a:rPr>
              <a:t>Upper and lower case</a:t>
            </a:r>
          </a:p>
          <a:p>
            <a:pPr algn="ctr" eaLnBrk="1" hangingPunct="1"/>
            <a:r>
              <a:rPr lang="en-US" altLang="en-US" sz="3800" dirty="0">
                <a:solidFill>
                  <a:srgbClr val="FFFFFF"/>
                </a:solidFill>
                <a:cs typeface="Arial" panose="020B0604020202020204" pitchFamily="34" charset="0"/>
              </a:rPr>
              <a:t>email address</a:t>
            </a:r>
            <a:br>
              <a:rPr lang="en-US" altLang="en-US" sz="3600" dirty="0">
                <a:solidFill>
                  <a:srgbClr val="FFFFFF"/>
                </a:solidFill>
                <a:cs typeface="Arial" panose="020B0604020202020204" pitchFamily="34" charset="0"/>
              </a:rPr>
            </a:br>
            <a:endParaRPr lang="en-US" altLang="en-US" sz="2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570157F-0C0C-4283-BEBA-43D91D8F2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12" y="10156532"/>
            <a:ext cx="18845920" cy="8217634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Abstract </a:t>
            </a:r>
          </a:p>
          <a:p>
            <a:pPr algn="ctr" eaLnBrk="1" hangingPunct="1">
              <a:defRPr/>
            </a:pPr>
            <a:br>
              <a:rPr lang="en-US" sz="3200" b="1" cap="small" dirty="0">
                <a:latin typeface="Arial" charset="0"/>
                <a:ea typeface="+mn-ea"/>
                <a:cs typeface="Arial" charset="0"/>
              </a:rPr>
            </a:b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(header in bold Arial 32 pt font Small Caps)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200 words max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Body text in Arial 28 point font, all text fully justified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algn="ctr" eaLnBrk="1" hangingPunct="1">
              <a:defRPr/>
            </a:pPr>
            <a:r>
              <a:rPr lang="en-US" sz="3200" b="1" dirty="0">
                <a:latin typeface="Arial" charset="0"/>
                <a:ea typeface="+mn-ea"/>
                <a:cs typeface="Arial" charset="0"/>
              </a:rPr>
              <a:t>Abstract box</a:t>
            </a: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  <a:ea typeface="+mn-ea"/>
                <a:cs typeface="Arial" charset="0"/>
              </a:rPr>
              <a:t>Adjust the box size to fit around the text</a:t>
            </a: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8104960-C277-47F5-8213-8BC0048824CD}"/>
              </a:ext>
            </a:extLst>
          </p:cNvPr>
          <p:cNvSpPr txBox="1">
            <a:spLocks/>
          </p:cNvSpPr>
          <p:nvPr/>
        </p:nvSpPr>
        <p:spPr>
          <a:xfrm>
            <a:off x="648112" y="18374166"/>
            <a:ext cx="9431719" cy="12685690"/>
          </a:xfrm>
          <a:prstGeom prst="rect">
            <a:avLst/>
          </a:prstGeom>
          <a:noFill/>
          <a:ln>
            <a:solidFill>
              <a:schemeClr val="tx1">
                <a:alpha val="10000"/>
              </a:schemeClr>
            </a:solidFill>
          </a:ln>
        </p:spPr>
        <p:txBody>
          <a:bodyPr lIns="438912" tIns="219456" rIns="438912" bIns="219456"/>
          <a:lstStyle/>
          <a:p>
            <a:pPr marL="1645920" indent="-1645920" eaLnBrk="1" hangingPunct="1">
              <a:buFont typeface="Arial" pitchFamily="34" charset="0"/>
              <a:buNone/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Text box 1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3200" b="1" cap="small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3200" b="1" cap="small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Headers in bold Arial 32 </a:t>
            </a:r>
            <a:r>
              <a:rPr lang="en-US" sz="3200" b="1" cap="small" dirty="0" err="1">
                <a:latin typeface="Arial" charset="0"/>
                <a:ea typeface="+mn-ea"/>
                <a:cs typeface="Arial" charset="0"/>
              </a:rPr>
              <a:t>pt</a:t>
            </a: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 Font Small Caps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3200" b="1" cap="small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32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2800" dirty="0">
                <a:latin typeface="Arial" charset="0"/>
                <a:cs typeface="Arial" charset="0"/>
              </a:rPr>
              <a:t>Possible header sections (authors fill in based on research)</a:t>
            </a:r>
          </a:p>
          <a:p>
            <a:pPr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2800" b="1" cap="small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INTRODUCTION (OR BACKGROUND)</a:t>
            </a: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2800" b="1" cap="small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RESULTS</a:t>
            </a: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2800" b="1" cap="small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DISCUSSION</a:t>
            </a: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2800" b="1" cap="small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CONCLUSION</a:t>
            </a:r>
          </a:p>
          <a:p>
            <a:pPr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cs typeface="Arial" charset="0"/>
              </a:rPr>
              <a:t>B</a:t>
            </a:r>
            <a:r>
              <a:rPr lang="en-US" altLang="zh-CN" sz="2800" dirty="0">
                <a:latin typeface="Arial" charset="0"/>
                <a:cs typeface="Arial" charset="0"/>
              </a:rPr>
              <a:t>ody  text in Arial 28 point font, upper and lower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All text fully justified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tabLst>
                <a:tab pos="1731963" algn="l"/>
              </a:tabLst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Figures, tables and other graphics should be inserted within the confines of the text box areas shown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9" name="Group 55">
            <a:extLst>
              <a:ext uri="{FF2B5EF4-FFF2-40B4-BE49-F238E27FC236}">
                <a16:creationId xmlns:a16="http://schemas.microsoft.com/office/drawing/2014/main" id="{FADC0E74-7494-4B50-9057-1292797ABDF8}"/>
              </a:ext>
            </a:extLst>
          </p:cNvPr>
          <p:cNvGrpSpPr>
            <a:grpSpLocks/>
          </p:cNvGrpSpPr>
          <p:nvPr/>
        </p:nvGrpSpPr>
        <p:grpSpPr bwMode="auto">
          <a:xfrm>
            <a:off x="1132463" y="20971294"/>
            <a:ext cx="8640000" cy="216000"/>
            <a:chOff x="914400" y="5978525"/>
            <a:chExt cx="11122674" cy="279400"/>
          </a:xfrm>
        </p:grpSpPr>
        <p:cxnSp>
          <p:nvCxnSpPr>
            <p:cNvPr id="10" name="AutoShape 43">
              <a:extLst>
                <a:ext uri="{FF2B5EF4-FFF2-40B4-BE49-F238E27FC236}">
                  <a16:creationId xmlns:a16="http://schemas.microsoft.com/office/drawing/2014/main" id="{178E78E9-147F-40D9-B791-0B5840C37B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76338" y="6105525"/>
              <a:ext cx="10860736" cy="0"/>
            </a:xfrm>
            <a:prstGeom prst="straightConnector1">
              <a:avLst/>
            </a:prstGeom>
            <a:noFill/>
            <a:ln w="57150">
              <a:gradFill>
                <a:gsLst>
                  <a:gs pos="0">
                    <a:schemeClr val="accent4">
                      <a:lumMod val="75000"/>
                    </a:schemeClr>
                  </a:gs>
                  <a:gs pos="50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C374829D-0197-4FF6-8C8D-B38F09B0A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978525"/>
              <a:ext cx="261938" cy="279400"/>
            </a:xfrm>
            <a:prstGeom prst="rect">
              <a:avLst/>
            </a:prstGeom>
            <a:noFill/>
            <a:ln w="57150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zh-CN" altLang="zh-CN" sz="5120">
                <a:ea typeface="宋体" panose="02010600030101010101" pitchFamily="2" charset="-122"/>
              </a:endParaRPr>
            </a:p>
          </p:txBody>
        </p:sp>
      </p:grp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3580F41-E04C-4253-9B2C-9230AAE6473C}"/>
              </a:ext>
            </a:extLst>
          </p:cNvPr>
          <p:cNvSpPr txBox="1">
            <a:spLocks/>
          </p:cNvSpPr>
          <p:nvPr/>
        </p:nvSpPr>
        <p:spPr bwMode="auto">
          <a:xfrm>
            <a:off x="10086054" y="32025785"/>
            <a:ext cx="9432000" cy="12307868"/>
          </a:xfrm>
          <a:prstGeom prst="rect">
            <a:avLst/>
          </a:prstGeom>
          <a:noFill/>
          <a:ln w="9525">
            <a:solidFill>
              <a:schemeClr val="tx1">
                <a:alpha val="10196"/>
              </a:schemeClr>
            </a:solidFill>
            <a:miter lim="800000"/>
            <a:headEnd/>
            <a:tailEnd/>
          </a:ln>
        </p:spPr>
        <p:txBody>
          <a:bodyPr lIns="438912" tIns="219456" rIns="438912" bIns="219456"/>
          <a:lstStyle>
            <a:lvl1pPr marL="1644650" indent="-16446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defTabSz="4389120" eaLnBrk="1" fontAlgn="auto" hangingPunct="1">
              <a:spcBef>
                <a:spcPct val="20000"/>
              </a:spcBef>
              <a:spcAft>
                <a:spcPts val="0"/>
              </a:spcAft>
              <a:tabLst>
                <a:tab pos="1731963" algn="l"/>
              </a:tabLst>
              <a:defRPr/>
            </a:pPr>
            <a:r>
              <a:rPr lang="en-US" altLang="en-US" sz="2800" dirty="0">
                <a:latin typeface="Arial" charset="0"/>
                <a:ea typeface="+mn-ea"/>
                <a:cs typeface="Arial" charset="0"/>
              </a:rPr>
              <a:t>Text box 3</a:t>
            </a: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algn="just" eaLnBrk="1" hangingPunct="1"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  <a:defRPr/>
            </a:pPr>
            <a:r>
              <a:rPr lang="en-US" altLang="en-US" sz="3200" b="1" cap="small" dirty="0">
                <a:latin typeface="Arial" charset="0"/>
                <a:ea typeface="+mn-ea"/>
                <a:cs typeface="Arial" charset="0"/>
              </a:rPr>
              <a:t>Headers in Bold Arial 32 </a:t>
            </a:r>
            <a:r>
              <a:rPr lang="en-US" altLang="en-US" sz="3200" b="1" cap="small" dirty="0" err="1">
                <a:latin typeface="Arial" charset="0"/>
                <a:ea typeface="+mn-ea"/>
                <a:cs typeface="Arial" charset="0"/>
              </a:rPr>
              <a:t>pt</a:t>
            </a:r>
            <a:r>
              <a:rPr lang="en-US" altLang="en-US" sz="3200" b="1" cap="small" dirty="0">
                <a:latin typeface="Arial" charset="0"/>
                <a:ea typeface="+mn-ea"/>
                <a:cs typeface="Arial" charset="0"/>
              </a:rPr>
              <a:t> font Small Caps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  <a:tabLst>
                <a:tab pos="1731963" algn="l"/>
              </a:tabLst>
              <a:defRPr/>
            </a:pPr>
            <a:endParaRPr lang="en-US" altLang="en-US" sz="3200" b="1" cap="small" dirty="0">
              <a:latin typeface="Arial" charset="0"/>
              <a:ea typeface="+mn-ea"/>
              <a:cs typeface="Arial" charset="0"/>
            </a:endParaRP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Body text in Arial 28 point font, upper and lower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en-US" altLang="en-US" sz="2800" dirty="0">
              <a:cs typeface="Arial" panose="020B0604020202020204" pitchFamily="34" charset="0"/>
            </a:endParaRP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All text fully justified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tabLst>
                <a:tab pos="1731963" algn="l"/>
              </a:tabLst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Figures, tables and other graphics should be inserted within the confines of the text box areas shown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3200" b="1" dirty="0">
                <a:cs typeface="Arial" panose="020B0604020202020204" pitchFamily="34" charset="0"/>
              </a:rPr>
              <a:t>REFERENCES</a:t>
            </a: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en-US" altLang="en-US" sz="3200" b="1" dirty="0">
                <a:cs typeface="Arial" panose="020B0604020202020204" pitchFamily="34" charset="0"/>
              </a:rPr>
              <a:t>ACKNOWLEDGMENT</a:t>
            </a: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Acknowledge any source(s) of funding</a:t>
            </a:r>
          </a:p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Do not forget to include the grant number(s) if the work was funded by a national funding agency. </a:t>
            </a:r>
            <a:endParaRPr lang="en-US" altLang="en-US" sz="3200" dirty="0">
              <a:cs typeface="Arial" panose="020B0604020202020204" pitchFamily="34" charset="0"/>
            </a:endParaRPr>
          </a:p>
        </p:txBody>
      </p:sp>
      <p:grpSp>
        <p:nvGrpSpPr>
          <p:cNvPr id="13" name="Group 55">
            <a:extLst>
              <a:ext uri="{FF2B5EF4-FFF2-40B4-BE49-F238E27FC236}">
                <a16:creationId xmlns:a16="http://schemas.microsoft.com/office/drawing/2014/main" id="{3B7766AB-87A4-4E21-9462-78E96DF14E2B}"/>
              </a:ext>
            </a:extLst>
          </p:cNvPr>
          <p:cNvGrpSpPr>
            <a:grpSpLocks/>
          </p:cNvGrpSpPr>
          <p:nvPr/>
        </p:nvGrpSpPr>
        <p:grpSpPr bwMode="auto">
          <a:xfrm>
            <a:off x="10564182" y="34730912"/>
            <a:ext cx="8640000" cy="216000"/>
            <a:chOff x="914400" y="5978525"/>
            <a:chExt cx="11122674" cy="279400"/>
          </a:xfrm>
        </p:grpSpPr>
        <p:cxnSp>
          <p:nvCxnSpPr>
            <p:cNvPr id="14" name="AutoShape 43">
              <a:extLst>
                <a:ext uri="{FF2B5EF4-FFF2-40B4-BE49-F238E27FC236}">
                  <a16:creationId xmlns:a16="http://schemas.microsoft.com/office/drawing/2014/main" id="{538BFED9-FDCC-458D-A4EB-EDD5B9077F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76338" y="6105525"/>
              <a:ext cx="10860736" cy="0"/>
            </a:xfrm>
            <a:prstGeom prst="straightConnector1">
              <a:avLst/>
            </a:prstGeom>
            <a:noFill/>
            <a:ln w="57150">
              <a:gradFill>
                <a:gsLst>
                  <a:gs pos="0">
                    <a:schemeClr val="accent4">
                      <a:lumMod val="75000"/>
                    </a:schemeClr>
                  </a:gs>
                  <a:gs pos="50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44">
              <a:extLst>
                <a:ext uri="{FF2B5EF4-FFF2-40B4-BE49-F238E27FC236}">
                  <a16:creationId xmlns:a16="http://schemas.microsoft.com/office/drawing/2014/main" id="{BBCAA75B-EF0C-420D-90AC-653799234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978525"/>
              <a:ext cx="261938" cy="279400"/>
            </a:xfrm>
            <a:prstGeom prst="rect">
              <a:avLst/>
            </a:prstGeom>
            <a:noFill/>
            <a:ln w="57150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zh-CN" altLang="zh-CN" sz="5120">
                <a:ea typeface="宋体" panose="02010600030101010101" pitchFamily="2" charset="-122"/>
              </a:endParaRPr>
            </a:p>
          </p:txBody>
        </p:sp>
      </p:grp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DEC58095-4C10-4D48-A2D2-A3E88383028C}"/>
              </a:ext>
            </a:extLst>
          </p:cNvPr>
          <p:cNvSpPr txBox="1">
            <a:spLocks/>
          </p:cNvSpPr>
          <p:nvPr/>
        </p:nvSpPr>
        <p:spPr bwMode="auto">
          <a:xfrm>
            <a:off x="648112" y="32568047"/>
            <a:ext cx="9396001" cy="894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8912" tIns="219456" rIns="438912" bIns="219456"/>
          <a:lstStyle>
            <a:lvl1pPr marL="1644650" indent="-16446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r>
              <a:rPr lang="en-US" altLang="en-US" sz="3200" b="1" i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Frequently Asked Questions</a:t>
            </a:r>
            <a:r>
              <a:rPr lang="en-US" altLang="en-US" sz="3200" b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:</a:t>
            </a: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r>
              <a:rPr lang="en-US" altLang="en-US" sz="3200" dirty="0">
                <a:latin typeface="Arial" charset="0"/>
                <a:ea typeface="+mn-ea"/>
                <a:cs typeface="Arial" charset="0"/>
              </a:rPr>
              <a:t>1</a:t>
            </a:r>
            <a:r>
              <a:rPr lang="en-US" altLang="en-US" sz="3200" dirty="0">
                <a:latin typeface="Arial" charset="0"/>
                <a:cs typeface="Arial" charset="0"/>
              </a:rPr>
              <a:t>. Who should print and set up my poster?</a:t>
            </a:r>
          </a:p>
          <a:p>
            <a:pPr marL="457200" indent="-457200" defTabSz="438912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1731963" algn="l"/>
              </a:tabLst>
              <a:defRPr/>
            </a:pPr>
            <a:r>
              <a:rPr lang="en-US" altLang="en-US" sz="3200" dirty="0">
                <a:latin typeface="Arial" charset="0"/>
                <a:cs typeface="Arial" charset="0"/>
              </a:rPr>
              <a:t>C</a:t>
            </a:r>
            <a:r>
              <a:rPr lang="en-US" altLang="zh-CN" sz="3200" dirty="0">
                <a:latin typeface="Arial" charset="0"/>
                <a:cs typeface="Arial" charset="0"/>
              </a:rPr>
              <a:t>onference organizer will print and set up your poster in advance.</a:t>
            </a: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r>
              <a:rPr lang="en-US" altLang="en-US" sz="3200" dirty="0">
                <a:latin typeface="Arial" charset="0"/>
                <a:cs typeface="Arial" charset="0"/>
              </a:rPr>
              <a:t>2</a:t>
            </a:r>
            <a:r>
              <a:rPr lang="en-US" altLang="en-US" sz="3200" dirty="0">
                <a:cs typeface="Arial" panose="020B0604020202020204" pitchFamily="34" charset="0"/>
              </a:rPr>
              <a:t>. Is there any audio visual equipment allowed in poster sessions?</a:t>
            </a:r>
          </a:p>
          <a:p>
            <a:pPr marL="457200" indent="-457200" defTabSz="438912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1731963" algn="l"/>
              </a:tabLst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No, not available.</a:t>
            </a: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3. Can I modify the slide master(template)?</a:t>
            </a:r>
          </a:p>
          <a:p>
            <a:pPr marL="457200" indent="-457200" defTabSz="438912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1731963" algn="l"/>
              </a:tabLst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No, none allowed. </a:t>
            </a:r>
          </a:p>
          <a:p>
            <a:pPr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4. Guidelines for poster submission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Save as a PDF file (not exceed 15 MB).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3200" dirty="0">
                <a:cs typeface="Arial" panose="020B0604020202020204" pitchFamily="34" charset="0"/>
              </a:rPr>
              <a:t>Email</a:t>
            </a:r>
            <a:r>
              <a:rPr lang="en-US" altLang="en-US" sz="3200" dirty="0">
                <a:cs typeface="Arial" panose="020B0604020202020204" pitchFamily="34" charset="0"/>
              </a:rPr>
              <a:t> the poster to</a:t>
            </a:r>
            <a:r>
              <a:rPr lang="zh-CN" altLang="en-US" sz="3200" dirty="0">
                <a:cs typeface="Arial" panose="020B0604020202020204" pitchFamily="34" charset="0"/>
              </a:rPr>
              <a:t> </a:t>
            </a:r>
            <a:r>
              <a:rPr lang="en-US" altLang="zh-CN" sz="3200" dirty="0">
                <a:cs typeface="Arial" panose="020B0604020202020204" pitchFamily="34" charset="0"/>
              </a:rPr>
              <a:t>info@icira2023.org, and check more info</a:t>
            </a:r>
            <a:r>
              <a:rPr lang="en-US" altLang="en-US" sz="3200" dirty="0">
                <a:cs typeface="Arial" panose="020B0604020202020204" pitchFamily="34" charset="0"/>
              </a:rPr>
              <a:t> from the </a:t>
            </a:r>
            <a:r>
              <a:rPr lang="en-US" altLang="zh-CN" sz="3200" dirty="0">
                <a:cs typeface="Arial" panose="020B0604020202020204" pitchFamily="34" charset="0"/>
              </a:rPr>
              <a:t>ICIRA2023</a:t>
            </a:r>
            <a:r>
              <a:rPr lang="en-US" altLang="en-US" sz="3200" dirty="0">
                <a:cs typeface="Arial" panose="020B0604020202020204" pitchFamily="34" charset="0"/>
              </a:rPr>
              <a:t> web: https://icira2023.org.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Please double check your poster pdf quality before submission via email.</a:t>
            </a: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endParaRPr lang="en-US" altLang="zh-CN" sz="3200" strike="sngStrike" dirty="0">
              <a:cs typeface="Arial" panose="020B0604020202020204" pitchFamily="34" charset="0"/>
            </a:endParaRP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endParaRPr lang="en-US" altLang="en-US" sz="3200" dirty="0">
              <a:cs typeface="Arial" panose="020B0604020202020204" pitchFamily="34" charset="0"/>
            </a:endParaRP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endParaRPr lang="en-US" altLang="en-US" sz="3200" dirty="0">
              <a:cs typeface="Arial" panose="020B0604020202020204" pitchFamily="34" charset="0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056452D4-982E-4217-BB09-8D56044D75C3}"/>
              </a:ext>
            </a:extLst>
          </p:cNvPr>
          <p:cNvSpPr txBox="1">
            <a:spLocks/>
          </p:cNvSpPr>
          <p:nvPr/>
        </p:nvSpPr>
        <p:spPr>
          <a:xfrm>
            <a:off x="10100413" y="18374166"/>
            <a:ext cx="9431719" cy="13619377"/>
          </a:xfrm>
          <a:prstGeom prst="rect">
            <a:avLst/>
          </a:prstGeom>
          <a:noFill/>
          <a:ln>
            <a:solidFill>
              <a:schemeClr val="tx1">
                <a:alpha val="10000"/>
              </a:schemeClr>
            </a:solidFill>
          </a:ln>
        </p:spPr>
        <p:txBody>
          <a:bodyPr lIns="438912" tIns="219456" rIns="438912" bIns="219456"/>
          <a:lstStyle/>
          <a:p>
            <a:pPr marL="1645920" indent="-1645920" eaLnBrk="1" hangingPunct="1">
              <a:buFont typeface="Arial" pitchFamily="34" charset="0"/>
              <a:buNone/>
              <a:defRPr/>
            </a:pPr>
            <a:r>
              <a:rPr lang="en-US" sz="2800" dirty="0">
                <a:latin typeface="Arial" charset="0"/>
                <a:ea typeface="+mn-ea"/>
                <a:cs typeface="Arial" charset="0"/>
              </a:rPr>
              <a:t>Text box 2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3200" b="1" cap="small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3200" b="1" cap="small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Headers in bold Arial 32 </a:t>
            </a:r>
            <a:r>
              <a:rPr lang="en-US" sz="3200" b="1" cap="small" dirty="0" err="1">
                <a:latin typeface="Arial" charset="0"/>
                <a:ea typeface="+mn-ea"/>
                <a:cs typeface="Arial" charset="0"/>
              </a:rPr>
              <a:t>pt</a:t>
            </a:r>
            <a:r>
              <a:rPr lang="en-US" sz="3200" b="1" cap="small" dirty="0">
                <a:latin typeface="Arial" charset="0"/>
                <a:ea typeface="+mn-ea"/>
                <a:cs typeface="Arial" charset="0"/>
              </a:rPr>
              <a:t> Font Small Caps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3200" b="1" cap="small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3200" dirty="0">
              <a:latin typeface="Arial" charset="0"/>
              <a:ea typeface="+mn-ea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3200" dirty="0">
              <a:latin typeface="Arial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Body text in Arial 28 point font, upper and lower</a:t>
            </a:r>
          </a:p>
          <a:p>
            <a:pPr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All text fully justified</a:t>
            </a:r>
          </a:p>
          <a:p>
            <a:pPr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>
              <a:tabLst>
                <a:tab pos="1731963" algn="l"/>
              </a:tabLst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Figures, tables and other graphics should be inserted within the confines of the text box areas shown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  <a:p>
            <a:pPr eaLnBrk="1" hangingPunct="1">
              <a:defRPr/>
            </a:pPr>
            <a:endParaRPr lang="en-US" sz="2800" dirty="0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1F6FB0DF-228C-4003-849E-81AB4D1E6002}"/>
              </a:ext>
            </a:extLst>
          </p:cNvPr>
          <p:cNvSpPr txBox="1">
            <a:spLocks/>
          </p:cNvSpPr>
          <p:nvPr/>
        </p:nvSpPr>
        <p:spPr bwMode="auto">
          <a:xfrm>
            <a:off x="600536" y="41194366"/>
            <a:ext cx="9443577" cy="335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8912" tIns="219456" rIns="438912" bIns="219456"/>
          <a:lstStyle>
            <a:lvl1pPr marL="1644650" indent="-16446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r>
              <a:rPr lang="en-US" altLang="en-US" sz="3200" b="1" i="1" dirty="0">
                <a:solidFill>
                  <a:srgbClr val="FF0000"/>
                </a:solidFill>
                <a:cs typeface="Arial" panose="020B0604020202020204" pitchFamily="34" charset="0"/>
              </a:rPr>
              <a:t>Guidelines for Effective Posters-</a:t>
            </a:r>
            <a:r>
              <a:rPr lang="en-US" altLang="en-US" sz="3200" b="1" dirty="0">
                <a:solidFill>
                  <a:srgbClr val="FF0000"/>
                </a:solidFill>
                <a:cs typeface="Arial" panose="020B0604020202020204" pitchFamily="34" charset="0"/>
              </a:rPr>
              <a:t>---Some practical suggestions</a:t>
            </a:r>
            <a:r>
              <a:rPr lang="zh-CN" altLang="en-US" sz="3200" b="1" dirty="0">
                <a:solidFill>
                  <a:srgbClr val="FF0000"/>
                </a:solidFill>
                <a:cs typeface="Arial" panose="020B0604020202020204" pitchFamily="34" charset="0"/>
              </a:rPr>
              <a:t>：</a:t>
            </a:r>
            <a:endParaRPr lang="en-US" altLang="en-US" sz="32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457200" indent="-457200" defTabSz="438912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1731963" algn="l"/>
              </a:tabLst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Prepare yourself for questions/interactions from attendees during Poster Session.</a:t>
            </a:r>
          </a:p>
          <a:p>
            <a:pPr marL="457200" indent="-457200" defTabSz="438912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1731963" algn="l"/>
              </a:tabLst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Have your business cards or documentation handy for attendees to take away.</a:t>
            </a:r>
          </a:p>
          <a:p>
            <a:pPr marL="0" indent="0" defTabSz="4389120">
              <a:spcBef>
                <a:spcPct val="20000"/>
              </a:spcBef>
              <a:tabLst>
                <a:tab pos="1731963" algn="l"/>
              </a:tabLst>
              <a:defRPr/>
            </a:pPr>
            <a:endParaRPr lang="en-US" altLang="en-US" sz="3200" dirty="0">
              <a:cs typeface="Arial" panose="020B0604020202020204" pitchFamily="34" charset="0"/>
            </a:endParaRPr>
          </a:p>
        </p:txBody>
      </p:sp>
      <p:grpSp>
        <p:nvGrpSpPr>
          <p:cNvPr id="19" name="Group 55">
            <a:extLst>
              <a:ext uri="{FF2B5EF4-FFF2-40B4-BE49-F238E27FC236}">
                <a16:creationId xmlns:a16="http://schemas.microsoft.com/office/drawing/2014/main" id="{764E2ECC-18B4-4D91-8C7D-853EDEA1E562}"/>
              </a:ext>
            </a:extLst>
          </p:cNvPr>
          <p:cNvGrpSpPr>
            <a:grpSpLocks/>
          </p:cNvGrpSpPr>
          <p:nvPr/>
        </p:nvGrpSpPr>
        <p:grpSpPr bwMode="auto">
          <a:xfrm>
            <a:off x="10564182" y="20971294"/>
            <a:ext cx="8640000" cy="216000"/>
            <a:chOff x="914400" y="5978525"/>
            <a:chExt cx="11122674" cy="279400"/>
          </a:xfrm>
        </p:grpSpPr>
        <p:cxnSp>
          <p:nvCxnSpPr>
            <p:cNvPr id="20" name="AutoShape 43">
              <a:extLst>
                <a:ext uri="{FF2B5EF4-FFF2-40B4-BE49-F238E27FC236}">
                  <a16:creationId xmlns:a16="http://schemas.microsoft.com/office/drawing/2014/main" id="{9BF09AFA-CEDB-4AAA-936F-45B7D6DC60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76338" y="6105525"/>
              <a:ext cx="10860736" cy="0"/>
            </a:xfrm>
            <a:prstGeom prst="straightConnector1">
              <a:avLst/>
            </a:prstGeom>
            <a:noFill/>
            <a:ln w="57150">
              <a:gradFill>
                <a:gsLst>
                  <a:gs pos="0">
                    <a:schemeClr val="accent4">
                      <a:lumMod val="75000"/>
                    </a:schemeClr>
                  </a:gs>
                  <a:gs pos="50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ectangle 44">
              <a:extLst>
                <a:ext uri="{FF2B5EF4-FFF2-40B4-BE49-F238E27FC236}">
                  <a16:creationId xmlns:a16="http://schemas.microsoft.com/office/drawing/2014/main" id="{1D166D40-44BC-4C92-BDFB-398A1135B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978525"/>
              <a:ext cx="261938" cy="279400"/>
            </a:xfrm>
            <a:prstGeom prst="rect">
              <a:avLst/>
            </a:prstGeom>
            <a:noFill/>
            <a:ln w="57150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zh-CN" altLang="zh-CN" sz="5120">
                <a:ea typeface="宋体" panose="02010600030101010101" pitchFamily="2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98D75F86-1D7D-48BA-86EA-2F788C6BE42E}"/>
              </a:ext>
            </a:extLst>
          </p:cNvPr>
          <p:cNvSpPr txBox="1"/>
          <p:nvPr/>
        </p:nvSpPr>
        <p:spPr>
          <a:xfrm>
            <a:off x="11505129" y="2061290"/>
            <a:ext cx="8654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FFFF00"/>
                </a:solidFill>
              </a:rPr>
              <a:t>Paper ID: xxx</a:t>
            </a:r>
          </a:p>
        </p:txBody>
      </p:sp>
    </p:spTree>
    <p:extLst>
      <p:ext uri="{BB962C8B-B14F-4D97-AF65-F5344CB8AC3E}">
        <p14:creationId xmlns:p14="http://schemas.microsoft.com/office/powerpoint/2010/main" val="2365628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YyNTNlZGNhZGFiNzU5Y2I0MDAyMDBiNmY3NzU1Y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381</Words>
  <Application>Microsoft Office PowerPoint</Application>
  <PresentationFormat>自定义</PresentationFormat>
  <Paragraphs>123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MS PGothic</vt:lpstr>
      <vt:lpstr>等线</vt:lpstr>
      <vt:lpstr>宋体</vt:lpstr>
      <vt:lpstr>微软雅黑</vt:lpstr>
      <vt:lpstr>Arial</vt:lpstr>
      <vt:lpstr>Arial Narrow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ZHY</dc:creator>
  <cp:lastModifiedBy>Huiying Zhou</cp:lastModifiedBy>
  <cp:revision>202</cp:revision>
  <dcterms:created xsi:type="dcterms:W3CDTF">2019-06-19T02:08:00Z</dcterms:created>
  <dcterms:modified xsi:type="dcterms:W3CDTF">2023-06-21T04:57:03Z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275A6450E2094102A0918490CBD3CB22_11</vt:lpwstr>
  </property>
</Properties>
</file>