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nva Sans" panose="020B0604020202020204" charset="0"/>
      <p:regular r:id="rId22"/>
    </p:embeddedFont>
    <p:embeddedFont>
      <p:font typeface="Paytone One" panose="020B0604020202020204" charset="0"/>
      <p:regular r:id="rId23"/>
    </p:embeddedFont>
    <p:embeddedFont>
      <p:font typeface="Quicksand Bold" panose="020B0604020202020204" charset="0"/>
      <p:regular r:id="rId24"/>
    </p:embeddedFont>
    <p:embeddedFont>
      <p:font typeface="Quicksand Medium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2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4415E-E462-4895-AC67-60BC769B0AA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DA8DF-96EF-41F3-A3E7-26EE6A72D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DA8DF-96EF-41F3-A3E7-26EE6A72DA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58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Report page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DA8DF-96EF-41F3-A3E7-26EE6A72DA3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585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 Headings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DA8DF-96EF-41F3-A3E7-26EE6A72DA3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722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Report page 13 under limitations in design first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DA8DF-96EF-41F3-A3E7-26EE6A72DA3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412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Report page 12 last paragraph </a:t>
            </a:r>
            <a:r>
              <a:rPr lang="en-GB"/>
              <a:t>and page </a:t>
            </a:r>
            <a:r>
              <a:rPr lang="en-GB" dirty="0"/>
              <a:t>13 under limitations in </a:t>
            </a:r>
            <a:r>
              <a:rPr lang="en-GB"/>
              <a:t>design last </a:t>
            </a:r>
            <a:r>
              <a:rPr lang="en-GB" dirty="0"/>
              <a:t>part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DA8DF-96EF-41F3-A3E7-26EE6A72DA3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88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Report Page1 and Page2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DA8DF-96EF-41F3-A3E7-26EE6A72DA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58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 Headings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DA8DF-96EF-41F3-A3E7-26EE6A72DA3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7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Report pages 3, 4 and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DA8DF-96EF-41F3-A3E7-26EE6A72DA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31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Report page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DA8DF-96EF-41F3-A3E7-26EE6A72DA3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3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Report page 5 and 6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DA8DF-96EF-41F3-A3E7-26EE6A72DA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Report pages 7 and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DA8DF-96EF-41F3-A3E7-26EE6A72DA3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6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Report pages 8 and 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DA8DF-96EF-41F3-A3E7-26EE6A72DA3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6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Report pages 10, 11 and 12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DA8DF-96EF-41F3-A3E7-26EE6A72DA3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89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9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9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5.svg"/><Relationship Id="rId7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7.svg"/><Relationship Id="rId4" Type="http://schemas.openxmlformats.org/officeDocument/2006/relationships/image" Target="../media/image76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sv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80789" y="0"/>
            <a:ext cx="4701724" cy="2222633"/>
          </a:xfrm>
          <a:custGeom>
            <a:avLst/>
            <a:gdLst/>
            <a:ahLst/>
            <a:cxnLst/>
            <a:rect l="l" t="t" r="r" b="b"/>
            <a:pathLst>
              <a:path w="4701724" h="2222633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928470" y="5036740"/>
            <a:ext cx="8431059" cy="950410"/>
          </a:xfrm>
          <a:custGeom>
            <a:avLst/>
            <a:gdLst/>
            <a:ahLst/>
            <a:cxnLst/>
            <a:rect l="l" t="t" r="r" b="b"/>
            <a:pathLst>
              <a:path w="8431059" h="950410">
                <a:moveTo>
                  <a:pt x="0" y="0"/>
                </a:moveTo>
                <a:lnTo>
                  <a:pt x="8431060" y="0"/>
                </a:lnTo>
                <a:lnTo>
                  <a:pt x="8431060" y="950410"/>
                </a:lnTo>
                <a:lnTo>
                  <a:pt x="0" y="9504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423086">
            <a:off x="166746" y="-4626437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124406" y="7950069"/>
            <a:ext cx="5614490" cy="4130953"/>
          </a:xfrm>
          <a:custGeom>
            <a:avLst/>
            <a:gdLst/>
            <a:ahLst/>
            <a:cxnLst/>
            <a:rect l="l" t="t" r="r" b="b"/>
            <a:pathLst>
              <a:path w="5614490" h="4130953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897882">
            <a:off x="15681947" y="7636750"/>
            <a:ext cx="3154705" cy="2291105"/>
          </a:xfrm>
          <a:custGeom>
            <a:avLst/>
            <a:gdLst/>
            <a:ahLst/>
            <a:cxnLst/>
            <a:rect l="l" t="t" r="r" b="b"/>
            <a:pathLst>
              <a:path w="3154705" h="22911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689017" y="6978775"/>
            <a:ext cx="5181796" cy="5106425"/>
          </a:xfrm>
          <a:custGeom>
            <a:avLst/>
            <a:gdLst/>
            <a:ahLst/>
            <a:cxnLst/>
            <a:rect l="l" t="t" r="r" b="b"/>
            <a:pathLst>
              <a:path w="5181796" h="5106425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72800" y="2864707"/>
            <a:ext cx="10942400" cy="1473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latin typeface="Quicksand Bold"/>
              </a:rPr>
              <a:t>Nonlinear Model Predictive Control for Growth Robots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57137" y="5058057"/>
            <a:ext cx="7373727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Quicksand Medium"/>
              </a:rPr>
              <a:t>Presented by Lowell Lobo</a:t>
            </a:r>
          </a:p>
        </p:txBody>
      </p:sp>
      <p:sp>
        <p:nvSpPr>
          <p:cNvPr id="10" name="Freeform 10"/>
          <p:cNvSpPr/>
          <p:nvPr/>
        </p:nvSpPr>
        <p:spPr>
          <a:xfrm rot="4423086">
            <a:off x="-24920" y="-4936755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96606">
            <a:off x="12485143" y="-5686488"/>
            <a:ext cx="7299575" cy="10774229"/>
          </a:xfrm>
          <a:custGeom>
            <a:avLst/>
            <a:gdLst/>
            <a:ahLst/>
            <a:cxnLst/>
            <a:rect l="l" t="t" r="r" b="b"/>
            <a:pathLst>
              <a:path w="7299575" h="10774229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4284660">
            <a:off x="339619" y="3236628"/>
            <a:ext cx="11189148" cy="16515269"/>
          </a:xfrm>
          <a:custGeom>
            <a:avLst/>
            <a:gdLst/>
            <a:ahLst/>
            <a:cxnLst/>
            <a:rect l="l" t="t" r="r" b="b"/>
            <a:pathLst>
              <a:path w="11189148" h="16515269">
                <a:moveTo>
                  <a:pt x="0" y="0"/>
                </a:moveTo>
                <a:lnTo>
                  <a:pt x="11189149" y="0"/>
                </a:lnTo>
                <a:lnTo>
                  <a:pt x="11189149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54247" y="2686428"/>
            <a:ext cx="6445431" cy="5111893"/>
          </a:xfrm>
          <a:custGeom>
            <a:avLst/>
            <a:gdLst/>
            <a:ahLst/>
            <a:cxnLst/>
            <a:rect l="l" t="t" r="r" b="b"/>
            <a:pathLst>
              <a:path w="6445431" h="5111893">
                <a:moveTo>
                  <a:pt x="0" y="0"/>
                </a:moveTo>
                <a:lnTo>
                  <a:pt x="6445431" y="0"/>
                </a:lnTo>
                <a:lnTo>
                  <a:pt x="6445431" y="5111893"/>
                </a:lnTo>
                <a:lnTo>
                  <a:pt x="0" y="51118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972613" y="2531569"/>
            <a:ext cx="7273134" cy="5266752"/>
          </a:xfrm>
          <a:custGeom>
            <a:avLst/>
            <a:gdLst/>
            <a:ahLst/>
            <a:cxnLst/>
            <a:rect l="l" t="t" r="r" b="b"/>
            <a:pathLst>
              <a:path w="7273134" h="5266752">
                <a:moveTo>
                  <a:pt x="0" y="0"/>
                </a:moveTo>
                <a:lnTo>
                  <a:pt x="7273133" y="0"/>
                </a:lnTo>
                <a:lnTo>
                  <a:pt x="7273133" y="5266752"/>
                </a:lnTo>
                <a:lnTo>
                  <a:pt x="0" y="52667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01592" y="8122991"/>
            <a:ext cx="8212785" cy="616711"/>
          </a:xfrm>
          <a:custGeom>
            <a:avLst/>
            <a:gdLst/>
            <a:ahLst/>
            <a:cxnLst/>
            <a:rect l="l" t="t" r="r" b="b"/>
            <a:pathLst>
              <a:path w="8212785" h="616711">
                <a:moveTo>
                  <a:pt x="0" y="0"/>
                </a:moveTo>
                <a:lnTo>
                  <a:pt x="8212785" y="0"/>
                </a:lnTo>
                <a:lnTo>
                  <a:pt x="8212785" y="616711"/>
                </a:lnTo>
                <a:lnTo>
                  <a:pt x="0" y="6167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355700" y="8073683"/>
            <a:ext cx="8624947" cy="666019"/>
          </a:xfrm>
          <a:custGeom>
            <a:avLst/>
            <a:gdLst/>
            <a:ahLst/>
            <a:cxnLst/>
            <a:rect l="l" t="t" r="r" b="b"/>
            <a:pathLst>
              <a:path w="8624947" h="666019">
                <a:moveTo>
                  <a:pt x="0" y="0"/>
                </a:moveTo>
                <a:lnTo>
                  <a:pt x="8624947" y="0"/>
                </a:lnTo>
                <a:lnTo>
                  <a:pt x="8624947" y="666019"/>
                </a:lnTo>
                <a:lnTo>
                  <a:pt x="0" y="6660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10612" y="-67955"/>
            <a:ext cx="1413942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Robustness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59104" y="1813923"/>
            <a:ext cx="4451086" cy="54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Simulation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2461" y="1939375"/>
            <a:ext cx="4451086" cy="54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Simulation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3855" y="-2556703"/>
            <a:ext cx="19461855" cy="7890897"/>
          </a:xfrm>
          <a:custGeom>
            <a:avLst/>
            <a:gdLst/>
            <a:ahLst/>
            <a:cxnLst/>
            <a:rect l="l" t="t" r="r" b="b"/>
            <a:pathLst>
              <a:path w="19461855" h="7890897">
                <a:moveTo>
                  <a:pt x="0" y="0"/>
                </a:moveTo>
                <a:lnTo>
                  <a:pt x="19461855" y="0"/>
                </a:lnTo>
                <a:lnTo>
                  <a:pt x="19461855" y="7890897"/>
                </a:lnTo>
                <a:lnTo>
                  <a:pt x="0" y="78908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616029" y="3195120"/>
            <a:ext cx="12440720" cy="5750092"/>
          </a:xfrm>
          <a:custGeom>
            <a:avLst/>
            <a:gdLst/>
            <a:ahLst/>
            <a:cxnLst/>
            <a:rect l="l" t="t" r="r" b="b"/>
            <a:pathLst>
              <a:path w="12440720" h="5750092">
                <a:moveTo>
                  <a:pt x="0" y="0"/>
                </a:moveTo>
                <a:lnTo>
                  <a:pt x="12440721" y="0"/>
                </a:lnTo>
                <a:lnTo>
                  <a:pt x="12440721" y="5750092"/>
                </a:lnTo>
                <a:lnTo>
                  <a:pt x="0" y="57500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990775" y="1217295"/>
            <a:ext cx="830644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Discrepancies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10954" y="4036320"/>
            <a:ext cx="10182061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Quicksand Bold"/>
              </a:rPr>
              <a:t>Model Design Inaccuracy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75732" y="6849418"/>
            <a:ext cx="10182061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Quicksand Bold"/>
              </a:rPr>
              <a:t>Multi-Shooting Algorithm Implementation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63601" y="3472123"/>
            <a:ext cx="181213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1.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63601" y="6664787"/>
            <a:ext cx="181213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2.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759891"/>
            <a:ext cx="16230600" cy="6498409"/>
            <a:chOff x="0" y="0"/>
            <a:chExt cx="4274726" cy="1711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749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4063775">
            <a:off x="729149" y="2068980"/>
            <a:ext cx="1806132" cy="1934278"/>
          </a:xfrm>
          <a:custGeom>
            <a:avLst/>
            <a:gdLst/>
            <a:ahLst/>
            <a:cxnLst/>
            <a:rect l="l" t="t" r="r" b="b"/>
            <a:pathLst>
              <a:path w="1806132" h="1934278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526108" y="6827040"/>
            <a:ext cx="7965694" cy="1798081"/>
          </a:xfrm>
          <a:custGeom>
            <a:avLst/>
            <a:gdLst/>
            <a:ahLst/>
            <a:cxnLst/>
            <a:rect l="l" t="t" r="r" b="b"/>
            <a:pathLst>
              <a:path w="7965694" h="1798081">
                <a:moveTo>
                  <a:pt x="0" y="0"/>
                </a:moveTo>
                <a:lnTo>
                  <a:pt x="7965694" y="0"/>
                </a:lnTo>
                <a:lnTo>
                  <a:pt x="7965694" y="1798082"/>
                </a:lnTo>
                <a:lnTo>
                  <a:pt x="0" y="17980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052909" y="2635822"/>
            <a:ext cx="5847038" cy="3780792"/>
          </a:xfrm>
          <a:custGeom>
            <a:avLst/>
            <a:gdLst/>
            <a:ahLst/>
            <a:cxnLst/>
            <a:rect l="l" t="t" r="r" b="b"/>
            <a:pathLst>
              <a:path w="5847038" h="3780792">
                <a:moveTo>
                  <a:pt x="0" y="0"/>
                </a:moveTo>
                <a:lnTo>
                  <a:pt x="5847038" y="0"/>
                </a:lnTo>
                <a:lnTo>
                  <a:pt x="5847038" y="3780792"/>
                </a:lnTo>
                <a:lnTo>
                  <a:pt x="0" y="37807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32215" y="4450018"/>
            <a:ext cx="14131072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Quicksand Bold"/>
              </a:rPr>
              <a:t> Edited Model used in Paper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Quicksand Bold"/>
              </a:rPr>
              <a:t>z is undefined at initial condition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Quicksand Bold"/>
              </a:rPr>
              <a:t>Small θ value leads to large z value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6710" y="857250"/>
            <a:ext cx="1577743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"/>
              </a:rPr>
              <a:t>Model Design Inaccuracy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759891"/>
            <a:ext cx="16230600" cy="6498409"/>
            <a:chOff x="0" y="0"/>
            <a:chExt cx="4274726" cy="1711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749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4063775">
            <a:off x="729149" y="2068980"/>
            <a:ext cx="1806132" cy="1934278"/>
          </a:xfrm>
          <a:custGeom>
            <a:avLst/>
            <a:gdLst/>
            <a:ahLst/>
            <a:cxnLst/>
            <a:rect l="l" t="t" r="r" b="b"/>
            <a:pathLst>
              <a:path w="1806132" h="1934278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949507" y="7109306"/>
            <a:ext cx="7965694" cy="1798081"/>
          </a:xfrm>
          <a:custGeom>
            <a:avLst/>
            <a:gdLst/>
            <a:ahLst/>
            <a:cxnLst/>
            <a:rect l="l" t="t" r="r" b="b"/>
            <a:pathLst>
              <a:path w="7965694" h="1798081">
                <a:moveTo>
                  <a:pt x="0" y="0"/>
                </a:moveTo>
                <a:lnTo>
                  <a:pt x="7965694" y="0"/>
                </a:lnTo>
                <a:lnTo>
                  <a:pt x="7965694" y="1798082"/>
                </a:lnTo>
                <a:lnTo>
                  <a:pt x="0" y="17980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469082" y="3606210"/>
            <a:ext cx="6034704" cy="1473822"/>
          </a:xfrm>
          <a:custGeom>
            <a:avLst/>
            <a:gdLst/>
            <a:ahLst/>
            <a:cxnLst/>
            <a:rect l="l" t="t" r="r" b="b"/>
            <a:pathLst>
              <a:path w="6034704" h="1473822">
                <a:moveTo>
                  <a:pt x="0" y="0"/>
                </a:moveTo>
                <a:lnTo>
                  <a:pt x="6034704" y="0"/>
                </a:lnTo>
                <a:lnTo>
                  <a:pt x="6034704" y="1473822"/>
                </a:lnTo>
                <a:lnTo>
                  <a:pt x="0" y="14738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078464" y="4266921"/>
            <a:ext cx="14131072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Quicksand Bold"/>
              </a:rPr>
              <a:t>Uses all state variables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Quicksand Bold"/>
              </a:rPr>
              <a:t>Prioritises z - z_r = 0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Quicksand Bold"/>
              </a:rPr>
              <a:t>Prioritises minimization on θ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6710" y="857250"/>
            <a:ext cx="1577743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"/>
              </a:rPr>
              <a:t>Multi-Shooting Algorithm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726247"/>
            <a:ext cx="16230600" cy="7532053"/>
            <a:chOff x="0" y="0"/>
            <a:chExt cx="4274726" cy="19837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0218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13372" y="1028700"/>
            <a:ext cx="8261255" cy="1430253"/>
            <a:chOff x="0" y="0"/>
            <a:chExt cx="2175804" cy="3766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-2087707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-5400000">
            <a:off x="13519898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15260992" y="715126"/>
            <a:ext cx="2625452" cy="2057400"/>
          </a:xfrm>
          <a:custGeom>
            <a:avLst/>
            <a:gdLst/>
            <a:ahLst/>
            <a:cxnLst/>
            <a:rect l="l" t="t" r="r" b="b"/>
            <a:pathLst>
              <a:path w="2625452" h="2057400">
                <a:moveTo>
                  <a:pt x="0" y="0"/>
                </a:moveTo>
                <a:lnTo>
                  <a:pt x="2625452" y="0"/>
                </a:lnTo>
                <a:lnTo>
                  <a:pt x="262545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1957002" y="6716739"/>
            <a:ext cx="1169118" cy="5083122"/>
          </a:xfrm>
          <a:custGeom>
            <a:avLst/>
            <a:gdLst/>
            <a:ahLst/>
            <a:cxnLst/>
            <a:rect l="l" t="t" r="r" b="b"/>
            <a:pathLst>
              <a:path w="1169118" h="5083122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707800" y="857250"/>
            <a:ext cx="685080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Paytone One Bold"/>
              </a:rPr>
              <a:t>Conclusion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71896" y="4195574"/>
            <a:ext cx="14701822" cy="3545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1330" lvl="1" indent="-435665">
              <a:lnSpc>
                <a:spcPts val="5650"/>
              </a:lnSpc>
              <a:buFont typeface="Arial"/>
              <a:buChar char="•"/>
            </a:pPr>
            <a:r>
              <a:rPr lang="en-US" sz="4035">
                <a:solidFill>
                  <a:srgbClr val="000000"/>
                </a:solidFill>
                <a:latin typeface="Quicksand Bold"/>
              </a:rPr>
              <a:t>NMPC Algorithm designed</a:t>
            </a:r>
          </a:p>
          <a:p>
            <a:pPr marL="871330" lvl="1" indent="-435665">
              <a:lnSpc>
                <a:spcPts val="5650"/>
              </a:lnSpc>
              <a:buFont typeface="Arial"/>
              <a:buChar char="•"/>
            </a:pPr>
            <a:r>
              <a:rPr lang="en-US" sz="4035">
                <a:solidFill>
                  <a:srgbClr val="000000"/>
                </a:solidFill>
                <a:latin typeface="Quicksand Bold"/>
              </a:rPr>
              <a:t>Results compared</a:t>
            </a:r>
          </a:p>
          <a:p>
            <a:pPr marL="871330" lvl="1" indent="-435665">
              <a:lnSpc>
                <a:spcPts val="5650"/>
              </a:lnSpc>
              <a:buFont typeface="Arial"/>
              <a:buChar char="•"/>
            </a:pPr>
            <a:r>
              <a:rPr lang="en-US" sz="4035">
                <a:solidFill>
                  <a:srgbClr val="000000"/>
                </a:solidFill>
                <a:latin typeface="Quicksand Bold"/>
              </a:rPr>
              <a:t>Results vary due to lack of information</a:t>
            </a:r>
          </a:p>
          <a:p>
            <a:pPr marL="1742660" lvl="2" indent="-580887">
              <a:lnSpc>
                <a:spcPts val="5650"/>
              </a:lnSpc>
              <a:buFont typeface="Arial"/>
              <a:buChar char="⚬"/>
            </a:pPr>
            <a:r>
              <a:rPr lang="en-US" sz="4035">
                <a:solidFill>
                  <a:srgbClr val="000000"/>
                </a:solidFill>
                <a:latin typeface="Quicksand Bold"/>
              </a:rPr>
              <a:t>Model Reduction</a:t>
            </a:r>
          </a:p>
          <a:p>
            <a:pPr marL="1742660" lvl="2" indent="-580887">
              <a:lnSpc>
                <a:spcPts val="5650"/>
              </a:lnSpc>
              <a:buFont typeface="Arial"/>
              <a:buChar char="⚬"/>
            </a:pPr>
            <a:r>
              <a:rPr lang="en-US" sz="4035">
                <a:solidFill>
                  <a:srgbClr val="000000"/>
                </a:solidFill>
                <a:latin typeface="Quicksand Bold"/>
              </a:rPr>
              <a:t>Algorithm Employed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16319" y="0"/>
            <a:ext cx="10602160" cy="10602160"/>
          </a:xfrm>
          <a:custGeom>
            <a:avLst/>
            <a:gdLst/>
            <a:ahLst/>
            <a:cxnLst/>
            <a:rect l="l" t="t" r="r" b="b"/>
            <a:pathLst>
              <a:path w="10602160" h="10602160">
                <a:moveTo>
                  <a:pt x="0" y="0"/>
                </a:moveTo>
                <a:lnTo>
                  <a:pt x="10602159" y="0"/>
                </a:lnTo>
                <a:lnTo>
                  <a:pt x="10602159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86400" y="3400454"/>
            <a:ext cx="7315200" cy="2739875"/>
          </a:xfrm>
          <a:custGeom>
            <a:avLst/>
            <a:gdLst/>
            <a:ahLst/>
            <a:cxnLst/>
            <a:rect l="l" t="t" r="r" b="b"/>
            <a:pathLst>
              <a:path w="7315200" h="2739875">
                <a:moveTo>
                  <a:pt x="0" y="0"/>
                </a:moveTo>
                <a:lnTo>
                  <a:pt x="7315200" y="0"/>
                </a:lnTo>
                <a:lnTo>
                  <a:pt x="7315200" y="2739875"/>
                </a:lnTo>
                <a:lnTo>
                  <a:pt x="0" y="2739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6596" y="0"/>
            <a:ext cx="782104" cy="3400454"/>
          </a:xfrm>
          <a:custGeom>
            <a:avLst/>
            <a:gdLst/>
            <a:ahLst/>
            <a:cxnLst/>
            <a:rect l="l" t="t" r="r" b="b"/>
            <a:pathLst>
              <a:path w="782104" h="3400454">
                <a:moveTo>
                  <a:pt x="0" y="0"/>
                </a:moveTo>
                <a:lnTo>
                  <a:pt x="782104" y="0"/>
                </a:lnTo>
                <a:lnTo>
                  <a:pt x="782104" y="3400454"/>
                </a:lnTo>
                <a:lnTo>
                  <a:pt x="0" y="34004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00666" y="7574008"/>
            <a:ext cx="2658732" cy="2712992"/>
          </a:xfrm>
          <a:custGeom>
            <a:avLst/>
            <a:gdLst/>
            <a:ahLst/>
            <a:cxnLst/>
            <a:rect l="l" t="t" r="r" b="b"/>
            <a:pathLst>
              <a:path w="2658732" h="2712992">
                <a:moveTo>
                  <a:pt x="0" y="0"/>
                </a:moveTo>
                <a:lnTo>
                  <a:pt x="2658732" y="0"/>
                </a:lnTo>
                <a:lnTo>
                  <a:pt x="2658732" y="2712992"/>
                </a:lnTo>
                <a:lnTo>
                  <a:pt x="0" y="27129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416962" y="-714612"/>
            <a:ext cx="3684676" cy="3486625"/>
          </a:xfrm>
          <a:custGeom>
            <a:avLst/>
            <a:gdLst/>
            <a:ahLst/>
            <a:cxnLst/>
            <a:rect l="l" t="t" r="r" b="b"/>
            <a:pathLst>
              <a:path w="3684676" h="3486625">
                <a:moveTo>
                  <a:pt x="3684676" y="0"/>
                </a:moveTo>
                <a:lnTo>
                  <a:pt x="0" y="0"/>
                </a:lnTo>
                <a:lnTo>
                  <a:pt x="0" y="3486624"/>
                </a:lnTo>
                <a:lnTo>
                  <a:pt x="3684676" y="3486624"/>
                </a:lnTo>
                <a:lnTo>
                  <a:pt x="3684676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685840" y="0"/>
            <a:ext cx="10602160" cy="10602160"/>
          </a:xfrm>
          <a:custGeom>
            <a:avLst/>
            <a:gdLst/>
            <a:ahLst/>
            <a:cxnLst/>
            <a:rect l="l" t="t" r="r" b="b"/>
            <a:pathLst>
              <a:path w="10602160" h="10602160">
                <a:moveTo>
                  <a:pt x="0" y="0"/>
                </a:moveTo>
                <a:lnTo>
                  <a:pt x="10602160" y="0"/>
                </a:lnTo>
                <a:lnTo>
                  <a:pt x="10602160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25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33272"/>
            <a:ext cx="2592030" cy="895428"/>
          </a:xfrm>
          <a:custGeom>
            <a:avLst/>
            <a:gdLst/>
            <a:ahLst/>
            <a:cxnLst/>
            <a:rect l="l" t="t" r="r" b="b"/>
            <a:pathLst>
              <a:path w="2592030" h="895428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27252" y="13327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196373" y="8229600"/>
            <a:ext cx="2091627" cy="2057400"/>
          </a:xfrm>
          <a:custGeom>
            <a:avLst/>
            <a:gdLst/>
            <a:ahLst/>
            <a:cxnLst/>
            <a:rect l="l" t="t" r="r" b="b"/>
            <a:pathLst>
              <a:path w="2091627" h="2057400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40155" y="1847625"/>
            <a:ext cx="13235332" cy="1771044"/>
            <a:chOff x="0" y="0"/>
            <a:chExt cx="2602724" cy="3482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05448" y="1440260"/>
            <a:ext cx="13235332" cy="1771044"/>
            <a:chOff x="0" y="0"/>
            <a:chExt cx="2602724" cy="3482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10037" y="1114671"/>
            <a:ext cx="985710" cy="646984"/>
          </a:xfrm>
          <a:custGeom>
            <a:avLst/>
            <a:gdLst/>
            <a:ahLst/>
            <a:cxnLst/>
            <a:rect l="l" t="t" r="r" b="b"/>
            <a:pathLst>
              <a:path w="985710" h="646984">
                <a:moveTo>
                  <a:pt x="0" y="0"/>
                </a:moveTo>
                <a:lnTo>
                  <a:pt x="985710" y="0"/>
                </a:lnTo>
                <a:lnTo>
                  <a:pt x="985710" y="646984"/>
                </a:lnTo>
                <a:lnTo>
                  <a:pt x="0" y="64698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5400000">
            <a:off x="460609" y="6945410"/>
            <a:ext cx="5395669" cy="7964048"/>
          </a:xfrm>
          <a:custGeom>
            <a:avLst/>
            <a:gdLst/>
            <a:ahLst/>
            <a:cxnLst/>
            <a:rect l="l" t="t" r="r" b="b"/>
            <a:pathLst>
              <a:path w="5395669" h="7964048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3940804" y="-2434298"/>
            <a:ext cx="6602765" cy="4858093"/>
          </a:xfrm>
          <a:custGeom>
            <a:avLst/>
            <a:gdLst/>
            <a:ahLst/>
            <a:cxnLst/>
            <a:rect l="l" t="t" r="r" b="b"/>
            <a:pathLst>
              <a:path w="6602765" h="4858093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10037" y="7878010"/>
            <a:ext cx="3462763" cy="1857300"/>
          </a:xfrm>
          <a:custGeom>
            <a:avLst/>
            <a:gdLst/>
            <a:ahLst/>
            <a:cxnLst/>
            <a:rect l="l" t="t" r="r" b="b"/>
            <a:pathLst>
              <a:path w="3462763" h="1857300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5411983" y="7878010"/>
            <a:ext cx="1728484" cy="1920538"/>
          </a:xfrm>
          <a:custGeom>
            <a:avLst/>
            <a:gdLst/>
            <a:ahLst/>
            <a:cxnLst/>
            <a:rect l="l" t="t" r="r" b="b"/>
            <a:pathLst>
              <a:path w="1728484" h="1920538">
                <a:moveTo>
                  <a:pt x="0" y="0"/>
                </a:moveTo>
                <a:lnTo>
                  <a:pt x="1728485" y="0"/>
                </a:lnTo>
                <a:lnTo>
                  <a:pt x="1728485" y="1920538"/>
                </a:lnTo>
                <a:lnTo>
                  <a:pt x="0" y="192053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2227252" y="3877508"/>
            <a:ext cx="5478744" cy="4929153"/>
          </a:xfrm>
          <a:custGeom>
            <a:avLst/>
            <a:gdLst/>
            <a:ahLst/>
            <a:cxnLst/>
            <a:rect l="l" t="t" r="r" b="b"/>
            <a:pathLst>
              <a:path w="5478744" h="4929153">
                <a:moveTo>
                  <a:pt x="0" y="0"/>
                </a:moveTo>
                <a:lnTo>
                  <a:pt x="5478745" y="0"/>
                </a:lnTo>
                <a:lnTo>
                  <a:pt x="5478745" y="4929152"/>
                </a:lnTo>
                <a:lnTo>
                  <a:pt x="0" y="492915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5570042" y="6125493"/>
            <a:ext cx="5879474" cy="3785152"/>
          </a:xfrm>
          <a:custGeom>
            <a:avLst/>
            <a:gdLst/>
            <a:ahLst/>
            <a:cxnLst/>
            <a:rect l="l" t="t" r="r" b="b"/>
            <a:pathLst>
              <a:path w="5879474" h="3785152">
                <a:moveTo>
                  <a:pt x="0" y="0"/>
                </a:moveTo>
                <a:lnTo>
                  <a:pt x="5879474" y="0"/>
                </a:lnTo>
                <a:lnTo>
                  <a:pt x="5879474" y="3785152"/>
                </a:lnTo>
                <a:lnTo>
                  <a:pt x="0" y="3785152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028700" y="1952400"/>
            <a:ext cx="11315653" cy="74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latin typeface="Quicksand Bold"/>
              </a:rPr>
              <a:t>Growth / Continuum Robots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02892" y="3952044"/>
            <a:ext cx="7725966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 - No rigid links</a:t>
            </a:r>
          </a:p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 - Continuous in appearance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1294" y="4227957"/>
            <a:ext cx="5008419" cy="2259480"/>
          </a:xfrm>
          <a:custGeom>
            <a:avLst/>
            <a:gdLst/>
            <a:ahLst/>
            <a:cxnLst/>
            <a:rect l="l" t="t" r="r" b="b"/>
            <a:pathLst>
              <a:path w="5008419" h="2259480">
                <a:moveTo>
                  <a:pt x="0" y="0"/>
                </a:moveTo>
                <a:lnTo>
                  <a:pt x="5008419" y="0"/>
                </a:lnTo>
                <a:lnTo>
                  <a:pt x="5008419" y="2259480"/>
                </a:lnTo>
                <a:lnTo>
                  <a:pt x="0" y="2259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96165" y="7376883"/>
            <a:ext cx="2194835" cy="2509686"/>
          </a:xfrm>
          <a:custGeom>
            <a:avLst/>
            <a:gdLst/>
            <a:ahLst/>
            <a:cxnLst/>
            <a:rect l="l" t="t" r="r" b="b"/>
            <a:pathLst>
              <a:path w="2194835" h="2509686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93582" y="1235708"/>
            <a:ext cx="1125885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Derivation Process</a:t>
            </a:r>
          </a:p>
        </p:txBody>
      </p:sp>
      <p:sp>
        <p:nvSpPr>
          <p:cNvPr id="5" name="AutoShape 5"/>
          <p:cNvSpPr/>
          <p:nvPr/>
        </p:nvSpPr>
        <p:spPr>
          <a:xfrm>
            <a:off x="2790999" y="92583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6637438" y="4227957"/>
            <a:ext cx="5008419" cy="2259480"/>
          </a:xfrm>
          <a:custGeom>
            <a:avLst/>
            <a:gdLst/>
            <a:ahLst/>
            <a:cxnLst/>
            <a:rect l="l" t="t" r="r" b="b"/>
            <a:pathLst>
              <a:path w="5008419" h="2259480">
                <a:moveTo>
                  <a:pt x="0" y="0"/>
                </a:moveTo>
                <a:lnTo>
                  <a:pt x="5008419" y="0"/>
                </a:lnTo>
                <a:lnTo>
                  <a:pt x="5008419" y="2259480"/>
                </a:lnTo>
                <a:lnTo>
                  <a:pt x="0" y="2259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498287" y="4227957"/>
            <a:ext cx="5008419" cy="2259480"/>
          </a:xfrm>
          <a:custGeom>
            <a:avLst/>
            <a:gdLst/>
            <a:ahLst/>
            <a:cxnLst/>
            <a:rect l="l" t="t" r="r" b="b"/>
            <a:pathLst>
              <a:path w="5008419" h="2259480">
                <a:moveTo>
                  <a:pt x="0" y="0"/>
                </a:moveTo>
                <a:lnTo>
                  <a:pt x="5008419" y="0"/>
                </a:lnTo>
                <a:lnTo>
                  <a:pt x="5008419" y="2259480"/>
                </a:lnTo>
                <a:lnTo>
                  <a:pt x="0" y="2259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37778" y="4503622"/>
            <a:ext cx="3791421" cy="854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000000"/>
                </a:solidFill>
                <a:latin typeface="Paytone One Bold"/>
              </a:rPr>
              <a:t>Modeling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12861" y="4376622"/>
            <a:ext cx="4457574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Paytone One Bold"/>
              </a:rPr>
              <a:t>State Space  Model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94297" y="4440122"/>
            <a:ext cx="4216400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Paytone One Bold"/>
              </a:rPr>
              <a:t>NMPC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28800" y="4146313"/>
            <a:ext cx="7315200" cy="3300153"/>
          </a:xfrm>
          <a:custGeom>
            <a:avLst/>
            <a:gdLst/>
            <a:ahLst/>
            <a:cxnLst/>
            <a:rect l="l" t="t" r="r" b="b"/>
            <a:pathLst>
              <a:path w="7315200" h="3300153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96165" y="7376883"/>
            <a:ext cx="2194835" cy="2509686"/>
          </a:xfrm>
          <a:custGeom>
            <a:avLst/>
            <a:gdLst/>
            <a:ahLst/>
            <a:cxnLst/>
            <a:rect l="l" t="t" r="r" b="b"/>
            <a:pathLst>
              <a:path w="2194835" h="2509686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2790999" y="92583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944100" y="4146313"/>
            <a:ext cx="7315200" cy="3300153"/>
          </a:xfrm>
          <a:custGeom>
            <a:avLst/>
            <a:gdLst/>
            <a:ahLst/>
            <a:cxnLst/>
            <a:rect l="l" t="t" r="r" b="b"/>
            <a:pathLst>
              <a:path w="7315200" h="3300153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065618" y="4844105"/>
            <a:ext cx="5072165" cy="1904568"/>
          </a:xfrm>
          <a:custGeom>
            <a:avLst/>
            <a:gdLst/>
            <a:ahLst/>
            <a:cxnLst/>
            <a:rect l="l" t="t" r="r" b="b"/>
            <a:pathLst>
              <a:path w="5072165" h="1904568">
                <a:moveTo>
                  <a:pt x="0" y="0"/>
                </a:moveTo>
                <a:lnTo>
                  <a:pt x="5072164" y="0"/>
                </a:lnTo>
                <a:lnTo>
                  <a:pt x="5072164" y="1904568"/>
                </a:lnTo>
                <a:lnTo>
                  <a:pt x="0" y="19045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226294" y="4512694"/>
            <a:ext cx="3436508" cy="2567391"/>
          </a:xfrm>
          <a:custGeom>
            <a:avLst/>
            <a:gdLst/>
            <a:ahLst/>
            <a:cxnLst/>
            <a:rect l="l" t="t" r="r" b="b"/>
            <a:pathLst>
              <a:path w="3436508" h="2567391">
                <a:moveTo>
                  <a:pt x="0" y="0"/>
                </a:moveTo>
                <a:lnTo>
                  <a:pt x="3436508" y="0"/>
                </a:lnTo>
                <a:lnTo>
                  <a:pt x="3436508" y="2567391"/>
                </a:lnTo>
                <a:lnTo>
                  <a:pt x="0" y="25673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93582" y="1235708"/>
            <a:ext cx="622847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Modeling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32230" y="3055183"/>
            <a:ext cx="5424636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Position Kinematics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46711" y="3055183"/>
            <a:ext cx="5426273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Velocity Kinematics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759891"/>
            <a:ext cx="16230600" cy="6498409"/>
            <a:chOff x="0" y="0"/>
            <a:chExt cx="4274726" cy="1711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749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4063775">
            <a:off x="729149" y="2068980"/>
            <a:ext cx="1806132" cy="1934278"/>
          </a:xfrm>
          <a:custGeom>
            <a:avLst/>
            <a:gdLst/>
            <a:ahLst/>
            <a:cxnLst/>
            <a:rect l="l" t="t" r="r" b="b"/>
            <a:pathLst>
              <a:path w="1806132" h="1934278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694334" y="5049411"/>
            <a:ext cx="2696406" cy="4000550"/>
          </a:xfrm>
          <a:custGeom>
            <a:avLst/>
            <a:gdLst/>
            <a:ahLst/>
            <a:cxnLst/>
            <a:rect l="l" t="t" r="r" b="b"/>
            <a:pathLst>
              <a:path w="2696406" h="4000550">
                <a:moveTo>
                  <a:pt x="0" y="0"/>
                </a:moveTo>
                <a:lnTo>
                  <a:pt x="2696407" y="0"/>
                </a:lnTo>
                <a:lnTo>
                  <a:pt x="2696407" y="4000551"/>
                </a:lnTo>
                <a:lnTo>
                  <a:pt x="0" y="40005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79926" y="5049411"/>
            <a:ext cx="4590796" cy="4000550"/>
          </a:xfrm>
          <a:custGeom>
            <a:avLst/>
            <a:gdLst/>
            <a:ahLst/>
            <a:cxnLst/>
            <a:rect l="l" t="t" r="r" b="b"/>
            <a:pathLst>
              <a:path w="4590796" h="4000550">
                <a:moveTo>
                  <a:pt x="0" y="0"/>
                </a:moveTo>
                <a:lnTo>
                  <a:pt x="4590796" y="0"/>
                </a:lnTo>
                <a:lnTo>
                  <a:pt x="4590796" y="4000551"/>
                </a:lnTo>
                <a:lnTo>
                  <a:pt x="0" y="40005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78196" y="857250"/>
            <a:ext cx="1301516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"/>
              </a:rPr>
              <a:t>State Space Model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22050" y="3309670"/>
            <a:ext cx="11166600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 - Irreversible slow growth</a:t>
            </a:r>
          </a:p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 - Dependant purely on control input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38039" y="-1028700"/>
            <a:ext cx="4318969" cy="4114800"/>
          </a:xfrm>
          <a:custGeom>
            <a:avLst/>
            <a:gdLst/>
            <a:ahLst/>
            <a:cxnLst/>
            <a:rect l="l" t="t" r="r" b="b"/>
            <a:pathLst>
              <a:path w="4318969" h="4114800">
                <a:moveTo>
                  <a:pt x="0" y="0"/>
                </a:moveTo>
                <a:lnTo>
                  <a:pt x="4318969" y="0"/>
                </a:lnTo>
                <a:lnTo>
                  <a:pt x="43189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03562" y="666901"/>
            <a:ext cx="2084357" cy="1440101"/>
          </a:xfrm>
          <a:custGeom>
            <a:avLst/>
            <a:gdLst/>
            <a:ahLst/>
            <a:cxnLst/>
            <a:rect l="l" t="t" r="r" b="b"/>
            <a:pathLst>
              <a:path w="2084357" h="1440101">
                <a:moveTo>
                  <a:pt x="0" y="0"/>
                </a:moveTo>
                <a:lnTo>
                  <a:pt x="2084356" y="0"/>
                </a:lnTo>
                <a:lnTo>
                  <a:pt x="2084356" y="1440101"/>
                </a:lnTo>
                <a:lnTo>
                  <a:pt x="0" y="14401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70180" y="0"/>
            <a:ext cx="3184700" cy="1476543"/>
          </a:xfrm>
          <a:custGeom>
            <a:avLst/>
            <a:gdLst/>
            <a:ahLst/>
            <a:cxnLst/>
            <a:rect l="l" t="t" r="r" b="b"/>
            <a:pathLst>
              <a:path w="3184700" h="1476543">
                <a:moveTo>
                  <a:pt x="0" y="0"/>
                </a:moveTo>
                <a:lnTo>
                  <a:pt x="3184700" y="0"/>
                </a:lnTo>
                <a:lnTo>
                  <a:pt x="3184700" y="1476543"/>
                </a:lnTo>
                <a:lnTo>
                  <a:pt x="0" y="14765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4284578"/>
            <a:ext cx="10833228" cy="1641398"/>
          </a:xfrm>
          <a:custGeom>
            <a:avLst/>
            <a:gdLst/>
            <a:ahLst/>
            <a:cxnLst/>
            <a:rect l="l" t="t" r="r" b="b"/>
            <a:pathLst>
              <a:path w="10833228" h="1641398">
                <a:moveTo>
                  <a:pt x="0" y="0"/>
                </a:moveTo>
                <a:lnTo>
                  <a:pt x="10833228" y="0"/>
                </a:lnTo>
                <a:lnTo>
                  <a:pt x="10833228" y="1641399"/>
                </a:lnTo>
                <a:lnTo>
                  <a:pt x="0" y="164139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893712" y="7338918"/>
            <a:ext cx="10324397" cy="1986217"/>
          </a:xfrm>
          <a:custGeom>
            <a:avLst/>
            <a:gdLst/>
            <a:ahLst/>
            <a:cxnLst/>
            <a:rect l="l" t="t" r="r" b="b"/>
            <a:pathLst>
              <a:path w="10324397" h="1986217">
                <a:moveTo>
                  <a:pt x="0" y="0"/>
                </a:moveTo>
                <a:lnTo>
                  <a:pt x="10324397" y="0"/>
                </a:lnTo>
                <a:lnTo>
                  <a:pt x="10324397" y="1986218"/>
                </a:lnTo>
                <a:lnTo>
                  <a:pt x="0" y="19862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65653" y="1305093"/>
            <a:ext cx="881414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"/>
              </a:rPr>
              <a:t>NMPC Design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3736" y="3340745"/>
            <a:ext cx="10833228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Cost Function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24183" y="6392702"/>
            <a:ext cx="10833228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Discrete Linear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96606">
            <a:off x="12485143" y="-5686488"/>
            <a:ext cx="7299575" cy="10774229"/>
          </a:xfrm>
          <a:custGeom>
            <a:avLst/>
            <a:gdLst/>
            <a:ahLst/>
            <a:cxnLst/>
            <a:rect l="l" t="t" r="r" b="b"/>
            <a:pathLst>
              <a:path w="7299575" h="10774229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4284660">
            <a:off x="339619" y="3236628"/>
            <a:ext cx="11189148" cy="16515269"/>
          </a:xfrm>
          <a:custGeom>
            <a:avLst/>
            <a:gdLst/>
            <a:ahLst/>
            <a:cxnLst/>
            <a:rect l="l" t="t" r="r" b="b"/>
            <a:pathLst>
              <a:path w="11189148" h="16515269">
                <a:moveTo>
                  <a:pt x="0" y="0"/>
                </a:moveTo>
                <a:lnTo>
                  <a:pt x="11189149" y="0"/>
                </a:lnTo>
                <a:lnTo>
                  <a:pt x="11189149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590713" y="2902169"/>
            <a:ext cx="4048255" cy="7187120"/>
          </a:xfrm>
          <a:custGeom>
            <a:avLst/>
            <a:gdLst/>
            <a:ahLst/>
            <a:cxnLst/>
            <a:rect l="l" t="t" r="r" b="b"/>
            <a:pathLst>
              <a:path w="4048255" h="7187120">
                <a:moveTo>
                  <a:pt x="0" y="0"/>
                </a:moveTo>
                <a:lnTo>
                  <a:pt x="4048256" y="0"/>
                </a:lnTo>
                <a:lnTo>
                  <a:pt x="4048256" y="7187120"/>
                </a:lnTo>
                <a:lnTo>
                  <a:pt x="0" y="71871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638969" y="1267887"/>
            <a:ext cx="4536745" cy="6493994"/>
          </a:xfrm>
          <a:custGeom>
            <a:avLst/>
            <a:gdLst/>
            <a:ahLst/>
            <a:cxnLst/>
            <a:rect l="l" t="t" r="r" b="b"/>
            <a:pathLst>
              <a:path w="4536745" h="6493994">
                <a:moveTo>
                  <a:pt x="0" y="0"/>
                </a:moveTo>
                <a:lnTo>
                  <a:pt x="4536744" y="0"/>
                </a:lnTo>
                <a:lnTo>
                  <a:pt x="4536744" y="6493994"/>
                </a:lnTo>
                <a:lnTo>
                  <a:pt x="0" y="64939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0" y="-171450"/>
            <a:ext cx="11065860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Point Stabilization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58257" y="2357119"/>
            <a:ext cx="4513169" cy="54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Paper Simulation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24627" y="722838"/>
            <a:ext cx="4451086" cy="54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Personal Simulation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7028" y="3701936"/>
            <a:ext cx="8853685" cy="369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z shoots to 1, instead of slow increments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x and y increments delayed by 10 sec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Opposite x, y and s’ values after         50 sec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Almost similar graphs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96606">
            <a:off x="12485143" y="-5686488"/>
            <a:ext cx="7299575" cy="10774229"/>
          </a:xfrm>
          <a:custGeom>
            <a:avLst/>
            <a:gdLst/>
            <a:ahLst/>
            <a:cxnLst/>
            <a:rect l="l" t="t" r="r" b="b"/>
            <a:pathLst>
              <a:path w="7299575" h="10774229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4284660">
            <a:off x="339619" y="3236628"/>
            <a:ext cx="11189148" cy="16515269"/>
          </a:xfrm>
          <a:custGeom>
            <a:avLst/>
            <a:gdLst/>
            <a:ahLst/>
            <a:cxnLst/>
            <a:rect l="l" t="t" r="r" b="b"/>
            <a:pathLst>
              <a:path w="11189148" h="16515269">
                <a:moveTo>
                  <a:pt x="0" y="0"/>
                </a:moveTo>
                <a:lnTo>
                  <a:pt x="11189149" y="0"/>
                </a:lnTo>
                <a:lnTo>
                  <a:pt x="11189149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970094" y="758190"/>
            <a:ext cx="4941373" cy="4385310"/>
          </a:xfrm>
          <a:custGeom>
            <a:avLst/>
            <a:gdLst/>
            <a:ahLst/>
            <a:cxnLst/>
            <a:rect l="l" t="t" r="r" b="b"/>
            <a:pathLst>
              <a:path w="4941373" h="4385310">
                <a:moveTo>
                  <a:pt x="0" y="0"/>
                </a:moveTo>
                <a:lnTo>
                  <a:pt x="4941373" y="0"/>
                </a:lnTo>
                <a:lnTo>
                  <a:pt x="4941373" y="4385310"/>
                </a:lnTo>
                <a:lnTo>
                  <a:pt x="0" y="43853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554959" y="5621875"/>
            <a:ext cx="5288994" cy="4182700"/>
          </a:xfrm>
          <a:custGeom>
            <a:avLst/>
            <a:gdLst/>
            <a:ahLst/>
            <a:cxnLst/>
            <a:rect l="l" t="t" r="r" b="b"/>
            <a:pathLst>
              <a:path w="5288994" h="4182700">
                <a:moveTo>
                  <a:pt x="0" y="0"/>
                </a:moveTo>
                <a:lnTo>
                  <a:pt x="5288994" y="0"/>
                </a:lnTo>
                <a:lnTo>
                  <a:pt x="5288994" y="4182700"/>
                </a:lnTo>
                <a:lnTo>
                  <a:pt x="0" y="4182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69353" y="167266"/>
            <a:ext cx="9121360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Obstacle Avoidance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72225" y="213140"/>
            <a:ext cx="4513169" cy="54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Paper Simulation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73913" y="5076825"/>
            <a:ext cx="4451086" cy="54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Personal Simulation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7028" y="3701936"/>
            <a:ext cx="8853685" cy="307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z shoots to 1, instead of slow increments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Robot trajectory moves above instead of below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Successfully avoids object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96606">
            <a:off x="12485143" y="-5686488"/>
            <a:ext cx="7299575" cy="10774229"/>
          </a:xfrm>
          <a:custGeom>
            <a:avLst/>
            <a:gdLst/>
            <a:ahLst/>
            <a:cxnLst/>
            <a:rect l="l" t="t" r="r" b="b"/>
            <a:pathLst>
              <a:path w="7299575" h="10774229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4284660">
            <a:off x="339619" y="3236628"/>
            <a:ext cx="11189148" cy="16515269"/>
          </a:xfrm>
          <a:custGeom>
            <a:avLst/>
            <a:gdLst/>
            <a:ahLst/>
            <a:cxnLst/>
            <a:rect l="l" t="t" r="r" b="b"/>
            <a:pathLst>
              <a:path w="11189148" h="16515269">
                <a:moveTo>
                  <a:pt x="0" y="0"/>
                </a:moveTo>
                <a:lnTo>
                  <a:pt x="11189149" y="0"/>
                </a:lnTo>
                <a:lnTo>
                  <a:pt x="11189149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741176" y="758190"/>
            <a:ext cx="4756285" cy="4863685"/>
          </a:xfrm>
          <a:custGeom>
            <a:avLst/>
            <a:gdLst/>
            <a:ahLst/>
            <a:cxnLst/>
            <a:rect l="l" t="t" r="r" b="b"/>
            <a:pathLst>
              <a:path w="4756285" h="4863685">
                <a:moveTo>
                  <a:pt x="0" y="0"/>
                </a:moveTo>
                <a:lnTo>
                  <a:pt x="4756285" y="0"/>
                </a:lnTo>
                <a:lnTo>
                  <a:pt x="4756285" y="4863685"/>
                </a:lnTo>
                <a:lnTo>
                  <a:pt x="0" y="48636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452253" y="5750348"/>
            <a:ext cx="5494406" cy="4268648"/>
          </a:xfrm>
          <a:custGeom>
            <a:avLst/>
            <a:gdLst/>
            <a:ahLst/>
            <a:cxnLst/>
            <a:rect l="l" t="t" r="r" b="b"/>
            <a:pathLst>
              <a:path w="5494406" h="4268648">
                <a:moveTo>
                  <a:pt x="0" y="0"/>
                </a:moveTo>
                <a:lnTo>
                  <a:pt x="5494405" y="0"/>
                </a:lnTo>
                <a:lnTo>
                  <a:pt x="5494405" y="4268648"/>
                </a:lnTo>
                <a:lnTo>
                  <a:pt x="0" y="42686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69353" y="167266"/>
            <a:ext cx="9121360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Trajectory Tracking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72225" y="213140"/>
            <a:ext cx="4513169" cy="54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Paper Simulation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73913" y="5205298"/>
            <a:ext cx="4451086" cy="54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Personal Simulation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7028" y="3701936"/>
            <a:ext cx="8853685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Unconstrained NMPC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Good trajectory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Bad zero tracking error</a:t>
            </a:r>
          </a:p>
          <a:p>
            <a:pPr>
              <a:lnSpc>
                <a:spcPts val="4900"/>
              </a:lnSpc>
            </a:pPr>
            <a:endParaRPr lang="en-US" sz="35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290</Words>
  <Application>Microsoft Office PowerPoint</Application>
  <PresentationFormat>Custom</PresentationFormat>
  <Paragraphs>84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Arial</vt:lpstr>
      <vt:lpstr>Paytone One Bold</vt:lpstr>
      <vt:lpstr>Quicksand Bold</vt:lpstr>
      <vt:lpstr>Paytone One</vt:lpstr>
      <vt:lpstr>Canva Sans</vt:lpstr>
      <vt:lpstr>Quicksand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Aesthetic Group Project Presentation</dc:title>
  <cp:lastModifiedBy>Lowell Lobo</cp:lastModifiedBy>
  <cp:revision>3</cp:revision>
  <dcterms:created xsi:type="dcterms:W3CDTF">2006-08-16T00:00:00Z</dcterms:created>
  <dcterms:modified xsi:type="dcterms:W3CDTF">2023-11-14T03:36:36Z</dcterms:modified>
  <dc:identifier>DAF0F76xmnA</dc:identifier>
</cp:coreProperties>
</file>