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74" r:id="rId3"/>
    <p:sldId id="276" r:id="rId4"/>
    <p:sldId id="277" r:id="rId5"/>
    <p:sldId id="278" r:id="rId6"/>
    <p:sldId id="280" r:id="rId7"/>
    <p:sldId id="281" r:id="rId8"/>
    <p:sldId id="283" r:id="rId9"/>
    <p:sldId id="293" r:id="rId10"/>
    <p:sldId id="285" r:id="rId11"/>
    <p:sldId id="284" r:id="rId12"/>
    <p:sldId id="287" r:id="rId13"/>
    <p:sldId id="289" r:id="rId14"/>
    <p:sldId id="288" r:id="rId15"/>
    <p:sldId id="292" r:id="rId16"/>
  </p:sldIdLst>
  <p:sldSz cx="10058400" cy="7772400"/>
  <p:notesSz cx="10058400" cy="7772400"/>
  <p:embeddedFontLst>
    <p:embeddedFont>
      <p:font typeface="Cambria Math" panose="02040503050406030204" pitchFamily="18" charset="0"/>
      <p:regular r:id="rId18"/>
    </p:embeddedFont>
    <p:embeddedFont>
      <p:font typeface="方正舒体" panose="02010601030101010101" pitchFamily="2" charset="-122"/>
      <p:regular r:id="rId19"/>
    </p:embeddedFont>
    <p:embeddedFont>
      <p:font typeface="张海山锐谐体" panose="02000000000000000000" pitchFamily="2" charset="-122"/>
      <p:regular r:id="rId20"/>
    </p:embeddedFon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浪漫雅圆" panose="02010601040101010101" pitchFamily="2" charset="-122"/>
      <p:regular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2106" userDrawn="1">
          <p15:clr>
            <a:srgbClr val="A4A3A4"/>
          </p15:clr>
        </p15:guide>
        <p15:guide id="3" pos="6048" userDrawn="1">
          <p15:clr>
            <a:srgbClr val="A4A3A4"/>
          </p15:clr>
        </p15:guide>
        <p15:guide id="4"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E24"/>
    <a:srgbClr val="BFD4E8"/>
    <a:srgbClr val="C2D7EA"/>
    <a:srgbClr val="BED4E7"/>
    <a:srgbClr val="99B5CF"/>
    <a:srgbClr val="128DC8"/>
    <a:srgbClr val="D24525"/>
    <a:srgbClr val="354B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59" d="100"/>
          <a:sy n="59" d="100"/>
        </p:scale>
        <p:origin x="1530" y="72"/>
      </p:cViewPr>
      <p:guideLst>
        <p:guide orient="horz" pos="1056"/>
        <p:guide pos="2106"/>
        <p:guide pos="6048"/>
        <p:guide pos="28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5B4DE-F337-43EB-8891-3EE904FC1685}" type="doc">
      <dgm:prSet loTypeId="urn:microsoft.com/office/officeart/2008/layout/HalfCircleOrganizationChart" loCatId="hierarchy" qsTypeId="urn:microsoft.com/office/officeart/2005/8/quickstyle/simple2" qsCatId="simple" csTypeId="urn:microsoft.com/office/officeart/2005/8/colors/accent1_2" csCatId="accent1" phldr="1"/>
      <dgm:spPr/>
      <dgm:t>
        <a:bodyPr/>
        <a:lstStyle/>
        <a:p>
          <a:endParaRPr lang="zh-CN" altLang="en-US"/>
        </a:p>
      </dgm:t>
    </dgm:pt>
    <dgm:pt modelId="{9A9806A6-0C4E-44EB-BFF0-D0B7A308CC6E}">
      <dgm:prSet phldrT="[文本]"/>
      <dgm:spPr/>
      <dgm:t>
        <a:bodyPr/>
        <a:lstStyle/>
        <a:p>
          <a:pPr algn="ctr"/>
          <a:r>
            <a:rPr lang="zh-CN" altLang="en-US" dirty="0"/>
            <a:t>质检主管</a:t>
          </a:r>
        </a:p>
      </dgm:t>
    </dgm:pt>
    <dgm:pt modelId="{D03AA95D-946A-45CD-80ED-A37F14FD2D6C}" type="parTrans" cxnId="{ED0C9FD9-AE7A-4A07-9808-466DB4B00379}">
      <dgm:prSet/>
      <dgm:spPr/>
      <dgm:t>
        <a:bodyPr/>
        <a:lstStyle/>
        <a:p>
          <a:pPr algn="ctr"/>
          <a:endParaRPr lang="zh-CN" altLang="en-US"/>
        </a:p>
      </dgm:t>
    </dgm:pt>
    <dgm:pt modelId="{75C74A42-8955-4903-A460-6E72C4A141EA}" type="sibTrans" cxnId="{ED0C9FD9-AE7A-4A07-9808-466DB4B00379}">
      <dgm:prSet/>
      <dgm:spPr/>
      <dgm:t>
        <a:bodyPr/>
        <a:lstStyle/>
        <a:p>
          <a:pPr algn="ctr"/>
          <a:endParaRPr lang="zh-CN" altLang="en-US"/>
        </a:p>
      </dgm:t>
    </dgm:pt>
    <dgm:pt modelId="{12B6BA78-8CCC-4190-8704-F8B5A665067B}" type="asst">
      <dgm:prSet phldrT="[文本]"/>
      <dgm:spPr/>
      <dgm:t>
        <a:bodyPr/>
        <a:lstStyle/>
        <a:p>
          <a:pPr algn="ctr"/>
          <a:r>
            <a:rPr lang="zh-CN" altLang="en-US"/>
            <a:t>专职质量检查员</a:t>
          </a:r>
        </a:p>
      </dgm:t>
    </dgm:pt>
    <dgm:pt modelId="{6B9A0180-764D-43F5-92D5-0985F600CCF3}" type="parTrans" cxnId="{ACC1B5A1-0D97-4098-BAB6-48F796A269D9}">
      <dgm:prSet/>
      <dgm:spPr/>
      <dgm:t>
        <a:bodyPr/>
        <a:lstStyle/>
        <a:p>
          <a:pPr algn="ctr"/>
          <a:endParaRPr lang="zh-CN" altLang="en-US"/>
        </a:p>
      </dgm:t>
    </dgm:pt>
    <dgm:pt modelId="{46B66D1F-0096-4782-85A2-692E469F7DFD}" type="sibTrans" cxnId="{ACC1B5A1-0D97-4098-BAB6-48F796A269D9}">
      <dgm:prSet/>
      <dgm:spPr/>
      <dgm:t>
        <a:bodyPr/>
        <a:lstStyle/>
        <a:p>
          <a:pPr algn="ctr"/>
          <a:endParaRPr lang="zh-CN" altLang="en-US"/>
        </a:p>
      </dgm:t>
    </dgm:pt>
    <dgm:pt modelId="{FB5C0FBD-E2E5-4579-B28E-BA7EAF965EBA}">
      <dgm:prSet phldrT="[文本]"/>
      <dgm:spPr/>
      <dgm:t>
        <a:bodyPr/>
        <a:lstStyle/>
        <a:p>
          <a:pPr algn="ctr"/>
          <a:r>
            <a:rPr lang="zh-CN" altLang="en-US" dirty="0"/>
            <a:t>专业质检员</a:t>
          </a:r>
        </a:p>
      </dgm:t>
    </dgm:pt>
    <dgm:pt modelId="{4A2B9614-8FA1-4A57-A6C3-C3CBF5F21EB5}" type="parTrans" cxnId="{4F024585-B1C0-44A3-9F51-D935878D3FFE}">
      <dgm:prSet/>
      <dgm:spPr/>
      <dgm:t>
        <a:bodyPr/>
        <a:lstStyle/>
        <a:p>
          <a:pPr algn="ctr"/>
          <a:endParaRPr lang="zh-CN" altLang="en-US"/>
        </a:p>
      </dgm:t>
    </dgm:pt>
    <dgm:pt modelId="{67FD59E2-F2A1-4239-AFF3-16C9776C9801}" type="sibTrans" cxnId="{4F024585-B1C0-44A3-9F51-D935878D3FFE}">
      <dgm:prSet/>
      <dgm:spPr/>
      <dgm:t>
        <a:bodyPr/>
        <a:lstStyle/>
        <a:p>
          <a:pPr algn="ctr"/>
          <a:endParaRPr lang="zh-CN" altLang="en-US"/>
        </a:p>
      </dgm:t>
    </dgm:pt>
    <dgm:pt modelId="{16CCCAE2-D99E-4CB5-9FFE-5F4D4D7E221A}">
      <dgm:prSet phldrT="[文本]"/>
      <dgm:spPr/>
      <dgm:t>
        <a:bodyPr/>
        <a:lstStyle/>
        <a:p>
          <a:pPr algn="ctr"/>
          <a:r>
            <a:rPr lang="zh-CN" altLang="en-US"/>
            <a:t>专业质检员</a:t>
          </a:r>
        </a:p>
      </dgm:t>
    </dgm:pt>
    <dgm:pt modelId="{58658D83-C5AF-421F-9CB1-25D414E93DEB}" type="parTrans" cxnId="{F3F41D65-9980-403F-AF5C-DB76B8F1AD60}">
      <dgm:prSet/>
      <dgm:spPr/>
      <dgm:t>
        <a:bodyPr/>
        <a:lstStyle/>
        <a:p>
          <a:pPr algn="ctr"/>
          <a:endParaRPr lang="zh-CN" altLang="en-US"/>
        </a:p>
      </dgm:t>
    </dgm:pt>
    <dgm:pt modelId="{A6455E16-5EFB-4A8C-B01A-D502B0442DD8}" type="sibTrans" cxnId="{F3F41D65-9980-403F-AF5C-DB76B8F1AD60}">
      <dgm:prSet/>
      <dgm:spPr/>
      <dgm:t>
        <a:bodyPr/>
        <a:lstStyle/>
        <a:p>
          <a:pPr algn="ctr"/>
          <a:endParaRPr lang="zh-CN" altLang="en-US"/>
        </a:p>
      </dgm:t>
    </dgm:pt>
    <dgm:pt modelId="{B9B9BCF6-2C8F-4DF7-B5D7-17CDBDEC9FD0}">
      <dgm:prSet phldrT="[文本]"/>
      <dgm:spPr/>
      <dgm:t>
        <a:bodyPr/>
        <a:lstStyle/>
        <a:p>
          <a:pPr algn="ctr"/>
          <a:r>
            <a:rPr lang="zh-CN" altLang="en-US"/>
            <a:t>专业质检员</a:t>
          </a:r>
        </a:p>
      </dgm:t>
    </dgm:pt>
    <dgm:pt modelId="{42FB59EA-97DD-45C9-94FC-B005620919BF}" type="parTrans" cxnId="{61455A01-4837-4B63-9ED7-44939A4B05EB}">
      <dgm:prSet/>
      <dgm:spPr/>
      <dgm:t>
        <a:bodyPr/>
        <a:lstStyle/>
        <a:p>
          <a:pPr algn="ctr"/>
          <a:endParaRPr lang="zh-CN" altLang="en-US"/>
        </a:p>
      </dgm:t>
    </dgm:pt>
    <dgm:pt modelId="{28975DBD-C9C9-4EEC-A0DF-F7EEC730C2BF}" type="sibTrans" cxnId="{61455A01-4837-4B63-9ED7-44939A4B05EB}">
      <dgm:prSet/>
      <dgm:spPr/>
      <dgm:t>
        <a:bodyPr/>
        <a:lstStyle/>
        <a:p>
          <a:pPr algn="ctr"/>
          <a:endParaRPr lang="zh-CN" altLang="en-US"/>
        </a:p>
      </dgm:t>
    </dgm:pt>
    <dgm:pt modelId="{17B94425-A2EA-4B75-9235-6A99C43A003B}" type="pres">
      <dgm:prSet presAssocID="{4505B4DE-F337-43EB-8891-3EE904FC1685}" presName="Name0" presStyleCnt="0">
        <dgm:presLayoutVars>
          <dgm:orgChart val="1"/>
          <dgm:chPref val="1"/>
          <dgm:dir/>
          <dgm:animOne val="branch"/>
          <dgm:animLvl val="lvl"/>
          <dgm:resizeHandles/>
        </dgm:presLayoutVars>
      </dgm:prSet>
      <dgm:spPr/>
      <dgm:t>
        <a:bodyPr/>
        <a:lstStyle/>
        <a:p>
          <a:endParaRPr lang="zh-CN" altLang="en-US"/>
        </a:p>
      </dgm:t>
    </dgm:pt>
    <dgm:pt modelId="{5B4E8174-59D0-4882-9A2A-A7B50DF67C7E}" type="pres">
      <dgm:prSet presAssocID="{9A9806A6-0C4E-44EB-BFF0-D0B7A308CC6E}" presName="hierRoot1" presStyleCnt="0">
        <dgm:presLayoutVars>
          <dgm:hierBranch val="init"/>
        </dgm:presLayoutVars>
      </dgm:prSet>
      <dgm:spPr/>
    </dgm:pt>
    <dgm:pt modelId="{D6DA5CD7-F3C9-4712-97D3-DE8677CCEF66}" type="pres">
      <dgm:prSet presAssocID="{9A9806A6-0C4E-44EB-BFF0-D0B7A308CC6E}" presName="rootComposite1" presStyleCnt="0"/>
      <dgm:spPr/>
    </dgm:pt>
    <dgm:pt modelId="{B9EF3239-E157-42CF-9DE3-EF07CF425F40}" type="pres">
      <dgm:prSet presAssocID="{9A9806A6-0C4E-44EB-BFF0-D0B7A308CC6E}" presName="rootText1" presStyleLbl="alignAcc1" presStyleIdx="0" presStyleCnt="0">
        <dgm:presLayoutVars>
          <dgm:chPref val="3"/>
        </dgm:presLayoutVars>
      </dgm:prSet>
      <dgm:spPr/>
      <dgm:t>
        <a:bodyPr/>
        <a:lstStyle/>
        <a:p>
          <a:endParaRPr lang="zh-CN" altLang="en-US"/>
        </a:p>
      </dgm:t>
    </dgm:pt>
    <dgm:pt modelId="{9D935934-7054-4633-A122-52F13725B872}" type="pres">
      <dgm:prSet presAssocID="{9A9806A6-0C4E-44EB-BFF0-D0B7A308CC6E}" presName="topArc1" presStyleLbl="parChTrans1D1" presStyleIdx="0" presStyleCnt="10"/>
      <dgm:spPr/>
    </dgm:pt>
    <dgm:pt modelId="{7A5B4DB7-7B5C-4FE3-A3A0-BB15A9A71B3B}" type="pres">
      <dgm:prSet presAssocID="{9A9806A6-0C4E-44EB-BFF0-D0B7A308CC6E}" presName="bottomArc1" presStyleLbl="parChTrans1D1" presStyleIdx="1" presStyleCnt="10"/>
      <dgm:spPr/>
    </dgm:pt>
    <dgm:pt modelId="{6504A7F2-67CB-4AA5-B063-86E9D055FE10}" type="pres">
      <dgm:prSet presAssocID="{9A9806A6-0C4E-44EB-BFF0-D0B7A308CC6E}" presName="topConnNode1" presStyleLbl="node1" presStyleIdx="0" presStyleCnt="0"/>
      <dgm:spPr/>
      <dgm:t>
        <a:bodyPr/>
        <a:lstStyle/>
        <a:p>
          <a:endParaRPr lang="zh-CN" altLang="en-US"/>
        </a:p>
      </dgm:t>
    </dgm:pt>
    <dgm:pt modelId="{3343E958-FB78-4744-A806-4F7D3D9F57D5}" type="pres">
      <dgm:prSet presAssocID="{9A9806A6-0C4E-44EB-BFF0-D0B7A308CC6E}" presName="hierChild2" presStyleCnt="0"/>
      <dgm:spPr/>
    </dgm:pt>
    <dgm:pt modelId="{6FA7C552-563A-400E-9378-1E7986B44BA7}" type="pres">
      <dgm:prSet presAssocID="{4A2B9614-8FA1-4A57-A6C3-C3CBF5F21EB5}" presName="Name28" presStyleLbl="parChTrans1D2" presStyleIdx="0" presStyleCnt="4"/>
      <dgm:spPr/>
      <dgm:t>
        <a:bodyPr/>
        <a:lstStyle/>
        <a:p>
          <a:endParaRPr lang="zh-CN" altLang="en-US"/>
        </a:p>
      </dgm:t>
    </dgm:pt>
    <dgm:pt modelId="{80AAD7DB-E2E5-4A33-B5DE-B1444448CC16}" type="pres">
      <dgm:prSet presAssocID="{FB5C0FBD-E2E5-4579-B28E-BA7EAF965EBA}" presName="hierRoot2" presStyleCnt="0">
        <dgm:presLayoutVars>
          <dgm:hierBranch val="init"/>
        </dgm:presLayoutVars>
      </dgm:prSet>
      <dgm:spPr/>
    </dgm:pt>
    <dgm:pt modelId="{A76E5008-207B-4355-8D4A-12EF9D37B913}" type="pres">
      <dgm:prSet presAssocID="{FB5C0FBD-E2E5-4579-B28E-BA7EAF965EBA}" presName="rootComposite2" presStyleCnt="0"/>
      <dgm:spPr/>
    </dgm:pt>
    <dgm:pt modelId="{3FC3759D-B984-420D-965A-E0AAA2D8A280}" type="pres">
      <dgm:prSet presAssocID="{FB5C0FBD-E2E5-4579-B28E-BA7EAF965EBA}" presName="rootText2" presStyleLbl="alignAcc1" presStyleIdx="0" presStyleCnt="0">
        <dgm:presLayoutVars>
          <dgm:chPref val="3"/>
        </dgm:presLayoutVars>
      </dgm:prSet>
      <dgm:spPr/>
      <dgm:t>
        <a:bodyPr/>
        <a:lstStyle/>
        <a:p>
          <a:endParaRPr lang="zh-CN" altLang="en-US"/>
        </a:p>
      </dgm:t>
    </dgm:pt>
    <dgm:pt modelId="{29255A6C-C9FD-439E-A657-4F30EA2743EB}" type="pres">
      <dgm:prSet presAssocID="{FB5C0FBD-E2E5-4579-B28E-BA7EAF965EBA}" presName="topArc2" presStyleLbl="parChTrans1D1" presStyleIdx="2" presStyleCnt="10"/>
      <dgm:spPr/>
    </dgm:pt>
    <dgm:pt modelId="{C0C5A80E-BB98-49E6-AE06-FE2269427635}" type="pres">
      <dgm:prSet presAssocID="{FB5C0FBD-E2E5-4579-B28E-BA7EAF965EBA}" presName="bottomArc2" presStyleLbl="parChTrans1D1" presStyleIdx="3" presStyleCnt="10"/>
      <dgm:spPr/>
    </dgm:pt>
    <dgm:pt modelId="{ABEEEB36-5431-4447-A194-F0D1BD7DE025}" type="pres">
      <dgm:prSet presAssocID="{FB5C0FBD-E2E5-4579-B28E-BA7EAF965EBA}" presName="topConnNode2" presStyleLbl="node2" presStyleIdx="0" presStyleCnt="0"/>
      <dgm:spPr/>
      <dgm:t>
        <a:bodyPr/>
        <a:lstStyle/>
        <a:p>
          <a:endParaRPr lang="zh-CN" altLang="en-US"/>
        </a:p>
      </dgm:t>
    </dgm:pt>
    <dgm:pt modelId="{462CF361-1B02-43AE-A5A7-978D4893B8E9}" type="pres">
      <dgm:prSet presAssocID="{FB5C0FBD-E2E5-4579-B28E-BA7EAF965EBA}" presName="hierChild4" presStyleCnt="0"/>
      <dgm:spPr/>
    </dgm:pt>
    <dgm:pt modelId="{62C3E11A-3138-49F7-8448-8872DEEC4509}" type="pres">
      <dgm:prSet presAssocID="{FB5C0FBD-E2E5-4579-B28E-BA7EAF965EBA}" presName="hierChild5" presStyleCnt="0"/>
      <dgm:spPr/>
    </dgm:pt>
    <dgm:pt modelId="{752041AA-0235-45CE-82CA-56B5DBB9E0F3}" type="pres">
      <dgm:prSet presAssocID="{58658D83-C5AF-421F-9CB1-25D414E93DEB}" presName="Name28" presStyleLbl="parChTrans1D2" presStyleIdx="1" presStyleCnt="4"/>
      <dgm:spPr/>
      <dgm:t>
        <a:bodyPr/>
        <a:lstStyle/>
        <a:p>
          <a:endParaRPr lang="zh-CN" altLang="en-US"/>
        </a:p>
      </dgm:t>
    </dgm:pt>
    <dgm:pt modelId="{31018682-A850-42F6-BFA8-1F22BBFD9685}" type="pres">
      <dgm:prSet presAssocID="{16CCCAE2-D99E-4CB5-9FFE-5F4D4D7E221A}" presName="hierRoot2" presStyleCnt="0">
        <dgm:presLayoutVars>
          <dgm:hierBranch val="init"/>
        </dgm:presLayoutVars>
      </dgm:prSet>
      <dgm:spPr/>
    </dgm:pt>
    <dgm:pt modelId="{E9EEDEDF-1F3F-45A1-AF12-7C4E083AAF30}" type="pres">
      <dgm:prSet presAssocID="{16CCCAE2-D99E-4CB5-9FFE-5F4D4D7E221A}" presName="rootComposite2" presStyleCnt="0"/>
      <dgm:spPr/>
    </dgm:pt>
    <dgm:pt modelId="{24418FC8-8346-4840-BADE-1D5FDBC84FAA}" type="pres">
      <dgm:prSet presAssocID="{16CCCAE2-D99E-4CB5-9FFE-5F4D4D7E221A}" presName="rootText2" presStyleLbl="alignAcc1" presStyleIdx="0" presStyleCnt="0">
        <dgm:presLayoutVars>
          <dgm:chPref val="3"/>
        </dgm:presLayoutVars>
      </dgm:prSet>
      <dgm:spPr/>
      <dgm:t>
        <a:bodyPr/>
        <a:lstStyle/>
        <a:p>
          <a:endParaRPr lang="zh-CN" altLang="en-US"/>
        </a:p>
      </dgm:t>
    </dgm:pt>
    <dgm:pt modelId="{7455F9B2-2E53-477C-902D-8BD661FA11F3}" type="pres">
      <dgm:prSet presAssocID="{16CCCAE2-D99E-4CB5-9FFE-5F4D4D7E221A}" presName="topArc2" presStyleLbl="parChTrans1D1" presStyleIdx="4" presStyleCnt="10"/>
      <dgm:spPr/>
    </dgm:pt>
    <dgm:pt modelId="{C56E0D29-59F7-40A5-A1DC-EE7D06305A6E}" type="pres">
      <dgm:prSet presAssocID="{16CCCAE2-D99E-4CB5-9FFE-5F4D4D7E221A}" presName="bottomArc2" presStyleLbl="parChTrans1D1" presStyleIdx="5" presStyleCnt="10"/>
      <dgm:spPr/>
    </dgm:pt>
    <dgm:pt modelId="{DD37B3B3-19D3-4492-9CEB-65679F87B417}" type="pres">
      <dgm:prSet presAssocID="{16CCCAE2-D99E-4CB5-9FFE-5F4D4D7E221A}" presName="topConnNode2" presStyleLbl="node2" presStyleIdx="0" presStyleCnt="0"/>
      <dgm:spPr/>
      <dgm:t>
        <a:bodyPr/>
        <a:lstStyle/>
        <a:p>
          <a:endParaRPr lang="zh-CN" altLang="en-US"/>
        </a:p>
      </dgm:t>
    </dgm:pt>
    <dgm:pt modelId="{BF695BD6-59C7-4C27-B7E3-B212B2B4756A}" type="pres">
      <dgm:prSet presAssocID="{16CCCAE2-D99E-4CB5-9FFE-5F4D4D7E221A}" presName="hierChild4" presStyleCnt="0"/>
      <dgm:spPr/>
    </dgm:pt>
    <dgm:pt modelId="{48590524-F71B-40CF-B901-33A85AA60C0E}" type="pres">
      <dgm:prSet presAssocID="{16CCCAE2-D99E-4CB5-9FFE-5F4D4D7E221A}" presName="hierChild5" presStyleCnt="0"/>
      <dgm:spPr/>
    </dgm:pt>
    <dgm:pt modelId="{935636FE-FB33-408B-9562-3552879ACD47}" type="pres">
      <dgm:prSet presAssocID="{42FB59EA-97DD-45C9-94FC-B005620919BF}" presName="Name28" presStyleLbl="parChTrans1D2" presStyleIdx="2" presStyleCnt="4"/>
      <dgm:spPr/>
      <dgm:t>
        <a:bodyPr/>
        <a:lstStyle/>
        <a:p>
          <a:endParaRPr lang="zh-CN" altLang="en-US"/>
        </a:p>
      </dgm:t>
    </dgm:pt>
    <dgm:pt modelId="{B0710D62-46D6-4F82-8FDB-917CEB34172C}" type="pres">
      <dgm:prSet presAssocID="{B9B9BCF6-2C8F-4DF7-B5D7-17CDBDEC9FD0}" presName="hierRoot2" presStyleCnt="0">
        <dgm:presLayoutVars>
          <dgm:hierBranch val="init"/>
        </dgm:presLayoutVars>
      </dgm:prSet>
      <dgm:spPr/>
    </dgm:pt>
    <dgm:pt modelId="{F49F96C8-607A-4822-B863-65F1AE39CAA3}" type="pres">
      <dgm:prSet presAssocID="{B9B9BCF6-2C8F-4DF7-B5D7-17CDBDEC9FD0}" presName="rootComposite2" presStyleCnt="0"/>
      <dgm:spPr/>
    </dgm:pt>
    <dgm:pt modelId="{3126D22E-687A-47BD-AED8-E2C08F72FC19}" type="pres">
      <dgm:prSet presAssocID="{B9B9BCF6-2C8F-4DF7-B5D7-17CDBDEC9FD0}" presName="rootText2" presStyleLbl="alignAcc1" presStyleIdx="0" presStyleCnt="0">
        <dgm:presLayoutVars>
          <dgm:chPref val="3"/>
        </dgm:presLayoutVars>
      </dgm:prSet>
      <dgm:spPr/>
      <dgm:t>
        <a:bodyPr/>
        <a:lstStyle/>
        <a:p>
          <a:endParaRPr lang="zh-CN" altLang="en-US"/>
        </a:p>
      </dgm:t>
    </dgm:pt>
    <dgm:pt modelId="{598CFE21-5216-4463-91A0-1CD649AD19AE}" type="pres">
      <dgm:prSet presAssocID="{B9B9BCF6-2C8F-4DF7-B5D7-17CDBDEC9FD0}" presName="topArc2" presStyleLbl="parChTrans1D1" presStyleIdx="6" presStyleCnt="10"/>
      <dgm:spPr/>
    </dgm:pt>
    <dgm:pt modelId="{31055108-3EF6-4CC6-BCEE-8D52A22BB14C}" type="pres">
      <dgm:prSet presAssocID="{B9B9BCF6-2C8F-4DF7-B5D7-17CDBDEC9FD0}" presName="bottomArc2" presStyleLbl="parChTrans1D1" presStyleIdx="7" presStyleCnt="10"/>
      <dgm:spPr/>
    </dgm:pt>
    <dgm:pt modelId="{7DE45F6B-91CB-4914-BA47-96028FFD8896}" type="pres">
      <dgm:prSet presAssocID="{B9B9BCF6-2C8F-4DF7-B5D7-17CDBDEC9FD0}" presName="topConnNode2" presStyleLbl="node2" presStyleIdx="0" presStyleCnt="0"/>
      <dgm:spPr/>
      <dgm:t>
        <a:bodyPr/>
        <a:lstStyle/>
        <a:p>
          <a:endParaRPr lang="zh-CN" altLang="en-US"/>
        </a:p>
      </dgm:t>
    </dgm:pt>
    <dgm:pt modelId="{DBBB5997-B578-4504-ABD8-F72CF811771E}" type="pres">
      <dgm:prSet presAssocID="{B9B9BCF6-2C8F-4DF7-B5D7-17CDBDEC9FD0}" presName="hierChild4" presStyleCnt="0"/>
      <dgm:spPr/>
    </dgm:pt>
    <dgm:pt modelId="{7D83D075-74B4-4B86-9E88-A56E2C8A03A2}" type="pres">
      <dgm:prSet presAssocID="{B9B9BCF6-2C8F-4DF7-B5D7-17CDBDEC9FD0}" presName="hierChild5" presStyleCnt="0"/>
      <dgm:spPr/>
    </dgm:pt>
    <dgm:pt modelId="{830E67D9-2461-4DB7-AA13-00B74A98ECC1}" type="pres">
      <dgm:prSet presAssocID="{9A9806A6-0C4E-44EB-BFF0-D0B7A308CC6E}" presName="hierChild3" presStyleCnt="0"/>
      <dgm:spPr/>
    </dgm:pt>
    <dgm:pt modelId="{5BC344F9-B9E1-48A3-BD5D-1040DF19F6EB}" type="pres">
      <dgm:prSet presAssocID="{6B9A0180-764D-43F5-92D5-0985F600CCF3}" presName="Name101" presStyleLbl="parChTrans1D2" presStyleIdx="3" presStyleCnt="4"/>
      <dgm:spPr/>
      <dgm:t>
        <a:bodyPr/>
        <a:lstStyle/>
        <a:p>
          <a:endParaRPr lang="zh-CN" altLang="en-US"/>
        </a:p>
      </dgm:t>
    </dgm:pt>
    <dgm:pt modelId="{D6C41889-7965-4040-B265-2D01C72EE9A8}" type="pres">
      <dgm:prSet presAssocID="{12B6BA78-8CCC-4190-8704-F8B5A665067B}" presName="hierRoot3" presStyleCnt="0">
        <dgm:presLayoutVars>
          <dgm:hierBranch val="init"/>
        </dgm:presLayoutVars>
      </dgm:prSet>
      <dgm:spPr/>
    </dgm:pt>
    <dgm:pt modelId="{E841BBAA-A772-4EE1-A72B-7560E4EC56A2}" type="pres">
      <dgm:prSet presAssocID="{12B6BA78-8CCC-4190-8704-F8B5A665067B}" presName="rootComposite3" presStyleCnt="0"/>
      <dgm:spPr/>
    </dgm:pt>
    <dgm:pt modelId="{4E8641E7-6573-4A79-9443-3FA38532EE1E}" type="pres">
      <dgm:prSet presAssocID="{12B6BA78-8CCC-4190-8704-F8B5A665067B}" presName="rootText3" presStyleLbl="alignAcc1" presStyleIdx="0" presStyleCnt="0">
        <dgm:presLayoutVars>
          <dgm:chPref val="3"/>
        </dgm:presLayoutVars>
      </dgm:prSet>
      <dgm:spPr/>
      <dgm:t>
        <a:bodyPr/>
        <a:lstStyle/>
        <a:p>
          <a:endParaRPr lang="zh-CN" altLang="en-US"/>
        </a:p>
      </dgm:t>
    </dgm:pt>
    <dgm:pt modelId="{9CB99DE0-D2DA-40C2-8C51-8688A4C45AE8}" type="pres">
      <dgm:prSet presAssocID="{12B6BA78-8CCC-4190-8704-F8B5A665067B}" presName="topArc3" presStyleLbl="parChTrans1D1" presStyleIdx="8" presStyleCnt="10"/>
      <dgm:spPr/>
    </dgm:pt>
    <dgm:pt modelId="{311675C7-EDBA-4B3D-A92C-515554657DCD}" type="pres">
      <dgm:prSet presAssocID="{12B6BA78-8CCC-4190-8704-F8B5A665067B}" presName="bottomArc3" presStyleLbl="parChTrans1D1" presStyleIdx="9" presStyleCnt="10"/>
      <dgm:spPr/>
    </dgm:pt>
    <dgm:pt modelId="{1291E82E-6101-435E-B0BF-C75DDA5A9081}" type="pres">
      <dgm:prSet presAssocID="{12B6BA78-8CCC-4190-8704-F8B5A665067B}" presName="topConnNode3" presStyleLbl="asst1" presStyleIdx="0" presStyleCnt="0"/>
      <dgm:spPr/>
      <dgm:t>
        <a:bodyPr/>
        <a:lstStyle/>
        <a:p>
          <a:endParaRPr lang="zh-CN" altLang="en-US"/>
        </a:p>
      </dgm:t>
    </dgm:pt>
    <dgm:pt modelId="{9A2B9CD5-FF18-4350-8FAB-EF11D829E1E9}" type="pres">
      <dgm:prSet presAssocID="{12B6BA78-8CCC-4190-8704-F8B5A665067B}" presName="hierChild6" presStyleCnt="0"/>
      <dgm:spPr/>
    </dgm:pt>
    <dgm:pt modelId="{B99C5471-DD8F-4F44-AC09-CB7153FC013C}" type="pres">
      <dgm:prSet presAssocID="{12B6BA78-8CCC-4190-8704-F8B5A665067B}" presName="hierChild7" presStyleCnt="0"/>
      <dgm:spPr/>
    </dgm:pt>
  </dgm:ptLst>
  <dgm:cxnLst>
    <dgm:cxn modelId="{25D16A36-E43F-48A2-9DCB-05451753B183}" type="presOf" srcId="{9A9806A6-0C4E-44EB-BFF0-D0B7A308CC6E}" destId="{B9EF3239-E157-42CF-9DE3-EF07CF425F40}" srcOrd="0" destOrd="0" presId="urn:microsoft.com/office/officeart/2008/layout/HalfCircleOrganizationChart"/>
    <dgm:cxn modelId="{645D5C7A-1B90-4B60-AD25-FEEDC5F81516}" type="presOf" srcId="{12B6BA78-8CCC-4190-8704-F8B5A665067B}" destId="{1291E82E-6101-435E-B0BF-C75DDA5A9081}" srcOrd="1" destOrd="0" presId="urn:microsoft.com/office/officeart/2008/layout/HalfCircleOrganizationChart"/>
    <dgm:cxn modelId="{D32F05C1-369C-4C76-96F3-E9475E8A377F}" type="presOf" srcId="{58658D83-C5AF-421F-9CB1-25D414E93DEB}" destId="{752041AA-0235-45CE-82CA-56B5DBB9E0F3}" srcOrd="0" destOrd="0" presId="urn:microsoft.com/office/officeart/2008/layout/HalfCircleOrganizationChart"/>
    <dgm:cxn modelId="{4F024585-B1C0-44A3-9F51-D935878D3FFE}" srcId="{9A9806A6-0C4E-44EB-BFF0-D0B7A308CC6E}" destId="{FB5C0FBD-E2E5-4579-B28E-BA7EAF965EBA}" srcOrd="1" destOrd="0" parTransId="{4A2B9614-8FA1-4A57-A6C3-C3CBF5F21EB5}" sibTransId="{67FD59E2-F2A1-4239-AFF3-16C9776C9801}"/>
    <dgm:cxn modelId="{0C0B4701-49B1-4D9C-BB95-239B212776CE}" type="presOf" srcId="{B9B9BCF6-2C8F-4DF7-B5D7-17CDBDEC9FD0}" destId="{7DE45F6B-91CB-4914-BA47-96028FFD8896}" srcOrd="1" destOrd="0" presId="urn:microsoft.com/office/officeart/2008/layout/HalfCircleOrganizationChart"/>
    <dgm:cxn modelId="{03819BB3-52DF-484A-89DA-41E1680F72C5}" type="presOf" srcId="{42FB59EA-97DD-45C9-94FC-B005620919BF}" destId="{935636FE-FB33-408B-9562-3552879ACD47}" srcOrd="0" destOrd="0" presId="urn:microsoft.com/office/officeart/2008/layout/HalfCircleOrganizationChart"/>
    <dgm:cxn modelId="{FE740734-7612-4946-8C5B-6BD552573271}" type="presOf" srcId="{4505B4DE-F337-43EB-8891-3EE904FC1685}" destId="{17B94425-A2EA-4B75-9235-6A99C43A003B}" srcOrd="0" destOrd="0" presId="urn:microsoft.com/office/officeart/2008/layout/HalfCircleOrganizationChart"/>
    <dgm:cxn modelId="{3395F478-6AB7-41EB-B809-B5919C68C410}" type="presOf" srcId="{6B9A0180-764D-43F5-92D5-0985F600CCF3}" destId="{5BC344F9-B9E1-48A3-BD5D-1040DF19F6EB}" srcOrd="0" destOrd="0" presId="urn:microsoft.com/office/officeart/2008/layout/HalfCircleOrganizationChart"/>
    <dgm:cxn modelId="{ED0C9FD9-AE7A-4A07-9808-466DB4B00379}" srcId="{4505B4DE-F337-43EB-8891-3EE904FC1685}" destId="{9A9806A6-0C4E-44EB-BFF0-D0B7A308CC6E}" srcOrd="0" destOrd="0" parTransId="{D03AA95D-946A-45CD-80ED-A37F14FD2D6C}" sibTransId="{75C74A42-8955-4903-A460-6E72C4A141EA}"/>
    <dgm:cxn modelId="{7192A7CC-211B-4D5E-A0BC-FB51A23DE4E9}" type="presOf" srcId="{B9B9BCF6-2C8F-4DF7-B5D7-17CDBDEC9FD0}" destId="{3126D22E-687A-47BD-AED8-E2C08F72FC19}" srcOrd="0" destOrd="0" presId="urn:microsoft.com/office/officeart/2008/layout/HalfCircleOrganizationChart"/>
    <dgm:cxn modelId="{ACC1B5A1-0D97-4098-BAB6-48F796A269D9}" srcId="{9A9806A6-0C4E-44EB-BFF0-D0B7A308CC6E}" destId="{12B6BA78-8CCC-4190-8704-F8B5A665067B}" srcOrd="0" destOrd="0" parTransId="{6B9A0180-764D-43F5-92D5-0985F600CCF3}" sibTransId="{46B66D1F-0096-4782-85A2-692E469F7DFD}"/>
    <dgm:cxn modelId="{61455A01-4837-4B63-9ED7-44939A4B05EB}" srcId="{9A9806A6-0C4E-44EB-BFF0-D0B7A308CC6E}" destId="{B9B9BCF6-2C8F-4DF7-B5D7-17CDBDEC9FD0}" srcOrd="3" destOrd="0" parTransId="{42FB59EA-97DD-45C9-94FC-B005620919BF}" sibTransId="{28975DBD-C9C9-4EEC-A0DF-F7EEC730C2BF}"/>
    <dgm:cxn modelId="{8CAFA547-3352-4293-9858-1CACE334A439}" type="presOf" srcId="{4A2B9614-8FA1-4A57-A6C3-C3CBF5F21EB5}" destId="{6FA7C552-563A-400E-9378-1E7986B44BA7}" srcOrd="0" destOrd="0" presId="urn:microsoft.com/office/officeart/2008/layout/HalfCircleOrganizationChart"/>
    <dgm:cxn modelId="{1A379DD9-4CBB-4823-8BA0-63B7899C94AD}" type="presOf" srcId="{16CCCAE2-D99E-4CB5-9FFE-5F4D4D7E221A}" destId="{DD37B3B3-19D3-4492-9CEB-65679F87B417}" srcOrd="1" destOrd="0" presId="urn:microsoft.com/office/officeart/2008/layout/HalfCircleOrganizationChart"/>
    <dgm:cxn modelId="{3970F093-ABC0-4D82-8456-A62A89054BC3}" type="presOf" srcId="{FB5C0FBD-E2E5-4579-B28E-BA7EAF965EBA}" destId="{ABEEEB36-5431-4447-A194-F0D1BD7DE025}" srcOrd="1" destOrd="0" presId="urn:microsoft.com/office/officeart/2008/layout/HalfCircleOrganizationChart"/>
    <dgm:cxn modelId="{A9E0350B-02D1-4F14-87F7-5323CBB207ED}" type="presOf" srcId="{16CCCAE2-D99E-4CB5-9FFE-5F4D4D7E221A}" destId="{24418FC8-8346-4840-BADE-1D5FDBC84FAA}" srcOrd="0" destOrd="0" presId="urn:microsoft.com/office/officeart/2008/layout/HalfCircleOrganizationChart"/>
    <dgm:cxn modelId="{998CCAB5-A762-4A36-BAD3-536AB76E2E51}" type="presOf" srcId="{9A9806A6-0C4E-44EB-BFF0-D0B7A308CC6E}" destId="{6504A7F2-67CB-4AA5-B063-86E9D055FE10}" srcOrd="1" destOrd="0" presId="urn:microsoft.com/office/officeart/2008/layout/HalfCircleOrganizationChart"/>
    <dgm:cxn modelId="{F3F41D65-9980-403F-AF5C-DB76B8F1AD60}" srcId="{9A9806A6-0C4E-44EB-BFF0-D0B7A308CC6E}" destId="{16CCCAE2-D99E-4CB5-9FFE-5F4D4D7E221A}" srcOrd="2" destOrd="0" parTransId="{58658D83-C5AF-421F-9CB1-25D414E93DEB}" sibTransId="{A6455E16-5EFB-4A8C-B01A-D502B0442DD8}"/>
    <dgm:cxn modelId="{0BD76A73-A2D5-457B-9096-49D314ABFDF7}" type="presOf" srcId="{12B6BA78-8CCC-4190-8704-F8B5A665067B}" destId="{4E8641E7-6573-4A79-9443-3FA38532EE1E}" srcOrd="0" destOrd="0" presId="urn:microsoft.com/office/officeart/2008/layout/HalfCircleOrganizationChart"/>
    <dgm:cxn modelId="{5F99A58A-9D7A-4675-AF88-04C0F4103033}" type="presOf" srcId="{FB5C0FBD-E2E5-4579-B28E-BA7EAF965EBA}" destId="{3FC3759D-B984-420D-965A-E0AAA2D8A280}" srcOrd="0" destOrd="0" presId="urn:microsoft.com/office/officeart/2008/layout/HalfCircleOrganizationChart"/>
    <dgm:cxn modelId="{3745834F-CB6E-4EAE-808F-C9964855144D}" type="presParOf" srcId="{17B94425-A2EA-4B75-9235-6A99C43A003B}" destId="{5B4E8174-59D0-4882-9A2A-A7B50DF67C7E}" srcOrd="0" destOrd="0" presId="urn:microsoft.com/office/officeart/2008/layout/HalfCircleOrganizationChart"/>
    <dgm:cxn modelId="{13F8B7C9-6F06-4C94-8E2A-83443B21FE9F}" type="presParOf" srcId="{5B4E8174-59D0-4882-9A2A-A7B50DF67C7E}" destId="{D6DA5CD7-F3C9-4712-97D3-DE8677CCEF66}" srcOrd="0" destOrd="0" presId="urn:microsoft.com/office/officeart/2008/layout/HalfCircleOrganizationChart"/>
    <dgm:cxn modelId="{CE8E71E9-3D71-4FB5-8A69-7B01CA8C7111}" type="presParOf" srcId="{D6DA5CD7-F3C9-4712-97D3-DE8677CCEF66}" destId="{B9EF3239-E157-42CF-9DE3-EF07CF425F40}" srcOrd="0" destOrd="0" presId="urn:microsoft.com/office/officeart/2008/layout/HalfCircleOrganizationChart"/>
    <dgm:cxn modelId="{AE6E81DB-98E5-4DB4-B1A3-C47BB79C3DBA}" type="presParOf" srcId="{D6DA5CD7-F3C9-4712-97D3-DE8677CCEF66}" destId="{9D935934-7054-4633-A122-52F13725B872}" srcOrd="1" destOrd="0" presId="urn:microsoft.com/office/officeart/2008/layout/HalfCircleOrganizationChart"/>
    <dgm:cxn modelId="{C7C5DD64-3EF3-4D12-AA60-CB75D8E4BCE3}" type="presParOf" srcId="{D6DA5CD7-F3C9-4712-97D3-DE8677CCEF66}" destId="{7A5B4DB7-7B5C-4FE3-A3A0-BB15A9A71B3B}" srcOrd="2" destOrd="0" presId="urn:microsoft.com/office/officeart/2008/layout/HalfCircleOrganizationChart"/>
    <dgm:cxn modelId="{2F9F7461-719F-4F44-9F8E-3DEB818D746A}" type="presParOf" srcId="{D6DA5CD7-F3C9-4712-97D3-DE8677CCEF66}" destId="{6504A7F2-67CB-4AA5-B063-86E9D055FE10}" srcOrd="3" destOrd="0" presId="urn:microsoft.com/office/officeart/2008/layout/HalfCircleOrganizationChart"/>
    <dgm:cxn modelId="{9EB15153-9A85-4104-B5A5-E9270EF5C8DD}" type="presParOf" srcId="{5B4E8174-59D0-4882-9A2A-A7B50DF67C7E}" destId="{3343E958-FB78-4744-A806-4F7D3D9F57D5}" srcOrd="1" destOrd="0" presId="urn:microsoft.com/office/officeart/2008/layout/HalfCircleOrganizationChart"/>
    <dgm:cxn modelId="{442D345A-B1EB-4C30-92B4-282F0417132F}" type="presParOf" srcId="{3343E958-FB78-4744-A806-4F7D3D9F57D5}" destId="{6FA7C552-563A-400E-9378-1E7986B44BA7}" srcOrd="0" destOrd="0" presId="urn:microsoft.com/office/officeart/2008/layout/HalfCircleOrganizationChart"/>
    <dgm:cxn modelId="{5D256948-B877-4C9E-9671-CE7234FB5994}" type="presParOf" srcId="{3343E958-FB78-4744-A806-4F7D3D9F57D5}" destId="{80AAD7DB-E2E5-4A33-B5DE-B1444448CC16}" srcOrd="1" destOrd="0" presId="urn:microsoft.com/office/officeart/2008/layout/HalfCircleOrganizationChart"/>
    <dgm:cxn modelId="{E2ED5247-57AF-4B07-B35C-7D6124E23089}" type="presParOf" srcId="{80AAD7DB-E2E5-4A33-B5DE-B1444448CC16}" destId="{A76E5008-207B-4355-8D4A-12EF9D37B913}" srcOrd="0" destOrd="0" presId="urn:microsoft.com/office/officeart/2008/layout/HalfCircleOrganizationChart"/>
    <dgm:cxn modelId="{68B2A554-4325-4369-A3D8-1EF11A75DF6C}" type="presParOf" srcId="{A76E5008-207B-4355-8D4A-12EF9D37B913}" destId="{3FC3759D-B984-420D-965A-E0AAA2D8A280}" srcOrd="0" destOrd="0" presId="urn:microsoft.com/office/officeart/2008/layout/HalfCircleOrganizationChart"/>
    <dgm:cxn modelId="{83D3F1C3-F248-470C-B7B1-AE7234D59B9E}" type="presParOf" srcId="{A76E5008-207B-4355-8D4A-12EF9D37B913}" destId="{29255A6C-C9FD-439E-A657-4F30EA2743EB}" srcOrd="1" destOrd="0" presId="urn:microsoft.com/office/officeart/2008/layout/HalfCircleOrganizationChart"/>
    <dgm:cxn modelId="{2258001C-36AA-40D3-B740-A9748B757A17}" type="presParOf" srcId="{A76E5008-207B-4355-8D4A-12EF9D37B913}" destId="{C0C5A80E-BB98-49E6-AE06-FE2269427635}" srcOrd="2" destOrd="0" presId="urn:microsoft.com/office/officeart/2008/layout/HalfCircleOrganizationChart"/>
    <dgm:cxn modelId="{13B5BC0C-FDC7-41B8-9BDA-8D035A7E594E}" type="presParOf" srcId="{A76E5008-207B-4355-8D4A-12EF9D37B913}" destId="{ABEEEB36-5431-4447-A194-F0D1BD7DE025}" srcOrd="3" destOrd="0" presId="urn:microsoft.com/office/officeart/2008/layout/HalfCircleOrganizationChart"/>
    <dgm:cxn modelId="{95844858-380F-457C-BC89-0FADBFCC1224}" type="presParOf" srcId="{80AAD7DB-E2E5-4A33-B5DE-B1444448CC16}" destId="{462CF361-1B02-43AE-A5A7-978D4893B8E9}" srcOrd="1" destOrd="0" presId="urn:microsoft.com/office/officeart/2008/layout/HalfCircleOrganizationChart"/>
    <dgm:cxn modelId="{F0A027F9-136A-4A22-B8F8-FD1A685F689B}" type="presParOf" srcId="{80AAD7DB-E2E5-4A33-B5DE-B1444448CC16}" destId="{62C3E11A-3138-49F7-8448-8872DEEC4509}" srcOrd="2" destOrd="0" presId="urn:microsoft.com/office/officeart/2008/layout/HalfCircleOrganizationChart"/>
    <dgm:cxn modelId="{41045303-7CC2-47E7-BFA9-9C14FCFF3ECE}" type="presParOf" srcId="{3343E958-FB78-4744-A806-4F7D3D9F57D5}" destId="{752041AA-0235-45CE-82CA-56B5DBB9E0F3}" srcOrd="2" destOrd="0" presId="urn:microsoft.com/office/officeart/2008/layout/HalfCircleOrganizationChart"/>
    <dgm:cxn modelId="{993B67A0-D255-4B53-8CA0-A5056EE6A71D}" type="presParOf" srcId="{3343E958-FB78-4744-A806-4F7D3D9F57D5}" destId="{31018682-A850-42F6-BFA8-1F22BBFD9685}" srcOrd="3" destOrd="0" presId="urn:microsoft.com/office/officeart/2008/layout/HalfCircleOrganizationChart"/>
    <dgm:cxn modelId="{BDE2A644-27E2-4F29-8A4C-59DBCCAEEEB2}" type="presParOf" srcId="{31018682-A850-42F6-BFA8-1F22BBFD9685}" destId="{E9EEDEDF-1F3F-45A1-AF12-7C4E083AAF30}" srcOrd="0" destOrd="0" presId="urn:microsoft.com/office/officeart/2008/layout/HalfCircleOrganizationChart"/>
    <dgm:cxn modelId="{65CB2E46-D76E-4AA3-B518-4649DB5E1D95}" type="presParOf" srcId="{E9EEDEDF-1F3F-45A1-AF12-7C4E083AAF30}" destId="{24418FC8-8346-4840-BADE-1D5FDBC84FAA}" srcOrd="0" destOrd="0" presId="urn:microsoft.com/office/officeart/2008/layout/HalfCircleOrganizationChart"/>
    <dgm:cxn modelId="{1707BC36-769E-4350-B639-6A54926A1B7E}" type="presParOf" srcId="{E9EEDEDF-1F3F-45A1-AF12-7C4E083AAF30}" destId="{7455F9B2-2E53-477C-902D-8BD661FA11F3}" srcOrd="1" destOrd="0" presId="urn:microsoft.com/office/officeart/2008/layout/HalfCircleOrganizationChart"/>
    <dgm:cxn modelId="{7F241271-9DD6-4E4D-BA19-8608442D69F1}" type="presParOf" srcId="{E9EEDEDF-1F3F-45A1-AF12-7C4E083AAF30}" destId="{C56E0D29-59F7-40A5-A1DC-EE7D06305A6E}" srcOrd="2" destOrd="0" presId="urn:microsoft.com/office/officeart/2008/layout/HalfCircleOrganizationChart"/>
    <dgm:cxn modelId="{3D50F05D-6A8E-47DC-A1F0-D286D888EB4B}" type="presParOf" srcId="{E9EEDEDF-1F3F-45A1-AF12-7C4E083AAF30}" destId="{DD37B3B3-19D3-4492-9CEB-65679F87B417}" srcOrd="3" destOrd="0" presId="urn:microsoft.com/office/officeart/2008/layout/HalfCircleOrganizationChart"/>
    <dgm:cxn modelId="{EF096E29-6E25-46CE-BB5F-25AB209722BC}" type="presParOf" srcId="{31018682-A850-42F6-BFA8-1F22BBFD9685}" destId="{BF695BD6-59C7-4C27-B7E3-B212B2B4756A}" srcOrd="1" destOrd="0" presId="urn:microsoft.com/office/officeart/2008/layout/HalfCircleOrganizationChart"/>
    <dgm:cxn modelId="{7F77E15A-CBCF-4E7C-93F2-BAFD9F559B88}" type="presParOf" srcId="{31018682-A850-42F6-BFA8-1F22BBFD9685}" destId="{48590524-F71B-40CF-B901-33A85AA60C0E}" srcOrd="2" destOrd="0" presId="urn:microsoft.com/office/officeart/2008/layout/HalfCircleOrganizationChart"/>
    <dgm:cxn modelId="{241B7A50-1FA3-4072-AEC4-705E230A87A8}" type="presParOf" srcId="{3343E958-FB78-4744-A806-4F7D3D9F57D5}" destId="{935636FE-FB33-408B-9562-3552879ACD47}" srcOrd="4" destOrd="0" presId="urn:microsoft.com/office/officeart/2008/layout/HalfCircleOrganizationChart"/>
    <dgm:cxn modelId="{E42233E2-28C2-4E65-94D6-AD1B21FA6DF7}" type="presParOf" srcId="{3343E958-FB78-4744-A806-4F7D3D9F57D5}" destId="{B0710D62-46D6-4F82-8FDB-917CEB34172C}" srcOrd="5" destOrd="0" presId="urn:microsoft.com/office/officeart/2008/layout/HalfCircleOrganizationChart"/>
    <dgm:cxn modelId="{4C59EFCB-84A8-4D83-BFFB-24D8D9A6FEF4}" type="presParOf" srcId="{B0710D62-46D6-4F82-8FDB-917CEB34172C}" destId="{F49F96C8-607A-4822-B863-65F1AE39CAA3}" srcOrd="0" destOrd="0" presId="urn:microsoft.com/office/officeart/2008/layout/HalfCircleOrganizationChart"/>
    <dgm:cxn modelId="{99E2EB1A-E534-4D85-B44C-3E8FCE827E84}" type="presParOf" srcId="{F49F96C8-607A-4822-B863-65F1AE39CAA3}" destId="{3126D22E-687A-47BD-AED8-E2C08F72FC19}" srcOrd="0" destOrd="0" presId="urn:microsoft.com/office/officeart/2008/layout/HalfCircleOrganizationChart"/>
    <dgm:cxn modelId="{805DD3DE-2636-4A88-AA9F-2C0AE9931B80}" type="presParOf" srcId="{F49F96C8-607A-4822-B863-65F1AE39CAA3}" destId="{598CFE21-5216-4463-91A0-1CD649AD19AE}" srcOrd="1" destOrd="0" presId="urn:microsoft.com/office/officeart/2008/layout/HalfCircleOrganizationChart"/>
    <dgm:cxn modelId="{48B9442B-2C56-48E6-81CB-5661B43988FA}" type="presParOf" srcId="{F49F96C8-607A-4822-B863-65F1AE39CAA3}" destId="{31055108-3EF6-4CC6-BCEE-8D52A22BB14C}" srcOrd="2" destOrd="0" presId="urn:microsoft.com/office/officeart/2008/layout/HalfCircleOrganizationChart"/>
    <dgm:cxn modelId="{0994020C-7BB2-4703-821A-46F97E132F4F}" type="presParOf" srcId="{F49F96C8-607A-4822-B863-65F1AE39CAA3}" destId="{7DE45F6B-91CB-4914-BA47-96028FFD8896}" srcOrd="3" destOrd="0" presId="urn:microsoft.com/office/officeart/2008/layout/HalfCircleOrganizationChart"/>
    <dgm:cxn modelId="{346922B7-D745-45E1-930C-143E5CAB4C56}" type="presParOf" srcId="{B0710D62-46D6-4F82-8FDB-917CEB34172C}" destId="{DBBB5997-B578-4504-ABD8-F72CF811771E}" srcOrd="1" destOrd="0" presId="urn:microsoft.com/office/officeart/2008/layout/HalfCircleOrganizationChart"/>
    <dgm:cxn modelId="{81C4EA78-E5DC-49AC-BEDD-84DF2E4D405D}" type="presParOf" srcId="{B0710D62-46D6-4F82-8FDB-917CEB34172C}" destId="{7D83D075-74B4-4B86-9E88-A56E2C8A03A2}" srcOrd="2" destOrd="0" presId="urn:microsoft.com/office/officeart/2008/layout/HalfCircleOrganizationChart"/>
    <dgm:cxn modelId="{A063676F-2E47-4F23-A29D-A7A06F31F3AC}" type="presParOf" srcId="{5B4E8174-59D0-4882-9A2A-A7B50DF67C7E}" destId="{830E67D9-2461-4DB7-AA13-00B74A98ECC1}" srcOrd="2" destOrd="0" presId="urn:microsoft.com/office/officeart/2008/layout/HalfCircleOrganizationChart"/>
    <dgm:cxn modelId="{926D6243-0331-4196-9D22-84AEA5EAEC6C}" type="presParOf" srcId="{830E67D9-2461-4DB7-AA13-00B74A98ECC1}" destId="{5BC344F9-B9E1-48A3-BD5D-1040DF19F6EB}" srcOrd="0" destOrd="0" presId="urn:microsoft.com/office/officeart/2008/layout/HalfCircleOrganizationChart"/>
    <dgm:cxn modelId="{E0FB2F3F-38EE-4212-8891-1073F5B2241F}" type="presParOf" srcId="{830E67D9-2461-4DB7-AA13-00B74A98ECC1}" destId="{D6C41889-7965-4040-B265-2D01C72EE9A8}" srcOrd="1" destOrd="0" presId="urn:microsoft.com/office/officeart/2008/layout/HalfCircleOrganizationChart"/>
    <dgm:cxn modelId="{DF2C7007-1060-4279-9299-BDDBF39D3C99}" type="presParOf" srcId="{D6C41889-7965-4040-B265-2D01C72EE9A8}" destId="{E841BBAA-A772-4EE1-A72B-7560E4EC56A2}" srcOrd="0" destOrd="0" presId="urn:microsoft.com/office/officeart/2008/layout/HalfCircleOrganizationChart"/>
    <dgm:cxn modelId="{3ECB0CED-8465-43AF-8895-012B01C97EC7}" type="presParOf" srcId="{E841BBAA-A772-4EE1-A72B-7560E4EC56A2}" destId="{4E8641E7-6573-4A79-9443-3FA38532EE1E}" srcOrd="0" destOrd="0" presId="urn:microsoft.com/office/officeart/2008/layout/HalfCircleOrganizationChart"/>
    <dgm:cxn modelId="{E7E6E857-BAE7-42FC-9C75-09189DB6184B}" type="presParOf" srcId="{E841BBAA-A772-4EE1-A72B-7560E4EC56A2}" destId="{9CB99DE0-D2DA-40C2-8C51-8688A4C45AE8}" srcOrd="1" destOrd="0" presId="urn:microsoft.com/office/officeart/2008/layout/HalfCircleOrganizationChart"/>
    <dgm:cxn modelId="{7FEC89A5-80B8-4C62-9545-5DA62DA19B1F}" type="presParOf" srcId="{E841BBAA-A772-4EE1-A72B-7560E4EC56A2}" destId="{311675C7-EDBA-4B3D-A92C-515554657DCD}" srcOrd="2" destOrd="0" presId="urn:microsoft.com/office/officeart/2008/layout/HalfCircleOrganizationChart"/>
    <dgm:cxn modelId="{FD8E43AA-24D5-4351-B663-BB416A295B2B}" type="presParOf" srcId="{E841BBAA-A772-4EE1-A72B-7560E4EC56A2}" destId="{1291E82E-6101-435E-B0BF-C75DDA5A9081}" srcOrd="3" destOrd="0" presId="urn:microsoft.com/office/officeart/2008/layout/HalfCircleOrganizationChart"/>
    <dgm:cxn modelId="{320EBD00-C688-4D5C-9154-93DAE24F70C9}" type="presParOf" srcId="{D6C41889-7965-4040-B265-2D01C72EE9A8}" destId="{9A2B9CD5-FF18-4350-8FAB-EF11D829E1E9}" srcOrd="1" destOrd="0" presId="urn:microsoft.com/office/officeart/2008/layout/HalfCircleOrganizationChart"/>
    <dgm:cxn modelId="{68AA0179-8535-4CFB-8B57-9AF3F4F1683C}" type="presParOf" srcId="{D6C41889-7965-4040-B265-2D01C72EE9A8}" destId="{B99C5471-DD8F-4F44-AC09-CB7153FC013C}" srcOrd="2" destOrd="0" presId="urn:microsoft.com/office/officeart/2008/layout/HalfCircleOrganizationChart"/>
  </dgm:cxnLst>
  <dgm:bg/>
  <dgm:whole>
    <a:effectLst>
      <a:reflection blurRad="6350" stA="52000" endA="300" endPos="26000" dir="5400000" sy="-100000" algn="bl" rotWithShape="0"/>
    </a:effectLst>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344F9-B9E1-48A3-BD5D-1040DF19F6EB}">
      <dsp:nvSpPr>
        <dsp:cNvPr id="0" name=""/>
        <dsp:cNvSpPr/>
      </dsp:nvSpPr>
      <dsp:spPr>
        <a:xfrm>
          <a:off x="1197472" y="484356"/>
          <a:ext cx="383677" cy="277357"/>
        </a:xfrm>
        <a:custGeom>
          <a:avLst/>
          <a:gdLst/>
          <a:ahLst/>
          <a:cxnLst/>
          <a:rect l="0" t="0" r="0" b="0"/>
          <a:pathLst>
            <a:path>
              <a:moveTo>
                <a:pt x="383677" y="0"/>
              </a:moveTo>
              <a:lnTo>
                <a:pt x="383677" y="277357"/>
              </a:lnTo>
              <a:lnTo>
                <a:pt x="0" y="2773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5636FE-FB33-408B-9562-3552879ACD47}">
      <dsp:nvSpPr>
        <dsp:cNvPr id="0" name=""/>
        <dsp:cNvSpPr/>
      </dsp:nvSpPr>
      <dsp:spPr>
        <a:xfrm>
          <a:off x="1581150" y="484356"/>
          <a:ext cx="1118675" cy="850562"/>
        </a:xfrm>
        <a:custGeom>
          <a:avLst/>
          <a:gdLst/>
          <a:ahLst/>
          <a:cxnLst/>
          <a:rect l="0" t="0" r="0" b="0"/>
          <a:pathLst>
            <a:path>
              <a:moveTo>
                <a:pt x="0" y="0"/>
              </a:moveTo>
              <a:lnTo>
                <a:pt x="0" y="753487"/>
              </a:lnTo>
              <a:lnTo>
                <a:pt x="1118675" y="753487"/>
              </a:lnTo>
              <a:lnTo>
                <a:pt x="1118675" y="8505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2041AA-0235-45CE-82CA-56B5DBB9E0F3}">
      <dsp:nvSpPr>
        <dsp:cNvPr id="0" name=""/>
        <dsp:cNvSpPr/>
      </dsp:nvSpPr>
      <dsp:spPr>
        <a:xfrm>
          <a:off x="1535430" y="484356"/>
          <a:ext cx="91440" cy="850562"/>
        </a:xfrm>
        <a:custGeom>
          <a:avLst/>
          <a:gdLst/>
          <a:ahLst/>
          <a:cxnLst/>
          <a:rect l="0" t="0" r="0" b="0"/>
          <a:pathLst>
            <a:path>
              <a:moveTo>
                <a:pt x="45720" y="0"/>
              </a:moveTo>
              <a:lnTo>
                <a:pt x="45720" y="8505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A7C552-563A-400E-9378-1E7986B44BA7}">
      <dsp:nvSpPr>
        <dsp:cNvPr id="0" name=""/>
        <dsp:cNvSpPr/>
      </dsp:nvSpPr>
      <dsp:spPr>
        <a:xfrm>
          <a:off x="462474" y="484356"/>
          <a:ext cx="1118675" cy="850562"/>
        </a:xfrm>
        <a:custGeom>
          <a:avLst/>
          <a:gdLst/>
          <a:ahLst/>
          <a:cxnLst/>
          <a:rect l="0" t="0" r="0" b="0"/>
          <a:pathLst>
            <a:path>
              <a:moveTo>
                <a:pt x="1118675" y="0"/>
              </a:moveTo>
              <a:lnTo>
                <a:pt x="1118675" y="753487"/>
              </a:lnTo>
              <a:lnTo>
                <a:pt x="0" y="753487"/>
              </a:lnTo>
              <a:lnTo>
                <a:pt x="0" y="8505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935934-7054-4633-A122-52F13725B872}">
      <dsp:nvSpPr>
        <dsp:cNvPr id="0" name=""/>
        <dsp:cNvSpPr/>
      </dsp:nvSpPr>
      <dsp:spPr>
        <a:xfrm>
          <a:off x="1350018" y="22093"/>
          <a:ext cx="462262" cy="46226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B4DB7-7B5C-4FE3-A3A0-BB15A9A71B3B}">
      <dsp:nvSpPr>
        <dsp:cNvPr id="0" name=""/>
        <dsp:cNvSpPr/>
      </dsp:nvSpPr>
      <dsp:spPr>
        <a:xfrm>
          <a:off x="1350018" y="22093"/>
          <a:ext cx="462262" cy="46226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F3239-E157-42CF-9DE3-EF07CF425F40}">
      <dsp:nvSpPr>
        <dsp:cNvPr id="0" name=""/>
        <dsp:cNvSpPr/>
      </dsp:nvSpPr>
      <dsp:spPr>
        <a:xfrm>
          <a:off x="1118887" y="105300"/>
          <a:ext cx="924524" cy="2958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a:t>质检主管</a:t>
          </a:r>
        </a:p>
      </dsp:txBody>
      <dsp:txXfrm>
        <a:off x="1118887" y="105300"/>
        <a:ext cx="924524" cy="295847"/>
      </dsp:txXfrm>
    </dsp:sp>
    <dsp:sp modelId="{29255A6C-C9FD-439E-A657-4F30EA2743EB}">
      <dsp:nvSpPr>
        <dsp:cNvPr id="0" name=""/>
        <dsp:cNvSpPr/>
      </dsp:nvSpPr>
      <dsp:spPr>
        <a:xfrm>
          <a:off x="231343" y="1334918"/>
          <a:ext cx="462262" cy="46226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5A80E-BB98-49E6-AE06-FE2269427635}">
      <dsp:nvSpPr>
        <dsp:cNvPr id="0" name=""/>
        <dsp:cNvSpPr/>
      </dsp:nvSpPr>
      <dsp:spPr>
        <a:xfrm>
          <a:off x="231343" y="1334918"/>
          <a:ext cx="462262" cy="46226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C3759D-B984-420D-965A-E0AAA2D8A280}">
      <dsp:nvSpPr>
        <dsp:cNvPr id="0" name=""/>
        <dsp:cNvSpPr/>
      </dsp:nvSpPr>
      <dsp:spPr>
        <a:xfrm>
          <a:off x="212" y="1418126"/>
          <a:ext cx="924524" cy="2958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dirty="0"/>
            <a:t>专业质检员</a:t>
          </a:r>
        </a:p>
      </dsp:txBody>
      <dsp:txXfrm>
        <a:off x="212" y="1418126"/>
        <a:ext cx="924524" cy="295847"/>
      </dsp:txXfrm>
    </dsp:sp>
    <dsp:sp modelId="{7455F9B2-2E53-477C-902D-8BD661FA11F3}">
      <dsp:nvSpPr>
        <dsp:cNvPr id="0" name=""/>
        <dsp:cNvSpPr/>
      </dsp:nvSpPr>
      <dsp:spPr>
        <a:xfrm>
          <a:off x="1350018" y="1334918"/>
          <a:ext cx="462262" cy="46226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E0D29-59F7-40A5-A1DC-EE7D06305A6E}">
      <dsp:nvSpPr>
        <dsp:cNvPr id="0" name=""/>
        <dsp:cNvSpPr/>
      </dsp:nvSpPr>
      <dsp:spPr>
        <a:xfrm>
          <a:off x="1350018" y="1334918"/>
          <a:ext cx="462262" cy="46226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418FC8-8346-4840-BADE-1D5FDBC84FAA}">
      <dsp:nvSpPr>
        <dsp:cNvPr id="0" name=""/>
        <dsp:cNvSpPr/>
      </dsp:nvSpPr>
      <dsp:spPr>
        <a:xfrm>
          <a:off x="1118887" y="1418126"/>
          <a:ext cx="924524" cy="2958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a:t>专业质检员</a:t>
          </a:r>
        </a:p>
      </dsp:txBody>
      <dsp:txXfrm>
        <a:off x="1118887" y="1418126"/>
        <a:ext cx="924524" cy="295847"/>
      </dsp:txXfrm>
    </dsp:sp>
    <dsp:sp modelId="{598CFE21-5216-4463-91A0-1CD649AD19AE}">
      <dsp:nvSpPr>
        <dsp:cNvPr id="0" name=""/>
        <dsp:cNvSpPr/>
      </dsp:nvSpPr>
      <dsp:spPr>
        <a:xfrm>
          <a:off x="2468693" y="1334918"/>
          <a:ext cx="462262" cy="46226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55108-3EF6-4CC6-BCEE-8D52A22BB14C}">
      <dsp:nvSpPr>
        <dsp:cNvPr id="0" name=""/>
        <dsp:cNvSpPr/>
      </dsp:nvSpPr>
      <dsp:spPr>
        <a:xfrm>
          <a:off x="2468693" y="1334918"/>
          <a:ext cx="462262" cy="46226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26D22E-687A-47BD-AED8-E2C08F72FC19}">
      <dsp:nvSpPr>
        <dsp:cNvPr id="0" name=""/>
        <dsp:cNvSpPr/>
      </dsp:nvSpPr>
      <dsp:spPr>
        <a:xfrm>
          <a:off x="2237562" y="1418126"/>
          <a:ext cx="924524" cy="2958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a:t>专业质检员</a:t>
          </a:r>
        </a:p>
      </dsp:txBody>
      <dsp:txXfrm>
        <a:off x="2237562" y="1418126"/>
        <a:ext cx="924524" cy="295847"/>
      </dsp:txXfrm>
    </dsp:sp>
    <dsp:sp modelId="{9CB99DE0-D2DA-40C2-8C51-8688A4C45AE8}">
      <dsp:nvSpPr>
        <dsp:cNvPr id="0" name=""/>
        <dsp:cNvSpPr/>
      </dsp:nvSpPr>
      <dsp:spPr>
        <a:xfrm>
          <a:off x="790681" y="678506"/>
          <a:ext cx="462262" cy="46226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1675C7-EDBA-4B3D-A92C-515554657DCD}">
      <dsp:nvSpPr>
        <dsp:cNvPr id="0" name=""/>
        <dsp:cNvSpPr/>
      </dsp:nvSpPr>
      <dsp:spPr>
        <a:xfrm>
          <a:off x="790681" y="678506"/>
          <a:ext cx="462262" cy="46226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8641E7-6573-4A79-9443-3FA38532EE1E}">
      <dsp:nvSpPr>
        <dsp:cNvPr id="0" name=""/>
        <dsp:cNvSpPr/>
      </dsp:nvSpPr>
      <dsp:spPr>
        <a:xfrm>
          <a:off x="559549" y="761713"/>
          <a:ext cx="924524" cy="2958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altLang="en-US" sz="1000" kern="1200"/>
            <a:t>专职质量检查员</a:t>
          </a:r>
        </a:p>
      </dsp:txBody>
      <dsp:txXfrm>
        <a:off x="559549" y="761713"/>
        <a:ext cx="924524" cy="295847"/>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63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5541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31925" y="1143000"/>
            <a:ext cx="399415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9924D37F-5766-462A-971A-C2E889F7AA3D}" type="slidenum">
              <a:rPr lang="zh-CN" altLang="en-US" smtClean="0"/>
              <a:t>3</a:t>
            </a:fld>
            <a:endParaRPr lang="zh-CN" altLang="en-US"/>
          </a:p>
        </p:txBody>
      </p:sp>
    </p:spTree>
    <p:extLst>
      <p:ext uri="{BB962C8B-B14F-4D97-AF65-F5344CB8AC3E}">
        <p14:creationId xmlns:p14="http://schemas.microsoft.com/office/powerpoint/2010/main" val="17603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31925" y="1143000"/>
            <a:ext cx="399415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9924D37F-5766-462A-971A-C2E889F7AA3D}" type="slidenum">
              <a:rPr lang="zh-CN" altLang="en-US" smtClean="0"/>
              <a:t>4</a:t>
            </a:fld>
            <a:endParaRPr lang="zh-CN" altLang="en-US"/>
          </a:p>
        </p:txBody>
      </p:sp>
    </p:spTree>
    <p:extLst>
      <p:ext uri="{BB962C8B-B14F-4D97-AF65-F5344CB8AC3E}">
        <p14:creationId xmlns:p14="http://schemas.microsoft.com/office/powerpoint/2010/main" val="270965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31925" y="1143000"/>
            <a:ext cx="3994150" cy="3086100"/>
          </a:xfrm>
          <a:prstGeom prst="rect">
            <a:avLst/>
          </a:prstGeo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9924D37F-5766-462A-971A-C2E889F7AA3D}" type="slidenum">
              <a:rPr lang="zh-CN" altLang="en-US" smtClean="0"/>
              <a:t>14</a:t>
            </a:fld>
            <a:endParaRPr lang="zh-CN" altLang="en-US"/>
          </a:p>
        </p:txBody>
      </p:sp>
    </p:spTree>
    <p:extLst>
      <p:ext uri="{BB962C8B-B14F-4D97-AF65-F5344CB8AC3E}">
        <p14:creationId xmlns:p14="http://schemas.microsoft.com/office/powerpoint/2010/main" val="418573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431925" y="1143000"/>
            <a:ext cx="3994150" cy="30861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DC78199-AFED-489B-8D92-ADEC022E4FF0}"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15</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8417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7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11/19/2016</a:t>
            </a:fld>
            <a:endParaRPr lang="en-US"/>
          </a:p>
        </p:txBody>
      </p:sp>
      <p:sp>
        <p:nvSpPr>
          <p:cNvPr id="6" name="Holder 6"/>
          <p:cNvSpPr>
            <a:spLocks noGrp="1"/>
          </p:cNvSpPr>
          <p:nvPr>
            <p:ph type="sldNum" sz="quarter" idx="7"/>
          </p:nvPr>
        </p:nvSpPr>
        <p:spPr/>
        <p:txBody>
          <a:bodyPr lIns="0" tIns="0" rIns="0" bIns="0"/>
          <a:lstStyle>
            <a:lvl1pPr>
              <a:defRPr sz="900" b="0" i="0">
                <a:solidFill>
                  <a:srgbClr val="231F20"/>
                </a:solidFill>
                <a:latin typeface="Calibri"/>
                <a:cs typeface="Calibri"/>
              </a:defRPr>
            </a:lvl1pPr>
          </a:lstStyle>
          <a:p>
            <a:pPr marL="67945">
              <a:lnSpc>
                <a:spcPct val="100000"/>
              </a:lnSpc>
            </a:pPr>
            <a:r>
              <a:rPr spc="15" dirty="0"/>
              <a:t>C</a:t>
            </a:r>
            <a:r>
              <a:rPr spc="-5" dirty="0"/>
              <a:t>omple</a:t>
            </a:r>
            <a:r>
              <a:rPr spc="-15" dirty="0"/>
              <a:t>te</a:t>
            </a:r>
            <a:r>
              <a:rPr spc="-10" dirty="0"/>
              <a:t> </a:t>
            </a:r>
            <a:r>
              <a:rPr spc="-5" dirty="0"/>
              <a:t>Guide</a:t>
            </a:r>
            <a:r>
              <a:rPr spc="-10" dirty="0"/>
              <a:t> </a:t>
            </a:r>
            <a:r>
              <a:rPr spc="-35" dirty="0"/>
              <a:t>t</a:t>
            </a:r>
            <a:r>
              <a:rPr dirty="0"/>
              <a:t>o</a:t>
            </a:r>
            <a:r>
              <a:rPr spc="-10" dirty="0"/>
              <a:t> USPS </a:t>
            </a:r>
            <a:r>
              <a:rPr spc="-30" dirty="0"/>
              <a:t>I</a:t>
            </a:r>
            <a:r>
              <a:rPr spc="-10" dirty="0"/>
              <a:t>n</a:t>
            </a:r>
            <a:r>
              <a:rPr spc="-20" dirty="0"/>
              <a:t>t</a:t>
            </a:r>
            <a:r>
              <a:rPr spc="-40" dirty="0"/>
              <a:t>e</a:t>
            </a:r>
            <a:r>
              <a:rPr spc="-25" dirty="0"/>
              <a:t>r</a:t>
            </a:r>
            <a:r>
              <a:rPr spc="-15" dirty="0"/>
              <a:t>national</a:t>
            </a:r>
            <a:r>
              <a:rPr spc="-10" dirty="0"/>
              <a:t> </a:t>
            </a:r>
            <a:r>
              <a:rPr spc="10" dirty="0"/>
              <a:t>Shipping</a:t>
            </a:r>
            <a:r>
              <a:rPr dirty="0"/>
              <a:t>  </a:t>
            </a:r>
            <a:r>
              <a:rPr spc="-20" dirty="0"/>
              <a:t> </a:t>
            </a:r>
            <a:r>
              <a:rPr spc="-229" dirty="0"/>
              <a:t>•</a:t>
            </a:r>
            <a:r>
              <a:rPr dirty="0"/>
              <a:t>  </a:t>
            </a:r>
            <a:r>
              <a:rPr spc="-20" dirty="0"/>
              <a:t> </a:t>
            </a:r>
            <a:fld id="{81D60167-4931-47E6-BA6A-407CBD079E47}" type="slidenum">
              <a:rPr spc="-20" dirty="0"/>
              <a:t>‹#›</a:t>
            </a:fld>
            <a:endParaRPr spc="-20" dirty="0"/>
          </a:p>
        </p:txBody>
      </p:sp>
    </p:spTree>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108DC7"/>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11/19/2016</a:t>
            </a:fld>
            <a:endParaRPr lang="en-US"/>
          </a:p>
        </p:txBody>
      </p:sp>
      <p:sp>
        <p:nvSpPr>
          <p:cNvPr id="6" name="Holder 6"/>
          <p:cNvSpPr>
            <a:spLocks noGrp="1"/>
          </p:cNvSpPr>
          <p:nvPr>
            <p:ph type="sldNum" sz="quarter" idx="7"/>
          </p:nvPr>
        </p:nvSpPr>
        <p:spPr/>
        <p:txBody>
          <a:bodyPr lIns="0" tIns="0" rIns="0" bIns="0"/>
          <a:lstStyle>
            <a:lvl1pPr>
              <a:defRPr sz="900" b="0" i="0">
                <a:solidFill>
                  <a:srgbClr val="231F20"/>
                </a:solidFill>
                <a:latin typeface="Calibri"/>
                <a:cs typeface="Calibri"/>
              </a:defRPr>
            </a:lvl1pPr>
          </a:lstStyle>
          <a:p>
            <a:pPr marL="67945">
              <a:lnSpc>
                <a:spcPct val="100000"/>
              </a:lnSpc>
            </a:pPr>
            <a:r>
              <a:rPr spc="15" dirty="0"/>
              <a:t>C</a:t>
            </a:r>
            <a:r>
              <a:rPr spc="-5" dirty="0"/>
              <a:t>omple</a:t>
            </a:r>
            <a:r>
              <a:rPr spc="-15" dirty="0"/>
              <a:t>te</a:t>
            </a:r>
            <a:r>
              <a:rPr spc="-10" dirty="0"/>
              <a:t> </a:t>
            </a:r>
            <a:r>
              <a:rPr spc="-5" dirty="0"/>
              <a:t>Guide</a:t>
            </a:r>
            <a:r>
              <a:rPr spc="-10" dirty="0"/>
              <a:t> </a:t>
            </a:r>
            <a:r>
              <a:rPr spc="-35" dirty="0"/>
              <a:t>t</a:t>
            </a:r>
            <a:r>
              <a:rPr dirty="0"/>
              <a:t>o</a:t>
            </a:r>
            <a:r>
              <a:rPr spc="-10" dirty="0"/>
              <a:t> USPS </a:t>
            </a:r>
            <a:r>
              <a:rPr spc="-30" dirty="0"/>
              <a:t>I</a:t>
            </a:r>
            <a:r>
              <a:rPr spc="-10" dirty="0"/>
              <a:t>n</a:t>
            </a:r>
            <a:r>
              <a:rPr spc="-20" dirty="0"/>
              <a:t>t</a:t>
            </a:r>
            <a:r>
              <a:rPr spc="-40" dirty="0"/>
              <a:t>e</a:t>
            </a:r>
            <a:r>
              <a:rPr spc="-25" dirty="0"/>
              <a:t>r</a:t>
            </a:r>
            <a:r>
              <a:rPr spc="-15" dirty="0"/>
              <a:t>national</a:t>
            </a:r>
            <a:r>
              <a:rPr spc="-10" dirty="0"/>
              <a:t> </a:t>
            </a:r>
            <a:r>
              <a:rPr spc="10" dirty="0"/>
              <a:t>Shipping</a:t>
            </a:r>
            <a:r>
              <a:rPr dirty="0"/>
              <a:t>  </a:t>
            </a:r>
            <a:r>
              <a:rPr spc="-20" dirty="0"/>
              <a:t> </a:t>
            </a:r>
            <a:r>
              <a:rPr spc="-229" dirty="0"/>
              <a:t>•</a:t>
            </a:r>
            <a:r>
              <a:rPr dirty="0"/>
              <a:t>  </a:t>
            </a:r>
            <a:r>
              <a:rPr spc="-20" dirty="0"/>
              <a:t> </a:t>
            </a:r>
            <a:fld id="{81D60167-4931-47E6-BA6A-407CBD079E47}" type="slidenum">
              <a:rPr spc="-20" dirty="0"/>
              <a:t>‹#›</a:t>
            </a:fld>
            <a:endParaRPr spc="-20" dirty="0"/>
          </a:p>
        </p:txBody>
      </p:sp>
    </p:spTree>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74" name="bk object 174"/>
          <p:cNvSpPr/>
          <p:nvPr/>
        </p:nvSpPr>
        <p:spPr>
          <a:xfrm>
            <a:off x="0" y="0"/>
            <a:ext cx="3347085" cy="7772400"/>
          </a:xfrm>
          <a:custGeom>
            <a:avLst/>
            <a:gdLst/>
            <a:ahLst/>
            <a:cxnLst/>
            <a:rect l="l" t="t" r="r" b="b"/>
            <a:pathLst>
              <a:path w="3347085" h="7772400">
                <a:moveTo>
                  <a:pt x="0" y="7772400"/>
                </a:moveTo>
                <a:lnTo>
                  <a:pt x="3346704" y="7772400"/>
                </a:lnTo>
                <a:lnTo>
                  <a:pt x="3346704" y="0"/>
                </a:lnTo>
                <a:lnTo>
                  <a:pt x="0" y="0"/>
                </a:lnTo>
                <a:lnTo>
                  <a:pt x="0" y="7772400"/>
                </a:lnTo>
                <a:close/>
              </a:path>
            </a:pathLst>
          </a:custGeom>
          <a:solidFill>
            <a:srgbClr val="108DC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200" b="0" i="0">
                <a:solidFill>
                  <a:srgbClr val="108DC7"/>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5"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11/19/2016</a:t>
            </a:fld>
            <a:endParaRPr lang="en-US"/>
          </a:p>
        </p:txBody>
      </p:sp>
      <p:sp>
        <p:nvSpPr>
          <p:cNvPr id="7" name="Holder 7"/>
          <p:cNvSpPr>
            <a:spLocks noGrp="1"/>
          </p:cNvSpPr>
          <p:nvPr>
            <p:ph type="sldNum" sz="quarter" idx="7"/>
          </p:nvPr>
        </p:nvSpPr>
        <p:spPr/>
        <p:txBody>
          <a:bodyPr lIns="0" tIns="0" rIns="0" bIns="0"/>
          <a:lstStyle>
            <a:lvl1pPr>
              <a:defRPr sz="900" b="0" i="0">
                <a:solidFill>
                  <a:srgbClr val="231F20"/>
                </a:solidFill>
                <a:latin typeface="Calibri"/>
                <a:cs typeface="Calibri"/>
              </a:defRPr>
            </a:lvl1pPr>
          </a:lstStyle>
          <a:p>
            <a:pPr marL="67945">
              <a:lnSpc>
                <a:spcPct val="100000"/>
              </a:lnSpc>
            </a:pPr>
            <a:r>
              <a:rPr spc="15" dirty="0"/>
              <a:t>C</a:t>
            </a:r>
            <a:r>
              <a:rPr spc="-5" dirty="0"/>
              <a:t>omple</a:t>
            </a:r>
            <a:r>
              <a:rPr spc="-15" dirty="0"/>
              <a:t>te</a:t>
            </a:r>
            <a:r>
              <a:rPr spc="-10" dirty="0"/>
              <a:t> </a:t>
            </a:r>
            <a:r>
              <a:rPr spc="-5" dirty="0"/>
              <a:t>Guide</a:t>
            </a:r>
            <a:r>
              <a:rPr spc="-10" dirty="0"/>
              <a:t> </a:t>
            </a:r>
            <a:r>
              <a:rPr spc="-35" dirty="0"/>
              <a:t>t</a:t>
            </a:r>
            <a:r>
              <a:rPr dirty="0"/>
              <a:t>o</a:t>
            </a:r>
            <a:r>
              <a:rPr spc="-10" dirty="0"/>
              <a:t> USPS </a:t>
            </a:r>
            <a:r>
              <a:rPr spc="-30" dirty="0"/>
              <a:t>I</a:t>
            </a:r>
            <a:r>
              <a:rPr spc="-10" dirty="0"/>
              <a:t>n</a:t>
            </a:r>
            <a:r>
              <a:rPr spc="-20" dirty="0"/>
              <a:t>t</a:t>
            </a:r>
            <a:r>
              <a:rPr spc="-40" dirty="0"/>
              <a:t>e</a:t>
            </a:r>
            <a:r>
              <a:rPr spc="-25" dirty="0"/>
              <a:t>r</a:t>
            </a:r>
            <a:r>
              <a:rPr spc="-15" dirty="0"/>
              <a:t>national</a:t>
            </a:r>
            <a:r>
              <a:rPr spc="-10" dirty="0"/>
              <a:t> </a:t>
            </a:r>
            <a:r>
              <a:rPr spc="10" dirty="0"/>
              <a:t>Shipping</a:t>
            </a:r>
            <a:r>
              <a:rPr dirty="0"/>
              <a:t>  </a:t>
            </a:r>
            <a:r>
              <a:rPr spc="-20" dirty="0"/>
              <a:t> </a:t>
            </a:r>
            <a:r>
              <a:rPr spc="-229" dirty="0"/>
              <a:t>•</a:t>
            </a:r>
            <a:r>
              <a:rPr dirty="0"/>
              <a:t>  </a:t>
            </a:r>
            <a:r>
              <a:rPr spc="-20" dirty="0"/>
              <a:t> </a:t>
            </a:r>
            <a:fld id="{81D60167-4931-47E6-BA6A-407CBD079E47}" type="slidenum">
              <a:rPr spc="-20" dirty="0"/>
              <a:t>‹#›</a:t>
            </a:fld>
            <a:endParaRPr spc="-20" dirty="0"/>
          </a:p>
        </p:txBody>
      </p:sp>
    </p:spTree>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108DC7"/>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11/19/2016</a:t>
            </a:fld>
            <a:endParaRPr lang="en-US"/>
          </a:p>
        </p:txBody>
      </p:sp>
      <p:sp>
        <p:nvSpPr>
          <p:cNvPr id="5" name="Holder 5"/>
          <p:cNvSpPr>
            <a:spLocks noGrp="1"/>
          </p:cNvSpPr>
          <p:nvPr>
            <p:ph type="sldNum" sz="quarter" idx="7"/>
          </p:nvPr>
        </p:nvSpPr>
        <p:spPr/>
        <p:txBody>
          <a:bodyPr lIns="0" tIns="0" rIns="0" bIns="0"/>
          <a:lstStyle>
            <a:lvl1pPr>
              <a:defRPr sz="900" b="0" i="0">
                <a:solidFill>
                  <a:srgbClr val="231F20"/>
                </a:solidFill>
                <a:latin typeface="Calibri"/>
                <a:cs typeface="Calibri"/>
              </a:defRPr>
            </a:lvl1pPr>
          </a:lstStyle>
          <a:p>
            <a:pPr marL="67945">
              <a:lnSpc>
                <a:spcPct val="100000"/>
              </a:lnSpc>
            </a:pPr>
            <a:r>
              <a:rPr spc="15" dirty="0"/>
              <a:t>C</a:t>
            </a:r>
            <a:r>
              <a:rPr spc="-5" dirty="0"/>
              <a:t>omple</a:t>
            </a:r>
            <a:r>
              <a:rPr spc="-15" dirty="0"/>
              <a:t>te</a:t>
            </a:r>
            <a:r>
              <a:rPr spc="-10" dirty="0"/>
              <a:t> </a:t>
            </a:r>
            <a:r>
              <a:rPr spc="-5" dirty="0"/>
              <a:t>Guide</a:t>
            </a:r>
            <a:r>
              <a:rPr spc="-10" dirty="0"/>
              <a:t> </a:t>
            </a:r>
            <a:r>
              <a:rPr spc="-35" dirty="0"/>
              <a:t>t</a:t>
            </a:r>
            <a:r>
              <a:rPr dirty="0"/>
              <a:t>o</a:t>
            </a:r>
            <a:r>
              <a:rPr spc="-10" dirty="0"/>
              <a:t> USPS </a:t>
            </a:r>
            <a:r>
              <a:rPr spc="-30" dirty="0"/>
              <a:t>I</a:t>
            </a:r>
            <a:r>
              <a:rPr spc="-10" dirty="0"/>
              <a:t>n</a:t>
            </a:r>
            <a:r>
              <a:rPr spc="-20" dirty="0"/>
              <a:t>t</a:t>
            </a:r>
            <a:r>
              <a:rPr spc="-40" dirty="0"/>
              <a:t>e</a:t>
            </a:r>
            <a:r>
              <a:rPr spc="-25" dirty="0"/>
              <a:t>r</a:t>
            </a:r>
            <a:r>
              <a:rPr spc="-15" dirty="0"/>
              <a:t>national</a:t>
            </a:r>
            <a:r>
              <a:rPr spc="-10" dirty="0"/>
              <a:t> </a:t>
            </a:r>
            <a:r>
              <a:rPr spc="10" dirty="0"/>
              <a:t>Shipping</a:t>
            </a:r>
            <a:r>
              <a:rPr dirty="0"/>
              <a:t>  </a:t>
            </a:r>
            <a:r>
              <a:rPr spc="-20" dirty="0"/>
              <a:t> </a:t>
            </a:r>
            <a:r>
              <a:rPr spc="-229" dirty="0"/>
              <a:t>•</a:t>
            </a:r>
            <a:r>
              <a:rPr dirty="0"/>
              <a:t>  </a:t>
            </a:r>
            <a:r>
              <a:rPr spc="-20" dirty="0"/>
              <a:t> </a:t>
            </a:r>
            <a:fld id="{81D60167-4931-47E6-BA6A-407CBD079E47}" type="slidenum">
              <a:rPr spc="-20" dirty="0"/>
              <a:t>‹#›</a:t>
            </a:fld>
            <a:endParaRPr spc="-20" dirty="0"/>
          </a:p>
        </p:txBody>
      </p:sp>
    </p:spTree>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11/19/2016</a:t>
            </a:fld>
            <a:endParaRPr lang="en-US"/>
          </a:p>
        </p:txBody>
      </p:sp>
      <p:sp>
        <p:nvSpPr>
          <p:cNvPr id="4" name="Holder 4"/>
          <p:cNvSpPr>
            <a:spLocks noGrp="1"/>
          </p:cNvSpPr>
          <p:nvPr>
            <p:ph type="sldNum" sz="quarter" idx="7"/>
          </p:nvPr>
        </p:nvSpPr>
        <p:spPr/>
        <p:txBody>
          <a:bodyPr lIns="0" tIns="0" rIns="0" bIns="0"/>
          <a:lstStyle>
            <a:lvl1pPr>
              <a:defRPr sz="900" b="0" i="0">
                <a:solidFill>
                  <a:srgbClr val="231F20"/>
                </a:solidFill>
                <a:latin typeface="Calibri"/>
                <a:cs typeface="Calibri"/>
              </a:defRPr>
            </a:lvl1pPr>
          </a:lstStyle>
          <a:p>
            <a:pPr marL="67945">
              <a:lnSpc>
                <a:spcPct val="100000"/>
              </a:lnSpc>
            </a:pPr>
            <a:r>
              <a:rPr spc="15" dirty="0"/>
              <a:t>C</a:t>
            </a:r>
            <a:r>
              <a:rPr spc="-5" dirty="0"/>
              <a:t>omple</a:t>
            </a:r>
            <a:r>
              <a:rPr spc="-15" dirty="0"/>
              <a:t>te</a:t>
            </a:r>
            <a:r>
              <a:rPr spc="-10" dirty="0"/>
              <a:t> </a:t>
            </a:r>
            <a:r>
              <a:rPr spc="-5" dirty="0"/>
              <a:t>Guide</a:t>
            </a:r>
            <a:r>
              <a:rPr spc="-10" dirty="0"/>
              <a:t> </a:t>
            </a:r>
            <a:r>
              <a:rPr spc="-35" dirty="0"/>
              <a:t>t</a:t>
            </a:r>
            <a:r>
              <a:rPr dirty="0"/>
              <a:t>o</a:t>
            </a:r>
            <a:r>
              <a:rPr spc="-10" dirty="0"/>
              <a:t> USPS </a:t>
            </a:r>
            <a:r>
              <a:rPr spc="-30" dirty="0"/>
              <a:t>I</a:t>
            </a:r>
            <a:r>
              <a:rPr spc="-10" dirty="0"/>
              <a:t>n</a:t>
            </a:r>
            <a:r>
              <a:rPr spc="-20" dirty="0"/>
              <a:t>t</a:t>
            </a:r>
            <a:r>
              <a:rPr spc="-40" dirty="0"/>
              <a:t>e</a:t>
            </a:r>
            <a:r>
              <a:rPr spc="-25" dirty="0"/>
              <a:t>r</a:t>
            </a:r>
            <a:r>
              <a:rPr spc="-15" dirty="0"/>
              <a:t>national</a:t>
            </a:r>
            <a:r>
              <a:rPr spc="-10" dirty="0"/>
              <a:t> </a:t>
            </a:r>
            <a:r>
              <a:rPr spc="10" dirty="0"/>
              <a:t>Shipping</a:t>
            </a:r>
            <a:r>
              <a:rPr dirty="0"/>
              <a:t>  </a:t>
            </a:r>
            <a:r>
              <a:rPr spc="-20" dirty="0"/>
              <a:t> </a:t>
            </a:r>
            <a:r>
              <a:rPr spc="-229" dirty="0"/>
              <a:t>•</a:t>
            </a:r>
            <a:r>
              <a:rPr dirty="0"/>
              <a:t>  </a:t>
            </a:r>
            <a:r>
              <a:rPr spc="-20" dirty="0"/>
              <a:t> </a:t>
            </a:r>
            <a:fld id="{81D60167-4931-47E6-BA6A-407CBD079E47}" type="slidenum">
              <a:rPr spc="-20" dirty="0"/>
              <a:t>‹#›</a:t>
            </a:fld>
            <a:endParaRPr spc="-20" dirty="0"/>
          </a:p>
        </p:txBody>
      </p:sp>
    </p:spTree>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7228332"/>
            <a:ext cx="2313432" cy="276999"/>
          </a:xfrm>
        </p:spPr>
        <p:txBody>
          <a:bodyPr/>
          <a:lstStyle/>
          <a:p>
            <a:fld id="{1D34863F-04EA-4586-B2C2-903B455E8466}" type="datetimeFigureOut">
              <a:rPr lang="zh-CN" altLang="en-US" smtClean="0"/>
              <a:t>2016/11/19</a:t>
            </a:fld>
            <a:endParaRPr lang="zh-CN" altLang="en-US"/>
          </a:p>
        </p:txBody>
      </p:sp>
      <p:sp>
        <p:nvSpPr>
          <p:cNvPr id="3" name="Footer Placeholder 2"/>
          <p:cNvSpPr>
            <a:spLocks noGrp="1"/>
          </p:cNvSpPr>
          <p:nvPr>
            <p:ph type="ftr" sz="quarter" idx="11"/>
          </p:nvPr>
        </p:nvSpPr>
        <p:spPr>
          <a:xfrm>
            <a:off x="3419856" y="7228332"/>
            <a:ext cx="3218687" cy="276999"/>
          </a:xfrm>
        </p:spPr>
        <p:txBody>
          <a:bodyPr/>
          <a:lstStyle/>
          <a:p>
            <a:endParaRPr lang="zh-CN" altLang="en-US"/>
          </a:p>
        </p:txBody>
      </p:sp>
      <p:sp>
        <p:nvSpPr>
          <p:cNvPr id="4" name="Slide Number Placeholder 3"/>
          <p:cNvSpPr>
            <a:spLocks noGrp="1"/>
          </p:cNvSpPr>
          <p:nvPr>
            <p:ph type="sldNum" sz="quarter" idx="12"/>
          </p:nvPr>
        </p:nvSpPr>
        <p:spPr/>
        <p:txBody>
          <a:bodyPr/>
          <a:lstStyle/>
          <a:p>
            <a:fld id="{60247EAF-59D8-4AB9-8DE3-84BD599ABF95}" type="slidenum">
              <a:rPr lang="zh-CN" altLang="en-US" smtClean="0"/>
              <a:t>‹#›</a:t>
            </a:fld>
            <a:endParaRPr lang="zh-CN" altLang="en-US"/>
          </a:p>
        </p:txBody>
      </p:sp>
    </p:spTree>
    <p:extLst>
      <p:ext uri="{BB962C8B-B14F-4D97-AF65-F5344CB8AC3E}">
        <p14:creationId xmlns:p14="http://schemas.microsoft.com/office/powerpoint/2010/main" val="53250590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283132"/>
            <a:ext cx="9169400" cy="660400"/>
          </a:xfrm>
          <a:prstGeom prst="rect">
            <a:avLst/>
          </a:prstGeom>
        </p:spPr>
        <p:txBody>
          <a:bodyPr wrap="square" lIns="0" tIns="0" rIns="0" bIns="0">
            <a:spAutoFit/>
          </a:bodyPr>
          <a:lstStyle>
            <a:lvl1pPr>
              <a:defRPr sz="4200" b="0" i="0">
                <a:solidFill>
                  <a:srgbClr val="108DC7"/>
                </a:solidFill>
                <a:latin typeface="Calibri"/>
                <a:cs typeface="Calibri"/>
              </a:defRPr>
            </a:lvl1pPr>
          </a:lstStyle>
          <a:p>
            <a:endParaRPr/>
          </a:p>
        </p:txBody>
      </p:sp>
      <p:sp>
        <p:nvSpPr>
          <p:cNvPr id="3" name="Holder 3"/>
          <p:cNvSpPr>
            <a:spLocks noGrp="1"/>
          </p:cNvSpPr>
          <p:nvPr>
            <p:ph type="body" idx="1"/>
          </p:nvPr>
        </p:nvSpPr>
        <p:spPr>
          <a:xfrm>
            <a:off x="454025" y="1688845"/>
            <a:ext cx="9150350" cy="53314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7"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11/19/2016</a:t>
            </a:fld>
            <a:endParaRPr lang="en-US"/>
          </a:p>
        </p:txBody>
      </p:sp>
      <p:sp>
        <p:nvSpPr>
          <p:cNvPr id="6" name="Holder 6"/>
          <p:cNvSpPr>
            <a:spLocks noGrp="1"/>
          </p:cNvSpPr>
          <p:nvPr>
            <p:ph type="sldNum" sz="quarter" idx="7"/>
          </p:nvPr>
        </p:nvSpPr>
        <p:spPr>
          <a:xfrm>
            <a:off x="7352378" y="7444343"/>
            <a:ext cx="2503170" cy="139700"/>
          </a:xfrm>
          <a:prstGeom prst="rect">
            <a:avLst/>
          </a:prstGeom>
        </p:spPr>
        <p:txBody>
          <a:bodyPr wrap="square" lIns="0" tIns="0" rIns="0" bIns="0">
            <a:spAutoFit/>
          </a:bodyPr>
          <a:lstStyle>
            <a:lvl1pPr>
              <a:defRPr sz="900" b="0" i="0">
                <a:solidFill>
                  <a:srgbClr val="231F20"/>
                </a:solidFill>
                <a:latin typeface="Calibri"/>
                <a:cs typeface="Calibri"/>
              </a:defRPr>
            </a:lvl1pPr>
          </a:lstStyle>
          <a:p>
            <a:pPr marL="67945">
              <a:lnSpc>
                <a:spcPct val="100000"/>
              </a:lnSpc>
            </a:pPr>
            <a:r>
              <a:rPr spc="15" dirty="0"/>
              <a:t>C</a:t>
            </a:r>
            <a:r>
              <a:rPr spc="-5" dirty="0"/>
              <a:t>omple</a:t>
            </a:r>
            <a:r>
              <a:rPr spc="-15" dirty="0"/>
              <a:t>te</a:t>
            </a:r>
            <a:r>
              <a:rPr spc="-10" dirty="0"/>
              <a:t> </a:t>
            </a:r>
            <a:r>
              <a:rPr spc="-5" dirty="0"/>
              <a:t>Guide</a:t>
            </a:r>
            <a:r>
              <a:rPr spc="-10" dirty="0"/>
              <a:t> </a:t>
            </a:r>
            <a:r>
              <a:rPr spc="-35" dirty="0"/>
              <a:t>t</a:t>
            </a:r>
            <a:r>
              <a:rPr dirty="0"/>
              <a:t>o</a:t>
            </a:r>
            <a:r>
              <a:rPr spc="-10" dirty="0"/>
              <a:t> USPS </a:t>
            </a:r>
            <a:r>
              <a:rPr spc="-30" dirty="0"/>
              <a:t>I</a:t>
            </a:r>
            <a:r>
              <a:rPr spc="-10" dirty="0"/>
              <a:t>n</a:t>
            </a:r>
            <a:r>
              <a:rPr spc="-20" dirty="0"/>
              <a:t>t</a:t>
            </a:r>
            <a:r>
              <a:rPr spc="-40" dirty="0"/>
              <a:t>e</a:t>
            </a:r>
            <a:r>
              <a:rPr spc="-25" dirty="0"/>
              <a:t>r</a:t>
            </a:r>
            <a:r>
              <a:rPr spc="-15" dirty="0"/>
              <a:t>national</a:t>
            </a:r>
            <a:r>
              <a:rPr spc="-10" dirty="0"/>
              <a:t> </a:t>
            </a:r>
            <a:r>
              <a:rPr spc="10" dirty="0"/>
              <a:t>Shipping</a:t>
            </a:r>
            <a:r>
              <a:rPr dirty="0"/>
              <a:t>  </a:t>
            </a:r>
            <a:r>
              <a:rPr spc="-20" dirty="0"/>
              <a:t> </a:t>
            </a:r>
            <a:r>
              <a:rPr spc="-229" dirty="0"/>
              <a:t>•</a:t>
            </a:r>
            <a:r>
              <a:rPr dirty="0"/>
              <a:t>  </a:t>
            </a:r>
            <a:r>
              <a:rPr spc="-20" dirty="0"/>
              <a:t> </a:t>
            </a: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249867" y="836068"/>
            <a:ext cx="7546340" cy="283476"/>
          </a:xfrm>
          <a:prstGeom prst="rect">
            <a:avLst/>
          </a:prstGeom>
        </p:spPr>
        <p:txBody>
          <a:bodyPr vert="horz" wrap="square" lIns="0" tIns="0" rIns="0" bIns="0" rtlCol="0">
            <a:spAutoFit/>
          </a:bodyPr>
          <a:lstStyle/>
          <a:p>
            <a:pPr marL="12700" marR="5080" algn="ctr">
              <a:lnSpc>
                <a:spcPct val="73300"/>
              </a:lnSpc>
            </a:pPr>
            <a:endParaRPr sz="2400" dirty="0">
              <a:latin typeface="Calibri"/>
              <a:cs typeface="Calibri"/>
            </a:endParaRPr>
          </a:p>
        </p:txBody>
      </p:sp>
      <p:sp>
        <p:nvSpPr>
          <p:cNvPr id="5" name="object 5"/>
          <p:cNvSpPr/>
          <p:nvPr/>
        </p:nvSpPr>
        <p:spPr>
          <a:xfrm>
            <a:off x="-30170" y="5889692"/>
            <a:ext cx="10111540" cy="1730308"/>
          </a:xfrm>
          <a:custGeom>
            <a:avLst/>
            <a:gdLst/>
            <a:ahLst/>
            <a:cxnLst/>
            <a:rect l="l" t="t" r="r" b="b"/>
            <a:pathLst>
              <a:path w="10058400" h="673100">
                <a:moveTo>
                  <a:pt x="0" y="673100"/>
                </a:moveTo>
                <a:lnTo>
                  <a:pt x="10058400" y="673100"/>
                </a:lnTo>
                <a:lnTo>
                  <a:pt x="10058400" y="0"/>
                </a:lnTo>
                <a:lnTo>
                  <a:pt x="0" y="0"/>
                </a:lnTo>
                <a:lnTo>
                  <a:pt x="0" y="673100"/>
                </a:lnTo>
                <a:close/>
              </a:path>
            </a:pathLst>
          </a:custGeom>
          <a:solidFill>
            <a:srgbClr val="F04E24"/>
          </a:solidFill>
        </p:spPr>
        <p:txBody>
          <a:bodyPr wrap="square" lIns="0" tIns="0" rIns="0" bIns="0" rtlCol="0"/>
          <a:lstStyle/>
          <a:p>
            <a:pPr algn="ctr"/>
            <a:r>
              <a:rPr lang="en-US" altLang="zh-CN" sz="3600" dirty="0" smtClean="0">
                <a:latin typeface="浪漫雅圆" panose="02010601040101010101" pitchFamily="2" charset="-122"/>
                <a:ea typeface="浪漫雅圆" panose="02010601040101010101" pitchFamily="2" charset="-122"/>
              </a:rPr>
              <a:t>   </a:t>
            </a:r>
            <a:r>
              <a:rPr lang="zh-CN" altLang="zh-CN" sz="3600" dirty="0" smtClean="0">
                <a:latin typeface="浪漫雅圆" panose="02010601040101010101" pitchFamily="2" charset="-122"/>
                <a:ea typeface="浪漫雅圆" panose="02010601040101010101" pitchFamily="2" charset="-122"/>
              </a:rPr>
              <a:t>快</a:t>
            </a:r>
            <a:r>
              <a:rPr lang="zh-CN" altLang="zh-CN" sz="3600" dirty="0">
                <a:latin typeface="浪漫雅圆" panose="02010601040101010101" pitchFamily="2" charset="-122"/>
                <a:ea typeface="浪漫雅圆" panose="02010601040101010101" pitchFamily="2" charset="-122"/>
              </a:rPr>
              <a:t>时尚品牌服装质量管理</a:t>
            </a:r>
            <a:r>
              <a:rPr lang="zh-CN" altLang="zh-CN" sz="3600" dirty="0" smtClean="0">
                <a:latin typeface="浪漫雅圆" panose="02010601040101010101" pitchFamily="2" charset="-122"/>
                <a:ea typeface="浪漫雅圆" panose="02010601040101010101" pitchFamily="2" charset="-122"/>
              </a:rPr>
              <a:t>分析</a:t>
            </a:r>
            <a:endParaRPr lang="en-US" altLang="zh-CN" sz="3600" dirty="0" smtClean="0">
              <a:latin typeface="浪漫雅圆" panose="02010601040101010101" pitchFamily="2" charset="-122"/>
              <a:ea typeface="浪漫雅圆" panose="02010601040101010101" pitchFamily="2" charset="-122"/>
            </a:endParaRPr>
          </a:p>
          <a:p>
            <a:pPr algn="ctr"/>
            <a:r>
              <a:rPr lang="zh-CN" altLang="zh-CN" sz="3600" dirty="0" smtClean="0">
                <a:latin typeface="浪漫雅圆" panose="02010601040101010101" pitchFamily="2" charset="-122"/>
                <a:ea typeface="浪漫雅圆" panose="02010601040101010101" pitchFamily="2" charset="-122"/>
              </a:rPr>
              <a:t>——</a:t>
            </a:r>
            <a:r>
              <a:rPr lang="zh-CN" altLang="zh-CN" sz="3600" dirty="0">
                <a:latin typeface="浪漫雅圆" panose="02010601040101010101" pitchFamily="2" charset="-122"/>
                <a:ea typeface="浪漫雅圆" panose="02010601040101010101" pitchFamily="2" charset="-122"/>
              </a:rPr>
              <a:t>以</a:t>
            </a:r>
            <a:r>
              <a:rPr lang="en-US" altLang="zh-CN" sz="3600" dirty="0">
                <a:latin typeface="Century Gothic" panose="020B0502020202020204" pitchFamily="34" charset="0"/>
              </a:rPr>
              <a:t>UGOCCAM</a:t>
            </a:r>
            <a:r>
              <a:rPr lang="zh-CN" altLang="zh-CN" sz="3600" dirty="0">
                <a:latin typeface="浪漫雅圆" panose="02010601040101010101" pitchFamily="2" charset="-122"/>
                <a:ea typeface="浪漫雅圆" panose="02010601040101010101" pitchFamily="2" charset="-122"/>
              </a:rPr>
              <a:t>为</a:t>
            </a:r>
            <a:r>
              <a:rPr lang="zh-CN" altLang="zh-CN" sz="3600" dirty="0" smtClean="0">
                <a:latin typeface="浪漫雅圆" panose="02010601040101010101" pitchFamily="2" charset="-122"/>
                <a:ea typeface="浪漫雅圆" panose="02010601040101010101" pitchFamily="2" charset="-122"/>
              </a:rPr>
              <a:t>例</a:t>
            </a:r>
            <a:r>
              <a:rPr lang="zh-CN" altLang="en-US" sz="2000" dirty="0" smtClean="0">
                <a:latin typeface="Cambria Math" panose="02040503050406030204" pitchFamily="18" charset="0"/>
                <a:ea typeface="浪漫雅圆" panose="02010601040101010101" pitchFamily="2" charset="-122"/>
              </a:rPr>
              <a:t>  </a:t>
            </a:r>
            <a:endParaRPr lang="en-US" altLang="zh-CN" sz="2000" dirty="0" smtClean="0">
              <a:latin typeface="Cambria Math" panose="02040503050406030204" pitchFamily="18" charset="0"/>
              <a:ea typeface="浪漫雅圆" panose="02010601040101010101" pitchFamily="2" charset="-122"/>
            </a:endParaRPr>
          </a:p>
          <a:p>
            <a:pPr algn="ctr"/>
            <a:r>
              <a:rPr lang="zh-CN" altLang="en-US" sz="2000" dirty="0" smtClean="0">
                <a:latin typeface="Cambria Math" panose="02040503050406030204" pitchFamily="18" charset="0"/>
                <a:ea typeface="浪漫雅圆" panose="02010601040101010101" pitchFamily="2" charset="-122"/>
              </a:rPr>
              <a:t>                                                                           答辩人：张红辉</a:t>
            </a:r>
            <a:endParaRPr lang="en-US" altLang="zh-CN" sz="2000" dirty="0" smtClean="0">
              <a:latin typeface="Cambria Math" panose="02040503050406030204" pitchFamily="18" charset="0"/>
              <a:ea typeface="浪漫雅圆" panose="02010601040101010101" pitchFamily="2" charset="-122"/>
            </a:endParaRPr>
          </a:p>
          <a:p>
            <a:pPr algn="ctr"/>
            <a:r>
              <a:rPr lang="en-US" altLang="zh-CN" sz="2000" dirty="0">
                <a:latin typeface="Cambria Math" panose="02040503050406030204" pitchFamily="18" charset="0"/>
                <a:ea typeface="浪漫雅圆" panose="02010601040101010101" pitchFamily="2" charset="-122"/>
              </a:rPr>
              <a:t> </a:t>
            </a:r>
            <a:r>
              <a:rPr lang="en-US" altLang="zh-CN" sz="2000" dirty="0" smtClean="0">
                <a:latin typeface="Cambria Math" panose="02040503050406030204" pitchFamily="18" charset="0"/>
                <a:ea typeface="浪漫雅圆" panose="02010601040101010101" pitchFamily="2" charset="-122"/>
              </a:rPr>
              <a:t>                                                                              </a:t>
            </a:r>
            <a:r>
              <a:rPr lang="zh-CN" altLang="en-US" sz="2000" dirty="0" smtClean="0">
                <a:latin typeface="Cambria Math" panose="02040503050406030204" pitchFamily="18" charset="0"/>
                <a:ea typeface="浪漫雅圆" panose="02010601040101010101" pitchFamily="2" charset="-122"/>
              </a:rPr>
              <a:t>指导老师：江学为</a:t>
            </a:r>
            <a:endParaRPr lang="en-US" altLang="zh-CN" sz="2000" dirty="0" smtClean="0">
              <a:latin typeface="Cambria Math" panose="02040503050406030204" pitchFamily="18" charset="0"/>
              <a:ea typeface="Cambria Math" panose="02040503050406030204" pitchFamily="18" charset="0"/>
            </a:endParaRPr>
          </a:p>
          <a:p>
            <a:pPr algn="ctr"/>
            <a:endParaRPr lang="zh-CN" altLang="zh-CN" sz="3600" dirty="0">
              <a:latin typeface="浪漫雅圆" panose="02010601040101010101" pitchFamily="2" charset="-122"/>
              <a:ea typeface="浪漫雅圆" panose="02010601040101010101" pitchFamily="2" charset="-122"/>
            </a:endParaRPr>
          </a:p>
        </p:txBody>
      </p:sp>
      <p:pic>
        <p:nvPicPr>
          <p:cNvPr id="1026" name="Picture 2" descr="C:\Users\ADMINI~1\AppData\Local\Temp\ksohtml\wps_clip_image-38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467" y="57297"/>
            <a:ext cx="3792901" cy="778770"/>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4"/>
          <a:stretch>
            <a:fillRect/>
          </a:stretch>
        </p:blipFill>
        <p:spPr>
          <a:xfrm>
            <a:off x="107435" y="1119543"/>
            <a:ext cx="3002863" cy="1366809"/>
          </a:xfrm>
          <a:prstGeom prst="rect">
            <a:avLst/>
          </a:prstGeom>
        </p:spPr>
      </p:pic>
      <p:pic>
        <p:nvPicPr>
          <p:cNvPr id="21" name="图片 20"/>
          <p:cNvPicPr>
            <a:picLocks noChangeAspect="1"/>
          </p:cNvPicPr>
          <p:nvPr/>
        </p:nvPicPr>
        <p:blipFill>
          <a:blip r:embed="rId5"/>
          <a:stretch>
            <a:fillRect/>
          </a:stretch>
        </p:blipFill>
        <p:spPr>
          <a:xfrm>
            <a:off x="107434" y="2611552"/>
            <a:ext cx="3002867" cy="1427048"/>
          </a:xfrm>
          <a:prstGeom prst="rect">
            <a:avLst/>
          </a:prstGeom>
        </p:spPr>
      </p:pic>
      <p:pic>
        <p:nvPicPr>
          <p:cNvPr id="22" name="图片 21"/>
          <p:cNvPicPr>
            <a:picLocks noChangeAspect="1"/>
          </p:cNvPicPr>
          <p:nvPr/>
        </p:nvPicPr>
        <p:blipFill>
          <a:blip r:embed="rId6"/>
          <a:stretch>
            <a:fillRect/>
          </a:stretch>
        </p:blipFill>
        <p:spPr>
          <a:xfrm>
            <a:off x="107434" y="4163799"/>
            <a:ext cx="3002865" cy="1413386"/>
          </a:xfrm>
          <a:prstGeom prst="rect">
            <a:avLst/>
          </a:prstGeom>
        </p:spPr>
      </p:pic>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7165" y="1119544"/>
            <a:ext cx="3302235" cy="4469106"/>
          </a:xfrm>
          <a:prstGeom prst="rect">
            <a:avLst/>
          </a:prstGeom>
        </p:spPr>
      </p:pic>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5600" y="1112616"/>
            <a:ext cx="3233038" cy="45180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p:checker/>
      </p:transition>
    </mc:Choice>
    <mc:Fallback xmlns="">
      <p:transition spd="slow" advClick="0" advTm="5000">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702129"/>
            <a:ext cx="367393"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94038" y="702129"/>
            <a:ext cx="8791575"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0319" y="265000"/>
            <a:ext cx="881743" cy="874258"/>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3181" y="333545"/>
            <a:ext cx="796018" cy="73716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07</a:t>
            </a:r>
            <a:endParaRPr lang="zh-CN" altLang="en-US" sz="1400" dirty="0"/>
          </a:p>
        </p:txBody>
      </p:sp>
      <p:sp>
        <p:nvSpPr>
          <p:cNvPr id="10" name="文本框 9"/>
          <p:cNvSpPr txBox="1"/>
          <p:nvPr/>
        </p:nvSpPr>
        <p:spPr>
          <a:xfrm>
            <a:off x="1447800" y="85386"/>
            <a:ext cx="3647152" cy="523220"/>
          </a:xfrm>
          <a:prstGeom prst="rect">
            <a:avLst/>
          </a:prstGeom>
          <a:noFill/>
        </p:spPr>
        <p:txBody>
          <a:bodyPr wrap="none" rtlCol="0">
            <a:spAutoFit/>
          </a:bodyPr>
          <a:lstStyle/>
          <a:p>
            <a:r>
              <a:rPr lang="en-US" altLang="zh-CN" sz="2800" dirty="0" smtClean="0">
                <a:latin typeface="浪漫雅圆" panose="02010601040101010101" pitchFamily="2" charset="-122"/>
                <a:ea typeface="浪漫雅圆" panose="02010601040101010101" pitchFamily="2" charset="-122"/>
              </a:rPr>
              <a:t>3.1 </a:t>
            </a:r>
            <a:r>
              <a:rPr lang="zh-CN" altLang="en-US" sz="2800" dirty="0" smtClean="0">
                <a:latin typeface="浪漫雅圆" panose="02010601040101010101" pitchFamily="2" charset="-122"/>
                <a:ea typeface="浪漫雅圆" panose="02010601040101010101" pitchFamily="2" charset="-122"/>
              </a:rPr>
              <a:t>影响返修率的因素</a:t>
            </a:r>
            <a:endParaRPr lang="zh-CN" altLang="en-US" sz="2800" dirty="0">
              <a:latin typeface="浪漫雅圆" panose="02010601040101010101" pitchFamily="2" charset="-122"/>
              <a:ea typeface="浪漫雅圆" panose="02010601040101010101" pitchFamily="2" charset="-122"/>
            </a:endParaRPr>
          </a:p>
        </p:txBody>
      </p:sp>
      <p:sp>
        <p:nvSpPr>
          <p:cNvPr id="13" name="文本框 12"/>
          <p:cNvSpPr txBox="1"/>
          <p:nvPr/>
        </p:nvSpPr>
        <p:spPr>
          <a:xfrm>
            <a:off x="1447800" y="984077"/>
            <a:ext cx="1330814" cy="400110"/>
          </a:xfrm>
          <a:prstGeom prst="rect">
            <a:avLst/>
          </a:prstGeom>
          <a:noFill/>
        </p:spPr>
        <p:txBody>
          <a:bodyPr wrap="none" rtlCol="0">
            <a:spAutoFit/>
          </a:bodyPr>
          <a:lstStyle/>
          <a:p>
            <a:r>
              <a:rPr lang="en-US" altLang="zh-CN" sz="2000" dirty="0" smtClean="0">
                <a:latin typeface="浪漫雅圆" panose="02010601040101010101" pitchFamily="2" charset="-122"/>
                <a:ea typeface="浪漫雅圆" panose="02010601040101010101" pitchFamily="2" charset="-122"/>
              </a:rPr>
              <a:t>3.1.5 </a:t>
            </a:r>
            <a:r>
              <a:rPr lang="zh-CN" altLang="en-US" sz="2000" dirty="0" smtClean="0">
                <a:latin typeface="浪漫雅圆" panose="02010601040101010101" pitchFamily="2" charset="-122"/>
                <a:ea typeface="浪漫雅圆" panose="02010601040101010101" pitchFamily="2" charset="-122"/>
              </a:rPr>
              <a:t>品类</a:t>
            </a:r>
            <a:endParaRPr lang="zh-CN" altLang="en-US" sz="2000" dirty="0">
              <a:latin typeface="浪漫雅圆" panose="02010601040101010101" pitchFamily="2" charset="-122"/>
              <a:ea typeface="浪漫雅圆" panose="02010601040101010101" pitchFamily="2" charset="-122"/>
            </a:endParaRPr>
          </a:p>
        </p:txBody>
      </p:sp>
      <p:sp>
        <p:nvSpPr>
          <p:cNvPr id="15" name="文本框 14"/>
          <p:cNvSpPr txBox="1"/>
          <p:nvPr/>
        </p:nvSpPr>
        <p:spPr>
          <a:xfrm>
            <a:off x="395967" y="6037605"/>
            <a:ext cx="9420225" cy="1200329"/>
          </a:xfrm>
          <a:prstGeom prst="rect">
            <a:avLst/>
          </a:prstGeom>
          <a:solidFill>
            <a:schemeClr val="bg1"/>
          </a:solidFill>
        </p:spPr>
        <p:txBody>
          <a:bodyPr wrap="square" rtlCol="0">
            <a:spAutoFit/>
          </a:bodyPr>
          <a:lstStyle/>
          <a:p>
            <a:r>
              <a:rPr lang="en-US" altLang="zh-CN" dirty="0" smtClean="0">
                <a:latin typeface="浪漫雅圆" panose="02010601040101010101" pitchFamily="2" charset="-122"/>
                <a:ea typeface="浪漫雅圆" panose="02010601040101010101" pitchFamily="2" charset="-122"/>
              </a:rPr>
              <a:t>        </a:t>
            </a:r>
            <a:r>
              <a:rPr lang="zh-CN" altLang="en-US" dirty="0" smtClean="0">
                <a:latin typeface="浪漫雅圆" panose="02010601040101010101" pitchFamily="2" charset="-122"/>
                <a:ea typeface="浪漫雅圆" panose="02010601040101010101" pitchFamily="2" charset="-122"/>
              </a:rPr>
              <a:t>对不同品类服装进行分类。并与返修率进行单因素方差分析，得出： </a:t>
            </a:r>
            <a:r>
              <a:rPr lang="en-US" altLang="zh-CN" sz="2400" dirty="0" smtClean="0">
                <a:solidFill>
                  <a:srgbClr val="F04E24"/>
                </a:solidFill>
                <a:latin typeface="浪漫雅圆" panose="02010601040101010101" pitchFamily="2" charset="-122"/>
                <a:ea typeface="浪漫雅圆" panose="02010601040101010101" pitchFamily="2" charset="-122"/>
              </a:rPr>
              <a:t>F</a:t>
            </a:r>
            <a:r>
              <a:rPr lang="zh-CN" altLang="zh-CN" sz="2400" dirty="0">
                <a:solidFill>
                  <a:srgbClr val="F04E24"/>
                </a:solidFill>
                <a:latin typeface="浪漫雅圆" panose="02010601040101010101" pitchFamily="2" charset="-122"/>
                <a:ea typeface="浪漫雅圆" panose="02010601040101010101" pitchFamily="2" charset="-122"/>
              </a:rPr>
              <a:t>值</a:t>
            </a:r>
            <a:r>
              <a:rPr lang="en-US" altLang="zh-CN" sz="2400" dirty="0">
                <a:solidFill>
                  <a:srgbClr val="F04E24"/>
                </a:solidFill>
                <a:latin typeface="浪漫雅圆" panose="02010601040101010101" pitchFamily="2" charset="-122"/>
                <a:ea typeface="浪漫雅圆" panose="02010601040101010101" pitchFamily="2" charset="-122"/>
              </a:rPr>
              <a:t>=2.093</a:t>
            </a:r>
            <a:r>
              <a:rPr lang="zh-CN" altLang="zh-CN" sz="2400" dirty="0">
                <a:solidFill>
                  <a:srgbClr val="F04E24"/>
                </a:solidFill>
                <a:latin typeface="浪漫雅圆" panose="02010601040101010101" pitchFamily="2" charset="-122"/>
                <a:ea typeface="浪漫雅圆" panose="02010601040101010101" pitchFamily="2" charset="-122"/>
              </a:rPr>
              <a:t>，显著性系数</a:t>
            </a:r>
            <a:r>
              <a:rPr lang="en-US" altLang="zh-CN" sz="2400" dirty="0">
                <a:solidFill>
                  <a:srgbClr val="F04E24"/>
                </a:solidFill>
                <a:latin typeface="浪漫雅圆" panose="02010601040101010101" pitchFamily="2" charset="-122"/>
                <a:ea typeface="浪漫雅圆" panose="02010601040101010101" pitchFamily="2" charset="-122"/>
              </a:rPr>
              <a:t>0.1&gt;0.05,</a:t>
            </a:r>
            <a:r>
              <a:rPr lang="zh-CN" altLang="zh-CN" sz="2400" dirty="0">
                <a:solidFill>
                  <a:srgbClr val="F04E24"/>
                </a:solidFill>
                <a:latin typeface="浪漫雅圆" panose="02010601040101010101" pitchFamily="2" charset="-122"/>
                <a:ea typeface="浪漫雅圆" panose="02010601040101010101" pitchFamily="2" charset="-122"/>
              </a:rPr>
              <a:t>未达到显著性水平，说明品类与返修率间不存在相关性，因此不作事后比较</a:t>
            </a:r>
            <a:r>
              <a:rPr lang="zh-CN" altLang="en-US" sz="2400" dirty="0" smtClean="0">
                <a:solidFill>
                  <a:srgbClr val="F04E24"/>
                </a:solidFill>
                <a:latin typeface="浪漫雅圆" panose="02010601040101010101" pitchFamily="2" charset="-122"/>
                <a:ea typeface="浪漫雅圆" panose="02010601040101010101" pitchFamily="2" charset="-122"/>
              </a:rPr>
              <a:t>差分析</a:t>
            </a:r>
            <a:r>
              <a:rPr lang="en-US" altLang="zh-CN" sz="2400" dirty="0" smtClean="0">
                <a:solidFill>
                  <a:srgbClr val="F04E24"/>
                </a:solidFill>
                <a:latin typeface="浪漫雅圆" panose="02010601040101010101" pitchFamily="2" charset="-122"/>
                <a:ea typeface="浪漫雅圆" panose="02010601040101010101" pitchFamily="2" charset="-122"/>
              </a:rPr>
              <a:t>.</a:t>
            </a:r>
          </a:p>
        </p:txBody>
      </p:sp>
      <p:graphicFrame>
        <p:nvGraphicFramePr>
          <p:cNvPr id="2" name="表格 1"/>
          <p:cNvGraphicFramePr>
            <a:graphicFrameLocks noGrp="1"/>
          </p:cNvGraphicFramePr>
          <p:nvPr>
            <p:extLst>
              <p:ext uri="{D42A27DB-BD31-4B8C-83A1-F6EECF244321}">
                <p14:modId xmlns:p14="http://schemas.microsoft.com/office/powerpoint/2010/main" val="1320646505"/>
              </p:ext>
            </p:extLst>
          </p:nvPr>
        </p:nvGraphicFramePr>
        <p:xfrm>
          <a:off x="804861" y="1676401"/>
          <a:ext cx="8262940" cy="3830551"/>
        </p:xfrm>
        <a:graphic>
          <a:graphicData uri="http://schemas.openxmlformats.org/drawingml/2006/table">
            <a:tbl>
              <a:tblPr firstRow="1" firstCol="1" bandRow="1">
                <a:tableStyleId>{5C22544A-7EE6-4342-B048-85BDC9FD1C3A}</a:tableStyleId>
              </a:tblPr>
              <a:tblGrid>
                <a:gridCol w="978364"/>
                <a:gridCol w="1746791"/>
                <a:gridCol w="1357867"/>
                <a:gridCol w="1461490"/>
                <a:gridCol w="1359214"/>
                <a:gridCol w="1359214"/>
              </a:tblGrid>
              <a:tr h="761271">
                <a:tc gridSpan="6">
                  <a:txBody>
                    <a:bodyPr/>
                    <a:lstStyle/>
                    <a:p>
                      <a:pPr algn="ctr">
                        <a:lnSpc>
                          <a:spcPct val="150000"/>
                        </a:lnSpc>
                        <a:spcAft>
                          <a:spcPts val="0"/>
                        </a:spcAft>
                      </a:pPr>
                      <a:r>
                        <a:rPr lang="zh-CN" sz="1800" dirty="0" smtClean="0">
                          <a:effectLst/>
                          <a:latin typeface="浪漫雅圆" panose="02010601040101010101" pitchFamily="2" charset="-122"/>
                          <a:ea typeface="浪漫雅圆" panose="02010601040101010101" pitchFamily="2" charset="-122"/>
                        </a:rPr>
                        <a:t>品类</a:t>
                      </a:r>
                      <a:r>
                        <a:rPr lang="zh-CN" sz="1800" dirty="0">
                          <a:effectLst/>
                          <a:latin typeface="浪漫雅圆" panose="02010601040101010101" pitchFamily="2" charset="-122"/>
                          <a:ea typeface="浪漫雅圆" panose="02010601040101010101" pitchFamily="2" charset="-122"/>
                        </a:rPr>
                        <a:t>与返修率</a:t>
                      </a:r>
                      <a:r>
                        <a:rPr lang="en-US" sz="1800" dirty="0">
                          <a:effectLst/>
                          <a:latin typeface="浪漫雅圆" panose="02010601040101010101" pitchFamily="2" charset="-122"/>
                          <a:ea typeface="浪漫雅圆" panose="02010601040101010101" pitchFamily="2" charset="-122"/>
                        </a:rPr>
                        <a:t>ANOVA</a:t>
                      </a:r>
                      <a:r>
                        <a:rPr lang="zh-CN" sz="1800" dirty="0">
                          <a:effectLst/>
                          <a:latin typeface="浪漫雅圆" panose="02010601040101010101" pitchFamily="2" charset="-122"/>
                          <a:ea typeface="浪漫雅圆" panose="02010601040101010101" pitchFamily="2" charset="-122"/>
                        </a:rPr>
                        <a:t>值表</a:t>
                      </a: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67320">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 </a:t>
                      </a:r>
                      <a:endParaRPr lang="zh-CN" sz="18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zh-CN" sz="1800">
                          <a:effectLst/>
                          <a:latin typeface="浪漫雅圆" panose="02010601040101010101" pitchFamily="2" charset="-122"/>
                          <a:ea typeface="浪漫雅圆" panose="02010601040101010101" pitchFamily="2" charset="-122"/>
                        </a:rPr>
                        <a:t>平方和</a:t>
                      </a:r>
                    </a:p>
                  </a:txBody>
                  <a:tcPr marL="0" marR="0" marT="0" marB="0" anchor="b"/>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df</a:t>
                      </a:r>
                      <a:endParaRPr lang="zh-CN" sz="1800">
                        <a:effectLst/>
                        <a:latin typeface="浪漫雅圆" panose="02010601040101010101" pitchFamily="2" charset="-122"/>
                        <a:ea typeface="浪漫雅圆" panose="02010601040101010101" pitchFamily="2" charset="-122"/>
                      </a:endParaRPr>
                    </a:p>
                  </a:txBody>
                  <a:tcPr marL="0" marR="0" marT="0" marB="0" anchor="b"/>
                </a:tc>
                <a:tc>
                  <a:txBody>
                    <a:bodyPr/>
                    <a:lstStyle/>
                    <a:p>
                      <a:pPr algn="ctr">
                        <a:lnSpc>
                          <a:spcPct val="150000"/>
                        </a:lnSpc>
                        <a:spcAft>
                          <a:spcPts val="0"/>
                        </a:spcAft>
                      </a:pPr>
                      <a:r>
                        <a:rPr lang="zh-CN" sz="1800" dirty="0">
                          <a:effectLst/>
                          <a:latin typeface="浪漫雅圆" panose="02010601040101010101" pitchFamily="2" charset="-122"/>
                          <a:ea typeface="浪漫雅圆" panose="02010601040101010101" pitchFamily="2" charset="-122"/>
                        </a:rPr>
                        <a:t>均方</a:t>
                      </a:r>
                    </a:p>
                  </a:txBody>
                  <a:tcPr marL="0" marR="0" marT="0" marB="0" anchor="b"/>
                </a:tc>
                <a:tc>
                  <a:txBody>
                    <a:bodyPr/>
                    <a:lstStyle/>
                    <a:p>
                      <a:pPr algn="ctr">
                        <a:lnSpc>
                          <a:spcPct val="150000"/>
                        </a:lnSpc>
                        <a:spcAft>
                          <a:spcPts val="0"/>
                        </a:spcAft>
                      </a:pPr>
                      <a:r>
                        <a:rPr lang="en-US" sz="1800" dirty="0">
                          <a:effectLst/>
                          <a:latin typeface="浪漫雅圆" panose="02010601040101010101" pitchFamily="2" charset="-122"/>
                          <a:ea typeface="浪漫雅圆" panose="02010601040101010101" pitchFamily="2" charset="-122"/>
                        </a:rPr>
                        <a:t>F</a:t>
                      </a:r>
                      <a:endParaRPr lang="zh-CN" sz="1800" dirty="0">
                        <a:effectLst/>
                        <a:latin typeface="浪漫雅圆" panose="02010601040101010101" pitchFamily="2" charset="-122"/>
                        <a:ea typeface="浪漫雅圆" panose="02010601040101010101" pitchFamily="2" charset="-122"/>
                      </a:endParaRPr>
                    </a:p>
                  </a:txBody>
                  <a:tcPr marL="0" marR="0" marT="0" marB="0" anchor="b"/>
                </a:tc>
                <a:tc>
                  <a:txBody>
                    <a:bodyPr/>
                    <a:lstStyle/>
                    <a:p>
                      <a:pPr algn="ctr">
                        <a:lnSpc>
                          <a:spcPct val="150000"/>
                        </a:lnSpc>
                        <a:spcAft>
                          <a:spcPts val="0"/>
                        </a:spcAft>
                      </a:pPr>
                      <a:r>
                        <a:rPr lang="zh-CN" sz="1800">
                          <a:effectLst/>
                          <a:latin typeface="浪漫雅圆" panose="02010601040101010101" pitchFamily="2" charset="-122"/>
                          <a:ea typeface="浪漫雅圆" panose="02010601040101010101" pitchFamily="2" charset="-122"/>
                        </a:rPr>
                        <a:t>显著性</a:t>
                      </a:r>
                    </a:p>
                  </a:txBody>
                  <a:tcPr marL="0" marR="0" marT="0" marB="0" anchor="b"/>
                </a:tc>
              </a:tr>
              <a:tr h="767320">
                <a:tc>
                  <a:txBody>
                    <a:bodyPr/>
                    <a:lstStyle/>
                    <a:p>
                      <a:pPr algn="ctr">
                        <a:lnSpc>
                          <a:spcPct val="150000"/>
                        </a:lnSpc>
                        <a:spcAft>
                          <a:spcPts val="0"/>
                        </a:spcAft>
                      </a:pPr>
                      <a:r>
                        <a:rPr lang="zh-CN" sz="1800">
                          <a:effectLst/>
                          <a:latin typeface="浪漫雅圆" panose="02010601040101010101" pitchFamily="2" charset="-122"/>
                          <a:ea typeface="浪漫雅圆" panose="02010601040101010101" pitchFamily="2" charset="-122"/>
                        </a:rPr>
                        <a:t>组间</a:t>
                      </a: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6806.676</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3</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2268.892</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dirty="0">
                          <a:effectLst/>
                          <a:latin typeface="浪漫雅圆" panose="02010601040101010101" pitchFamily="2" charset="-122"/>
                          <a:ea typeface="浪漫雅圆" panose="02010601040101010101" pitchFamily="2" charset="-122"/>
                        </a:rPr>
                        <a:t>2.093</a:t>
                      </a:r>
                      <a:endParaRPr lang="zh-CN" sz="18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dirty="0">
                          <a:effectLst/>
                          <a:latin typeface="浪漫雅圆" panose="02010601040101010101" pitchFamily="2" charset="-122"/>
                          <a:ea typeface="浪漫雅圆" panose="02010601040101010101" pitchFamily="2" charset="-122"/>
                        </a:rPr>
                        <a:t>.100</a:t>
                      </a:r>
                      <a:endParaRPr lang="zh-CN" sz="1800" dirty="0">
                        <a:effectLst/>
                        <a:latin typeface="浪漫雅圆" panose="02010601040101010101" pitchFamily="2" charset="-122"/>
                        <a:ea typeface="浪漫雅圆" panose="02010601040101010101" pitchFamily="2" charset="-122"/>
                      </a:endParaRPr>
                    </a:p>
                  </a:txBody>
                  <a:tcPr marL="0" marR="0" marT="0" marB="0"/>
                </a:tc>
              </a:tr>
              <a:tr h="767320">
                <a:tc>
                  <a:txBody>
                    <a:bodyPr/>
                    <a:lstStyle/>
                    <a:p>
                      <a:pPr algn="ctr">
                        <a:lnSpc>
                          <a:spcPct val="150000"/>
                        </a:lnSpc>
                        <a:spcAft>
                          <a:spcPts val="0"/>
                        </a:spcAft>
                      </a:pPr>
                      <a:r>
                        <a:rPr lang="zh-CN" sz="1800">
                          <a:effectLst/>
                          <a:latin typeface="浪漫雅圆" panose="02010601040101010101" pitchFamily="2" charset="-122"/>
                          <a:ea typeface="浪漫雅圆" panose="02010601040101010101" pitchFamily="2" charset="-122"/>
                        </a:rPr>
                        <a:t>组内</a:t>
                      </a: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911506.614</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841</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1083.837</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 </a:t>
                      </a:r>
                      <a:endParaRPr lang="zh-CN" sz="18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800" dirty="0">
                          <a:effectLst/>
                          <a:latin typeface="浪漫雅圆" panose="02010601040101010101" pitchFamily="2" charset="-122"/>
                          <a:ea typeface="浪漫雅圆" panose="02010601040101010101" pitchFamily="2" charset="-122"/>
                        </a:rPr>
                        <a:t> </a:t>
                      </a:r>
                      <a:endParaRPr lang="zh-CN" sz="1800" dirty="0">
                        <a:effectLst/>
                        <a:latin typeface="浪漫雅圆" panose="02010601040101010101" pitchFamily="2" charset="-122"/>
                        <a:ea typeface="浪漫雅圆" panose="02010601040101010101" pitchFamily="2" charset="-122"/>
                      </a:endParaRPr>
                    </a:p>
                  </a:txBody>
                  <a:tcPr marL="0" marR="0" marT="0" marB="0" anchor="ctr"/>
                </a:tc>
              </a:tr>
              <a:tr h="767320">
                <a:tc>
                  <a:txBody>
                    <a:bodyPr/>
                    <a:lstStyle/>
                    <a:p>
                      <a:pPr algn="ctr">
                        <a:lnSpc>
                          <a:spcPct val="150000"/>
                        </a:lnSpc>
                        <a:spcAft>
                          <a:spcPts val="0"/>
                        </a:spcAft>
                      </a:pPr>
                      <a:r>
                        <a:rPr lang="zh-CN" sz="1800">
                          <a:effectLst/>
                          <a:latin typeface="浪漫雅圆" panose="02010601040101010101" pitchFamily="2" charset="-122"/>
                          <a:ea typeface="浪漫雅圆" panose="02010601040101010101" pitchFamily="2" charset="-122"/>
                        </a:rPr>
                        <a:t>总数</a:t>
                      </a: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918313.290</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844</a:t>
                      </a:r>
                      <a:endParaRPr lang="zh-CN" sz="1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800">
                          <a:effectLst/>
                          <a:latin typeface="浪漫雅圆" panose="02010601040101010101" pitchFamily="2" charset="-122"/>
                          <a:ea typeface="浪漫雅圆" panose="02010601040101010101" pitchFamily="2" charset="-122"/>
                        </a:rPr>
                        <a:t> </a:t>
                      </a:r>
                      <a:endParaRPr lang="zh-CN" sz="18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800" dirty="0">
                          <a:effectLst/>
                          <a:latin typeface="浪漫雅圆" panose="02010601040101010101" pitchFamily="2" charset="-122"/>
                          <a:ea typeface="浪漫雅圆" panose="02010601040101010101" pitchFamily="2" charset="-122"/>
                        </a:rPr>
                        <a:t> </a:t>
                      </a:r>
                      <a:endParaRPr lang="zh-CN" sz="18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800" dirty="0">
                          <a:effectLst/>
                          <a:latin typeface="浪漫雅圆" panose="02010601040101010101" pitchFamily="2" charset="-122"/>
                          <a:ea typeface="浪漫雅圆" panose="02010601040101010101" pitchFamily="2" charset="-122"/>
                        </a:rPr>
                        <a:t> </a:t>
                      </a:r>
                      <a:endParaRPr lang="zh-CN" sz="1800" dirty="0">
                        <a:effectLst/>
                        <a:latin typeface="浪漫雅圆" panose="02010601040101010101" pitchFamily="2" charset="-122"/>
                        <a:ea typeface="浪漫雅圆" panose="02010601040101010101" pitchFamily="2" charset="-122"/>
                      </a:endParaRPr>
                    </a:p>
                  </a:txBody>
                  <a:tcPr marL="0" marR="0" marT="0" marB="0" anchor="ctr"/>
                </a:tc>
              </a:tr>
            </a:tbl>
          </a:graphicData>
        </a:graphic>
      </p:graphicFrame>
    </p:spTree>
    <p:extLst>
      <p:ext uri="{BB962C8B-B14F-4D97-AF65-F5344CB8AC3E}">
        <p14:creationId xmlns:p14="http://schemas.microsoft.com/office/powerpoint/2010/main" val="3638718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702129"/>
            <a:ext cx="367393"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94038" y="702129"/>
            <a:ext cx="8791575"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0319" y="265000"/>
            <a:ext cx="881743" cy="874258"/>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3181" y="333545"/>
            <a:ext cx="796018" cy="73716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08</a:t>
            </a:r>
            <a:endParaRPr lang="zh-CN" altLang="en-US" sz="1400" dirty="0"/>
          </a:p>
        </p:txBody>
      </p:sp>
      <p:sp>
        <p:nvSpPr>
          <p:cNvPr id="10" name="文本框 9"/>
          <p:cNvSpPr txBox="1"/>
          <p:nvPr/>
        </p:nvSpPr>
        <p:spPr>
          <a:xfrm>
            <a:off x="1447800" y="85386"/>
            <a:ext cx="3647152" cy="523220"/>
          </a:xfrm>
          <a:prstGeom prst="rect">
            <a:avLst/>
          </a:prstGeom>
          <a:noFill/>
        </p:spPr>
        <p:txBody>
          <a:bodyPr wrap="none" rtlCol="0">
            <a:spAutoFit/>
          </a:bodyPr>
          <a:lstStyle/>
          <a:p>
            <a:r>
              <a:rPr lang="en-US" altLang="zh-CN" sz="2800" dirty="0" smtClean="0">
                <a:latin typeface="浪漫雅圆" panose="02010601040101010101" pitchFamily="2" charset="-122"/>
                <a:ea typeface="浪漫雅圆" panose="02010601040101010101" pitchFamily="2" charset="-122"/>
              </a:rPr>
              <a:t>3.1 </a:t>
            </a:r>
            <a:r>
              <a:rPr lang="zh-CN" altLang="en-US" sz="2800" dirty="0" smtClean="0">
                <a:latin typeface="浪漫雅圆" panose="02010601040101010101" pitchFamily="2" charset="-122"/>
                <a:ea typeface="浪漫雅圆" panose="02010601040101010101" pitchFamily="2" charset="-122"/>
              </a:rPr>
              <a:t>影响返修率的因素</a:t>
            </a:r>
            <a:endParaRPr lang="zh-CN" altLang="en-US" sz="2800" dirty="0">
              <a:latin typeface="浪漫雅圆" panose="02010601040101010101" pitchFamily="2" charset="-122"/>
              <a:ea typeface="浪漫雅圆" panose="02010601040101010101" pitchFamily="2" charset="-122"/>
            </a:endParaRPr>
          </a:p>
        </p:txBody>
      </p:sp>
      <p:sp>
        <p:nvSpPr>
          <p:cNvPr id="13" name="文本框 12"/>
          <p:cNvSpPr txBox="1"/>
          <p:nvPr/>
        </p:nvSpPr>
        <p:spPr>
          <a:xfrm>
            <a:off x="1447800" y="984077"/>
            <a:ext cx="6524543" cy="400110"/>
          </a:xfrm>
          <a:prstGeom prst="rect">
            <a:avLst/>
          </a:prstGeom>
          <a:noFill/>
        </p:spPr>
        <p:txBody>
          <a:bodyPr wrap="none" rtlCol="0">
            <a:spAutoFit/>
          </a:bodyPr>
          <a:lstStyle/>
          <a:p>
            <a:r>
              <a:rPr lang="en-US" altLang="zh-CN" sz="2000" dirty="0" smtClean="0">
                <a:latin typeface="浪漫雅圆" panose="02010601040101010101" pitchFamily="2" charset="-122"/>
                <a:ea typeface="浪漫雅圆" panose="02010601040101010101" pitchFamily="2" charset="-122"/>
              </a:rPr>
              <a:t>3.1.6  </a:t>
            </a:r>
            <a:r>
              <a:rPr lang="zh-CN" altLang="en-US" sz="2000" dirty="0" smtClean="0">
                <a:latin typeface="浪漫雅圆" panose="02010601040101010101" pitchFamily="2" charset="-122"/>
                <a:ea typeface="浪漫雅圆" panose="02010601040101010101" pitchFamily="2" charset="-122"/>
              </a:rPr>
              <a:t>工作时段、疵病类别、供应商对返修率的影响比较</a:t>
            </a:r>
            <a:endParaRPr lang="zh-CN" altLang="en-US" sz="2000" dirty="0">
              <a:latin typeface="浪漫雅圆" panose="02010601040101010101" pitchFamily="2" charset="-122"/>
              <a:ea typeface="浪漫雅圆" panose="02010601040101010101" pitchFamily="2" charset="-122"/>
            </a:endParaRPr>
          </a:p>
        </p:txBody>
      </p:sp>
      <p:sp>
        <p:nvSpPr>
          <p:cNvPr id="14" name="矩形 13"/>
          <p:cNvSpPr/>
          <p:nvPr/>
        </p:nvSpPr>
        <p:spPr>
          <a:xfrm>
            <a:off x="1" y="1426753"/>
            <a:ext cx="2285999" cy="6193235"/>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328" y="1956411"/>
            <a:ext cx="2302328" cy="4031873"/>
          </a:xfrm>
          <a:prstGeom prst="rect">
            <a:avLst/>
          </a:prstGeom>
          <a:noFill/>
        </p:spPr>
        <p:txBody>
          <a:bodyPr wrap="square" rtlCol="0">
            <a:spAutoFit/>
          </a:bodyPr>
          <a:lstStyle/>
          <a:p>
            <a:r>
              <a:rPr lang="en-US" altLang="zh-CN" sz="1600" dirty="0" smtClean="0">
                <a:solidFill>
                  <a:schemeClr val="bg1"/>
                </a:solidFill>
                <a:latin typeface="浪漫雅圆" panose="02010601040101010101" pitchFamily="2" charset="-122"/>
                <a:ea typeface="浪漫雅圆" panose="02010601040101010101" pitchFamily="2" charset="-122"/>
              </a:rPr>
              <a:t>        </a:t>
            </a:r>
            <a:r>
              <a:rPr lang="zh-CN" altLang="zh-CN" sz="1600" dirty="0" smtClean="0">
                <a:solidFill>
                  <a:schemeClr val="bg1"/>
                </a:solidFill>
                <a:latin typeface="浪漫雅圆" panose="02010601040101010101" pitchFamily="2" charset="-122"/>
                <a:ea typeface="浪漫雅圆" panose="02010601040101010101" pitchFamily="2" charset="-122"/>
              </a:rPr>
              <a:t>关联</a:t>
            </a:r>
            <a:r>
              <a:rPr lang="zh-CN" altLang="zh-CN" sz="1600" dirty="0">
                <a:solidFill>
                  <a:schemeClr val="bg1"/>
                </a:solidFill>
                <a:latin typeface="浪漫雅圆" panose="02010601040101010101" pitchFamily="2" charset="-122"/>
                <a:ea typeface="浪漫雅圆" panose="02010601040101010101" pitchFamily="2" charset="-122"/>
              </a:rPr>
              <a:t>强度指标值等于调整后的</a:t>
            </a:r>
            <a:r>
              <a:rPr lang="en-US" altLang="zh-CN" sz="1600" dirty="0">
                <a:solidFill>
                  <a:schemeClr val="bg1"/>
                </a:solidFill>
                <a:latin typeface="浪漫雅圆" panose="02010601040101010101" pitchFamily="2" charset="-122"/>
                <a:ea typeface="浪漫雅圆" panose="02010601040101010101" pitchFamily="2" charset="-122"/>
              </a:rPr>
              <a:t>R</a:t>
            </a:r>
            <a:r>
              <a:rPr lang="en-US" altLang="zh-CN" sz="1600" baseline="30000" dirty="0">
                <a:solidFill>
                  <a:schemeClr val="bg1"/>
                </a:solidFill>
                <a:latin typeface="浪漫雅圆" panose="02010601040101010101" pitchFamily="2" charset="-122"/>
                <a:ea typeface="浪漫雅圆" panose="02010601040101010101" pitchFamily="2" charset="-122"/>
              </a:rPr>
              <a:t>2</a:t>
            </a:r>
            <a:r>
              <a:rPr lang="en-US" altLang="zh-CN" sz="1600" dirty="0">
                <a:solidFill>
                  <a:schemeClr val="bg1"/>
                </a:solidFill>
                <a:latin typeface="浪漫雅圆" panose="02010601040101010101" pitchFamily="2" charset="-122"/>
                <a:ea typeface="浪漫雅圆" panose="02010601040101010101" pitchFamily="2" charset="-122"/>
              </a:rPr>
              <a:t>=0.124&gt;0.059,</a:t>
            </a:r>
            <a:r>
              <a:rPr lang="zh-CN" altLang="zh-CN" sz="1600" dirty="0">
                <a:solidFill>
                  <a:schemeClr val="bg1"/>
                </a:solidFill>
                <a:latin typeface="浪漫雅圆" panose="02010601040101010101" pitchFamily="2" charset="-122"/>
                <a:ea typeface="浪漫雅圆" panose="02010601040101010101" pitchFamily="2" charset="-122"/>
              </a:rPr>
              <a:t>表示“返修率”能被工作时段，疵病类别，供应商解释的变异量为</a:t>
            </a:r>
            <a:r>
              <a:rPr lang="en-US" altLang="zh-CN" sz="1600" dirty="0">
                <a:solidFill>
                  <a:schemeClr val="bg1"/>
                </a:solidFill>
                <a:latin typeface="浪漫雅圆" panose="02010601040101010101" pitchFamily="2" charset="-122"/>
                <a:ea typeface="浪漫雅圆" panose="02010601040101010101" pitchFamily="2" charset="-122"/>
              </a:rPr>
              <a:t>12.4%</a:t>
            </a:r>
            <a:r>
              <a:rPr lang="zh-CN" altLang="zh-CN" sz="1600" dirty="0">
                <a:solidFill>
                  <a:schemeClr val="bg1"/>
                </a:solidFill>
                <a:latin typeface="浪漫雅圆" panose="02010601040101010101" pitchFamily="2" charset="-122"/>
                <a:ea typeface="浪漫雅圆" panose="02010601040101010101" pitchFamily="2" charset="-122"/>
              </a:rPr>
              <a:t>，根据</a:t>
            </a:r>
            <a:r>
              <a:rPr lang="en-US" altLang="zh-CN" sz="1600" dirty="0">
                <a:solidFill>
                  <a:schemeClr val="bg1"/>
                </a:solidFill>
                <a:latin typeface="浪漫雅圆" panose="02010601040101010101" pitchFamily="2" charset="-122"/>
                <a:ea typeface="浪漫雅圆" panose="02010601040101010101" pitchFamily="2" charset="-122"/>
              </a:rPr>
              <a:t>Cohen</a:t>
            </a:r>
            <a:r>
              <a:rPr lang="zh-CN" altLang="zh-CN" sz="1600" dirty="0">
                <a:solidFill>
                  <a:schemeClr val="bg1"/>
                </a:solidFill>
                <a:latin typeface="浪漫雅圆" panose="02010601040101010101" pitchFamily="2" charset="-122"/>
                <a:ea typeface="浪漫雅圆" panose="02010601040101010101" pitchFamily="2" charset="-122"/>
              </a:rPr>
              <a:t>的观点，</a:t>
            </a:r>
            <a:r>
              <a:rPr lang="en-US" altLang="zh-CN" sz="1600" dirty="0">
                <a:solidFill>
                  <a:schemeClr val="bg1"/>
                </a:solidFill>
                <a:latin typeface="浪漫雅圆" panose="02010601040101010101" pitchFamily="2" charset="-122"/>
                <a:ea typeface="浪漫雅圆" panose="02010601040101010101" pitchFamily="2" charset="-122"/>
              </a:rPr>
              <a:t>R</a:t>
            </a:r>
            <a:r>
              <a:rPr lang="en-US" altLang="zh-CN" sz="1600" baseline="30000" dirty="0">
                <a:solidFill>
                  <a:schemeClr val="bg1"/>
                </a:solidFill>
                <a:latin typeface="浪漫雅圆" panose="02010601040101010101" pitchFamily="2" charset="-122"/>
                <a:ea typeface="浪漫雅圆" panose="02010601040101010101" pitchFamily="2" charset="-122"/>
              </a:rPr>
              <a:t>2</a:t>
            </a:r>
            <a:r>
              <a:rPr lang="zh-CN" altLang="zh-CN" sz="1600" dirty="0">
                <a:solidFill>
                  <a:schemeClr val="bg1"/>
                </a:solidFill>
                <a:latin typeface="浪漫雅圆" panose="02010601040101010101" pitchFamily="2" charset="-122"/>
                <a:ea typeface="浪漫雅圆" panose="02010601040101010101" pitchFamily="2" charset="-122"/>
              </a:rPr>
              <a:t>大于</a:t>
            </a:r>
            <a:r>
              <a:rPr lang="en-US" altLang="zh-CN" sz="1600" dirty="0">
                <a:solidFill>
                  <a:schemeClr val="bg1"/>
                </a:solidFill>
                <a:latin typeface="浪漫雅圆" panose="02010601040101010101" pitchFamily="2" charset="-122"/>
                <a:ea typeface="浪漫雅圆" panose="02010601040101010101" pitchFamily="2" charset="-122"/>
              </a:rPr>
              <a:t>0.138</a:t>
            </a:r>
            <a:r>
              <a:rPr lang="zh-CN" altLang="zh-CN" sz="1600" dirty="0">
                <a:solidFill>
                  <a:schemeClr val="bg1"/>
                </a:solidFill>
                <a:latin typeface="浪漫雅圆" panose="02010601040101010101" pitchFamily="2" charset="-122"/>
                <a:ea typeface="浪漫雅圆" panose="02010601040101010101" pitchFamily="2" charset="-122"/>
              </a:rPr>
              <a:t>，表示一种高度关联强度，</a:t>
            </a:r>
            <a:r>
              <a:rPr lang="en-US" altLang="zh-CN" sz="1600" dirty="0">
                <a:solidFill>
                  <a:schemeClr val="bg1"/>
                </a:solidFill>
                <a:latin typeface="浪漫雅圆" panose="02010601040101010101" pitchFamily="2" charset="-122"/>
                <a:ea typeface="浪漫雅圆" panose="02010601040101010101" pitchFamily="2" charset="-122"/>
              </a:rPr>
              <a:t>R</a:t>
            </a:r>
            <a:r>
              <a:rPr lang="en-US" altLang="zh-CN" sz="1600" baseline="30000" dirty="0">
                <a:solidFill>
                  <a:schemeClr val="bg1"/>
                </a:solidFill>
                <a:latin typeface="浪漫雅圆" panose="02010601040101010101" pitchFamily="2" charset="-122"/>
                <a:ea typeface="浪漫雅圆" panose="02010601040101010101" pitchFamily="2" charset="-122"/>
              </a:rPr>
              <a:t>2</a:t>
            </a:r>
            <a:r>
              <a:rPr lang="zh-CN" altLang="zh-CN" sz="1600" dirty="0">
                <a:solidFill>
                  <a:schemeClr val="bg1"/>
                </a:solidFill>
                <a:latin typeface="浪漫雅圆" panose="02010601040101010101" pitchFamily="2" charset="-122"/>
                <a:ea typeface="浪漫雅圆" panose="02010601040101010101" pitchFamily="2" charset="-122"/>
              </a:rPr>
              <a:t>介于</a:t>
            </a:r>
            <a:r>
              <a:rPr lang="en-US" altLang="zh-CN" sz="1600" dirty="0">
                <a:solidFill>
                  <a:schemeClr val="bg1"/>
                </a:solidFill>
                <a:latin typeface="浪漫雅圆" panose="02010601040101010101" pitchFamily="2" charset="-122"/>
                <a:ea typeface="浪漫雅圆" panose="02010601040101010101" pitchFamily="2" charset="-122"/>
              </a:rPr>
              <a:t>0.059</a:t>
            </a:r>
            <a:r>
              <a:rPr lang="zh-CN" altLang="zh-CN" sz="1600" dirty="0">
                <a:solidFill>
                  <a:schemeClr val="bg1"/>
                </a:solidFill>
                <a:latin typeface="浪漫雅圆" panose="02010601040101010101" pitchFamily="2" charset="-122"/>
                <a:ea typeface="浪漫雅圆" panose="02010601040101010101" pitchFamily="2" charset="-122"/>
              </a:rPr>
              <a:t>至</a:t>
            </a:r>
            <a:r>
              <a:rPr lang="en-US" altLang="zh-CN" sz="1600" dirty="0">
                <a:solidFill>
                  <a:schemeClr val="bg1"/>
                </a:solidFill>
                <a:latin typeface="浪漫雅圆" panose="02010601040101010101" pitchFamily="2" charset="-122"/>
                <a:ea typeface="浪漫雅圆" panose="02010601040101010101" pitchFamily="2" charset="-122"/>
              </a:rPr>
              <a:t>0.138</a:t>
            </a:r>
            <a:r>
              <a:rPr lang="zh-CN" altLang="zh-CN" sz="1600" dirty="0">
                <a:solidFill>
                  <a:schemeClr val="bg1"/>
                </a:solidFill>
                <a:latin typeface="浪漫雅圆" panose="02010601040101010101" pitchFamily="2" charset="-122"/>
                <a:ea typeface="浪漫雅圆" panose="02010601040101010101" pitchFamily="2" charset="-122"/>
              </a:rPr>
              <a:t>之间，变量间属于中度关联强度，</a:t>
            </a:r>
            <a:r>
              <a:rPr lang="en-US" altLang="zh-CN" sz="1600" dirty="0">
                <a:solidFill>
                  <a:schemeClr val="bg1"/>
                </a:solidFill>
                <a:latin typeface="浪漫雅圆" panose="02010601040101010101" pitchFamily="2" charset="-122"/>
                <a:ea typeface="浪漫雅圆" panose="02010601040101010101" pitchFamily="2" charset="-122"/>
              </a:rPr>
              <a:t>R</a:t>
            </a:r>
            <a:r>
              <a:rPr lang="en-US" altLang="zh-CN" sz="1600" baseline="30000" dirty="0">
                <a:solidFill>
                  <a:schemeClr val="bg1"/>
                </a:solidFill>
                <a:latin typeface="浪漫雅圆" panose="02010601040101010101" pitchFamily="2" charset="-122"/>
                <a:ea typeface="浪漫雅圆" panose="02010601040101010101" pitchFamily="2" charset="-122"/>
              </a:rPr>
              <a:t>2</a:t>
            </a:r>
            <a:r>
              <a:rPr lang="en-US" altLang="zh-CN" sz="1600" dirty="0">
                <a:solidFill>
                  <a:schemeClr val="bg1"/>
                </a:solidFill>
                <a:latin typeface="浪漫雅圆" panose="02010601040101010101" pitchFamily="2" charset="-122"/>
                <a:ea typeface="浪漫雅圆" panose="02010601040101010101" pitchFamily="2" charset="-122"/>
              </a:rPr>
              <a:t>&lt;0.059,</a:t>
            </a:r>
            <a:r>
              <a:rPr lang="zh-CN" altLang="zh-CN" sz="1600" dirty="0">
                <a:solidFill>
                  <a:schemeClr val="bg1"/>
                </a:solidFill>
                <a:latin typeface="浪漫雅圆" panose="02010601040101010101" pitchFamily="2" charset="-122"/>
                <a:ea typeface="浪漫雅圆" panose="02010601040101010101" pitchFamily="2" charset="-122"/>
              </a:rPr>
              <a:t>变量间属于低强度关联强度。因此工作时段，疵病类别，供应商与返修率的关联强度属于中强度关系</a:t>
            </a:r>
            <a:r>
              <a:rPr lang="zh-CN" altLang="zh-CN" sz="1600" dirty="0" smtClean="0">
                <a:solidFill>
                  <a:schemeClr val="bg1"/>
                </a:solidFill>
                <a:latin typeface="浪漫雅圆" panose="02010601040101010101" pitchFamily="2" charset="-122"/>
                <a:ea typeface="浪漫雅圆" panose="02010601040101010101" pitchFamily="2" charset="-122"/>
              </a:rPr>
              <a:t>。</a:t>
            </a:r>
            <a:endParaRPr lang="zh-CN" altLang="en-US" dirty="0">
              <a:solidFill>
                <a:schemeClr val="bg1"/>
              </a:solidFill>
              <a:latin typeface="浪漫雅圆" panose="02010601040101010101" pitchFamily="2" charset="-122"/>
              <a:ea typeface="浪漫雅圆" panose="02010601040101010101"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668708232"/>
              </p:ext>
            </p:extLst>
          </p:nvPr>
        </p:nvGraphicFramePr>
        <p:xfrm>
          <a:off x="2911928" y="1431493"/>
          <a:ext cx="6994513" cy="1231164"/>
        </p:xfrm>
        <a:graphic>
          <a:graphicData uri="http://schemas.openxmlformats.org/drawingml/2006/table">
            <a:tbl>
              <a:tblPr>
                <a:tableStyleId>{5C22544A-7EE6-4342-B048-85BDC9FD1C3A}</a:tableStyleId>
              </a:tblPr>
              <a:tblGrid>
                <a:gridCol w="1748196"/>
                <a:gridCol w="1746465"/>
                <a:gridCol w="1749926"/>
                <a:gridCol w="1749926"/>
              </a:tblGrid>
              <a:tr h="406356">
                <a:tc gridSpan="4">
                  <a:txBody>
                    <a:bodyPr/>
                    <a:lstStyle/>
                    <a:p>
                      <a:pPr marL="38100" marR="38100" algn="ctr">
                        <a:lnSpc>
                          <a:spcPts val="1600"/>
                        </a:lnSpc>
                        <a:spcAft>
                          <a:spcPts val="0"/>
                        </a:spcAft>
                      </a:pPr>
                      <a:r>
                        <a:rPr lang="zh-CN" sz="1600" dirty="0" smtClean="0">
                          <a:effectLst/>
                          <a:latin typeface="浪漫雅圆" panose="02010601040101010101" pitchFamily="2" charset="-122"/>
                          <a:ea typeface="浪漫雅圆" panose="02010601040101010101" pitchFamily="2" charset="-122"/>
                        </a:rPr>
                        <a:t>误差</a:t>
                      </a:r>
                      <a:r>
                        <a:rPr lang="zh-CN" sz="1600" dirty="0">
                          <a:effectLst/>
                          <a:latin typeface="浪漫雅圆" panose="02010601040101010101" pitchFamily="2" charset="-122"/>
                          <a:ea typeface="浪漫雅圆" panose="02010601040101010101" pitchFamily="2" charset="-122"/>
                        </a:rPr>
                        <a:t>方差等同性的</a:t>
                      </a:r>
                      <a:r>
                        <a:rPr lang="en-US" sz="1600" dirty="0">
                          <a:effectLst/>
                          <a:latin typeface="浪漫雅圆" panose="02010601040101010101" pitchFamily="2" charset="-122"/>
                          <a:ea typeface="浪漫雅圆" panose="02010601040101010101" pitchFamily="2" charset="-122"/>
                        </a:rPr>
                        <a:t> </a:t>
                      </a:r>
                      <a:r>
                        <a:rPr lang="en-US" sz="1600" dirty="0" err="1">
                          <a:effectLst/>
                          <a:latin typeface="浪漫雅圆" panose="02010601040101010101" pitchFamily="2" charset="-122"/>
                          <a:ea typeface="浪漫雅圆" panose="02010601040101010101" pitchFamily="2" charset="-122"/>
                        </a:rPr>
                        <a:t>Levene</a:t>
                      </a:r>
                      <a:r>
                        <a:rPr lang="en-US" sz="1600" dirty="0">
                          <a:effectLst/>
                          <a:latin typeface="浪漫雅圆" panose="02010601040101010101" pitchFamily="2" charset="-122"/>
                          <a:ea typeface="浪漫雅圆" panose="02010601040101010101" pitchFamily="2" charset="-122"/>
                        </a:rPr>
                        <a:t> </a:t>
                      </a:r>
                      <a:r>
                        <a:rPr lang="zh-CN" sz="1600" dirty="0">
                          <a:effectLst/>
                          <a:latin typeface="浪漫雅圆" panose="02010601040101010101" pitchFamily="2" charset="-122"/>
                          <a:ea typeface="浪漫雅圆" panose="02010601040101010101" pitchFamily="2" charset="-122"/>
                        </a:rPr>
                        <a:t>检验</a:t>
                      </a:r>
                      <a:r>
                        <a:rPr lang="en-US" sz="1600" baseline="30000" dirty="0">
                          <a:effectLst/>
                          <a:latin typeface="浪漫雅圆" panose="02010601040101010101" pitchFamily="2" charset="-122"/>
                          <a:ea typeface="浪漫雅圆" panose="02010601040101010101" pitchFamily="2" charset="-122"/>
                        </a:rPr>
                        <a:t>a</a:t>
                      </a:r>
                      <a:endParaRPr lang="zh-CN" sz="1600" dirty="0">
                        <a:effectLst/>
                        <a:latin typeface="浪漫雅圆" panose="02010601040101010101" pitchFamily="2" charset="-122"/>
                        <a:ea typeface="浪漫雅圆" panose="0201060104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12404">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F</a:t>
                      </a:r>
                      <a:endParaRPr lang="zh-CN" sz="160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df1</a:t>
                      </a:r>
                      <a:endParaRPr lang="zh-CN" sz="1600" dirty="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df2</a:t>
                      </a:r>
                      <a:endParaRPr lang="zh-CN" sz="1600" dirty="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Sig.</a:t>
                      </a:r>
                      <a:endParaRPr lang="zh-CN" sz="1600" dirty="0">
                        <a:effectLst/>
                        <a:latin typeface="浪漫雅圆" panose="02010601040101010101" pitchFamily="2" charset="-122"/>
                        <a:ea typeface="浪漫雅圆" panose="02010601040101010101" pitchFamily="2" charset="-122"/>
                      </a:endParaRPr>
                    </a:p>
                  </a:txBody>
                  <a:tcPr marL="0" marR="0" marT="0" marB="0" anchor="b"/>
                </a:tc>
              </a:tr>
              <a:tr h="412404">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3.123</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146</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698</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.000</a:t>
                      </a:r>
                      <a:endParaRPr lang="zh-CN" sz="1600" dirty="0">
                        <a:effectLst/>
                        <a:latin typeface="浪漫雅圆" panose="02010601040101010101" pitchFamily="2" charset="-122"/>
                        <a:ea typeface="浪漫雅圆" panose="02010601040101010101" pitchFamily="2" charset="-122"/>
                      </a:endParaRPr>
                    </a:p>
                  </a:txBody>
                  <a:tcPr marL="0" marR="0" marT="0" marB="0"/>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06586410"/>
              </p:ext>
            </p:extLst>
          </p:nvPr>
        </p:nvGraphicFramePr>
        <p:xfrm>
          <a:off x="2911928" y="2750864"/>
          <a:ext cx="6994512" cy="4518014"/>
        </p:xfrm>
        <a:graphic>
          <a:graphicData uri="http://schemas.openxmlformats.org/drawingml/2006/table">
            <a:tbl>
              <a:tblPr>
                <a:tableStyleId>{5C22544A-7EE6-4342-B048-85BDC9FD1C3A}</a:tableStyleId>
              </a:tblPr>
              <a:tblGrid>
                <a:gridCol w="1402373"/>
                <a:gridCol w="843947"/>
                <a:gridCol w="606538"/>
                <a:gridCol w="780061"/>
                <a:gridCol w="606538"/>
                <a:gridCol w="606538"/>
                <a:gridCol w="611271"/>
                <a:gridCol w="747721"/>
                <a:gridCol w="789525"/>
              </a:tblGrid>
              <a:tr h="394056">
                <a:tc>
                  <a:txBody>
                    <a:bodyPr/>
                    <a:lstStyle/>
                    <a:p>
                      <a:pPr marL="38100" marR="38100" algn="ctr">
                        <a:lnSpc>
                          <a:spcPts val="1600"/>
                        </a:lnSpc>
                        <a:spcAft>
                          <a:spcPts val="0"/>
                        </a:spcAft>
                      </a:pPr>
                      <a:r>
                        <a:rPr lang="zh-CN" sz="1400" dirty="0">
                          <a:effectLst/>
                          <a:latin typeface="浪漫雅圆" panose="02010601040101010101" pitchFamily="2" charset="-122"/>
                          <a:ea typeface="浪漫雅圆" panose="02010601040101010101" pitchFamily="2" charset="-122"/>
                        </a:rPr>
                        <a:t>源</a:t>
                      </a:r>
                    </a:p>
                  </a:txBody>
                  <a:tcPr marL="0" marR="0" marT="0" marB="0" anchor="b"/>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III </a:t>
                      </a:r>
                      <a:r>
                        <a:rPr lang="zh-CN" sz="1400">
                          <a:effectLst/>
                          <a:latin typeface="浪漫雅圆" panose="02010601040101010101" pitchFamily="2" charset="-122"/>
                          <a:ea typeface="浪漫雅圆" panose="02010601040101010101" pitchFamily="2" charset="-122"/>
                        </a:rPr>
                        <a:t>型平方和</a:t>
                      </a:r>
                    </a:p>
                  </a:txBody>
                  <a:tcPr marL="0" marR="0" marT="0" marB="0" anchor="b"/>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df</a:t>
                      </a:r>
                      <a:endParaRPr lang="zh-CN" sz="140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均方</a:t>
                      </a:r>
                    </a:p>
                  </a:txBody>
                  <a:tcPr marL="0" marR="0" marT="0" marB="0" anchor="b"/>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F</a:t>
                      </a:r>
                      <a:endParaRPr lang="zh-CN" sz="1400" dirty="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Sig.</a:t>
                      </a:r>
                      <a:endParaRPr lang="zh-CN" sz="1400" dirty="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偏</a:t>
                      </a:r>
                      <a:r>
                        <a:rPr lang="en-US" sz="1400">
                          <a:effectLst/>
                          <a:latin typeface="浪漫雅圆" panose="02010601040101010101" pitchFamily="2" charset="-122"/>
                          <a:ea typeface="浪漫雅圆" panose="02010601040101010101" pitchFamily="2" charset="-122"/>
                        </a:rPr>
                        <a:t> Eta </a:t>
                      </a:r>
                      <a:r>
                        <a:rPr lang="zh-CN" sz="1400">
                          <a:effectLst/>
                          <a:latin typeface="浪漫雅圆" panose="02010601040101010101" pitchFamily="2" charset="-122"/>
                          <a:ea typeface="浪漫雅圆" panose="02010601040101010101" pitchFamily="2" charset="-122"/>
                        </a:rPr>
                        <a:t>方</a:t>
                      </a:r>
                    </a:p>
                  </a:txBody>
                  <a:tcPr marL="0" marR="0" marT="0" marB="0" anchor="b"/>
                </a:tc>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非中心 参数</a:t>
                      </a:r>
                    </a:p>
                  </a:txBody>
                  <a:tcPr marL="0" marR="0" marT="0" marB="0" anchor="b"/>
                </a:tc>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观测到的幂</a:t>
                      </a:r>
                      <a:r>
                        <a:rPr lang="en-US" sz="1400" baseline="30000">
                          <a:effectLst/>
                          <a:latin typeface="浪漫雅圆" panose="02010601040101010101" pitchFamily="2" charset="-122"/>
                          <a:ea typeface="浪漫雅圆" panose="02010601040101010101" pitchFamily="2" charset="-122"/>
                        </a:rPr>
                        <a:t>b</a:t>
                      </a:r>
                      <a:endParaRPr lang="zh-CN" sz="1400">
                        <a:effectLst/>
                        <a:latin typeface="浪漫雅圆" panose="02010601040101010101" pitchFamily="2" charset="-122"/>
                        <a:ea typeface="浪漫雅圆" panose="02010601040101010101" pitchFamily="2" charset="-122"/>
                      </a:endParaRPr>
                    </a:p>
                  </a:txBody>
                  <a:tcPr marL="0" marR="0" marT="0" marB="0" anchor="b"/>
                </a:tc>
              </a:tr>
              <a:tr h="400279">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校正模型</a:t>
                      </a: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253136.881</a:t>
                      </a:r>
                      <a:r>
                        <a:rPr lang="en-US" sz="1400" baseline="30000" dirty="0">
                          <a:effectLst/>
                          <a:latin typeface="浪漫雅圆" panose="02010601040101010101" pitchFamily="2" charset="-122"/>
                          <a:ea typeface="浪漫雅圆" panose="02010601040101010101" pitchFamily="2" charset="-122"/>
                        </a:rPr>
                        <a:t>a</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146</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1733.814</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1.819</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.000</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.276</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265.628</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1.000</a:t>
                      </a:r>
                      <a:endParaRPr lang="zh-CN" sz="1400">
                        <a:effectLst/>
                        <a:latin typeface="浪漫雅圆" panose="02010601040101010101" pitchFamily="2" charset="-122"/>
                        <a:ea typeface="浪漫雅圆" panose="02010601040101010101" pitchFamily="2" charset="-122"/>
                      </a:endParaRPr>
                    </a:p>
                  </a:txBody>
                  <a:tcPr marL="0" marR="0" marT="0" marB="0"/>
                </a:tc>
              </a:tr>
              <a:tr h="400279">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截距</a:t>
                      </a: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153634.979</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1</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153634.979</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161.216</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.000</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.188</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161.216</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1.000</a:t>
                      </a:r>
                      <a:endParaRPr lang="zh-CN" sz="1400">
                        <a:effectLst/>
                        <a:latin typeface="浪漫雅圆" panose="02010601040101010101" pitchFamily="2" charset="-122"/>
                        <a:ea typeface="浪漫雅圆" panose="02010601040101010101" pitchFamily="2" charset="-122"/>
                      </a:endParaRPr>
                    </a:p>
                  </a:txBody>
                  <a:tcPr marL="0" marR="0" marT="0" marB="0"/>
                </a:tc>
              </a:tr>
              <a:tr h="400279">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week</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3850.103</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6</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641.684</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.673</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.671</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.006</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4.040</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.270</a:t>
                      </a:r>
                      <a:endParaRPr lang="zh-CN" sz="1400">
                        <a:effectLst/>
                        <a:latin typeface="浪漫雅圆" panose="02010601040101010101" pitchFamily="2" charset="-122"/>
                        <a:ea typeface="浪漫雅圆" panose="02010601040101010101" pitchFamily="2" charset="-122"/>
                      </a:endParaRPr>
                    </a:p>
                  </a:txBody>
                  <a:tcPr marL="0" marR="0" marT="0" marB="0"/>
                </a:tc>
              </a:tr>
              <a:tr h="420081">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供应商</a:t>
                      </a: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17840.380</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5</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3568.076</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3.744</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.002</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.026</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18.721</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.935</a:t>
                      </a:r>
                      <a:endParaRPr lang="zh-CN" sz="1400">
                        <a:effectLst/>
                        <a:latin typeface="浪漫雅圆" panose="02010601040101010101" pitchFamily="2" charset="-122"/>
                        <a:ea typeface="浪漫雅圆" panose="02010601040101010101" pitchFamily="2" charset="-122"/>
                      </a:endParaRPr>
                    </a:p>
                  </a:txBody>
                  <a:tcPr marL="0" marR="0" marT="0" marB="0"/>
                </a:tc>
              </a:tr>
              <a:tr h="400279">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疵病类别</a:t>
                      </a: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16501.997</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4</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4125.499</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4.329</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.002</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.024</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17.316</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.932</a:t>
                      </a:r>
                      <a:endParaRPr lang="zh-CN" sz="1400">
                        <a:effectLst/>
                        <a:latin typeface="浪漫雅圆" panose="02010601040101010101" pitchFamily="2" charset="-122"/>
                        <a:ea typeface="浪漫雅圆" panose="02010601040101010101" pitchFamily="2" charset="-122"/>
                      </a:endParaRPr>
                    </a:p>
                  </a:txBody>
                  <a:tcPr marL="0" marR="0" marT="0" marB="0"/>
                </a:tc>
              </a:tr>
              <a:tr h="839173">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week * </a:t>
                      </a:r>
                      <a:r>
                        <a:rPr lang="zh-CN" sz="1400">
                          <a:effectLst/>
                          <a:latin typeface="浪漫雅圆" panose="02010601040101010101" pitchFamily="2" charset="-122"/>
                          <a:ea typeface="浪漫雅圆" panose="02010601040101010101" pitchFamily="2" charset="-122"/>
                        </a:rPr>
                        <a:t>供应商</a:t>
                      </a:r>
                      <a:r>
                        <a:rPr lang="en-US" sz="1400">
                          <a:effectLst/>
                          <a:latin typeface="浪漫雅圆" panose="02010601040101010101" pitchFamily="2" charset="-122"/>
                          <a:ea typeface="浪漫雅圆" panose="02010601040101010101" pitchFamily="2" charset="-122"/>
                        </a:rPr>
                        <a:t> * </a:t>
                      </a:r>
                      <a:r>
                        <a:rPr lang="zh-CN" sz="1400">
                          <a:effectLst/>
                          <a:latin typeface="浪漫雅圆" panose="02010601040101010101" pitchFamily="2" charset="-122"/>
                          <a:ea typeface="浪漫雅圆" panose="02010601040101010101" pitchFamily="2" charset="-122"/>
                        </a:rPr>
                        <a:t>疵病类别</a:t>
                      </a: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75614.099</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57</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1326.563</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1.392</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.033</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.102</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dirty="0">
                          <a:effectLst/>
                          <a:latin typeface="浪漫雅圆" panose="02010601040101010101" pitchFamily="2" charset="-122"/>
                          <a:ea typeface="浪漫雅圆" panose="02010601040101010101" pitchFamily="2" charset="-122"/>
                        </a:rPr>
                        <a:t>79.345</a:t>
                      </a:r>
                      <a:endParaRPr lang="zh-CN" sz="14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.999</a:t>
                      </a:r>
                      <a:endParaRPr lang="zh-CN" sz="1400">
                        <a:effectLst/>
                        <a:latin typeface="浪漫雅圆" panose="02010601040101010101" pitchFamily="2" charset="-122"/>
                        <a:ea typeface="浪漫雅圆" panose="02010601040101010101" pitchFamily="2" charset="-122"/>
                      </a:endParaRPr>
                    </a:p>
                  </a:txBody>
                  <a:tcPr marL="0" marR="0" marT="0" marB="0"/>
                </a:tc>
              </a:tr>
              <a:tr h="420081">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误差</a:t>
                      </a: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665176.409</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698</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952.975</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400">
                          <a:effectLst/>
                          <a:latin typeface="浪漫雅圆" panose="02010601040101010101" pitchFamily="2" charset="-122"/>
                          <a:ea typeface="浪漫雅圆" panose="02010601040101010101" pitchFamily="2" charset="-122"/>
                        </a:rPr>
                        <a:t> </a:t>
                      </a:r>
                      <a:endParaRPr lang="zh-CN" sz="14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a:effectLst/>
                          <a:latin typeface="浪漫雅圆" panose="02010601040101010101" pitchFamily="2" charset="-122"/>
                          <a:ea typeface="浪漫雅圆" panose="02010601040101010101" pitchFamily="2" charset="-122"/>
                        </a:rPr>
                        <a:t> </a:t>
                      </a:r>
                      <a:endParaRPr lang="zh-CN" sz="14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r>
              <a:tr h="400279">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总计</a:t>
                      </a: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1481170.743</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845</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400">
                          <a:effectLst/>
                          <a:latin typeface="浪漫雅圆" panose="02010601040101010101" pitchFamily="2" charset="-122"/>
                          <a:ea typeface="浪漫雅圆" panose="02010601040101010101" pitchFamily="2" charset="-122"/>
                        </a:rPr>
                        <a:t> </a:t>
                      </a:r>
                      <a:endParaRPr lang="zh-CN" sz="14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a:effectLst/>
                          <a:latin typeface="浪漫雅圆" panose="02010601040101010101" pitchFamily="2" charset="-122"/>
                          <a:ea typeface="浪漫雅圆" panose="02010601040101010101" pitchFamily="2" charset="-122"/>
                        </a:rPr>
                        <a:t> </a:t>
                      </a:r>
                      <a:endParaRPr lang="zh-CN" sz="14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r>
              <a:tr h="394056">
                <a:tc>
                  <a:txBody>
                    <a:bodyPr/>
                    <a:lstStyle/>
                    <a:p>
                      <a:pPr marL="38100" marR="38100" algn="ctr">
                        <a:lnSpc>
                          <a:spcPts val="1600"/>
                        </a:lnSpc>
                        <a:spcAft>
                          <a:spcPts val="0"/>
                        </a:spcAft>
                      </a:pPr>
                      <a:r>
                        <a:rPr lang="zh-CN" sz="1400">
                          <a:effectLst/>
                          <a:latin typeface="浪漫雅圆" panose="02010601040101010101" pitchFamily="2" charset="-122"/>
                          <a:ea typeface="浪漫雅圆" panose="02010601040101010101" pitchFamily="2" charset="-122"/>
                        </a:rPr>
                        <a:t>校正的总计</a:t>
                      </a: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918313.290</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400">
                          <a:effectLst/>
                          <a:latin typeface="浪漫雅圆" panose="02010601040101010101" pitchFamily="2" charset="-122"/>
                          <a:ea typeface="浪漫雅圆" panose="02010601040101010101" pitchFamily="2" charset="-122"/>
                        </a:rPr>
                        <a:t>844</a:t>
                      </a:r>
                      <a:endParaRPr lang="zh-CN" sz="14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400">
                          <a:effectLst/>
                          <a:latin typeface="浪漫雅圆" panose="02010601040101010101" pitchFamily="2" charset="-122"/>
                          <a:ea typeface="浪漫雅圆" panose="02010601040101010101" pitchFamily="2" charset="-122"/>
                        </a:rPr>
                        <a:t> </a:t>
                      </a:r>
                      <a:endParaRPr lang="zh-CN" sz="14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a:effectLst/>
                          <a:latin typeface="浪漫雅圆" panose="02010601040101010101" pitchFamily="2" charset="-122"/>
                          <a:ea typeface="浪漫雅圆" panose="02010601040101010101" pitchFamily="2" charset="-122"/>
                        </a:rPr>
                        <a:t> </a:t>
                      </a:r>
                      <a:endParaRPr lang="zh-CN" sz="140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400" dirty="0">
                          <a:effectLst/>
                          <a:latin typeface="浪漫雅圆" panose="02010601040101010101" pitchFamily="2" charset="-122"/>
                          <a:ea typeface="浪漫雅圆" panose="02010601040101010101" pitchFamily="2" charset="-122"/>
                        </a:rPr>
                        <a:t> </a:t>
                      </a:r>
                      <a:endParaRPr lang="zh-CN" sz="1400" dirty="0">
                        <a:effectLst/>
                        <a:latin typeface="浪漫雅圆" panose="02010601040101010101" pitchFamily="2" charset="-122"/>
                        <a:ea typeface="浪漫雅圆" panose="02010601040101010101" pitchFamily="2" charset="-122"/>
                      </a:endParaRPr>
                    </a:p>
                  </a:txBody>
                  <a:tcPr marL="0" marR="0" marT="0" marB="0" anchor="ctr"/>
                </a:tc>
              </a:tr>
            </a:tbl>
          </a:graphicData>
        </a:graphic>
      </p:graphicFrame>
    </p:spTree>
    <p:extLst>
      <p:ext uri="{BB962C8B-B14F-4D97-AF65-F5344CB8AC3E}">
        <p14:creationId xmlns:p14="http://schemas.microsoft.com/office/powerpoint/2010/main" val="41412705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702129"/>
            <a:ext cx="367393"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94038" y="702129"/>
            <a:ext cx="8791575"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0319" y="265000"/>
            <a:ext cx="881743" cy="874258"/>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3181" y="333545"/>
            <a:ext cx="796018" cy="73716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09</a:t>
            </a:r>
            <a:endParaRPr lang="zh-CN" altLang="en-US" sz="1400" dirty="0"/>
          </a:p>
        </p:txBody>
      </p:sp>
      <p:sp>
        <p:nvSpPr>
          <p:cNvPr id="10" name="文本框 9"/>
          <p:cNvSpPr txBox="1"/>
          <p:nvPr/>
        </p:nvSpPr>
        <p:spPr>
          <a:xfrm>
            <a:off x="1447800" y="85386"/>
            <a:ext cx="3647152" cy="523220"/>
          </a:xfrm>
          <a:prstGeom prst="rect">
            <a:avLst/>
          </a:prstGeom>
          <a:noFill/>
        </p:spPr>
        <p:txBody>
          <a:bodyPr wrap="none" rtlCol="0">
            <a:spAutoFit/>
          </a:bodyPr>
          <a:lstStyle/>
          <a:p>
            <a:r>
              <a:rPr lang="en-US" altLang="zh-CN" sz="2800" dirty="0" smtClean="0">
                <a:latin typeface="浪漫雅圆" panose="02010601040101010101" pitchFamily="2" charset="-122"/>
                <a:ea typeface="浪漫雅圆" panose="02010601040101010101" pitchFamily="2" charset="-122"/>
              </a:rPr>
              <a:t>3.1 </a:t>
            </a:r>
            <a:r>
              <a:rPr lang="zh-CN" altLang="en-US" sz="2800" dirty="0" smtClean="0">
                <a:latin typeface="浪漫雅圆" panose="02010601040101010101" pitchFamily="2" charset="-122"/>
                <a:ea typeface="浪漫雅圆" panose="02010601040101010101" pitchFamily="2" charset="-122"/>
              </a:rPr>
              <a:t>影响返修率的因素</a:t>
            </a:r>
            <a:endParaRPr lang="zh-CN" altLang="en-US" sz="2800" dirty="0">
              <a:latin typeface="浪漫雅圆" panose="02010601040101010101" pitchFamily="2" charset="-122"/>
              <a:ea typeface="浪漫雅圆" panose="02010601040101010101" pitchFamily="2" charset="-122"/>
            </a:endParaRPr>
          </a:p>
        </p:txBody>
      </p:sp>
      <p:sp>
        <p:nvSpPr>
          <p:cNvPr id="13" name="文本框 12"/>
          <p:cNvSpPr txBox="1"/>
          <p:nvPr/>
        </p:nvSpPr>
        <p:spPr>
          <a:xfrm>
            <a:off x="1447800" y="984077"/>
            <a:ext cx="1694695" cy="400110"/>
          </a:xfrm>
          <a:prstGeom prst="rect">
            <a:avLst/>
          </a:prstGeom>
          <a:noFill/>
        </p:spPr>
        <p:txBody>
          <a:bodyPr wrap="none" rtlCol="0">
            <a:spAutoFit/>
          </a:bodyPr>
          <a:lstStyle/>
          <a:p>
            <a:r>
              <a:rPr lang="en-US" altLang="zh-CN" sz="2000" dirty="0" smtClean="0">
                <a:latin typeface="浪漫雅圆" panose="02010601040101010101" pitchFamily="2" charset="-122"/>
                <a:ea typeface="浪漫雅圆" panose="02010601040101010101" pitchFamily="2" charset="-122"/>
              </a:rPr>
              <a:t>3.2  </a:t>
            </a:r>
            <a:r>
              <a:rPr lang="zh-CN" altLang="en-US" sz="2000" dirty="0" smtClean="0">
                <a:latin typeface="浪漫雅圆" panose="02010601040101010101" pitchFamily="2" charset="-122"/>
                <a:ea typeface="浪漫雅圆" panose="02010601040101010101" pitchFamily="2" charset="-122"/>
              </a:rPr>
              <a:t>改进对策</a:t>
            </a:r>
            <a:endParaRPr lang="zh-CN" altLang="en-US" sz="2000" dirty="0">
              <a:latin typeface="浪漫雅圆" panose="02010601040101010101" pitchFamily="2" charset="-122"/>
              <a:ea typeface="浪漫雅圆" panose="02010601040101010101" pitchFamily="2" charset="-122"/>
            </a:endParaRPr>
          </a:p>
        </p:txBody>
      </p:sp>
      <p:sp>
        <p:nvSpPr>
          <p:cNvPr id="3" name="椭圆 2"/>
          <p:cNvSpPr/>
          <p:nvPr/>
        </p:nvSpPr>
        <p:spPr>
          <a:xfrm>
            <a:off x="1280684" y="2311124"/>
            <a:ext cx="2014989" cy="2057751"/>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21295" y="2260806"/>
            <a:ext cx="2096522" cy="2158389"/>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708" y="3004987"/>
            <a:ext cx="2176613" cy="2176613"/>
          </a:xfrm>
          <a:prstGeom prst="rect">
            <a:avLst/>
          </a:prstGeom>
        </p:spPr>
      </p:pic>
      <p:sp>
        <p:nvSpPr>
          <p:cNvPr id="18" name="椭圆 17"/>
          <p:cNvSpPr/>
          <p:nvPr/>
        </p:nvSpPr>
        <p:spPr>
          <a:xfrm>
            <a:off x="4151291" y="2260806"/>
            <a:ext cx="2096522" cy="2158389"/>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010400" y="2260804"/>
            <a:ext cx="2096522" cy="2158389"/>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07233" y="2311124"/>
            <a:ext cx="2014989" cy="2057751"/>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065524" y="2311124"/>
            <a:ext cx="2014989" cy="2057751"/>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320" y="2183300"/>
            <a:ext cx="2313395" cy="2313395"/>
          </a:xfrm>
          <a:prstGeom prst="rect">
            <a:avLst/>
          </a:prstGeom>
        </p:spPr>
      </p:pic>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955" y="2057400"/>
            <a:ext cx="2565194" cy="2565194"/>
          </a:xfrm>
          <a:prstGeom prst="rect">
            <a:avLst/>
          </a:prstGeom>
        </p:spPr>
      </p:pic>
      <p:sp>
        <p:nvSpPr>
          <p:cNvPr id="27" name="圆角矩形 26"/>
          <p:cNvSpPr/>
          <p:nvPr/>
        </p:nvSpPr>
        <p:spPr>
          <a:xfrm>
            <a:off x="1003847" y="5181600"/>
            <a:ext cx="2500707" cy="914400"/>
          </a:xfrm>
          <a:prstGeom prst="round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latin typeface="浪漫雅圆" panose="02010601040101010101" pitchFamily="2" charset="-122"/>
                <a:ea typeface="浪漫雅圆" panose="02010601040101010101" pitchFamily="2" charset="-122"/>
              </a:rPr>
              <a:t>加强与供应商的沟通</a:t>
            </a:r>
            <a:endParaRPr lang="zh-CN" altLang="en-US" sz="2400" dirty="0">
              <a:latin typeface="浪漫雅圆" panose="02010601040101010101" pitchFamily="2" charset="-122"/>
              <a:ea typeface="浪漫雅圆" panose="02010601040101010101" pitchFamily="2" charset="-122"/>
            </a:endParaRPr>
          </a:p>
        </p:txBody>
      </p:sp>
      <p:sp>
        <p:nvSpPr>
          <p:cNvPr id="28" name="圆角矩形 27"/>
          <p:cNvSpPr/>
          <p:nvPr/>
        </p:nvSpPr>
        <p:spPr>
          <a:xfrm>
            <a:off x="4018479" y="5181600"/>
            <a:ext cx="2463670" cy="914400"/>
          </a:xfrm>
          <a:prstGeom prst="round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latin typeface="浪漫雅圆" panose="02010601040101010101" pitchFamily="2" charset="-122"/>
                <a:ea typeface="浪漫雅圆" panose="02010601040101010101" pitchFamily="2" charset="-122"/>
              </a:rPr>
              <a:t>加强样衣批版环节对尺寸的把控</a:t>
            </a:r>
            <a:endParaRPr lang="zh-CN" altLang="en-US" sz="2000" dirty="0">
              <a:latin typeface="浪漫雅圆" panose="02010601040101010101" pitchFamily="2" charset="-122"/>
              <a:ea typeface="浪漫雅圆" panose="02010601040101010101" pitchFamily="2" charset="-122"/>
            </a:endParaRPr>
          </a:p>
        </p:txBody>
      </p:sp>
      <p:sp>
        <p:nvSpPr>
          <p:cNvPr id="29" name="圆角矩形 28"/>
          <p:cNvSpPr/>
          <p:nvPr/>
        </p:nvSpPr>
        <p:spPr>
          <a:xfrm>
            <a:off x="7010400" y="5181600"/>
            <a:ext cx="2362199" cy="914400"/>
          </a:xfrm>
          <a:prstGeom prst="round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latin typeface="浪漫雅圆" panose="02010601040101010101" pitchFamily="2" charset="-122"/>
                <a:ea typeface="浪漫雅圆" panose="02010601040101010101" pitchFamily="2" charset="-122"/>
              </a:rPr>
              <a:t>加强对质检部门的监控力度</a:t>
            </a:r>
            <a:endParaRPr lang="zh-CN" altLang="en-US" sz="2000" dirty="0">
              <a:latin typeface="浪漫雅圆" panose="02010601040101010101" pitchFamily="2" charset="-122"/>
              <a:ea typeface="浪漫雅圆" panose="02010601040101010101" pitchFamily="2" charset="-122"/>
            </a:endParaRPr>
          </a:p>
        </p:txBody>
      </p:sp>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205" y="2311124"/>
            <a:ext cx="1695076" cy="1701596"/>
          </a:xfrm>
          <a:prstGeom prst="rect">
            <a:avLst/>
          </a:prstGeom>
        </p:spPr>
      </p:pic>
    </p:spTree>
    <p:extLst>
      <p:ext uri="{BB962C8B-B14F-4D97-AF65-F5344CB8AC3E}">
        <p14:creationId xmlns:p14="http://schemas.microsoft.com/office/powerpoint/2010/main" val="72005711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8" grpId="0" animBg="1"/>
      <p:bldP spid="19" grpId="0" animBg="1"/>
      <p:bldP spid="20" grpId="0" animBg="1"/>
      <p:bldP spid="21"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340301" y="4125551"/>
            <a:ext cx="2085209" cy="21704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2733" y="796867"/>
            <a:ext cx="1905000" cy="261610"/>
          </a:xfrm>
          <a:prstGeom prst="rect">
            <a:avLst/>
          </a:prstGeom>
          <a:noFill/>
        </p:spPr>
        <p:txBody>
          <a:bodyPr wrap="square" rtlCol="0">
            <a:spAutoFit/>
          </a:bodyPr>
          <a:lstStyle/>
          <a:p>
            <a:pPr algn="ctr"/>
            <a:r>
              <a:rPr lang="en-US" altLang="zh-CN" sz="1100" dirty="0" err="1" smtClean="0">
                <a:solidFill>
                  <a:srgbClr val="F2704C"/>
                </a:solidFill>
                <a:latin typeface="Century Gothic" panose="020B0502020202020204" pitchFamily="34" charset="0"/>
                <a:ea typeface="张海山锐谐体" panose="02000000000000000000" pitchFamily="2" charset="-122"/>
              </a:rPr>
              <a:t>Transtion</a:t>
            </a:r>
            <a:r>
              <a:rPr lang="en-US" altLang="zh-CN" sz="1100" dirty="0" smtClean="0">
                <a:solidFill>
                  <a:srgbClr val="F2704C"/>
                </a:solidFill>
                <a:latin typeface="Century Gothic" panose="020B0502020202020204" pitchFamily="34" charset="0"/>
                <a:ea typeface="张海山锐谐体" panose="02000000000000000000" pitchFamily="2" charset="-122"/>
              </a:rPr>
              <a:t>  </a:t>
            </a:r>
            <a:r>
              <a:rPr lang="en-US" altLang="zh-CN" sz="1100" dirty="0" smtClean="0">
                <a:solidFill>
                  <a:srgbClr val="F04E24"/>
                </a:solidFill>
                <a:latin typeface="Century Gothic" panose="020B0502020202020204" pitchFamily="34" charset="0"/>
                <a:ea typeface="张海山锐谐体" panose="02000000000000000000" pitchFamily="2" charset="-122"/>
              </a:rPr>
              <a:t>PAGE</a:t>
            </a:r>
            <a:endParaRPr lang="zh-CN" altLang="en-US" sz="1100" dirty="0">
              <a:solidFill>
                <a:srgbClr val="F04E24"/>
              </a:solidFill>
              <a:latin typeface="Century Gothic" panose="020B0502020202020204" pitchFamily="34" charset="0"/>
              <a:ea typeface="张海山锐谐体" panose="02000000000000000000" pitchFamily="2" charset="-122"/>
            </a:endParaRPr>
          </a:p>
        </p:txBody>
      </p:sp>
      <p:sp>
        <p:nvSpPr>
          <p:cNvPr id="12" name="文本框 11"/>
          <p:cNvSpPr txBox="1"/>
          <p:nvPr/>
        </p:nvSpPr>
        <p:spPr>
          <a:xfrm>
            <a:off x="147162" y="297107"/>
            <a:ext cx="1757838" cy="523220"/>
          </a:xfrm>
          <a:prstGeom prst="rect">
            <a:avLst/>
          </a:prstGeom>
          <a:noFill/>
        </p:spPr>
        <p:txBody>
          <a:bodyPr wrap="square" rtlCol="0">
            <a:spAutoFit/>
          </a:bodyPr>
          <a:lstStyle/>
          <a:p>
            <a:pPr algn="ctr"/>
            <a:r>
              <a:rPr lang="zh-CN" altLang="en-US" sz="2800" dirty="0" smtClean="0">
                <a:latin typeface="张海山锐谐体" panose="02000000000000000000" pitchFamily="2" charset="-122"/>
                <a:ea typeface="张海山锐谐体" panose="02000000000000000000" pitchFamily="2" charset="-122"/>
              </a:rPr>
              <a:t>过渡页</a:t>
            </a:r>
            <a:endParaRPr lang="zh-CN" altLang="en-US" sz="2800" dirty="0">
              <a:latin typeface="张海山锐谐体" panose="02000000000000000000" pitchFamily="2" charset="-122"/>
              <a:ea typeface="张海山锐谐体" panose="02000000000000000000" pitchFamily="2" charset="-122"/>
            </a:endParaRPr>
          </a:p>
        </p:txBody>
      </p:sp>
      <p:sp>
        <p:nvSpPr>
          <p:cNvPr id="21" name="文本框 20"/>
          <p:cNvSpPr txBox="1"/>
          <p:nvPr/>
        </p:nvSpPr>
        <p:spPr>
          <a:xfrm>
            <a:off x="6344215" y="2728054"/>
            <a:ext cx="2028169"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资源与人力资源</a:t>
            </a:r>
          </a:p>
        </p:txBody>
      </p:sp>
      <p:sp>
        <p:nvSpPr>
          <p:cNvPr id="22" name="文本框 21"/>
          <p:cNvSpPr txBox="1"/>
          <p:nvPr/>
        </p:nvSpPr>
        <p:spPr>
          <a:xfrm>
            <a:off x="6344215" y="3674932"/>
            <a:ext cx="2980417"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人事管理与人力资源管理</a:t>
            </a:r>
          </a:p>
        </p:txBody>
      </p:sp>
      <p:sp>
        <p:nvSpPr>
          <p:cNvPr id="23" name="文本框 22"/>
          <p:cNvSpPr txBox="1"/>
          <p:nvPr/>
        </p:nvSpPr>
        <p:spPr>
          <a:xfrm>
            <a:off x="6344214" y="4666344"/>
            <a:ext cx="3524562"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中国人力资源管理的四个阶段</a:t>
            </a:r>
          </a:p>
        </p:txBody>
      </p:sp>
      <p:sp>
        <p:nvSpPr>
          <p:cNvPr id="24" name="文本框 23"/>
          <p:cNvSpPr txBox="1"/>
          <p:nvPr/>
        </p:nvSpPr>
        <p:spPr>
          <a:xfrm>
            <a:off x="6344215" y="5577810"/>
            <a:ext cx="2522843"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人力资源从业概述</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673" y="4353505"/>
            <a:ext cx="1714500" cy="1714500"/>
          </a:xfrm>
          <a:prstGeom prst="rect">
            <a:avLst/>
          </a:prstGeom>
        </p:spPr>
      </p:pic>
      <p:cxnSp>
        <p:nvCxnSpPr>
          <p:cNvPr id="7" name="直接连接符 6"/>
          <p:cNvCxnSpPr/>
          <p:nvPr/>
        </p:nvCxnSpPr>
        <p:spPr>
          <a:xfrm>
            <a:off x="340301" y="1752600"/>
            <a:ext cx="9133730"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22484" y="2400183"/>
            <a:ext cx="2120842" cy="724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01 </a:t>
            </a:r>
            <a:r>
              <a:rPr lang="zh-CN" altLang="en-US" sz="2000" dirty="0" smtClean="0">
                <a:latin typeface="浪漫雅圆" panose="02010601040101010101" pitchFamily="2" charset="-122"/>
                <a:ea typeface="浪漫雅圆" panose="02010601040101010101" pitchFamily="2" charset="-122"/>
              </a:rPr>
              <a:t>快时尚概述</a:t>
            </a:r>
            <a:endParaRPr lang="zh-CN" altLang="en-US" sz="2000" dirty="0">
              <a:latin typeface="浪漫雅圆" panose="02010601040101010101" pitchFamily="2" charset="-122"/>
              <a:ea typeface="浪漫雅圆" panose="02010601040101010101" pitchFamily="2" charset="-122"/>
            </a:endParaRPr>
          </a:p>
        </p:txBody>
      </p:sp>
      <p:sp>
        <p:nvSpPr>
          <p:cNvPr id="35" name="椭圆 34"/>
          <p:cNvSpPr/>
          <p:nvPr/>
        </p:nvSpPr>
        <p:spPr>
          <a:xfrm>
            <a:off x="263970" y="4043746"/>
            <a:ext cx="2237872" cy="2334018"/>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740997" y="2400183"/>
            <a:ext cx="2120842" cy="7249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02 </a:t>
            </a:r>
            <a:r>
              <a:rPr lang="zh-CN" altLang="en-US" sz="2000" dirty="0" smtClean="0">
                <a:latin typeface="浪漫雅圆" panose="02010601040101010101" pitchFamily="2" charset="-122"/>
                <a:ea typeface="浪漫雅圆" panose="02010601040101010101" pitchFamily="2" charset="-122"/>
              </a:rPr>
              <a:t>研究方法</a:t>
            </a:r>
            <a:endParaRPr lang="zh-CN" altLang="en-US" sz="2000" dirty="0">
              <a:latin typeface="浪漫雅圆" panose="02010601040101010101" pitchFamily="2" charset="-122"/>
              <a:ea typeface="浪漫雅圆" panose="02010601040101010101" pitchFamily="2" charset="-122"/>
            </a:endParaRPr>
          </a:p>
        </p:txBody>
      </p:sp>
      <p:sp>
        <p:nvSpPr>
          <p:cNvPr id="50" name="矩形 49"/>
          <p:cNvSpPr/>
          <p:nvPr/>
        </p:nvSpPr>
        <p:spPr>
          <a:xfrm>
            <a:off x="5047093" y="2400183"/>
            <a:ext cx="2120842" cy="68036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浪漫雅圆" panose="02010601040101010101" pitchFamily="2" charset="-122"/>
                <a:ea typeface="浪漫雅圆" panose="02010601040101010101" pitchFamily="2" charset="-122"/>
              </a:rPr>
              <a:t>03 </a:t>
            </a:r>
            <a:r>
              <a:rPr lang="zh-CN" altLang="zh-CN" dirty="0" smtClean="0">
                <a:latin typeface="浪漫雅圆" panose="02010601040101010101" pitchFamily="2" charset="-122"/>
                <a:ea typeface="浪漫雅圆" panose="02010601040101010101" pitchFamily="2" charset="-122"/>
              </a:rPr>
              <a:t>影响</a:t>
            </a:r>
            <a:r>
              <a:rPr lang="zh-CN" altLang="zh-CN" dirty="0">
                <a:latin typeface="浪漫雅圆" panose="02010601040101010101" pitchFamily="2" charset="-122"/>
                <a:ea typeface="浪漫雅圆" panose="02010601040101010101" pitchFamily="2" charset="-122"/>
              </a:rPr>
              <a:t>返修率的因素及改进对策</a:t>
            </a:r>
            <a:endParaRPr lang="zh-CN" altLang="en-US" dirty="0">
              <a:latin typeface="浪漫雅圆" panose="02010601040101010101" pitchFamily="2" charset="-122"/>
              <a:ea typeface="浪漫雅圆" panose="02010601040101010101" pitchFamily="2" charset="-122"/>
            </a:endParaRPr>
          </a:p>
        </p:txBody>
      </p:sp>
      <p:sp>
        <p:nvSpPr>
          <p:cNvPr id="51" name="矩形 50"/>
          <p:cNvSpPr/>
          <p:nvPr/>
        </p:nvSpPr>
        <p:spPr>
          <a:xfrm>
            <a:off x="7353189" y="2400183"/>
            <a:ext cx="2120842" cy="648056"/>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04 </a:t>
            </a:r>
            <a:r>
              <a:rPr lang="zh-CN" altLang="en-US" sz="2000" dirty="0" smtClean="0">
                <a:latin typeface="浪漫雅圆" panose="02010601040101010101" pitchFamily="2" charset="-122"/>
                <a:ea typeface="浪漫雅圆" panose="02010601040101010101" pitchFamily="2" charset="-122"/>
              </a:rPr>
              <a:t>总结</a:t>
            </a:r>
            <a:endParaRPr lang="zh-CN" altLang="en-US" sz="2000" dirty="0">
              <a:latin typeface="浪漫雅圆" panose="02010601040101010101" pitchFamily="2" charset="-122"/>
              <a:ea typeface="浪漫雅圆" panose="02010601040101010101" pitchFamily="2" charset="-122"/>
            </a:endParaRPr>
          </a:p>
        </p:txBody>
      </p:sp>
      <p:sp>
        <p:nvSpPr>
          <p:cNvPr id="52" name="椭圆 51"/>
          <p:cNvSpPr/>
          <p:nvPr/>
        </p:nvSpPr>
        <p:spPr>
          <a:xfrm>
            <a:off x="2696516" y="4043746"/>
            <a:ext cx="2237872" cy="2334018"/>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758813" y="4125551"/>
            <a:ext cx="2085209" cy="21704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9808" y="4353505"/>
            <a:ext cx="1691056" cy="1691056"/>
          </a:xfrm>
          <a:prstGeom prst="rect">
            <a:avLst/>
          </a:prstGeom>
        </p:spPr>
      </p:pic>
      <p:sp>
        <p:nvSpPr>
          <p:cNvPr id="58" name="椭圆 57"/>
          <p:cNvSpPr/>
          <p:nvPr/>
        </p:nvSpPr>
        <p:spPr>
          <a:xfrm>
            <a:off x="5044304" y="4043746"/>
            <a:ext cx="2237872" cy="2334018"/>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120635" y="4125551"/>
            <a:ext cx="2085209" cy="21704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353189" y="4071964"/>
            <a:ext cx="2237872" cy="2334018"/>
          </a:xfrm>
          <a:prstGeom prst="ellipse">
            <a:avLst/>
          </a:prstGeom>
          <a:noFill/>
          <a:ln w="317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7429520" y="4153769"/>
            <a:ext cx="2085209" cy="217040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图片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921" y="4353505"/>
            <a:ext cx="1568091" cy="1568091"/>
          </a:xfrm>
          <a:prstGeom prst="rect">
            <a:avLst/>
          </a:prstGeom>
        </p:spPr>
      </p:pic>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5221" y="4390845"/>
            <a:ext cx="1761070" cy="1653716"/>
          </a:xfrm>
          <a:prstGeom prst="rect">
            <a:avLst/>
          </a:prstGeom>
        </p:spPr>
      </p:pic>
    </p:spTree>
    <p:extLst>
      <p:ext uri="{BB962C8B-B14F-4D97-AF65-F5344CB8AC3E}">
        <p14:creationId xmlns:p14="http://schemas.microsoft.com/office/powerpoint/2010/main" val="212467344"/>
      </p:ext>
    </p:extLst>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609600"/>
            <a:ext cx="100584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泪滴形 6"/>
          <p:cNvSpPr/>
          <p:nvPr/>
        </p:nvSpPr>
        <p:spPr>
          <a:xfrm rot="7980028">
            <a:off x="268404" y="130721"/>
            <a:ext cx="382593" cy="384605"/>
          </a:xfrm>
          <a:prstGeom prst="teardrop">
            <a:avLst/>
          </a:prstGeom>
          <a:solidFill>
            <a:srgbClr val="F04E24">
              <a:alpha val="95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p>
        </p:txBody>
      </p:sp>
      <p:sp>
        <p:nvSpPr>
          <p:cNvPr id="9" name="文本框 8"/>
          <p:cNvSpPr txBox="1"/>
          <p:nvPr/>
        </p:nvSpPr>
        <p:spPr>
          <a:xfrm>
            <a:off x="3359065" y="250264"/>
            <a:ext cx="1703250" cy="320857"/>
          </a:xfrm>
          <a:prstGeom prst="rect">
            <a:avLst/>
          </a:prstGeom>
          <a:solidFill>
            <a:schemeClr val="bg1"/>
          </a:solidFill>
          <a:ln>
            <a:noFill/>
          </a:ln>
        </p:spPr>
        <p:txBody>
          <a:bodyPr wrap="square" rtlCol="0">
            <a:spAutoFit/>
          </a:bodyPr>
          <a:lstStyle/>
          <a:p>
            <a:r>
              <a:rPr lang="en-US" altLang="zh-CN" sz="1485" dirty="0" smtClean="0">
                <a:solidFill>
                  <a:schemeClr val="bg1">
                    <a:lumMod val="50000"/>
                  </a:schemeClr>
                </a:solidFill>
                <a:latin typeface="张海山锐谐体" panose="02000000000000000000" pitchFamily="2" charset="-122"/>
                <a:ea typeface="张海山锐谐体" panose="02000000000000000000" pitchFamily="2" charset="-122"/>
              </a:rPr>
              <a:t>02 </a:t>
            </a:r>
            <a:r>
              <a:rPr lang="zh-CN" altLang="en-US" sz="1485" dirty="0" smtClean="0">
                <a:solidFill>
                  <a:schemeClr val="bg1">
                    <a:lumMod val="50000"/>
                  </a:schemeClr>
                </a:solidFill>
                <a:latin typeface="张海山锐谐体" panose="02000000000000000000" pitchFamily="2" charset="-122"/>
                <a:ea typeface="张海山锐谐体" panose="02000000000000000000" pitchFamily="2" charset="-122"/>
              </a:rPr>
              <a:t>研究方法</a:t>
            </a:r>
            <a:endParaRPr lang="zh-CN" altLang="en-US" sz="1485"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0" name="文本框 9"/>
          <p:cNvSpPr txBox="1"/>
          <p:nvPr/>
        </p:nvSpPr>
        <p:spPr>
          <a:xfrm>
            <a:off x="5029200" y="256803"/>
            <a:ext cx="2960867" cy="307777"/>
          </a:xfrm>
          <a:prstGeom prst="rect">
            <a:avLst/>
          </a:prstGeom>
          <a:noFill/>
          <a:ln>
            <a:noFill/>
          </a:ln>
        </p:spPr>
        <p:txBody>
          <a:bodyPr wrap="square" rtlCol="0">
            <a:spAutoFit/>
          </a:bodyPr>
          <a:lstStyle/>
          <a:p>
            <a:r>
              <a:rPr lang="en-US" altLang="zh-CN" sz="1400" dirty="0" smtClean="0">
                <a:solidFill>
                  <a:schemeClr val="bg1">
                    <a:lumMod val="50000"/>
                  </a:schemeClr>
                </a:solidFill>
                <a:latin typeface="张海山锐谐体" panose="02000000000000000000" pitchFamily="2" charset="-122"/>
                <a:ea typeface="张海山锐谐体" panose="02000000000000000000" pitchFamily="2" charset="-122"/>
              </a:rPr>
              <a:t>03 </a:t>
            </a:r>
            <a:r>
              <a:rPr lang="zh-CN" altLang="en-US" sz="1400" dirty="0" smtClean="0">
                <a:solidFill>
                  <a:schemeClr val="bg1">
                    <a:lumMod val="50000"/>
                  </a:schemeClr>
                </a:solidFill>
                <a:latin typeface="张海山锐谐体" panose="02000000000000000000" pitchFamily="2" charset="-122"/>
                <a:ea typeface="张海山锐谐体" panose="02000000000000000000" pitchFamily="2" charset="-122"/>
              </a:rPr>
              <a:t>影响返修率的因素及改进对策</a:t>
            </a:r>
            <a:endParaRPr lang="zh-CN" altLang="en-US" sz="1400"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2" name="文本框 11"/>
          <p:cNvSpPr txBox="1"/>
          <p:nvPr/>
        </p:nvSpPr>
        <p:spPr>
          <a:xfrm>
            <a:off x="1283385" y="250262"/>
            <a:ext cx="1703250" cy="320857"/>
          </a:xfrm>
          <a:prstGeom prst="rect">
            <a:avLst/>
          </a:prstGeom>
          <a:noFill/>
          <a:ln>
            <a:noFill/>
          </a:ln>
        </p:spPr>
        <p:txBody>
          <a:bodyPr wrap="square" rtlCol="0">
            <a:spAutoFit/>
          </a:bodyPr>
          <a:lstStyle/>
          <a:p>
            <a:r>
              <a:rPr lang="en-US" altLang="zh-CN" sz="1485" dirty="0" smtClean="0">
                <a:solidFill>
                  <a:schemeClr val="bg1">
                    <a:lumMod val="50000"/>
                  </a:schemeClr>
                </a:solidFill>
                <a:latin typeface="张海山锐谐体" panose="02000000000000000000" pitchFamily="2" charset="-122"/>
                <a:ea typeface="张海山锐谐体" panose="02000000000000000000" pitchFamily="2" charset="-122"/>
              </a:rPr>
              <a:t>01 </a:t>
            </a:r>
            <a:r>
              <a:rPr lang="zh-CN" altLang="en-US" sz="1485" dirty="0" smtClean="0">
                <a:solidFill>
                  <a:schemeClr val="bg1">
                    <a:lumMod val="50000"/>
                  </a:schemeClr>
                </a:solidFill>
                <a:latin typeface="张海山锐谐体" panose="02000000000000000000" pitchFamily="2" charset="-122"/>
                <a:ea typeface="张海山锐谐体" panose="02000000000000000000" pitchFamily="2" charset="-122"/>
              </a:rPr>
              <a:t>快时尚概述</a:t>
            </a:r>
            <a:endParaRPr lang="zh-CN" altLang="en-US" sz="1485"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3" name="文本框 12"/>
          <p:cNvSpPr txBox="1"/>
          <p:nvPr/>
        </p:nvSpPr>
        <p:spPr>
          <a:xfrm>
            <a:off x="373259" y="1821410"/>
            <a:ext cx="2986090" cy="346249"/>
          </a:xfrm>
          <a:prstGeom prst="rect">
            <a:avLst/>
          </a:prstGeom>
          <a:noFill/>
        </p:spPr>
        <p:txBody>
          <a:bodyPr wrap="square" rtlCol="0">
            <a:spAutoFit/>
          </a:bodyPr>
          <a:lstStyle/>
          <a:p>
            <a:r>
              <a:rPr lang="zh-CN" altLang="en-US" sz="1650" dirty="0">
                <a:solidFill>
                  <a:schemeClr val="bg1"/>
                </a:solidFill>
                <a:latin typeface="张海山锐谐体" panose="02000000000000000000" pitchFamily="2" charset="-122"/>
                <a:ea typeface="张海山锐谐体" panose="02000000000000000000" pitchFamily="2" charset="-122"/>
              </a:rPr>
              <a:t>第二节 对品牌建设的理解误区</a:t>
            </a:r>
          </a:p>
        </p:txBody>
      </p:sp>
      <p:sp>
        <p:nvSpPr>
          <p:cNvPr id="17" name="燕尾形 16"/>
          <p:cNvSpPr/>
          <p:nvPr/>
        </p:nvSpPr>
        <p:spPr>
          <a:xfrm>
            <a:off x="9593304" y="650674"/>
            <a:ext cx="199911" cy="399821"/>
          </a:xfrm>
          <a:prstGeom prst="chevron">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solidFill>
                <a:schemeClr val="tx1"/>
              </a:solidFill>
            </a:endParaRPr>
          </a:p>
        </p:txBody>
      </p:sp>
      <p:sp>
        <p:nvSpPr>
          <p:cNvPr id="19" name="燕尾形 18"/>
          <p:cNvSpPr/>
          <p:nvPr/>
        </p:nvSpPr>
        <p:spPr>
          <a:xfrm>
            <a:off x="9703055" y="650675"/>
            <a:ext cx="204311" cy="399821"/>
          </a:xfrm>
          <a:prstGeom prst="chevron">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solidFill>
                <a:schemeClr val="tx1"/>
              </a:solidFill>
            </a:endParaRPr>
          </a:p>
        </p:txBody>
      </p:sp>
      <p:sp>
        <p:nvSpPr>
          <p:cNvPr id="2" name="文本框 1"/>
          <p:cNvSpPr txBox="1"/>
          <p:nvPr/>
        </p:nvSpPr>
        <p:spPr>
          <a:xfrm>
            <a:off x="238966" y="161929"/>
            <a:ext cx="418704" cy="369332"/>
          </a:xfrm>
          <a:prstGeom prst="rect">
            <a:avLst/>
          </a:prstGeom>
          <a:noFill/>
        </p:spPr>
        <p:txBody>
          <a:bodyPr wrap="none" rtlCol="0">
            <a:spAutoFit/>
          </a:bodyPr>
          <a:lstStyle/>
          <a:p>
            <a:r>
              <a:rPr lang="en-US" altLang="zh-CN" dirty="0" smtClean="0">
                <a:solidFill>
                  <a:schemeClr val="bg1"/>
                </a:solidFill>
              </a:rPr>
              <a:t>10</a:t>
            </a:r>
            <a:endParaRPr lang="zh-CN" altLang="en-US" dirty="0">
              <a:solidFill>
                <a:schemeClr val="bg1"/>
              </a:solidFill>
            </a:endParaRPr>
          </a:p>
        </p:txBody>
      </p:sp>
      <p:sp>
        <p:nvSpPr>
          <p:cNvPr id="20" name="文本框 19"/>
          <p:cNvSpPr txBox="1"/>
          <p:nvPr/>
        </p:nvSpPr>
        <p:spPr>
          <a:xfrm>
            <a:off x="8052086" y="250261"/>
            <a:ext cx="1887915" cy="320857"/>
          </a:xfrm>
          <a:custGeom>
            <a:avLst/>
            <a:gdLst>
              <a:gd name="connsiteX0" fmla="*/ 0 w 2064545"/>
              <a:gd name="connsiteY0" fmla="*/ 0 h 646331"/>
              <a:gd name="connsiteX1" fmla="*/ 1741380 w 2064545"/>
              <a:gd name="connsiteY1" fmla="*/ 0 h 646331"/>
              <a:gd name="connsiteX2" fmla="*/ 2064545 w 2064545"/>
              <a:gd name="connsiteY2" fmla="*/ 323166 h 646331"/>
              <a:gd name="connsiteX3" fmla="*/ 1741380 w 2064545"/>
              <a:gd name="connsiteY3" fmla="*/ 646331 h 646331"/>
              <a:gd name="connsiteX4" fmla="*/ 0 w 2064545"/>
              <a:gd name="connsiteY4" fmla="*/ 646331 h 646331"/>
              <a:gd name="connsiteX5" fmla="*/ 0 w 2064545"/>
              <a:gd name="connsiteY5" fmla="*/ 0 h 646331"/>
              <a:gd name="connsiteX0" fmla="*/ 3 w 2064548"/>
              <a:gd name="connsiteY0" fmla="*/ 0 h 646331"/>
              <a:gd name="connsiteX1" fmla="*/ 1741383 w 2064548"/>
              <a:gd name="connsiteY1" fmla="*/ 0 h 646331"/>
              <a:gd name="connsiteX2" fmla="*/ 2064548 w 2064548"/>
              <a:gd name="connsiteY2" fmla="*/ 323166 h 646331"/>
              <a:gd name="connsiteX3" fmla="*/ 1741383 w 2064548"/>
              <a:gd name="connsiteY3" fmla="*/ 646331 h 646331"/>
              <a:gd name="connsiteX4" fmla="*/ 3 w 2064548"/>
              <a:gd name="connsiteY4" fmla="*/ 646331 h 646331"/>
              <a:gd name="connsiteX5" fmla="*/ 140500 w 2064548"/>
              <a:gd name="connsiteY5" fmla="*/ 339960 h 646331"/>
              <a:gd name="connsiteX6" fmla="*/ 3 w 2064548"/>
              <a:gd name="connsiteY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548" h="646331">
                <a:moveTo>
                  <a:pt x="3" y="0"/>
                </a:moveTo>
                <a:lnTo>
                  <a:pt x="1741383" y="0"/>
                </a:lnTo>
                <a:lnTo>
                  <a:pt x="2064548" y="323166"/>
                </a:lnTo>
                <a:lnTo>
                  <a:pt x="1741383" y="646331"/>
                </a:lnTo>
                <a:lnTo>
                  <a:pt x="3" y="646331"/>
                </a:lnTo>
                <a:cubicBezTo>
                  <a:pt x="-790" y="544207"/>
                  <a:pt x="141293" y="442084"/>
                  <a:pt x="140500" y="339960"/>
                </a:cubicBezTo>
                <a:lnTo>
                  <a:pt x="3" y="0"/>
                </a:lnTo>
                <a:close/>
              </a:path>
            </a:pathLst>
          </a:custGeom>
          <a:solidFill>
            <a:srgbClr val="F04E24"/>
          </a:solidFill>
          <a:ln>
            <a:noFill/>
          </a:ln>
        </p:spPr>
        <p:txBody>
          <a:bodyPr wrap="square" rtlCol="0">
            <a:spAutoFit/>
          </a:bodyPr>
          <a:lstStyle/>
          <a:p>
            <a:r>
              <a:rPr lang="en-US" altLang="zh-CN" sz="1485" dirty="0" smtClean="0">
                <a:solidFill>
                  <a:schemeClr val="bg1"/>
                </a:solidFill>
                <a:latin typeface="张海山锐谐体" panose="02000000000000000000" pitchFamily="2" charset="-122"/>
                <a:ea typeface="张海山锐谐体" panose="02000000000000000000" pitchFamily="2" charset="-122"/>
              </a:rPr>
              <a:t>04  </a:t>
            </a:r>
            <a:r>
              <a:rPr lang="zh-CN" altLang="en-US" sz="1485" dirty="0" smtClean="0">
                <a:solidFill>
                  <a:schemeClr val="bg1"/>
                </a:solidFill>
                <a:latin typeface="张海山锐谐体" panose="02000000000000000000" pitchFamily="2" charset="-122"/>
                <a:ea typeface="张海山锐谐体" panose="02000000000000000000" pitchFamily="2" charset="-122"/>
              </a:rPr>
              <a:t>总结</a:t>
            </a:r>
            <a:endParaRPr lang="zh-CN" altLang="en-US" sz="1485" dirty="0">
              <a:solidFill>
                <a:schemeClr val="bg1"/>
              </a:solidFill>
              <a:latin typeface="张海山锐谐体" panose="02000000000000000000" pitchFamily="2" charset="-122"/>
              <a:ea typeface="张海山锐谐体" panose="02000000000000000000" pitchFamily="2"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567" y="1295400"/>
            <a:ext cx="3124200" cy="3200400"/>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2838" y="1359514"/>
            <a:ext cx="2381525" cy="3136286"/>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7435" y="1231288"/>
            <a:ext cx="3315869" cy="3264512"/>
          </a:xfrm>
          <a:prstGeom prst="rect">
            <a:avLst/>
          </a:prstGeom>
        </p:spPr>
      </p:pic>
      <p:sp>
        <p:nvSpPr>
          <p:cNvPr id="23" name="矩形 22"/>
          <p:cNvSpPr/>
          <p:nvPr/>
        </p:nvSpPr>
        <p:spPr>
          <a:xfrm>
            <a:off x="405916" y="5107444"/>
            <a:ext cx="2985806" cy="1200329"/>
          </a:xfrm>
          <a:prstGeom prst="rect">
            <a:avLst/>
          </a:prstGeom>
        </p:spPr>
        <p:txBody>
          <a:bodyPr wrap="square">
            <a:spAutoFit/>
          </a:bodyPr>
          <a:lstStyle/>
          <a:p>
            <a:r>
              <a:rPr lang="zh-CN" altLang="zh-CN" dirty="0">
                <a:latin typeface="浪漫雅圆" panose="02010601040101010101" pitchFamily="2" charset="-122"/>
                <a:ea typeface="浪漫雅圆" panose="02010601040101010101" pitchFamily="2" charset="-122"/>
                <a:cs typeface="Times New Roman" panose="02020603050405020304" pitchFamily="18" charset="0"/>
              </a:rPr>
              <a:t>加强沟通。强化供应商的质量管理观念</a:t>
            </a:r>
            <a:r>
              <a:rPr lang="zh-CN" altLang="zh-CN" dirty="0" smtClean="0">
                <a:latin typeface="浪漫雅圆" panose="02010601040101010101" pitchFamily="2" charset="-122"/>
                <a:ea typeface="浪漫雅圆" panose="02010601040101010101" pitchFamily="2" charset="-122"/>
                <a:cs typeface="Times New Roman" panose="02020603050405020304" pitchFamily="18" charset="0"/>
              </a:rPr>
              <a:t>，</a:t>
            </a:r>
            <a:r>
              <a:rPr lang="zh-CN" altLang="en-US" dirty="0" smtClean="0">
                <a:latin typeface="浪漫雅圆" panose="02010601040101010101" pitchFamily="2" charset="-122"/>
                <a:ea typeface="浪漫雅圆" panose="02010601040101010101" pitchFamily="2" charset="-122"/>
                <a:cs typeface="Times New Roman" panose="02020603050405020304" pitchFamily="18" charset="0"/>
              </a:rPr>
              <a:t>对供应商进行</a:t>
            </a:r>
            <a:r>
              <a:rPr lang="zh-CN" altLang="zh-CN" dirty="0" smtClean="0">
                <a:latin typeface="浪漫雅圆" panose="02010601040101010101" pitchFamily="2" charset="-122"/>
                <a:ea typeface="浪漫雅圆" panose="02010601040101010101" pitchFamily="2" charset="-122"/>
                <a:cs typeface="Times New Roman" panose="02020603050405020304" pitchFamily="18" charset="0"/>
              </a:rPr>
              <a:t>综合</a:t>
            </a:r>
            <a:r>
              <a:rPr lang="zh-CN" altLang="zh-CN" dirty="0">
                <a:latin typeface="浪漫雅圆" panose="02010601040101010101" pitchFamily="2" charset="-122"/>
                <a:ea typeface="浪漫雅圆" panose="02010601040101010101" pitchFamily="2" charset="-122"/>
                <a:cs typeface="Times New Roman" panose="02020603050405020304" pitchFamily="18" charset="0"/>
              </a:rPr>
              <a:t>评估打分后在后期下单时可以调整下单量。</a:t>
            </a:r>
            <a:endParaRPr lang="zh-CN" altLang="en-US" dirty="0">
              <a:latin typeface="浪漫雅圆" panose="02010601040101010101" pitchFamily="2" charset="-122"/>
              <a:ea typeface="浪漫雅圆" panose="02010601040101010101" pitchFamily="2" charset="-122"/>
            </a:endParaRPr>
          </a:p>
        </p:txBody>
      </p:sp>
      <p:sp>
        <p:nvSpPr>
          <p:cNvPr id="24" name="矩形 23"/>
          <p:cNvSpPr/>
          <p:nvPr/>
        </p:nvSpPr>
        <p:spPr>
          <a:xfrm>
            <a:off x="3620891" y="5117487"/>
            <a:ext cx="2697672" cy="1200329"/>
          </a:xfrm>
          <a:prstGeom prst="rect">
            <a:avLst/>
          </a:prstGeom>
        </p:spPr>
        <p:txBody>
          <a:bodyPr wrap="square">
            <a:spAutoFit/>
          </a:bodyPr>
          <a:lstStyle/>
          <a:p>
            <a:r>
              <a:rPr lang="zh-CN" altLang="zh-CN" dirty="0">
                <a:latin typeface="浪漫雅圆" panose="02010601040101010101" pitchFamily="2" charset="-122"/>
                <a:ea typeface="浪漫雅圆" panose="02010601040101010101" pitchFamily="2" charset="-122"/>
                <a:cs typeface="Times New Roman" panose="02020603050405020304" pitchFamily="18" charset="0"/>
              </a:rPr>
              <a:t>质量管理的目的在于预防，检验是提高质量的方式，但对产品质量提升帮助最大的是从源头防范</a:t>
            </a:r>
            <a:r>
              <a:rPr lang="zh-CN" altLang="zh-CN" dirty="0" smtClean="0">
                <a:latin typeface="浪漫雅圆" panose="02010601040101010101" pitchFamily="2" charset="-122"/>
                <a:ea typeface="浪漫雅圆" panose="02010601040101010101" pitchFamily="2" charset="-122"/>
                <a:cs typeface="Times New Roman" panose="02020603050405020304" pitchFamily="18" charset="0"/>
              </a:rPr>
              <a:t>。</a:t>
            </a:r>
            <a:endParaRPr lang="zh-CN" altLang="en-US" dirty="0">
              <a:latin typeface="浪漫雅圆" panose="02010601040101010101" pitchFamily="2" charset="-122"/>
              <a:ea typeface="浪漫雅圆" panose="02010601040101010101" pitchFamily="2" charset="-122"/>
            </a:endParaRPr>
          </a:p>
        </p:txBody>
      </p:sp>
      <p:sp>
        <p:nvSpPr>
          <p:cNvPr id="25" name="矩形 24"/>
          <p:cNvSpPr/>
          <p:nvPr/>
        </p:nvSpPr>
        <p:spPr>
          <a:xfrm>
            <a:off x="6498133" y="5101158"/>
            <a:ext cx="3095171" cy="1200329"/>
          </a:xfrm>
          <a:prstGeom prst="rect">
            <a:avLst/>
          </a:prstGeom>
        </p:spPr>
        <p:txBody>
          <a:bodyPr wrap="square">
            <a:spAutoFit/>
          </a:bodyPr>
          <a:lstStyle/>
          <a:p>
            <a:r>
              <a:rPr lang="zh-CN" altLang="zh-CN" dirty="0">
                <a:latin typeface="浪漫雅圆" panose="02010601040101010101" pitchFamily="2" charset="-122"/>
                <a:ea typeface="浪漫雅圆" panose="02010601040101010101" pitchFamily="2" charset="-122"/>
                <a:cs typeface="Times New Roman" panose="02020603050405020304" pitchFamily="18" charset="0"/>
              </a:rPr>
              <a:t>加大对人的管理</a:t>
            </a:r>
            <a:r>
              <a:rPr lang="zh-CN" altLang="zh-CN" dirty="0" smtClean="0">
                <a:latin typeface="浪漫雅圆" panose="02010601040101010101" pitchFamily="2" charset="-122"/>
                <a:ea typeface="浪漫雅圆" panose="02010601040101010101" pitchFamily="2" charset="-122"/>
                <a:cs typeface="Times New Roman" panose="02020603050405020304" pitchFamily="18" charset="0"/>
              </a:rPr>
              <a:t>，应对</a:t>
            </a:r>
            <a:r>
              <a:rPr lang="zh-CN" altLang="zh-CN" dirty="0">
                <a:latin typeface="浪漫雅圆" panose="02010601040101010101" pitchFamily="2" charset="-122"/>
                <a:ea typeface="浪漫雅圆" panose="02010601040101010101" pitchFamily="2" charset="-122"/>
                <a:cs typeface="Times New Roman" panose="02020603050405020304" pitchFamily="18" charset="0"/>
              </a:rPr>
              <a:t>质检部门员工宣传教育质量管控的重要性，增加人文关怀，充分调动其工作积极性</a:t>
            </a:r>
            <a:r>
              <a:rPr lang="zh-CN" altLang="zh-CN" dirty="0" smtClean="0">
                <a:latin typeface="浪漫雅圆" panose="02010601040101010101" pitchFamily="2" charset="-122"/>
                <a:ea typeface="浪漫雅圆" panose="02010601040101010101" pitchFamily="2" charset="-122"/>
                <a:cs typeface="Times New Roman" panose="02020603050405020304" pitchFamily="18" charset="0"/>
              </a:rPr>
              <a:t>。</a:t>
            </a:r>
            <a:endParaRPr lang="zh-CN" altLang="en-US" dirty="0">
              <a:latin typeface="浪漫雅圆" panose="02010601040101010101" pitchFamily="2" charset="-122"/>
              <a:ea typeface="浪漫雅圆" panose="02010601040101010101" pitchFamily="2" charset="-122"/>
            </a:endParaRPr>
          </a:p>
        </p:txBody>
      </p:sp>
    </p:spTree>
    <p:extLst>
      <p:ext uri="{BB962C8B-B14F-4D97-AF65-F5344CB8AC3E}">
        <p14:creationId xmlns:p14="http://schemas.microsoft.com/office/powerpoint/2010/main" val="146642898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3"/>
          <p:cNvSpPr txBox="1">
            <a:spLocks noChangeArrowheads="1"/>
          </p:cNvSpPr>
          <p:nvPr/>
        </p:nvSpPr>
        <p:spPr bwMode="auto">
          <a:xfrm>
            <a:off x="190342" y="3374549"/>
            <a:ext cx="588137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6600" dirty="0">
                <a:solidFill>
                  <a:srgbClr val="3D3D3D"/>
                </a:solidFill>
                <a:latin typeface="方正舒体" pitchFamily="2" charset="-122"/>
                <a:ea typeface="方正舒体" pitchFamily="2" charset="-122"/>
              </a:rPr>
              <a:t>THANK YOU</a:t>
            </a:r>
            <a:r>
              <a:rPr lang="zh-CN" altLang="en-US" sz="6600" dirty="0">
                <a:solidFill>
                  <a:srgbClr val="3D3D3D"/>
                </a:solidFill>
                <a:latin typeface="方正舒体" pitchFamily="2" charset="-122"/>
                <a:ea typeface="方正舒体" pitchFamily="2" charset="-122"/>
              </a:rPr>
              <a:t> </a:t>
            </a:r>
            <a:r>
              <a:rPr lang="en-US" altLang="zh-CN" sz="6600" dirty="0">
                <a:solidFill>
                  <a:srgbClr val="3D3D3D"/>
                </a:solidFill>
                <a:latin typeface="方正舒体" pitchFamily="2" charset="-122"/>
                <a:ea typeface="方正舒体" pitchFamily="2" charset="-122"/>
              </a:rPr>
              <a:t>.</a:t>
            </a:r>
          </a:p>
        </p:txBody>
      </p:sp>
      <p:pic>
        <p:nvPicPr>
          <p:cNvPr id="5123" name="图片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8833" y="1210945"/>
            <a:ext cx="4159568" cy="296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0548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340301" y="4125551"/>
            <a:ext cx="2085209" cy="217040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2733" y="796867"/>
            <a:ext cx="1905000" cy="261610"/>
          </a:xfrm>
          <a:prstGeom prst="rect">
            <a:avLst/>
          </a:prstGeom>
          <a:noFill/>
        </p:spPr>
        <p:txBody>
          <a:bodyPr wrap="square" rtlCol="0">
            <a:spAutoFit/>
          </a:bodyPr>
          <a:lstStyle/>
          <a:p>
            <a:pPr algn="ctr"/>
            <a:r>
              <a:rPr lang="en-US" altLang="zh-CN" sz="1100" dirty="0">
                <a:solidFill>
                  <a:srgbClr val="F2704C"/>
                </a:solidFill>
                <a:latin typeface="Century Gothic" panose="020B0502020202020204" pitchFamily="34" charset="0"/>
                <a:ea typeface="张海山锐谐体" panose="02000000000000000000" pitchFamily="2" charset="-122"/>
              </a:rPr>
              <a:t>CONTENTS </a:t>
            </a:r>
            <a:r>
              <a:rPr lang="en-US" altLang="zh-CN" sz="1100" dirty="0" smtClean="0">
                <a:solidFill>
                  <a:srgbClr val="F2704C"/>
                </a:solidFill>
                <a:latin typeface="Century Gothic" panose="020B0502020202020204" pitchFamily="34" charset="0"/>
                <a:ea typeface="张海山锐谐体" panose="02000000000000000000" pitchFamily="2" charset="-122"/>
              </a:rPr>
              <a:t> </a:t>
            </a:r>
            <a:r>
              <a:rPr lang="en-US" altLang="zh-CN" sz="1100" dirty="0" smtClean="0">
                <a:solidFill>
                  <a:srgbClr val="F04E24"/>
                </a:solidFill>
                <a:latin typeface="Century Gothic" panose="020B0502020202020204" pitchFamily="34" charset="0"/>
                <a:ea typeface="张海山锐谐体" panose="02000000000000000000" pitchFamily="2" charset="-122"/>
              </a:rPr>
              <a:t>PAGE</a:t>
            </a:r>
            <a:endParaRPr lang="zh-CN" altLang="en-US" sz="1100" dirty="0">
              <a:solidFill>
                <a:srgbClr val="F04E24"/>
              </a:solidFill>
              <a:latin typeface="Century Gothic" panose="020B0502020202020204" pitchFamily="34" charset="0"/>
              <a:ea typeface="张海山锐谐体" panose="02000000000000000000" pitchFamily="2" charset="-122"/>
            </a:endParaRPr>
          </a:p>
        </p:txBody>
      </p:sp>
      <p:sp>
        <p:nvSpPr>
          <p:cNvPr id="12" name="文本框 11"/>
          <p:cNvSpPr txBox="1"/>
          <p:nvPr/>
        </p:nvSpPr>
        <p:spPr>
          <a:xfrm>
            <a:off x="147162" y="297107"/>
            <a:ext cx="1757838" cy="523220"/>
          </a:xfrm>
          <a:prstGeom prst="rect">
            <a:avLst/>
          </a:prstGeom>
          <a:noFill/>
        </p:spPr>
        <p:txBody>
          <a:bodyPr wrap="square" rtlCol="0">
            <a:spAutoFit/>
          </a:bodyPr>
          <a:lstStyle/>
          <a:p>
            <a:pPr algn="ctr"/>
            <a:r>
              <a:rPr lang="zh-CN" altLang="en-US" sz="2800" dirty="0">
                <a:latin typeface="张海山锐谐体" panose="02000000000000000000" pitchFamily="2" charset="-122"/>
                <a:ea typeface="张海山锐谐体" panose="02000000000000000000" pitchFamily="2" charset="-122"/>
              </a:rPr>
              <a:t>目录页</a:t>
            </a:r>
          </a:p>
        </p:txBody>
      </p:sp>
      <p:sp>
        <p:nvSpPr>
          <p:cNvPr id="23" name="文本框 22"/>
          <p:cNvSpPr txBox="1"/>
          <p:nvPr/>
        </p:nvSpPr>
        <p:spPr>
          <a:xfrm>
            <a:off x="6344214" y="4666344"/>
            <a:ext cx="3524562"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中国人力资源管理的四个阶段</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673" y="4353505"/>
            <a:ext cx="1714500" cy="1714500"/>
          </a:xfrm>
          <a:prstGeom prst="rect">
            <a:avLst/>
          </a:prstGeom>
        </p:spPr>
      </p:pic>
      <p:cxnSp>
        <p:nvCxnSpPr>
          <p:cNvPr id="7" name="直接连接符 6"/>
          <p:cNvCxnSpPr/>
          <p:nvPr/>
        </p:nvCxnSpPr>
        <p:spPr>
          <a:xfrm>
            <a:off x="340301" y="1676400"/>
            <a:ext cx="9133730"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22484" y="2443830"/>
            <a:ext cx="2120842" cy="680369"/>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01 </a:t>
            </a:r>
            <a:r>
              <a:rPr lang="zh-CN" altLang="en-US" sz="2000" dirty="0" smtClean="0">
                <a:latin typeface="浪漫雅圆" panose="02010601040101010101" pitchFamily="2" charset="-122"/>
                <a:ea typeface="浪漫雅圆" panose="02010601040101010101" pitchFamily="2" charset="-122"/>
              </a:rPr>
              <a:t>快时尚概述</a:t>
            </a:r>
            <a:endParaRPr lang="zh-CN" altLang="en-US" sz="2000" dirty="0">
              <a:latin typeface="浪漫雅圆" panose="02010601040101010101" pitchFamily="2" charset="-122"/>
              <a:ea typeface="浪漫雅圆" panose="02010601040101010101" pitchFamily="2" charset="-122"/>
            </a:endParaRPr>
          </a:p>
        </p:txBody>
      </p:sp>
      <p:sp>
        <p:nvSpPr>
          <p:cNvPr id="35" name="椭圆 34"/>
          <p:cNvSpPr/>
          <p:nvPr/>
        </p:nvSpPr>
        <p:spPr>
          <a:xfrm>
            <a:off x="263970" y="4043746"/>
            <a:ext cx="2237872" cy="2334018"/>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740997" y="2443831"/>
            <a:ext cx="2120842" cy="680368"/>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02 </a:t>
            </a:r>
            <a:r>
              <a:rPr lang="zh-CN" altLang="en-US" sz="2000" dirty="0" smtClean="0">
                <a:latin typeface="浪漫雅圆" panose="02010601040101010101" pitchFamily="2" charset="-122"/>
                <a:ea typeface="浪漫雅圆" panose="02010601040101010101" pitchFamily="2" charset="-122"/>
              </a:rPr>
              <a:t>研究方法</a:t>
            </a:r>
            <a:endParaRPr lang="zh-CN" altLang="en-US" sz="2000" dirty="0">
              <a:latin typeface="浪漫雅圆" panose="02010601040101010101" pitchFamily="2" charset="-122"/>
              <a:ea typeface="浪漫雅圆" panose="02010601040101010101" pitchFamily="2" charset="-122"/>
            </a:endParaRPr>
          </a:p>
        </p:txBody>
      </p:sp>
      <p:sp>
        <p:nvSpPr>
          <p:cNvPr id="50" name="矩形 49"/>
          <p:cNvSpPr/>
          <p:nvPr/>
        </p:nvSpPr>
        <p:spPr>
          <a:xfrm>
            <a:off x="5047093" y="2443831"/>
            <a:ext cx="2120842" cy="680369"/>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浪漫雅圆" panose="02010601040101010101" pitchFamily="2" charset="-122"/>
                <a:ea typeface="浪漫雅圆" panose="02010601040101010101" pitchFamily="2" charset="-122"/>
              </a:rPr>
              <a:t>03 </a:t>
            </a:r>
            <a:r>
              <a:rPr lang="zh-CN" altLang="zh-CN" dirty="0" smtClean="0">
                <a:latin typeface="浪漫雅圆" panose="02010601040101010101" pitchFamily="2" charset="-122"/>
                <a:ea typeface="浪漫雅圆" panose="02010601040101010101" pitchFamily="2" charset="-122"/>
              </a:rPr>
              <a:t>影响</a:t>
            </a:r>
            <a:r>
              <a:rPr lang="zh-CN" altLang="zh-CN" dirty="0">
                <a:latin typeface="浪漫雅圆" panose="02010601040101010101" pitchFamily="2" charset="-122"/>
                <a:ea typeface="浪漫雅圆" panose="02010601040101010101" pitchFamily="2" charset="-122"/>
              </a:rPr>
              <a:t>返修率的因素及改进对策</a:t>
            </a:r>
            <a:endParaRPr lang="zh-CN" altLang="en-US" dirty="0">
              <a:latin typeface="浪漫雅圆" panose="02010601040101010101" pitchFamily="2" charset="-122"/>
              <a:ea typeface="浪漫雅圆" panose="02010601040101010101" pitchFamily="2" charset="-122"/>
            </a:endParaRPr>
          </a:p>
        </p:txBody>
      </p:sp>
      <p:sp>
        <p:nvSpPr>
          <p:cNvPr id="51" name="矩形 50"/>
          <p:cNvSpPr/>
          <p:nvPr/>
        </p:nvSpPr>
        <p:spPr>
          <a:xfrm>
            <a:off x="7353189" y="2476144"/>
            <a:ext cx="2120842" cy="648056"/>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04 </a:t>
            </a:r>
            <a:r>
              <a:rPr lang="zh-CN" altLang="en-US" sz="2000" dirty="0" smtClean="0">
                <a:latin typeface="浪漫雅圆" panose="02010601040101010101" pitchFamily="2" charset="-122"/>
                <a:ea typeface="浪漫雅圆" panose="02010601040101010101" pitchFamily="2" charset="-122"/>
              </a:rPr>
              <a:t>总结</a:t>
            </a:r>
            <a:endParaRPr lang="zh-CN" altLang="en-US" sz="2000" dirty="0">
              <a:latin typeface="浪漫雅圆" panose="02010601040101010101" pitchFamily="2" charset="-122"/>
              <a:ea typeface="浪漫雅圆" panose="02010601040101010101" pitchFamily="2" charset="-122"/>
            </a:endParaRPr>
          </a:p>
        </p:txBody>
      </p:sp>
      <p:sp>
        <p:nvSpPr>
          <p:cNvPr id="52" name="椭圆 51"/>
          <p:cNvSpPr/>
          <p:nvPr/>
        </p:nvSpPr>
        <p:spPr>
          <a:xfrm>
            <a:off x="2696516" y="4043746"/>
            <a:ext cx="2237872" cy="2334018"/>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758813" y="4125551"/>
            <a:ext cx="2085209" cy="217040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9808" y="4353505"/>
            <a:ext cx="1691056" cy="1691056"/>
          </a:xfrm>
          <a:prstGeom prst="rect">
            <a:avLst/>
          </a:prstGeom>
        </p:spPr>
      </p:pic>
      <p:sp>
        <p:nvSpPr>
          <p:cNvPr id="58" name="椭圆 57"/>
          <p:cNvSpPr/>
          <p:nvPr/>
        </p:nvSpPr>
        <p:spPr>
          <a:xfrm>
            <a:off x="5044304" y="4043746"/>
            <a:ext cx="2237872" cy="2334018"/>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120635" y="4125551"/>
            <a:ext cx="2085209" cy="217040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353189" y="4071964"/>
            <a:ext cx="2237872" cy="2334018"/>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7429520" y="4153769"/>
            <a:ext cx="2085209" cy="217040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图片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921" y="4353505"/>
            <a:ext cx="1568091" cy="1568091"/>
          </a:xfrm>
          <a:prstGeom prst="rect">
            <a:avLst/>
          </a:prstGeom>
        </p:spPr>
      </p:pic>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5221" y="4390845"/>
            <a:ext cx="1761070" cy="1653716"/>
          </a:xfrm>
          <a:prstGeom prst="rect">
            <a:avLst/>
          </a:prstGeom>
        </p:spPr>
      </p:pic>
    </p:spTree>
    <p:extLst>
      <p:ext uri="{BB962C8B-B14F-4D97-AF65-F5344CB8AC3E}">
        <p14:creationId xmlns:p14="http://schemas.microsoft.com/office/powerpoint/2010/main" val="729796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childTnLst>
                          </p:cTn>
                        </p:par>
                        <p:par>
                          <p:cTn id="56" fill="hold">
                            <p:stCondLst>
                              <p:cond delay="4000"/>
                            </p:stCondLst>
                            <p:childTnLst>
                              <p:par>
                                <p:cTn id="57" presetID="10" presetClass="entr" presetSubtype="0" fill="hold"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childTnLst>
                          </p:cTn>
                        </p:par>
                        <p:par>
                          <p:cTn id="68" fill="hold">
                            <p:stCondLst>
                              <p:cond delay="55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6000"/>
                            </p:stCondLst>
                            <p:childTnLst>
                              <p:par>
                                <p:cTn id="73" presetID="10" presetClass="entr" presetSubtype="0"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fade">
                                      <p:cBhvr>
                                        <p:cTn id="7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 grpId="0"/>
      <p:bldP spid="12" grpId="0"/>
      <p:bldP spid="23" grpId="0"/>
      <p:bldP spid="26" grpId="0" animBg="1"/>
      <p:bldP spid="35" grpId="0" animBg="1"/>
      <p:bldP spid="49" grpId="0" animBg="1"/>
      <p:bldP spid="50" grpId="0" animBg="1"/>
      <p:bldP spid="51" grpId="0" animBg="1"/>
      <p:bldP spid="52" grpId="0" animBg="1"/>
      <p:bldP spid="53" grpId="0" animBg="1"/>
      <p:bldP spid="58" grpId="0" animBg="1"/>
      <p:bldP spid="59" grpId="0" animBg="1"/>
      <p:bldP spid="60" grpId="0" animBg="1"/>
      <p:bldP spid="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609600"/>
            <a:ext cx="100584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泪滴形 6"/>
          <p:cNvSpPr/>
          <p:nvPr/>
        </p:nvSpPr>
        <p:spPr>
          <a:xfrm rot="7980028">
            <a:off x="268404" y="130721"/>
            <a:ext cx="382593" cy="384605"/>
          </a:xfrm>
          <a:prstGeom prst="teardrop">
            <a:avLst/>
          </a:prstGeom>
          <a:solidFill>
            <a:srgbClr val="F04E24">
              <a:alpha val="95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p>
        </p:txBody>
      </p:sp>
      <p:sp>
        <p:nvSpPr>
          <p:cNvPr id="8" name="文本框 7"/>
          <p:cNvSpPr txBox="1"/>
          <p:nvPr/>
        </p:nvSpPr>
        <p:spPr>
          <a:xfrm>
            <a:off x="2438400" y="1241272"/>
            <a:ext cx="388977" cy="447815"/>
          </a:xfrm>
          <a:prstGeom prst="rect">
            <a:avLst/>
          </a:prstGeom>
          <a:noFill/>
        </p:spPr>
        <p:txBody>
          <a:bodyPr wrap="square" rtlCol="0">
            <a:spAutoFit/>
          </a:bodyPr>
          <a:lstStyle/>
          <a:p>
            <a:r>
              <a:rPr lang="en-US" altLang="zh-CN" sz="1155" dirty="0">
                <a:solidFill>
                  <a:schemeClr val="bg1"/>
                </a:solidFill>
                <a:latin typeface="张海山锐谐体" panose="02000000000000000000" pitchFamily="2" charset="-122"/>
                <a:ea typeface="张海山锐谐体" panose="02000000000000000000" pitchFamily="2" charset="-122"/>
              </a:rPr>
              <a:t>10</a:t>
            </a:r>
            <a:endParaRPr lang="zh-CN" altLang="en-US" sz="1155" dirty="0">
              <a:solidFill>
                <a:schemeClr val="bg1"/>
              </a:solidFill>
              <a:latin typeface="张海山锐谐体" panose="02000000000000000000" pitchFamily="2" charset="-122"/>
              <a:ea typeface="张海山锐谐体" panose="02000000000000000000" pitchFamily="2" charset="-122"/>
            </a:endParaRPr>
          </a:p>
        </p:txBody>
      </p:sp>
      <p:sp>
        <p:nvSpPr>
          <p:cNvPr id="9" name="文本框 8"/>
          <p:cNvSpPr txBox="1"/>
          <p:nvPr/>
        </p:nvSpPr>
        <p:spPr>
          <a:xfrm>
            <a:off x="3359065" y="250264"/>
            <a:ext cx="1703250" cy="320857"/>
          </a:xfrm>
          <a:prstGeom prst="rect">
            <a:avLst/>
          </a:prstGeom>
          <a:solidFill>
            <a:schemeClr val="bg1"/>
          </a:solidFill>
          <a:ln>
            <a:noFill/>
          </a:ln>
        </p:spPr>
        <p:txBody>
          <a:bodyPr wrap="square" rtlCol="0">
            <a:spAutoFit/>
          </a:bodyPr>
          <a:lstStyle/>
          <a:p>
            <a:r>
              <a:rPr lang="en-US" altLang="zh-CN" sz="1485" dirty="0" smtClean="0">
                <a:solidFill>
                  <a:schemeClr val="bg1">
                    <a:lumMod val="50000"/>
                  </a:schemeClr>
                </a:solidFill>
                <a:latin typeface="张海山锐谐体" panose="02000000000000000000" pitchFamily="2" charset="-122"/>
                <a:ea typeface="张海山锐谐体" panose="02000000000000000000" pitchFamily="2" charset="-122"/>
              </a:rPr>
              <a:t>02 </a:t>
            </a:r>
            <a:r>
              <a:rPr lang="zh-CN" altLang="en-US" sz="1485" dirty="0" smtClean="0">
                <a:solidFill>
                  <a:schemeClr val="bg1">
                    <a:lumMod val="50000"/>
                  </a:schemeClr>
                </a:solidFill>
                <a:latin typeface="张海山锐谐体" panose="02000000000000000000" pitchFamily="2" charset="-122"/>
                <a:ea typeface="张海山锐谐体" panose="02000000000000000000" pitchFamily="2" charset="-122"/>
              </a:rPr>
              <a:t>研究方法</a:t>
            </a:r>
            <a:endParaRPr lang="zh-CN" altLang="en-US" sz="1485"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0" name="文本框 9"/>
          <p:cNvSpPr txBox="1"/>
          <p:nvPr/>
        </p:nvSpPr>
        <p:spPr>
          <a:xfrm>
            <a:off x="5029200" y="256803"/>
            <a:ext cx="2960867" cy="307777"/>
          </a:xfrm>
          <a:prstGeom prst="rect">
            <a:avLst/>
          </a:prstGeom>
          <a:noFill/>
          <a:ln>
            <a:noFill/>
          </a:ln>
        </p:spPr>
        <p:txBody>
          <a:bodyPr wrap="square" rtlCol="0">
            <a:spAutoFit/>
          </a:bodyPr>
          <a:lstStyle/>
          <a:p>
            <a:r>
              <a:rPr lang="en-US" altLang="zh-CN" sz="1400" dirty="0" smtClean="0">
                <a:solidFill>
                  <a:schemeClr val="bg1">
                    <a:lumMod val="50000"/>
                  </a:schemeClr>
                </a:solidFill>
                <a:latin typeface="张海山锐谐体" panose="02000000000000000000" pitchFamily="2" charset="-122"/>
                <a:ea typeface="张海山锐谐体" panose="02000000000000000000" pitchFamily="2" charset="-122"/>
              </a:rPr>
              <a:t>03 </a:t>
            </a:r>
            <a:r>
              <a:rPr lang="zh-CN" altLang="en-US" sz="1400" dirty="0" smtClean="0">
                <a:solidFill>
                  <a:schemeClr val="bg1">
                    <a:lumMod val="50000"/>
                  </a:schemeClr>
                </a:solidFill>
                <a:latin typeface="张海山锐谐体" panose="02000000000000000000" pitchFamily="2" charset="-122"/>
                <a:ea typeface="张海山锐谐体" panose="02000000000000000000" pitchFamily="2" charset="-122"/>
              </a:rPr>
              <a:t>影响返修率的因素及改进对策</a:t>
            </a:r>
            <a:endParaRPr lang="zh-CN" altLang="en-US" sz="1400"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1" name="文本框 10"/>
          <p:cNvSpPr txBox="1"/>
          <p:nvPr/>
        </p:nvSpPr>
        <p:spPr>
          <a:xfrm>
            <a:off x="1214079" y="287635"/>
            <a:ext cx="1887915" cy="320857"/>
          </a:xfrm>
          <a:custGeom>
            <a:avLst/>
            <a:gdLst>
              <a:gd name="connsiteX0" fmla="*/ 0 w 2064545"/>
              <a:gd name="connsiteY0" fmla="*/ 0 h 646331"/>
              <a:gd name="connsiteX1" fmla="*/ 1741380 w 2064545"/>
              <a:gd name="connsiteY1" fmla="*/ 0 h 646331"/>
              <a:gd name="connsiteX2" fmla="*/ 2064545 w 2064545"/>
              <a:gd name="connsiteY2" fmla="*/ 323166 h 646331"/>
              <a:gd name="connsiteX3" fmla="*/ 1741380 w 2064545"/>
              <a:gd name="connsiteY3" fmla="*/ 646331 h 646331"/>
              <a:gd name="connsiteX4" fmla="*/ 0 w 2064545"/>
              <a:gd name="connsiteY4" fmla="*/ 646331 h 646331"/>
              <a:gd name="connsiteX5" fmla="*/ 0 w 2064545"/>
              <a:gd name="connsiteY5" fmla="*/ 0 h 646331"/>
              <a:gd name="connsiteX0" fmla="*/ 3 w 2064548"/>
              <a:gd name="connsiteY0" fmla="*/ 0 h 646331"/>
              <a:gd name="connsiteX1" fmla="*/ 1741383 w 2064548"/>
              <a:gd name="connsiteY1" fmla="*/ 0 h 646331"/>
              <a:gd name="connsiteX2" fmla="*/ 2064548 w 2064548"/>
              <a:gd name="connsiteY2" fmla="*/ 323166 h 646331"/>
              <a:gd name="connsiteX3" fmla="*/ 1741383 w 2064548"/>
              <a:gd name="connsiteY3" fmla="*/ 646331 h 646331"/>
              <a:gd name="connsiteX4" fmla="*/ 3 w 2064548"/>
              <a:gd name="connsiteY4" fmla="*/ 646331 h 646331"/>
              <a:gd name="connsiteX5" fmla="*/ 140500 w 2064548"/>
              <a:gd name="connsiteY5" fmla="*/ 339960 h 646331"/>
              <a:gd name="connsiteX6" fmla="*/ 3 w 2064548"/>
              <a:gd name="connsiteY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548" h="646331">
                <a:moveTo>
                  <a:pt x="3" y="0"/>
                </a:moveTo>
                <a:lnTo>
                  <a:pt x="1741383" y="0"/>
                </a:lnTo>
                <a:lnTo>
                  <a:pt x="2064548" y="323166"/>
                </a:lnTo>
                <a:lnTo>
                  <a:pt x="1741383" y="646331"/>
                </a:lnTo>
                <a:lnTo>
                  <a:pt x="3" y="646331"/>
                </a:lnTo>
                <a:cubicBezTo>
                  <a:pt x="-790" y="544207"/>
                  <a:pt x="141293" y="442084"/>
                  <a:pt x="140500" y="339960"/>
                </a:cubicBezTo>
                <a:lnTo>
                  <a:pt x="3" y="0"/>
                </a:lnTo>
                <a:close/>
              </a:path>
            </a:pathLst>
          </a:custGeom>
          <a:solidFill>
            <a:srgbClr val="F04E24"/>
          </a:solidFill>
          <a:ln>
            <a:noFill/>
          </a:ln>
        </p:spPr>
        <p:txBody>
          <a:bodyPr wrap="square" rtlCol="0">
            <a:spAutoFit/>
          </a:bodyPr>
          <a:lstStyle/>
          <a:p>
            <a:r>
              <a:rPr lang="en-US" altLang="zh-CN" sz="1485" dirty="0" smtClean="0">
                <a:solidFill>
                  <a:schemeClr val="bg1"/>
                </a:solidFill>
                <a:latin typeface="张海山锐谐体" panose="02000000000000000000" pitchFamily="2" charset="-122"/>
                <a:ea typeface="张海山锐谐体" panose="02000000000000000000" pitchFamily="2" charset="-122"/>
              </a:rPr>
              <a:t>01  </a:t>
            </a:r>
            <a:r>
              <a:rPr lang="zh-CN" altLang="en-US" sz="1485" dirty="0" smtClean="0">
                <a:solidFill>
                  <a:schemeClr val="bg1"/>
                </a:solidFill>
                <a:latin typeface="张海山锐谐体" panose="02000000000000000000" pitchFamily="2" charset="-122"/>
                <a:ea typeface="张海山锐谐体" panose="02000000000000000000" pitchFamily="2" charset="-122"/>
              </a:rPr>
              <a:t>快时尚概述</a:t>
            </a:r>
            <a:endParaRPr lang="zh-CN" altLang="en-US" sz="1485" dirty="0">
              <a:solidFill>
                <a:schemeClr val="bg1"/>
              </a:solidFill>
              <a:latin typeface="张海山锐谐体" panose="02000000000000000000" pitchFamily="2" charset="-122"/>
              <a:ea typeface="张海山锐谐体" panose="02000000000000000000" pitchFamily="2" charset="-122"/>
            </a:endParaRPr>
          </a:p>
        </p:txBody>
      </p:sp>
      <p:sp>
        <p:nvSpPr>
          <p:cNvPr id="12" name="文本框 11"/>
          <p:cNvSpPr txBox="1"/>
          <p:nvPr/>
        </p:nvSpPr>
        <p:spPr>
          <a:xfrm>
            <a:off x="8180040" y="266233"/>
            <a:ext cx="1703250" cy="320857"/>
          </a:xfrm>
          <a:prstGeom prst="rect">
            <a:avLst/>
          </a:prstGeom>
          <a:noFill/>
          <a:ln>
            <a:noFill/>
          </a:ln>
        </p:spPr>
        <p:txBody>
          <a:bodyPr wrap="square" rtlCol="0">
            <a:spAutoFit/>
          </a:bodyPr>
          <a:lstStyle/>
          <a:p>
            <a:r>
              <a:rPr lang="en-US" altLang="zh-CN" sz="1485" dirty="0" smtClean="0">
                <a:solidFill>
                  <a:schemeClr val="bg1">
                    <a:lumMod val="50000"/>
                  </a:schemeClr>
                </a:solidFill>
                <a:latin typeface="张海山锐谐体" panose="02000000000000000000" pitchFamily="2" charset="-122"/>
                <a:ea typeface="张海山锐谐体" panose="02000000000000000000" pitchFamily="2" charset="-122"/>
              </a:rPr>
              <a:t>04 </a:t>
            </a:r>
            <a:r>
              <a:rPr lang="zh-CN" altLang="en-US" sz="1485" dirty="0" smtClean="0">
                <a:solidFill>
                  <a:schemeClr val="bg1">
                    <a:lumMod val="50000"/>
                  </a:schemeClr>
                </a:solidFill>
                <a:latin typeface="张海山锐谐体" panose="02000000000000000000" pitchFamily="2" charset="-122"/>
                <a:ea typeface="张海山锐谐体" panose="02000000000000000000" pitchFamily="2" charset="-122"/>
              </a:rPr>
              <a:t>总结</a:t>
            </a:r>
            <a:endParaRPr lang="zh-CN" altLang="en-US" sz="1485"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7" name="燕尾形 16"/>
          <p:cNvSpPr/>
          <p:nvPr/>
        </p:nvSpPr>
        <p:spPr>
          <a:xfrm>
            <a:off x="9593304" y="650674"/>
            <a:ext cx="199911" cy="399821"/>
          </a:xfrm>
          <a:prstGeom prst="chevron">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solidFill>
                <a:schemeClr val="tx1"/>
              </a:solidFill>
            </a:endParaRPr>
          </a:p>
        </p:txBody>
      </p:sp>
      <p:sp>
        <p:nvSpPr>
          <p:cNvPr id="19" name="燕尾形 18"/>
          <p:cNvSpPr/>
          <p:nvPr/>
        </p:nvSpPr>
        <p:spPr>
          <a:xfrm>
            <a:off x="9703055" y="650675"/>
            <a:ext cx="204311" cy="399821"/>
          </a:xfrm>
          <a:prstGeom prst="chevron">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solidFill>
                <a:schemeClr val="tx1"/>
              </a:solidFill>
            </a:endParaRPr>
          </a:p>
        </p:txBody>
      </p:sp>
      <p:sp>
        <p:nvSpPr>
          <p:cNvPr id="2" name="文本框 1"/>
          <p:cNvSpPr txBox="1"/>
          <p:nvPr/>
        </p:nvSpPr>
        <p:spPr>
          <a:xfrm>
            <a:off x="305354" y="151382"/>
            <a:ext cx="301686" cy="369332"/>
          </a:xfrm>
          <a:prstGeom prst="rect">
            <a:avLst/>
          </a:prstGeom>
          <a:noFill/>
        </p:spPr>
        <p:txBody>
          <a:bodyPr wrap="none" rtlCol="0">
            <a:spAutoFit/>
          </a:bodyPr>
          <a:lstStyle/>
          <a:p>
            <a:r>
              <a:rPr lang="en-US" altLang="zh-CN" dirty="0" smtClean="0">
                <a:solidFill>
                  <a:schemeClr val="bg1"/>
                </a:solidFill>
              </a:rPr>
              <a:t>1</a:t>
            </a:r>
            <a:endParaRPr lang="zh-CN" altLang="en-US" dirty="0">
              <a:solidFill>
                <a:schemeClr val="bg1"/>
              </a:solidFill>
            </a:endParaRPr>
          </a:p>
        </p:txBody>
      </p:sp>
      <p:graphicFrame>
        <p:nvGraphicFramePr>
          <p:cNvPr id="36" name="图示 35"/>
          <p:cNvGraphicFramePr/>
          <p:nvPr>
            <p:extLst>
              <p:ext uri="{D42A27DB-BD31-4B8C-83A1-F6EECF244321}">
                <p14:modId xmlns:p14="http://schemas.microsoft.com/office/powerpoint/2010/main" val="152440790"/>
              </p:ext>
            </p:extLst>
          </p:nvPr>
        </p:nvGraphicFramePr>
        <p:xfrm>
          <a:off x="6745066" y="2438400"/>
          <a:ext cx="3162300" cy="181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37495" y="1524000"/>
            <a:ext cx="2249639" cy="2984331"/>
          </a:xfrm>
          <a:prstGeom prst="rect">
            <a:avLst/>
          </a:prstGeom>
          <a:effectLst>
            <a:reflection blurRad="6350" stA="52000" endA="300" endPos="18000" dir="5400000" sy="-100000" algn="bl" rotWithShape="0"/>
          </a:effectLst>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804" y="1752600"/>
            <a:ext cx="2462784" cy="2462784"/>
          </a:xfrm>
          <a:prstGeom prst="rect">
            <a:avLst/>
          </a:prstGeom>
          <a:effectLst>
            <a:reflection blurRad="6350" stA="52000" endA="300" endPos="20000" dir="5400000" sy="-100000" algn="bl" rotWithShape="0"/>
          </a:effectLst>
        </p:spPr>
      </p:pic>
      <p:sp>
        <p:nvSpPr>
          <p:cNvPr id="18" name="文本框 17"/>
          <p:cNvSpPr txBox="1"/>
          <p:nvPr/>
        </p:nvSpPr>
        <p:spPr>
          <a:xfrm>
            <a:off x="481354" y="5252396"/>
            <a:ext cx="2835861" cy="1815882"/>
          </a:xfrm>
          <a:prstGeom prst="rect">
            <a:avLst/>
          </a:prstGeom>
          <a:solidFill>
            <a:srgbClr val="F04E24"/>
          </a:solidFill>
        </p:spPr>
        <p:txBody>
          <a:bodyPr wrap="square" rtlCol="0">
            <a:spAutoFit/>
          </a:bodyPr>
          <a:lstStyle/>
          <a:p>
            <a:r>
              <a:rPr lang="zh-CN" altLang="en-US" sz="1600" dirty="0" smtClean="0">
                <a:latin typeface="浪漫雅圆" panose="02010601040101010101" pitchFamily="2" charset="-122"/>
                <a:ea typeface="浪漫雅圆" panose="02010601040101010101" pitchFamily="2" charset="-122"/>
              </a:rPr>
              <a:t>上世纪八十年代，美国一些零售商开始以最快的速度模仿制造时尚秀场上的服装并在市面上销售，这是“快时尚”的原型        </a:t>
            </a:r>
            <a:endParaRPr lang="en-US" altLang="zh-CN" sz="1600" dirty="0" smtClean="0">
              <a:latin typeface="浪漫雅圆" panose="02010601040101010101" pitchFamily="2" charset="-122"/>
              <a:ea typeface="浪漫雅圆" panose="02010601040101010101" pitchFamily="2" charset="-122"/>
            </a:endParaRPr>
          </a:p>
          <a:p>
            <a:r>
              <a:rPr lang="zh-CN" altLang="en-US" sz="1600" dirty="0" smtClean="0">
                <a:latin typeface="浪漫雅圆" panose="02010601040101010101" pitchFamily="2" charset="-122"/>
                <a:ea typeface="浪漫雅圆" panose="02010601040101010101" pitchFamily="2" charset="-122"/>
              </a:rPr>
              <a:t>                                                          </a:t>
            </a:r>
            <a:endParaRPr lang="en-US" altLang="zh-CN" sz="1600" dirty="0" smtClean="0">
              <a:latin typeface="浪漫雅圆" panose="02010601040101010101" pitchFamily="2" charset="-122"/>
              <a:ea typeface="浪漫雅圆" panose="02010601040101010101" pitchFamily="2" charset="-122"/>
            </a:endParaRPr>
          </a:p>
          <a:p>
            <a:endParaRPr lang="en-US" altLang="zh-CN" sz="1600" dirty="0" smtClean="0">
              <a:latin typeface="浪漫雅圆" panose="02010601040101010101" pitchFamily="2" charset="-122"/>
              <a:ea typeface="浪漫雅圆" panose="02010601040101010101" pitchFamily="2" charset="-122"/>
            </a:endParaRPr>
          </a:p>
        </p:txBody>
      </p:sp>
      <p:sp>
        <p:nvSpPr>
          <p:cNvPr id="38" name="文本框 37"/>
          <p:cNvSpPr txBox="1"/>
          <p:nvPr/>
        </p:nvSpPr>
        <p:spPr>
          <a:xfrm>
            <a:off x="6741185" y="5257800"/>
            <a:ext cx="3166182" cy="1815882"/>
          </a:xfrm>
          <a:prstGeom prst="rect">
            <a:avLst/>
          </a:prstGeom>
          <a:solidFill>
            <a:srgbClr val="F04E24"/>
          </a:solidFill>
        </p:spPr>
        <p:txBody>
          <a:bodyPr wrap="square" rtlCol="0">
            <a:spAutoFit/>
          </a:bodyPr>
          <a:lstStyle/>
          <a:p>
            <a:r>
              <a:rPr lang="zh-CN" altLang="zh-CN" sz="1600" dirty="0">
                <a:latin typeface="浪漫雅圆" panose="02010601040101010101" pitchFamily="2" charset="-122"/>
                <a:ea typeface="浪漫雅圆" panose="02010601040101010101" pitchFamily="2" charset="-122"/>
              </a:rPr>
              <a:t>为改善货品质量问题，迎合越来越</a:t>
            </a:r>
            <a:r>
              <a:rPr lang="zh-CN" altLang="zh-CN" sz="1600" dirty="0" smtClean="0">
                <a:latin typeface="浪漫雅圆" panose="02010601040101010101" pitchFamily="2" charset="-122"/>
                <a:ea typeface="浪漫雅圆" panose="02010601040101010101" pitchFamily="2" charset="-122"/>
              </a:rPr>
              <a:t>挑剔的</a:t>
            </a:r>
            <a:r>
              <a:rPr lang="zh-CN" altLang="zh-CN" sz="1600" dirty="0">
                <a:latin typeface="浪漫雅圆" panose="02010601040101010101" pitchFamily="2" charset="-122"/>
                <a:ea typeface="浪漫雅圆" panose="02010601040101010101" pitchFamily="2" charset="-122"/>
              </a:rPr>
              <a:t>消费者，提升品牌形象与竞争力</a:t>
            </a:r>
            <a:r>
              <a:rPr lang="zh-CN" altLang="zh-CN" sz="1600" dirty="0" smtClean="0">
                <a:latin typeface="浪漫雅圆" panose="02010601040101010101" pitchFamily="2" charset="-122"/>
                <a:ea typeface="浪漫雅圆" panose="02010601040101010101" pitchFamily="2" charset="-122"/>
              </a:rPr>
              <a:t>，</a:t>
            </a:r>
            <a:r>
              <a:rPr lang="en-US" altLang="zh-CN" sz="1600" dirty="0" smtClean="0">
                <a:latin typeface="浪漫雅圆" panose="02010601040101010101" pitchFamily="2" charset="-122"/>
                <a:ea typeface="浪漫雅圆" panose="02010601040101010101" pitchFamily="2" charset="-122"/>
              </a:rPr>
              <a:t>UGOCCAM</a:t>
            </a:r>
            <a:r>
              <a:rPr lang="zh-CN" altLang="zh-CN" sz="1600" dirty="0">
                <a:latin typeface="浪漫雅圆" panose="02010601040101010101" pitchFamily="2" charset="-122"/>
                <a:ea typeface="浪漫雅圆" panose="02010601040101010101" pitchFamily="2" charset="-122"/>
              </a:rPr>
              <a:t>于今年成立</a:t>
            </a:r>
            <a:r>
              <a:rPr lang="en-US" altLang="zh-CN" sz="1600" dirty="0">
                <a:latin typeface="浪漫雅圆" panose="02010601040101010101" pitchFamily="2" charset="-122"/>
                <a:ea typeface="浪漫雅圆" panose="02010601040101010101" pitchFamily="2" charset="-122"/>
              </a:rPr>
              <a:t>QC</a:t>
            </a:r>
            <a:r>
              <a:rPr lang="zh-CN" altLang="zh-CN" sz="1600" dirty="0">
                <a:latin typeface="浪漫雅圆" panose="02010601040101010101" pitchFamily="2" charset="-122"/>
                <a:ea typeface="浪漫雅圆" panose="02010601040101010101" pitchFamily="2" charset="-122"/>
              </a:rPr>
              <a:t>质检管控部门</a:t>
            </a:r>
            <a:r>
              <a:rPr lang="zh-CN" altLang="zh-CN" sz="1600" dirty="0" smtClean="0">
                <a:latin typeface="浪漫雅圆" panose="02010601040101010101" pitchFamily="2" charset="-122"/>
                <a:ea typeface="浪漫雅圆" panose="02010601040101010101" pitchFamily="2" charset="-122"/>
              </a:rPr>
              <a:t>，由</a:t>
            </a:r>
            <a:r>
              <a:rPr lang="zh-CN" altLang="zh-CN" sz="1600" dirty="0">
                <a:latin typeface="浪漫雅圆" panose="02010601040101010101" pitchFamily="2" charset="-122"/>
                <a:ea typeface="浪漫雅圆" panose="02010601040101010101" pitchFamily="2" charset="-122"/>
              </a:rPr>
              <a:t>专人对入库服装质量进行检验并</a:t>
            </a:r>
            <a:r>
              <a:rPr lang="zh-CN" altLang="zh-CN" sz="1600" dirty="0" smtClean="0">
                <a:latin typeface="浪漫雅圆" panose="02010601040101010101" pitchFamily="2" charset="-122"/>
                <a:ea typeface="浪漫雅圆" panose="02010601040101010101" pitchFamily="2" charset="-122"/>
              </a:rPr>
              <a:t>记录整理</a:t>
            </a:r>
            <a:r>
              <a:rPr lang="zh-CN" altLang="zh-CN" sz="1600" dirty="0">
                <a:latin typeface="浪漫雅圆" panose="02010601040101010101" pitchFamily="2" charset="-122"/>
                <a:ea typeface="浪漫雅圆" panose="02010601040101010101" pitchFamily="2" charset="-122"/>
              </a:rPr>
              <a:t>、保存数据，其结构体系如</a:t>
            </a:r>
            <a:r>
              <a:rPr lang="zh-CN" altLang="zh-CN" sz="1600" dirty="0" smtClean="0">
                <a:latin typeface="浪漫雅圆" panose="02010601040101010101" pitchFamily="2" charset="-122"/>
                <a:ea typeface="浪漫雅圆" panose="02010601040101010101" pitchFamily="2" charset="-122"/>
              </a:rPr>
              <a:t>图</a:t>
            </a:r>
            <a:endParaRPr lang="en-US" altLang="zh-CN" sz="1600" dirty="0" smtClean="0">
              <a:latin typeface="浪漫雅圆" panose="02010601040101010101" pitchFamily="2" charset="-122"/>
              <a:ea typeface="浪漫雅圆" panose="02010601040101010101" pitchFamily="2" charset="-122"/>
            </a:endParaRPr>
          </a:p>
          <a:p>
            <a:endParaRPr lang="en-US" altLang="zh-CN" sz="1600" dirty="0" smtClean="0">
              <a:latin typeface="浪漫雅圆" panose="02010601040101010101" pitchFamily="2" charset="-122"/>
              <a:ea typeface="浪漫雅圆" panose="02010601040101010101" pitchFamily="2" charset="-122"/>
            </a:endParaRPr>
          </a:p>
        </p:txBody>
      </p:sp>
      <p:sp>
        <p:nvSpPr>
          <p:cNvPr id="41" name="文本框 40"/>
          <p:cNvSpPr txBox="1"/>
          <p:nvPr/>
        </p:nvSpPr>
        <p:spPr>
          <a:xfrm>
            <a:off x="3657600" y="5257800"/>
            <a:ext cx="2763436" cy="1815882"/>
          </a:xfrm>
          <a:prstGeom prst="rect">
            <a:avLst/>
          </a:prstGeom>
          <a:solidFill>
            <a:srgbClr val="F04E24"/>
          </a:solidFill>
        </p:spPr>
        <p:txBody>
          <a:bodyPr wrap="square" rtlCol="0">
            <a:spAutoFit/>
          </a:bodyPr>
          <a:lstStyle/>
          <a:p>
            <a:r>
              <a:rPr lang="en-US" altLang="zh-CN" sz="1600" dirty="0" smtClean="0">
                <a:latin typeface="浪漫雅圆" panose="02010601040101010101" pitchFamily="2" charset="-122"/>
                <a:ea typeface="浪漫雅圆" panose="02010601040101010101" pitchFamily="2" charset="-122"/>
              </a:rPr>
              <a:t>UGOCCAM</a:t>
            </a:r>
            <a:r>
              <a:rPr lang="zh-CN" altLang="en-US" sz="1600" dirty="0" smtClean="0">
                <a:latin typeface="浪漫雅圆" panose="02010601040101010101" pitchFamily="2" charset="-122"/>
                <a:ea typeface="浪漫雅圆" panose="02010601040101010101" pitchFamily="2" charset="-122"/>
              </a:rPr>
              <a:t>是一家</a:t>
            </a:r>
            <a:r>
              <a:rPr lang="zh-CN" altLang="zh-CN" sz="1600" dirty="0" smtClean="0">
                <a:latin typeface="浪漫雅圆" panose="02010601040101010101" pitchFamily="2" charset="-122"/>
                <a:ea typeface="浪漫雅圆" panose="02010601040101010101" pitchFamily="2" charset="-122"/>
              </a:rPr>
              <a:t>产品</a:t>
            </a:r>
            <a:r>
              <a:rPr lang="zh-CN" altLang="zh-CN" sz="1600" dirty="0">
                <a:latin typeface="浪漫雅圆" panose="02010601040101010101" pitchFamily="2" charset="-122"/>
                <a:ea typeface="浪漫雅圆" panose="02010601040101010101" pitchFamily="2" charset="-122"/>
              </a:rPr>
              <a:t>定位为</a:t>
            </a:r>
            <a:r>
              <a:rPr lang="zh-CN" altLang="zh-CN" sz="1600" dirty="0" smtClean="0">
                <a:latin typeface="浪漫雅圆" panose="02010601040101010101" pitchFamily="2" charset="-122"/>
                <a:ea typeface="浪漫雅圆" panose="02010601040101010101" pitchFamily="2" charset="-122"/>
              </a:rPr>
              <a:t>青春活力</a:t>
            </a:r>
            <a:r>
              <a:rPr lang="zh-CN" altLang="zh-CN" sz="1600" dirty="0">
                <a:latin typeface="浪漫雅圆" panose="02010601040101010101" pitchFamily="2" charset="-122"/>
                <a:ea typeface="浪漫雅圆" panose="02010601040101010101" pitchFamily="2" charset="-122"/>
              </a:rPr>
              <a:t>、热爱时尚</a:t>
            </a:r>
            <a:r>
              <a:rPr lang="zh-CN" altLang="zh-CN" sz="1600" dirty="0" smtClean="0">
                <a:latin typeface="浪漫雅圆" panose="02010601040101010101" pitchFamily="2" charset="-122"/>
                <a:ea typeface="浪漫雅圆" panose="02010601040101010101" pitchFamily="2" charset="-122"/>
              </a:rPr>
              <a:t>的大学生</a:t>
            </a:r>
            <a:r>
              <a:rPr lang="zh-CN" altLang="zh-CN" sz="1600" dirty="0">
                <a:latin typeface="浪漫雅圆" panose="02010601040101010101" pitchFamily="2" charset="-122"/>
                <a:ea typeface="浪漫雅圆" panose="02010601040101010101" pitchFamily="2" charset="-122"/>
              </a:rPr>
              <a:t>、</a:t>
            </a:r>
            <a:r>
              <a:rPr lang="zh-CN" altLang="zh-CN" sz="1600" dirty="0" smtClean="0">
                <a:latin typeface="浪漫雅圆" panose="02010601040101010101" pitchFamily="2" charset="-122"/>
                <a:ea typeface="浪漫雅圆" panose="02010601040101010101" pitchFamily="2" charset="-122"/>
              </a:rPr>
              <a:t>白领</a:t>
            </a:r>
            <a:r>
              <a:rPr lang="zh-CN" altLang="en-US" sz="1600" dirty="0" smtClean="0">
                <a:latin typeface="浪漫雅圆" panose="02010601040101010101" pitchFamily="2" charset="-122"/>
                <a:ea typeface="浪漫雅圆" panose="02010601040101010101" pitchFamily="2" charset="-122"/>
              </a:rPr>
              <a:t>的本土上快时尚品牌，</a:t>
            </a:r>
            <a:r>
              <a:rPr lang="zh-CN" altLang="zh-CN" sz="1600" dirty="0" smtClean="0">
                <a:latin typeface="浪漫雅圆" panose="02010601040101010101" pitchFamily="2" charset="-122"/>
                <a:ea typeface="浪漫雅圆" panose="02010601040101010101" pitchFamily="2" charset="-122"/>
              </a:rPr>
              <a:t>借鉴了</a:t>
            </a:r>
            <a:r>
              <a:rPr lang="en-US" altLang="zh-CN" sz="1600" dirty="0" smtClean="0">
                <a:latin typeface="浪漫雅圆" panose="02010601040101010101" pitchFamily="2" charset="-122"/>
                <a:ea typeface="浪漫雅圆" panose="02010601040101010101" pitchFamily="2" charset="-122"/>
              </a:rPr>
              <a:t>ZARA</a:t>
            </a:r>
            <a:r>
              <a:rPr lang="zh-CN" altLang="zh-CN" sz="1600" dirty="0" smtClean="0">
                <a:latin typeface="浪漫雅圆" panose="02010601040101010101" pitchFamily="2" charset="-122"/>
                <a:ea typeface="浪漫雅圆" panose="02010601040101010101" pitchFamily="2" charset="-122"/>
              </a:rPr>
              <a:t>的</a:t>
            </a:r>
            <a:r>
              <a:rPr lang="zh-CN" altLang="zh-CN" sz="1600" dirty="0">
                <a:latin typeface="浪漫雅圆" panose="02010601040101010101" pitchFamily="2" charset="-122"/>
                <a:ea typeface="浪漫雅圆" panose="02010601040101010101" pitchFamily="2" charset="-122"/>
              </a:rPr>
              <a:t>制造稀缺的销售模式，小</a:t>
            </a:r>
            <a:r>
              <a:rPr lang="zh-CN" altLang="zh-CN" sz="1600" dirty="0" smtClean="0">
                <a:latin typeface="浪漫雅圆" panose="02010601040101010101" pitchFamily="2" charset="-122"/>
                <a:ea typeface="浪漫雅圆" panose="02010601040101010101" pitchFamily="2" charset="-122"/>
              </a:rPr>
              <a:t>批量多款式</a:t>
            </a:r>
            <a:r>
              <a:rPr lang="zh-CN" altLang="zh-CN" sz="1600" dirty="0">
                <a:latin typeface="浪漫雅圆" panose="02010601040101010101" pitchFamily="2" charset="-122"/>
                <a:ea typeface="浪漫雅圆" panose="02010601040101010101" pitchFamily="2" charset="-122"/>
              </a:rPr>
              <a:t>限量</a:t>
            </a:r>
            <a:r>
              <a:rPr lang="zh-CN" altLang="zh-CN" sz="1600" dirty="0" smtClean="0">
                <a:latin typeface="浪漫雅圆" panose="02010601040101010101" pitchFamily="2" charset="-122"/>
                <a:ea typeface="浪漫雅圆" panose="02010601040101010101" pitchFamily="2" charset="-122"/>
              </a:rPr>
              <a:t>发售</a:t>
            </a:r>
            <a:r>
              <a:rPr lang="zh-CN" altLang="en-US" sz="1600" dirty="0" smtClean="0">
                <a:latin typeface="浪漫雅圆" panose="02010601040101010101" pitchFamily="2" charset="-122"/>
                <a:ea typeface="浪漫雅圆" panose="02010601040101010101" pitchFamily="2" charset="-122"/>
              </a:rPr>
              <a:t>，</a:t>
            </a:r>
            <a:r>
              <a:rPr lang="zh-CN" altLang="zh-CN" sz="1600" dirty="0" smtClean="0">
                <a:latin typeface="浪漫雅圆" panose="02010601040101010101" pitchFamily="2" charset="-122"/>
                <a:ea typeface="浪漫雅圆" panose="02010601040101010101" pitchFamily="2" charset="-122"/>
              </a:rPr>
              <a:t>并且</a:t>
            </a:r>
            <a:r>
              <a:rPr lang="zh-CN" altLang="zh-CN" sz="1600" dirty="0">
                <a:latin typeface="浪漫雅圆" panose="02010601040101010101" pitchFamily="2" charset="-122"/>
                <a:ea typeface="浪漫雅圆" panose="02010601040101010101" pitchFamily="2" charset="-122"/>
              </a:rPr>
              <a:t>实行</a:t>
            </a:r>
            <a:r>
              <a:rPr lang="zh-CN" altLang="zh-CN" sz="1600" dirty="0" smtClean="0">
                <a:latin typeface="浪漫雅圆" panose="02010601040101010101" pitchFamily="2" charset="-122"/>
                <a:ea typeface="浪漫雅圆" panose="02010601040101010101" pitchFamily="2" charset="-122"/>
              </a:rPr>
              <a:t>全面生产外包</a:t>
            </a:r>
            <a:r>
              <a:rPr lang="zh-CN" altLang="zh-CN" sz="1600" dirty="0">
                <a:latin typeface="浪漫雅圆" panose="02010601040101010101" pitchFamily="2" charset="-122"/>
                <a:ea typeface="浪漫雅圆" panose="02010601040101010101" pitchFamily="2" charset="-122"/>
              </a:rPr>
              <a:t>，贴牌</a:t>
            </a:r>
            <a:r>
              <a:rPr lang="zh-CN" altLang="zh-CN" sz="1600" dirty="0" smtClean="0">
                <a:latin typeface="浪漫雅圆" panose="02010601040101010101" pitchFamily="2" charset="-122"/>
                <a:ea typeface="浪漫雅圆" panose="02010601040101010101" pitchFamily="2" charset="-122"/>
              </a:rPr>
              <a:t>加工</a:t>
            </a:r>
            <a:endParaRPr lang="en-US" altLang="zh-CN" sz="1600" dirty="0" smtClean="0">
              <a:latin typeface="浪漫雅圆" panose="02010601040101010101" pitchFamily="2" charset="-122"/>
              <a:ea typeface="浪漫雅圆" panose="02010601040101010101" pitchFamily="2" charset="-122"/>
            </a:endParaRPr>
          </a:p>
        </p:txBody>
      </p:sp>
    </p:spTree>
    <p:extLst>
      <p:ext uri="{BB962C8B-B14F-4D97-AF65-F5344CB8AC3E}">
        <p14:creationId xmlns:p14="http://schemas.microsoft.com/office/powerpoint/2010/main" val="324134120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P spid="18" grpId="0" animBg="1"/>
      <p:bldP spid="38"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609600"/>
            <a:ext cx="100584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泪滴形 6"/>
          <p:cNvSpPr/>
          <p:nvPr/>
        </p:nvSpPr>
        <p:spPr>
          <a:xfrm rot="7980028">
            <a:off x="268404" y="130721"/>
            <a:ext cx="382593" cy="384605"/>
          </a:xfrm>
          <a:prstGeom prst="teardrop">
            <a:avLst/>
          </a:prstGeom>
          <a:solidFill>
            <a:srgbClr val="F04E24">
              <a:alpha val="95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p>
        </p:txBody>
      </p:sp>
      <p:sp>
        <p:nvSpPr>
          <p:cNvPr id="8" name="文本框 7"/>
          <p:cNvSpPr txBox="1"/>
          <p:nvPr/>
        </p:nvSpPr>
        <p:spPr>
          <a:xfrm>
            <a:off x="265211" y="1110158"/>
            <a:ext cx="388977" cy="447815"/>
          </a:xfrm>
          <a:prstGeom prst="rect">
            <a:avLst/>
          </a:prstGeom>
          <a:noFill/>
        </p:spPr>
        <p:txBody>
          <a:bodyPr wrap="square" rtlCol="0">
            <a:spAutoFit/>
          </a:bodyPr>
          <a:lstStyle/>
          <a:p>
            <a:r>
              <a:rPr lang="en-US" altLang="zh-CN" sz="1155" dirty="0">
                <a:solidFill>
                  <a:schemeClr val="bg1"/>
                </a:solidFill>
                <a:latin typeface="张海山锐谐体" panose="02000000000000000000" pitchFamily="2" charset="-122"/>
                <a:ea typeface="张海山锐谐体" panose="02000000000000000000" pitchFamily="2" charset="-122"/>
              </a:rPr>
              <a:t>10</a:t>
            </a:r>
            <a:endParaRPr lang="zh-CN" altLang="en-US" sz="1155" dirty="0">
              <a:solidFill>
                <a:schemeClr val="bg1"/>
              </a:solidFill>
              <a:latin typeface="张海山锐谐体" panose="02000000000000000000" pitchFamily="2" charset="-122"/>
              <a:ea typeface="张海山锐谐体" panose="02000000000000000000" pitchFamily="2" charset="-122"/>
            </a:endParaRPr>
          </a:p>
        </p:txBody>
      </p:sp>
      <p:sp>
        <p:nvSpPr>
          <p:cNvPr id="9" name="文本框 8"/>
          <p:cNvSpPr txBox="1"/>
          <p:nvPr/>
        </p:nvSpPr>
        <p:spPr>
          <a:xfrm>
            <a:off x="943077" y="249291"/>
            <a:ext cx="1703250" cy="320857"/>
          </a:xfrm>
          <a:prstGeom prst="rect">
            <a:avLst/>
          </a:prstGeom>
          <a:solidFill>
            <a:schemeClr val="bg1"/>
          </a:solidFill>
          <a:ln>
            <a:noFill/>
          </a:ln>
        </p:spPr>
        <p:txBody>
          <a:bodyPr wrap="square" rtlCol="0">
            <a:spAutoFit/>
          </a:bodyPr>
          <a:lstStyle/>
          <a:p>
            <a:r>
              <a:rPr lang="en-US" altLang="zh-CN" sz="1485" dirty="0" smtClean="0">
                <a:solidFill>
                  <a:schemeClr val="bg1">
                    <a:lumMod val="50000"/>
                  </a:schemeClr>
                </a:solidFill>
                <a:latin typeface="张海山锐谐体" panose="02000000000000000000" pitchFamily="2" charset="-122"/>
                <a:ea typeface="张海山锐谐体" panose="02000000000000000000" pitchFamily="2" charset="-122"/>
              </a:rPr>
              <a:t>01 </a:t>
            </a:r>
            <a:r>
              <a:rPr lang="zh-CN" altLang="en-US" sz="1485" dirty="0" smtClean="0">
                <a:solidFill>
                  <a:schemeClr val="bg1">
                    <a:lumMod val="50000"/>
                  </a:schemeClr>
                </a:solidFill>
                <a:latin typeface="张海山锐谐体" panose="02000000000000000000" pitchFamily="2" charset="-122"/>
                <a:ea typeface="张海山锐谐体" panose="02000000000000000000" pitchFamily="2" charset="-122"/>
              </a:rPr>
              <a:t>快时尚概述</a:t>
            </a:r>
            <a:endParaRPr lang="zh-CN" altLang="en-US" sz="1485"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0" name="文本框 9"/>
          <p:cNvSpPr txBox="1"/>
          <p:nvPr/>
        </p:nvSpPr>
        <p:spPr>
          <a:xfrm>
            <a:off x="5029200" y="256803"/>
            <a:ext cx="2960867" cy="307777"/>
          </a:xfrm>
          <a:prstGeom prst="rect">
            <a:avLst/>
          </a:prstGeom>
          <a:noFill/>
          <a:ln>
            <a:noFill/>
          </a:ln>
        </p:spPr>
        <p:txBody>
          <a:bodyPr wrap="square" rtlCol="0">
            <a:spAutoFit/>
          </a:bodyPr>
          <a:lstStyle/>
          <a:p>
            <a:r>
              <a:rPr lang="en-US" altLang="zh-CN" sz="1400" dirty="0" smtClean="0">
                <a:solidFill>
                  <a:schemeClr val="bg1">
                    <a:lumMod val="50000"/>
                  </a:schemeClr>
                </a:solidFill>
                <a:latin typeface="张海山锐谐体" panose="02000000000000000000" pitchFamily="2" charset="-122"/>
                <a:ea typeface="张海山锐谐体" panose="02000000000000000000" pitchFamily="2" charset="-122"/>
              </a:rPr>
              <a:t>03 </a:t>
            </a:r>
            <a:r>
              <a:rPr lang="zh-CN" altLang="en-US" sz="1400" dirty="0" smtClean="0">
                <a:solidFill>
                  <a:schemeClr val="bg1">
                    <a:lumMod val="50000"/>
                  </a:schemeClr>
                </a:solidFill>
                <a:latin typeface="张海山锐谐体" panose="02000000000000000000" pitchFamily="2" charset="-122"/>
                <a:ea typeface="张海山锐谐体" panose="02000000000000000000" pitchFamily="2" charset="-122"/>
              </a:rPr>
              <a:t>影响返修率的因素及改进对策</a:t>
            </a:r>
            <a:endParaRPr lang="zh-CN" altLang="en-US" sz="1400"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2" name="文本框 11"/>
          <p:cNvSpPr txBox="1"/>
          <p:nvPr/>
        </p:nvSpPr>
        <p:spPr>
          <a:xfrm>
            <a:off x="8180040" y="266233"/>
            <a:ext cx="1703250" cy="320857"/>
          </a:xfrm>
          <a:prstGeom prst="rect">
            <a:avLst/>
          </a:prstGeom>
          <a:noFill/>
          <a:ln>
            <a:noFill/>
          </a:ln>
        </p:spPr>
        <p:txBody>
          <a:bodyPr wrap="square" rtlCol="0">
            <a:spAutoFit/>
          </a:bodyPr>
          <a:lstStyle/>
          <a:p>
            <a:r>
              <a:rPr lang="en-US" altLang="zh-CN" sz="1485" dirty="0" smtClean="0">
                <a:solidFill>
                  <a:schemeClr val="bg1">
                    <a:lumMod val="50000"/>
                  </a:schemeClr>
                </a:solidFill>
                <a:latin typeface="张海山锐谐体" panose="02000000000000000000" pitchFamily="2" charset="-122"/>
                <a:ea typeface="张海山锐谐体" panose="02000000000000000000" pitchFamily="2" charset="-122"/>
              </a:rPr>
              <a:t>04 </a:t>
            </a:r>
            <a:r>
              <a:rPr lang="zh-CN" altLang="en-US" sz="1485" dirty="0" smtClean="0">
                <a:solidFill>
                  <a:schemeClr val="bg1">
                    <a:lumMod val="50000"/>
                  </a:schemeClr>
                </a:solidFill>
                <a:latin typeface="张海山锐谐体" panose="02000000000000000000" pitchFamily="2" charset="-122"/>
                <a:ea typeface="张海山锐谐体" panose="02000000000000000000" pitchFamily="2" charset="-122"/>
              </a:rPr>
              <a:t>总结</a:t>
            </a:r>
            <a:endParaRPr lang="zh-CN" altLang="en-US" sz="1485" dirty="0">
              <a:solidFill>
                <a:schemeClr val="bg1">
                  <a:lumMod val="50000"/>
                </a:schemeClr>
              </a:solidFill>
              <a:latin typeface="张海山锐谐体" panose="02000000000000000000" pitchFamily="2" charset="-122"/>
              <a:ea typeface="张海山锐谐体" panose="02000000000000000000" pitchFamily="2" charset="-122"/>
            </a:endParaRPr>
          </a:p>
        </p:txBody>
      </p:sp>
      <p:sp>
        <p:nvSpPr>
          <p:cNvPr id="13" name="文本框 12"/>
          <p:cNvSpPr txBox="1"/>
          <p:nvPr/>
        </p:nvSpPr>
        <p:spPr>
          <a:xfrm>
            <a:off x="373259" y="1821410"/>
            <a:ext cx="2986090" cy="346249"/>
          </a:xfrm>
          <a:prstGeom prst="rect">
            <a:avLst/>
          </a:prstGeom>
          <a:noFill/>
        </p:spPr>
        <p:txBody>
          <a:bodyPr wrap="square" rtlCol="0">
            <a:spAutoFit/>
          </a:bodyPr>
          <a:lstStyle/>
          <a:p>
            <a:r>
              <a:rPr lang="zh-CN" altLang="en-US" sz="1650" dirty="0">
                <a:solidFill>
                  <a:schemeClr val="bg1"/>
                </a:solidFill>
                <a:latin typeface="张海山锐谐体" panose="02000000000000000000" pitchFamily="2" charset="-122"/>
                <a:ea typeface="张海山锐谐体" panose="02000000000000000000" pitchFamily="2" charset="-122"/>
              </a:rPr>
              <a:t>第二节 对品牌建设的理解误区</a:t>
            </a:r>
          </a:p>
        </p:txBody>
      </p:sp>
      <p:sp>
        <p:nvSpPr>
          <p:cNvPr id="17" name="燕尾形 16"/>
          <p:cNvSpPr/>
          <p:nvPr/>
        </p:nvSpPr>
        <p:spPr>
          <a:xfrm>
            <a:off x="9593304" y="650674"/>
            <a:ext cx="199911" cy="399821"/>
          </a:xfrm>
          <a:prstGeom prst="chevron">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solidFill>
                <a:schemeClr val="tx1"/>
              </a:solidFill>
            </a:endParaRPr>
          </a:p>
        </p:txBody>
      </p:sp>
      <p:sp>
        <p:nvSpPr>
          <p:cNvPr id="19" name="燕尾形 18"/>
          <p:cNvSpPr/>
          <p:nvPr/>
        </p:nvSpPr>
        <p:spPr>
          <a:xfrm>
            <a:off x="9703055" y="650675"/>
            <a:ext cx="204311" cy="399821"/>
          </a:xfrm>
          <a:prstGeom prst="chevron">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85">
              <a:solidFill>
                <a:schemeClr val="tx1"/>
              </a:solidFill>
            </a:endParaRPr>
          </a:p>
        </p:txBody>
      </p:sp>
      <p:sp>
        <p:nvSpPr>
          <p:cNvPr id="2" name="文本框 1"/>
          <p:cNvSpPr txBox="1"/>
          <p:nvPr/>
        </p:nvSpPr>
        <p:spPr>
          <a:xfrm>
            <a:off x="305354" y="151382"/>
            <a:ext cx="301686" cy="369332"/>
          </a:xfrm>
          <a:prstGeom prst="rect">
            <a:avLst/>
          </a:prstGeom>
          <a:noFill/>
        </p:spPr>
        <p:txBody>
          <a:bodyPr wrap="none" rtlCol="0">
            <a:spAutoFit/>
          </a:bodyPr>
          <a:lstStyle/>
          <a:p>
            <a:r>
              <a:rPr lang="en-US" altLang="zh-CN" dirty="0" smtClean="0">
                <a:solidFill>
                  <a:schemeClr val="bg1"/>
                </a:solidFill>
              </a:rPr>
              <a:t>2</a:t>
            </a:r>
            <a:endParaRPr lang="zh-CN" altLang="en-US" dirty="0">
              <a:solidFill>
                <a:schemeClr val="bg1"/>
              </a:solidFill>
            </a:endParaRPr>
          </a:p>
        </p:txBody>
      </p:sp>
      <p:sp>
        <p:nvSpPr>
          <p:cNvPr id="21" name="文本框 20"/>
          <p:cNvSpPr txBox="1"/>
          <p:nvPr/>
        </p:nvSpPr>
        <p:spPr>
          <a:xfrm>
            <a:off x="2893806" y="238983"/>
            <a:ext cx="1887915" cy="320857"/>
          </a:xfrm>
          <a:custGeom>
            <a:avLst/>
            <a:gdLst>
              <a:gd name="connsiteX0" fmla="*/ 0 w 2064545"/>
              <a:gd name="connsiteY0" fmla="*/ 0 h 646331"/>
              <a:gd name="connsiteX1" fmla="*/ 1741380 w 2064545"/>
              <a:gd name="connsiteY1" fmla="*/ 0 h 646331"/>
              <a:gd name="connsiteX2" fmla="*/ 2064545 w 2064545"/>
              <a:gd name="connsiteY2" fmla="*/ 323166 h 646331"/>
              <a:gd name="connsiteX3" fmla="*/ 1741380 w 2064545"/>
              <a:gd name="connsiteY3" fmla="*/ 646331 h 646331"/>
              <a:gd name="connsiteX4" fmla="*/ 0 w 2064545"/>
              <a:gd name="connsiteY4" fmla="*/ 646331 h 646331"/>
              <a:gd name="connsiteX5" fmla="*/ 0 w 2064545"/>
              <a:gd name="connsiteY5" fmla="*/ 0 h 646331"/>
              <a:gd name="connsiteX0" fmla="*/ 3 w 2064548"/>
              <a:gd name="connsiteY0" fmla="*/ 0 h 646331"/>
              <a:gd name="connsiteX1" fmla="*/ 1741383 w 2064548"/>
              <a:gd name="connsiteY1" fmla="*/ 0 h 646331"/>
              <a:gd name="connsiteX2" fmla="*/ 2064548 w 2064548"/>
              <a:gd name="connsiteY2" fmla="*/ 323166 h 646331"/>
              <a:gd name="connsiteX3" fmla="*/ 1741383 w 2064548"/>
              <a:gd name="connsiteY3" fmla="*/ 646331 h 646331"/>
              <a:gd name="connsiteX4" fmla="*/ 3 w 2064548"/>
              <a:gd name="connsiteY4" fmla="*/ 646331 h 646331"/>
              <a:gd name="connsiteX5" fmla="*/ 140500 w 2064548"/>
              <a:gd name="connsiteY5" fmla="*/ 339960 h 646331"/>
              <a:gd name="connsiteX6" fmla="*/ 3 w 2064548"/>
              <a:gd name="connsiteY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4548" h="646331">
                <a:moveTo>
                  <a:pt x="3" y="0"/>
                </a:moveTo>
                <a:lnTo>
                  <a:pt x="1741383" y="0"/>
                </a:lnTo>
                <a:lnTo>
                  <a:pt x="2064548" y="323166"/>
                </a:lnTo>
                <a:lnTo>
                  <a:pt x="1741383" y="646331"/>
                </a:lnTo>
                <a:lnTo>
                  <a:pt x="3" y="646331"/>
                </a:lnTo>
                <a:cubicBezTo>
                  <a:pt x="-790" y="544207"/>
                  <a:pt x="141293" y="442084"/>
                  <a:pt x="140500" y="339960"/>
                </a:cubicBezTo>
                <a:lnTo>
                  <a:pt x="3" y="0"/>
                </a:lnTo>
                <a:close/>
              </a:path>
            </a:pathLst>
          </a:custGeom>
          <a:solidFill>
            <a:srgbClr val="F04E24"/>
          </a:solidFill>
          <a:ln>
            <a:noFill/>
          </a:ln>
        </p:spPr>
        <p:txBody>
          <a:bodyPr wrap="square" rtlCol="0">
            <a:spAutoFit/>
          </a:bodyPr>
          <a:lstStyle/>
          <a:p>
            <a:r>
              <a:rPr lang="en-US" altLang="zh-CN" sz="1485" dirty="0" smtClean="0">
                <a:solidFill>
                  <a:schemeClr val="bg1"/>
                </a:solidFill>
                <a:latin typeface="张海山锐谐体" panose="02000000000000000000" pitchFamily="2" charset="-122"/>
                <a:ea typeface="张海山锐谐体" panose="02000000000000000000" pitchFamily="2" charset="-122"/>
              </a:rPr>
              <a:t>02 </a:t>
            </a:r>
            <a:r>
              <a:rPr lang="zh-CN" altLang="en-US" sz="1485" dirty="0" smtClean="0">
                <a:solidFill>
                  <a:schemeClr val="bg1"/>
                </a:solidFill>
                <a:latin typeface="张海山锐谐体" panose="02000000000000000000" pitchFamily="2" charset="-122"/>
                <a:ea typeface="张海山锐谐体" panose="02000000000000000000" pitchFamily="2" charset="-122"/>
              </a:rPr>
              <a:t>研究方法</a:t>
            </a:r>
            <a:endParaRPr lang="zh-CN" altLang="en-US" sz="1485" dirty="0">
              <a:solidFill>
                <a:schemeClr val="bg1"/>
              </a:solidFill>
              <a:latin typeface="张海山锐谐体" panose="02000000000000000000" pitchFamily="2" charset="-122"/>
              <a:ea typeface="张海山锐谐体" panose="02000000000000000000" pitchFamily="2" charset="-122"/>
            </a:endParaRPr>
          </a:p>
        </p:txBody>
      </p:sp>
      <p:sp>
        <p:nvSpPr>
          <p:cNvPr id="3" name="矩形 2"/>
          <p:cNvSpPr/>
          <p:nvPr/>
        </p:nvSpPr>
        <p:spPr>
          <a:xfrm>
            <a:off x="0" y="650674"/>
            <a:ext cx="2234096" cy="7121726"/>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zh-CN" dirty="0" smtClean="0">
                <a:latin typeface="浪漫雅圆" panose="02010601040101010101" pitchFamily="2" charset="-122"/>
                <a:ea typeface="浪漫雅圆" panose="02010601040101010101" pitchFamily="2" charset="-122"/>
              </a:rPr>
              <a:t>本文</a:t>
            </a:r>
            <a:r>
              <a:rPr lang="zh-CN" altLang="zh-CN" dirty="0">
                <a:latin typeface="浪漫雅圆" panose="02010601040101010101" pitchFamily="2" charset="-122"/>
                <a:ea typeface="浪漫雅圆" panose="02010601040101010101" pitchFamily="2" charset="-122"/>
              </a:rPr>
              <a:t>收集</a:t>
            </a:r>
            <a:r>
              <a:rPr lang="en-US" altLang="zh-CN" dirty="0">
                <a:latin typeface="浪漫雅圆" panose="02010601040101010101" pitchFamily="2" charset="-122"/>
                <a:ea typeface="浪漫雅圆" panose="02010601040101010101" pitchFamily="2" charset="-122"/>
              </a:rPr>
              <a:t>UGOCCAM</a:t>
            </a:r>
            <a:r>
              <a:rPr lang="zh-CN" altLang="zh-CN" dirty="0">
                <a:latin typeface="浪漫雅圆" panose="02010601040101010101" pitchFamily="2" charset="-122"/>
                <a:ea typeface="浪漫雅圆" panose="02010601040101010101" pitchFamily="2" charset="-122"/>
              </a:rPr>
              <a:t>的</a:t>
            </a:r>
            <a:r>
              <a:rPr lang="en-US" altLang="zh-CN" dirty="0">
                <a:latin typeface="浪漫雅圆" panose="02010601040101010101" pitchFamily="2" charset="-122"/>
                <a:ea typeface="浪漫雅圆" panose="02010601040101010101" pitchFamily="2" charset="-122"/>
              </a:rPr>
              <a:t>1093</a:t>
            </a:r>
            <a:r>
              <a:rPr lang="zh-CN" altLang="zh-CN" dirty="0">
                <a:latin typeface="浪漫雅圆" panose="02010601040101010101" pitchFamily="2" charset="-122"/>
                <a:ea typeface="浪漫雅圆" panose="02010601040101010101" pitchFamily="2" charset="-122"/>
              </a:rPr>
              <a:t>个质量问题数据进行筛选后，剔除</a:t>
            </a:r>
            <a:r>
              <a:rPr lang="en-US" altLang="zh-CN" dirty="0">
                <a:latin typeface="浪漫雅圆" panose="02010601040101010101" pitchFamily="2" charset="-122"/>
                <a:ea typeface="浪漫雅圆" panose="02010601040101010101" pitchFamily="2" charset="-122"/>
              </a:rPr>
              <a:t>248</a:t>
            </a:r>
            <a:r>
              <a:rPr lang="zh-CN" altLang="zh-CN" dirty="0">
                <a:latin typeface="浪漫雅圆" panose="02010601040101010101" pitchFamily="2" charset="-122"/>
                <a:ea typeface="浪漫雅圆" panose="02010601040101010101" pitchFamily="2" charset="-122"/>
              </a:rPr>
              <a:t>个被退货、合格数据后，对余下的</a:t>
            </a:r>
            <a:r>
              <a:rPr lang="en-US" altLang="zh-CN" dirty="0">
                <a:latin typeface="浪漫雅圆" panose="02010601040101010101" pitchFamily="2" charset="-122"/>
                <a:ea typeface="浪漫雅圆" panose="02010601040101010101" pitchFamily="2" charset="-122"/>
              </a:rPr>
              <a:t>845</a:t>
            </a:r>
            <a:r>
              <a:rPr lang="zh-CN" altLang="zh-CN" dirty="0">
                <a:latin typeface="浪漫雅圆" panose="02010601040101010101" pitchFamily="2" charset="-122"/>
                <a:ea typeface="浪漫雅圆" panose="02010601040101010101" pitchFamily="2" charset="-122"/>
              </a:rPr>
              <a:t>个返修款数据进行整理，用</a:t>
            </a:r>
            <a:r>
              <a:rPr lang="en-US" altLang="zh-CN" dirty="0">
                <a:latin typeface="浪漫雅圆" panose="02010601040101010101" pitchFamily="2" charset="-122"/>
                <a:ea typeface="浪漫雅圆" panose="02010601040101010101" pitchFamily="2" charset="-122"/>
              </a:rPr>
              <a:t>SPSS</a:t>
            </a:r>
            <a:r>
              <a:rPr lang="zh-CN" altLang="zh-CN" dirty="0">
                <a:latin typeface="浪漫雅圆" panose="02010601040101010101" pitchFamily="2" charset="-122"/>
                <a:ea typeface="浪漫雅圆" panose="02010601040101010101" pitchFamily="2" charset="-122"/>
              </a:rPr>
              <a:t>进行分析，以探究造成次品的症结所在。</a:t>
            </a:r>
            <a:endParaRPr lang="zh-CN" altLang="en-US" dirty="0">
              <a:latin typeface="浪漫雅圆" panose="02010601040101010101" pitchFamily="2" charset="-122"/>
              <a:ea typeface="浪漫雅圆" panose="02010601040101010101" pitchFamily="2" charset="-122"/>
            </a:endParaRPr>
          </a:p>
        </p:txBody>
      </p:sp>
      <p:sp>
        <p:nvSpPr>
          <p:cNvPr id="26" name="椭圆 25"/>
          <p:cNvSpPr/>
          <p:nvPr/>
        </p:nvSpPr>
        <p:spPr>
          <a:xfrm>
            <a:off x="2516255" y="2836320"/>
            <a:ext cx="2177706" cy="2091244"/>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475936" y="2781299"/>
            <a:ext cx="2258344" cy="2201286"/>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029200" y="2781299"/>
            <a:ext cx="2258344" cy="2201286"/>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479026" y="2781299"/>
            <a:ext cx="2258344" cy="2201286"/>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087502" y="2836320"/>
            <a:ext cx="2177706" cy="2091244"/>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525349" y="2836320"/>
            <a:ext cx="2177706" cy="2091244"/>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749" y="3031604"/>
            <a:ext cx="1833211" cy="1833211"/>
          </a:xfrm>
          <a:prstGeom prst="rect">
            <a:avLst/>
          </a:prstGeom>
        </p:spPr>
      </p:pic>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5499" y="3069243"/>
            <a:ext cx="1625397" cy="1625397"/>
          </a:xfrm>
          <a:prstGeom prst="rect">
            <a:avLst/>
          </a:prstGeom>
        </p:spPr>
      </p:pic>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7213" y="3053447"/>
            <a:ext cx="1901495" cy="1656988"/>
          </a:xfrm>
          <a:prstGeom prst="rect">
            <a:avLst/>
          </a:prstGeom>
        </p:spPr>
      </p:pic>
      <p:sp>
        <p:nvSpPr>
          <p:cNvPr id="40" name="对角圆角矩形 39"/>
          <p:cNvSpPr/>
          <p:nvPr/>
        </p:nvSpPr>
        <p:spPr>
          <a:xfrm>
            <a:off x="2286000" y="5334000"/>
            <a:ext cx="2407961" cy="457200"/>
          </a:xfrm>
          <a:prstGeom prst="round2Diag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浪漫雅圆" panose="02010601040101010101" pitchFamily="2" charset="-122"/>
                <a:ea typeface="浪漫雅圆" panose="02010601040101010101" pitchFamily="2" charset="-122"/>
              </a:rPr>
              <a:t>单因素方差分析</a:t>
            </a:r>
            <a:endParaRPr lang="zh-CN" altLang="en-US" sz="2000" dirty="0">
              <a:latin typeface="浪漫雅圆" panose="02010601040101010101" pitchFamily="2" charset="-122"/>
              <a:ea typeface="浪漫雅圆" panose="02010601040101010101" pitchFamily="2" charset="-122"/>
            </a:endParaRPr>
          </a:p>
        </p:txBody>
      </p:sp>
      <p:sp>
        <p:nvSpPr>
          <p:cNvPr id="42" name="对角圆角矩形 41"/>
          <p:cNvSpPr/>
          <p:nvPr/>
        </p:nvSpPr>
        <p:spPr>
          <a:xfrm>
            <a:off x="4857247" y="5334000"/>
            <a:ext cx="2407961" cy="457200"/>
          </a:xfrm>
          <a:prstGeom prst="round2Diag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浪漫雅圆" panose="02010601040101010101" pitchFamily="2" charset="-122"/>
                <a:ea typeface="浪漫雅圆" panose="02010601040101010101" pitchFamily="2" charset="-122"/>
              </a:rPr>
              <a:t>双变量相关性分析</a:t>
            </a:r>
            <a:endParaRPr lang="zh-CN" altLang="en-US" sz="2000" dirty="0">
              <a:latin typeface="浪漫雅圆" panose="02010601040101010101" pitchFamily="2" charset="-122"/>
              <a:ea typeface="浪漫雅圆" panose="02010601040101010101" pitchFamily="2" charset="-122"/>
            </a:endParaRPr>
          </a:p>
        </p:txBody>
      </p:sp>
      <p:sp>
        <p:nvSpPr>
          <p:cNvPr id="43" name="对角圆角矩形 42"/>
          <p:cNvSpPr/>
          <p:nvPr/>
        </p:nvSpPr>
        <p:spPr>
          <a:xfrm>
            <a:off x="7407025" y="5334000"/>
            <a:ext cx="2407961" cy="457200"/>
          </a:xfrm>
          <a:prstGeom prst="round2Diag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浪漫雅圆" panose="02010601040101010101" pitchFamily="2" charset="-122"/>
                <a:ea typeface="浪漫雅圆" panose="02010601040101010101" pitchFamily="2" charset="-122"/>
              </a:rPr>
              <a:t>单变量多因素方差分析</a:t>
            </a:r>
            <a:endParaRPr lang="zh-CN" altLang="en-US" sz="1600" dirty="0">
              <a:latin typeface="浪漫雅圆" panose="02010601040101010101" pitchFamily="2" charset="-122"/>
              <a:ea typeface="浪漫雅圆" panose="02010601040101010101" pitchFamily="2" charset="-122"/>
            </a:endParaRPr>
          </a:p>
        </p:txBody>
      </p:sp>
    </p:spTree>
    <p:extLst>
      <p:ext uri="{BB962C8B-B14F-4D97-AF65-F5344CB8AC3E}">
        <p14:creationId xmlns:p14="http://schemas.microsoft.com/office/powerpoint/2010/main" val="25352174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340301" y="4125551"/>
            <a:ext cx="2085209" cy="21704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2733" y="796867"/>
            <a:ext cx="1905000" cy="261610"/>
          </a:xfrm>
          <a:prstGeom prst="rect">
            <a:avLst/>
          </a:prstGeom>
          <a:noFill/>
        </p:spPr>
        <p:txBody>
          <a:bodyPr wrap="square" rtlCol="0">
            <a:spAutoFit/>
          </a:bodyPr>
          <a:lstStyle/>
          <a:p>
            <a:pPr algn="ctr"/>
            <a:r>
              <a:rPr lang="en-US" altLang="zh-CN" sz="1100" dirty="0" err="1" smtClean="0">
                <a:solidFill>
                  <a:srgbClr val="F2704C"/>
                </a:solidFill>
                <a:latin typeface="Century Gothic" panose="020B0502020202020204" pitchFamily="34" charset="0"/>
                <a:ea typeface="张海山锐谐体" panose="02000000000000000000" pitchFamily="2" charset="-122"/>
              </a:rPr>
              <a:t>Transtion</a:t>
            </a:r>
            <a:r>
              <a:rPr lang="en-US" altLang="zh-CN" sz="1100" dirty="0" smtClean="0">
                <a:solidFill>
                  <a:srgbClr val="F2704C"/>
                </a:solidFill>
                <a:latin typeface="Century Gothic" panose="020B0502020202020204" pitchFamily="34" charset="0"/>
                <a:ea typeface="张海山锐谐体" panose="02000000000000000000" pitchFamily="2" charset="-122"/>
              </a:rPr>
              <a:t>  </a:t>
            </a:r>
            <a:r>
              <a:rPr lang="en-US" altLang="zh-CN" sz="1100" dirty="0" smtClean="0">
                <a:solidFill>
                  <a:srgbClr val="F04E24"/>
                </a:solidFill>
                <a:latin typeface="Century Gothic" panose="020B0502020202020204" pitchFamily="34" charset="0"/>
                <a:ea typeface="张海山锐谐体" panose="02000000000000000000" pitchFamily="2" charset="-122"/>
              </a:rPr>
              <a:t>PAGE</a:t>
            </a:r>
            <a:endParaRPr lang="zh-CN" altLang="en-US" sz="1100" dirty="0">
              <a:solidFill>
                <a:srgbClr val="F04E24"/>
              </a:solidFill>
              <a:latin typeface="Century Gothic" panose="020B0502020202020204" pitchFamily="34" charset="0"/>
              <a:ea typeface="张海山锐谐体" panose="02000000000000000000" pitchFamily="2" charset="-122"/>
            </a:endParaRPr>
          </a:p>
        </p:txBody>
      </p:sp>
      <p:sp>
        <p:nvSpPr>
          <p:cNvPr id="12" name="文本框 11"/>
          <p:cNvSpPr txBox="1"/>
          <p:nvPr/>
        </p:nvSpPr>
        <p:spPr>
          <a:xfrm>
            <a:off x="147162" y="264450"/>
            <a:ext cx="1757838" cy="523220"/>
          </a:xfrm>
          <a:prstGeom prst="rect">
            <a:avLst/>
          </a:prstGeom>
          <a:noFill/>
        </p:spPr>
        <p:txBody>
          <a:bodyPr wrap="square" rtlCol="0">
            <a:spAutoFit/>
          </a:bodyPr>
          <a:lstStyle/>
          <a:p>
            <a:pPr algn="ctr"/>
            <a:r>
              <a:rPr lang="zh-CN" altLang="en-US" sz="2800" dirty="0" smtClean="0">
                <a:latin typeface="张海山锐谐体" panose="02000000000000000000" pitchFamily="2" charset="-122"/>
                <a:ea typeface="张海山锐谐体" panose="02000000000000000000" pitchFamily="2" charset="-122"/>
              </a:rPr>
              <a:t>过渡页</a:t>
            </a:r>
            <a:endParaRPr lang="zh-CN" altLang="en-US" sz="2800" dirty="0">
              <a:latin typeface="张海山锐谐体" panose="02000000000000000000" pitchFamily="2" charset="-122"/>
              <a:ea typeface="张海山锐谐体" panose="02000000000000000000" pitchFamily="2" charset="-122"/>
            </a:endParaRPr>
          </a:p>
        </p:txBody>
      </p:sp>
      <p:sp>
        <p:nvSpPr>
          <p:cNvPr id="21" name="文本框 20"/>
          <p:cNvSpPr txBox="1"/>
          <p:nvPr/>
        </p:nvSpPr>
        <p:spPr>
          <a:xfrm>
            <a:off x="6344215" y="2728054"/>
            <a:ext cx="2028169"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资源与人力资源</a:t>
            </a:r>
          </a:p>
        </p:txBody>
      </p:sp>
      <p:sp>
        <p:nvSpPr>
          <p:cNvPr id="22" name="文本框 21"/>
          <p:cNvSpPr txBox="1"/>
          <p:nvPr/>
        </p:nvSpPr>
        <p:spPr>
          <a:xfrm>
            <a:off x="6344215" y="3674932"/>
            <a:ext cx="2980417"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人事管理与人力资源管理</a:t>
            </a:r>
          </a:p>
        </p:txBody>
      </p:sp>
      <p:sp>
        <p:nvSpPr>
          <p:cNvPr id="23" name="文本框 22"/>
          <p:cNvSpPr txBox="1"/>
          <p:nvPr/>
        </p:nvSpPr>
        <p:spPr>
          <a:xfrm>
            <a:off x="6344214" y="4666344"/>
            <a:ext cx="3524562"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中国人力资源管理的四个阶段</a:t>
            </a:r>
          </a:p>
        </p:txBody>
      </p:sp>
      <p:sp>
        <p:nvSpPr>
          <p:cNvPr id="24" name="文本框 23"/>
          <p:cNvSpPr txBox="1"/>
          <p:nvPr/>
        </p:nvSpPr>
        <p:spPr>
          <a:xfrm>
            <a:off x="6344215" y="5577810"/>
            <a:ext cx="2522843" cy="397032"/>
          </a:xfrm>
          <a:prstGeom prst="rect">
            <a:avLst/>
          </a:prstGeom>
          <a:noFill/>
        </p:spPr>
        <p:txBody>
          <a:bodyPr wrap="square" rtlCol="0">
            <a:spAutoFit/>
          </a:bodyPr>
          <a:lstStyle/>
          <a:p>
            <a:r>
              <a:rPr lang="zh-CN" altLang="en-US" sz="1980" dirty="0">
                <a:solidFill>
                  <a:schemeClr val="bg1"/>
                </a:solidFill>
                <a:latin typeface="张海山锐谐体" panose="02000000000000000000" pitchFamily="2" charset="-122"/>
                <a:ea typeface="张海山锐谐体" panose="02000000000000000000" pitchFamily="2" charset="-122"/>
              </a:rPr>
              <a:t>人力资源从业概述</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673" y="4353505"/>
            <a:ext cx="1714500" cy="1714500"/>
          </a:xfrm>
          <a:prstGeom prst="rect">
            <a:avLst/>
          </a:prstGeom>
        </p:spPr>
      </p:pic>
      <p:cxnSp>
        <p:nvCxnSpPr>
          <p:cNvPr id="7" name="直接连接符 6"/>
          <p:cNvCxnSpPr/>
          <p:nvPr/>
        </p:nvCxnSpPr>
        <p:spPr>
          <a:xfrm>
            <a:off x="340301" y="1676400"/>
            <a:ext cx="9133730"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22484" y="2400183"/>
            <a:ext cx="2120842" cy="7249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01 </a:t>
            </a:r>
            <a:r>
              <a:rPr lang="zh-CN" altLang="en-US" sz="2000" dirty="0" smtClean="0">
                <a:latin typeface="浪漫雅圆" panose="02010601040101010101" pitchFamily="2" charset="-122"/>
                <a:ea typeface="浪漫雅圆" panose="02010601040101010101" pitchFamily="2" charset="-122"/>
              </a:rPr>
              <a:t>快时尚概述</a:t>
            </a:r>
            <a:endParaRPr lang="zh-CN" altLang="en-US" sz="2000" dirty="0">
              <a:latin typeface="浪漫雅圆" panose="02010601040101010101" pitchFamily="2" charset="-122"/>
              <a:ea typeface="浪漫雅圆" panose="02010601040101010101" pitchFamily="2" charset="-122"/>
            </a:endParaRPr>
          </a:p>
        </p:txBody>
      </p:sp>
      <p:sp>
        <p:nvSpPr>
          <p:cNvPr id="35" name="椭圆 34"/>
          <p:cNvSpPr/>
          <p:nvPr/>
        </p:nvSpPr>
        <p:spPr>
          <a:xfrm>
            <a:off x="263970" y="4043746"/>
            <a:ext cx="2237872" cy="2334018"/>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740997" y="2400183"/>
            <a:ext cx="2120842" cy="7249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02 </a:t>
            </a:r>
            <a:r>
              <a:rPr lang="zh-CN" altLang="en-US" sz="2000" dirty="0" smtClean="0">
                <a:latin typeface="浪漫雅圆" panose="02010601040101010101" pitchFamily="2" charset="-122"/>
                <a:ea typeface="浪漫雅圆" panose="02010601040101010101" pitchFamily="2" charset="-122"/>
              </a:rPr>
              <a:t>研究方法</a:t>
            </a:r>
            <a:endParaRPr lang="zh-CN" altLang="en-US" sz="2000" dirty="0">
              <a:latin typeface="浪漫雅圆" panose="02010601040101010101" pitchFamily="2" charset="-122"/>
              <a:ea typeface="浪漫雅圆" panose="02010601040101010101" pitchFamily="2" charset="-122"/>
            </a:endParaRPr>
          </a:p>
        </p:txBody>
      </p:sp>
      <p:sp>
        <p:nvSpPr>
          <p:cNvPr id="50" name="矩形 49"/>
          <p:cNvSpPr/>
          <p:nvPr/>
        </p:nvSpPr>
        <p:spPr>
          <a:xfrm>
            <a:off x="5047093" y="2400183"/>
            <a:ext cx="2120842" cy="680369"/>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浪漫雅圆" panose="02010601040101010101" pitchFamily="2" charset="-122"/>
                <a:ea typeface="浪漫雅圆" panose="02010601040101010101" pitchFamily="2" charset="-122"/>
              </a:rPr>
              <a:t>03 </a:t>
            </a:r>
            <a:r>
              <a:rPr lang="zh-CN" altLang="zh-CN" dirty="0" smtClean="0">
                <a:latin typeface="浪漫雅圆" panose="02010601040101010101" pitchFamily="2" charset="-122"/>
                <a:ea typeface="浪漫雅圆" panose="02010601040101010101" pitchFamily="2" charset="-122"/>
              </a:rPr>
              <a:t>影响</a:t>
            </a:r>
            <a:r>
              <a:rPr lang="zh-CN" altLang="zh-CN" dirty="0">
                <a:latin typeface="浪漫雅圆" panose="02010601040101010101" pitchFamily="2" charset="-122"/>
                <a:ea typeface="浪漫雅圆" panose="02010601040101010101" pitchFamily="2" charset="-122"/>
              </a:rPr>
              <a:t>返修率的因素及改进对策</a:t>
            </a:r>
            <a:endParaRPr lang="zh-CN" altLang="en-US" dirty="0">
              <a:latin typeface="浪漫雅圆" panose="02010601040101010101" pitchFamily="2" charset="-122"/>
              <a:ea typeface="浪漫雅圆" panose="02010601040101010101" pitchFamily="2" charset="-122"/>
            </a:endParaRPr>
          </a:p>
        </p:txBody>
      </p:sp>
      <p:sp>
        <p:nvSpPr>
          <p:cNvPr id="51" name="矩形 50"/>
          <p:cNvSpPr/>
          <p:nvPr/>
        </p:nvSpPr>
        <p:spPr>
          <a:xfrm>
            <a:off x="7353189" y="2400183"/>
            <a:ext cx="2120842" cy="64805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浪漫雅圆" panose="02010601040101010101" pitchFamily="2" charset="-122"/>
                <a:ea typeface="浪漫雅圆" panose="02010601040101010101" pitchFamily="2" charset="-122"/>
              </a:rPr>
              <a:t>04 </a:t>
            </a:r>
            <a:r>
              <a:rPr lang="zh-CN" altLang="en-US" sz="2000" dirty="0" smtClean="0">
                <a:latin typeface="浪漫雅圆" panose="02010601040101010101" pitchFamily="2" charset="-122"/>
                <a:ea typeface="浪漫雅圆" panose="02010601040101010101" pitchFamily="2" charset="-122"/>
              </a:rPr>
              <a:t>总结</a:t>
            </a:r>
            <a:endParaRPr lang="zh-CN" altLang="en-US" sz="2000" dirty="0">
              <a:latin typeface="浪漫雅圆" panose="02010601040101010101" pitchFamily="2" charset="-122"/>
              <a:ea typeface="浪漫雅圆" panose="02010601040101010101" pitchFamily="2" charset="-122"/>
            </a:endParaRPr>
          </a:p>
        </p:txBody>
      </p:sp>
      <p:sp>
        <p:nvSpPr>
          <p:cNvPr id="52" name="椭圆 51"/>
          <p:cNvSpPr/>
          <p:nvPr/>
        </p:nvSpPr>
        <p:spPr>
          <a:xfrm>
            <a:off x="2696516" y="4043746"/>
            <a:ext cx="2237872" cy="2334018"/>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758813" y="4125551"/>
            <a:ext cx="2085209" cy="21704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9808" y="4353505"/>
            <a:ext cx="1691056" cy="1691056"/>
          </a:xfrm>
          <a:prstGeom prst="rect">
            <a:avLst/>
          </a:prstGeom>
        </p:spPr>
      </p:pic>
      <p:sp>
        <p:nvSpPr>
          <p:cNvPr id="58" name="椭圆 57"/>
          <p:cNvSpPr/>
          <p:nvPr/>
        </p:nvSpPr>
        <p:spPr>
          <a:xfrm>
            <a:off x="5044304" y="4043746"/>
            <a:ext cx="2237872" cy="2334018"/>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120635" y="4125551"/>
            <a:ext cx="2085209" cy="217040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353189" y="4071964"/>
            <a:ext cx="2237872" cy="2334018"/>
          </a:xfrm>
          <a:prstGeom prst="ellipse">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7429520" y="4153769"/>
            <a:ext cx="2085209" cy="21704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图片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921" y="4353505"/>
            <a:ext cx="1568091" cy="1568091"/>
          </a:xfrm>
          <a:prstGeom prst="rect">
            <a:avLst/>
          </a:prstGeom>
        </p:spPr>
      </p:pic>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5221" y="4390845"/>
            <a:ext cx="1761070" cy="1653716"/>
          </a:xfrm>
          <a:prstGeom prst="rect">
            <a:avLst/>
          </a:prstGeom>
        </p:spPr>
      </p:pic>
    </p:spTree>
    <p:extLst>
      <p:ext uri="{BB962C8B-B14F-4D97-AF65-F5344CB8AC3E}">
        <p14:creationId xmlns:p14="http://schemas.microsoft.com/office/powerpoint/2010/main" val="3529818515"/>
      </p:ext>
    </p:extLst>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702129"/>
            <a:ext cx="367393"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94038" y="702129"/>
            <a:ext cx="8791575"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0319" y="265000"/>
            <a:ext cx="881743" cy="874258"/>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3181" y="333545"/>
            <a:ext cx="796018" cy="73716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03</a:t>
            </a:r>
            <a:endParaRPr lang="zh-CN" altLang="en-US" sz="1400" dirty="0"/>
          </a:p>
        </p:txBody>
      </p:sp>
      <p:sp>
        <p:nvSpPr>
          <p:cNvPr id="10" name="文本框 9"/>
          <p:cNvSpPr txBox="1"/>
          <p:nvPr/>
        </p:nvSpPr>
        <p:spPr>
          <a:xfrm>
            <a:off x="1447800" y="85386"/>
            <a:ext cx="3647152" cy="523220"/>
          </a:xfrm>
          <a:prstGeom prst="rect">
            <a:avLst/>
          </a:prstGeom>
          <a:noFill/>
        </p:spPr>
        <p:txBody>
          <a:bodyPr wrap="none" rtlCol="0">
            <a:spAutoFit/>
          </a:bodyPr>
          <a:lstStyle/>
          <a:p>
            <a:r>
              <a:rPr lang="en-US" altLang="zh-CN" sz="2800" dirty="0" smtClean="0">
                <a:latin typeface="浪漫雅圆" panose="02010601040101010101" pitchFamily="2" charset="-122"/>
                <a:ea typeface="浪漫雅圆" panose="02010601040101010101" pitchFamily="2" charset="-122"/>
              </a:rPr>
              <a:t>3.1 </a:t>
            </a:r>
            <a:r>
              <a:rPr lang="zh-CN" altLang="en-US" sz="2800" dirty="0" smtClean="0">
                <a:latin typeface="浪漫雅圆" panose="02010601040101010101" pitchFamily="2" charset="-122"/>
                <a:ea typeface="浪漫雅圆" panose="02010601040101010101" pitchFamily="2" charset="-122"/>
              </a:rPr>
              <a:t>影响返修率的因素</a:t>
            </a:r>
            <a:endParaRPr lang="zh-CN" altLang="en-US" sz="2800" dirty="0">
              <a:latin typeface="浪漫雅圆" panose="02010601040101010101" pitchFamily="2" charset="-122"/>
              <a:ea typeface="浪漫雅圆" panose="02010601040101010101" pitchFamily="2"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612022896"/>
              </p:ext>
            </p:extLst>
          </p:nvPr>
        </p:nvGraphicFramePr>
        <p:xfrm>
          <a:off x="423181" y="1612134"/>
          <a:ext cx="9178018" cy="4356924"/>
        </p:xfrm>
        <a:graphic>
          <a:graphicData uri="http://schemas.openxmlformats.org/drawingml/2006/table">
            <a:tbl>
              <a:tblPr>
                <a:tableStyleId>{5C22544A-7EE6-4342-B048-85BDC9FD1C3A}</a:tableStyleId>
              </a:tblPr>
              <a:tblGrid>
                <a:gridCol w="2441952"/>
                <a:gridCol w="2462146"/>
                <a:gridCol w="2136960"/>
                <a:gridCol w="2136960"/>
              </a:tblGrid>
              <a:tr h="490650">
                <a:tc gridSpan="2">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nchor="ctr"/>
                </a:tc>
                <a:tc hMerge="1">
                  <a:txBody>
                    <a:bodyPr/>
                    <a:lstStyle/>
                    <a:p>
                      <a:endParaRPr lang="zh-CN" altLang="en-US"/>
                    </a:p>
                  </a:txBody>
                  <a:tcPr/>
                </a:tc>
                <a:tc>
                  <a:txBody>
                    <a:bodyPr/>
                    <a:lstStyle/>
                    <a:p>
                      <a:pPr marL="38100" marR="38100" algn="ctr">
                        <a:lnSpc>
                          <a:spcPts val="1600"/>
                        </a:lnSpc>
                        <a:spcAft>
                          <a:spcPts val="0"/>
                        </a:spcAft>
                      </a:pPr>
                      <a:r>
                        <a:rPr lang="zh-CN" sz="1600" dirty="0">
                          <a:effectLst/>
                          <a:latin typeface="浪漫雅圆" panose="02010601040101010101" pitchFamily="2" charset="-122"/>
                          <a:ea typeface="浪漫雅圆" panose="02010601040101010101" pitchFamily="2" charset="-122"/>
                        </a:rPr>
                        <a:t>到货数量</a:t>
                      </a:r>
                    </a:p>
                  </a:txBody>
                  <a:tcPr marL="0" marR="0" marT="0" marB="0" anchor="b"/>
                </a:tc>
                <a:tc>
                  <a:txBody>
                    <a:bodyPr/>
                    <a:lstStyle/>
                    <a:p>
                      <a:pPr marL="38100" marR="38100" algn="ctr">
                        <a:lnSpc>
                          <a:spcPts val="1600"/>
                        </a:lnSpc>
                        <a:spcAft>
                          <a:spcPts val="0"/>
                        </a:spcAft>
                      </a:pPr>
                      <a:r>
                        <a:rPr lang="zh-CN" sz="1600" dirty="0">
                          <a:effectLst/>
                          <a:latin typeface="浪漫雅圆" panose="02010601040101010101" pitchFamily="2" charset="-122"/>
                          <a:ea typeface="浪漫雅圆" panose="02010601040101010101" pitchFamily="2" charset="-122"/>
                        </a:rPr>
                        <a:t>全查返修数量</a:t>
                      </a:r>
                    </a:p>
                  </a:txBody>
                  <a:tcPr marL="0" marR="0" marT="0" marB="0" anchor="b"/>
                </a:tc>
              </a:tr>
              <a:tr h="644379">
                <a:tc rowSpan="3">
                  <a:txBody>
                    <a:bodyPr/>
                    <a:lstStyle/>
                    <a:p>
                      <a:pPr marL="38100" marR="38100" algn="ctr">
                        <a:lnSpc>
                          <a:spcPts val="1600"/>
                        </a:lnSpc>
                        <a:spcAft>
                          <a:spcPts val="0"/>
                        </a:spcAft>
                      </a:pPr>
                      <a:endParaRPr lang="en-US" altLang="zh-CN"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altLang="zh-CN"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altLang="zh-CN"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altLang="zh-CN"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zh-CN" sz="2000" dirty="0" smtClean="0">
                          <a:effectLst/>
                          <a:latin typeface="浪漫雅圆" panose="02010601040101010101" pitchFamily="2" charset="-122"/>
                          <a:ea typeface="浪漫雅圆" panose="02010601040101010101" pitchFamily="2" charset="-122"/>
                        </a:rPr>
                        <a:t>到货</a:t>
                      </a:r>
                      <a:r>
                        <a:rPr lang="zh-CN" sz="2000" dirty="0">
                          <a:effectLst/>
                          <a:latin typeface="浪漫雅圆" panose="02010601040101010101" pitchFamily="2" charset="-122"/>
                          <a:ea typeface="浪漫雅圆" panose="02010601040101010101" pitchFamily="2" charset="-122"/>
                        </a:rPr>
                        <a:t>数量</a:t>
                      </a: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Pearson </a:t>
                      </a:r>
                      <a:r>
                        <a:rPr lang="zh-CN" sz="1600" dirty="0">
                          <a:effectLst/>
                          <a:latin typeface="浪漫雅圆" panose="02010601040101010101" pitchFamily="2" charset="-122"/>
                          <a:ea typeface="浪漫雅圆" panose="02010601040101010101" pitchFamily="2" charset="-122"/>
                        </a:rPr>
                        <a:t>相关性</a:t>
                      </a: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1</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a:t>
                      </a:r>
                      <a:r>
                        <a:rPr lang="en-US" sz="1600" dirty="0">
                          <a:effectLst/>
                          <a:latin typeface="浪漫雅圆" panose="02010601040101010101" pitchFamily="2" charset="-122"/>
                          <a:ea typeface="浪漫雅圆" panose="02010601040101010101" pitchFamily="2" charset="-122"/>
                        </a:rPr>
                        <a:t>258</a:t>
                      </a:r>
                      <a:r>
                        <a:rPr lang="en-US" sz="1600" baseline="30000" dirty="0">
                          <a:effectLst/>
                          <a:latin typeface="浪漫雅圆" panose="02010601040101010101" pitchFamily="2" charset="-122"/>
                          <a:ea typeface="浪漫雅圆" panose="02010601040101010101" pitchFamily="2" charset="-122"/>
                        </a:rPr>
                        <a:t>**</a:t>
                      </a:r>
                      <a:endParaRPr lang="zh-CN" sz="1600" dirty="0">
                        <a:effectLst/>
                        <a:latin typeface="浪漫雅圆" panose="02010601040101010101" pitchFamily="2" charset="-122"/>
                        <a:ea typeface="浪漫雅圆" panose="02010601040101010101" pitchFamily="2" charset="-122"/>
                      </a:endParaRPr>
                    </a:p>
                  </a:txBody>
                  <a:tcPr marL="0" marR="0" marT="0" marB="0"/>
                </a:tc>
              </a:tr>
              <a:tr h="644379">
                <a:tc vMerge="1">
                  <a:txBody>
                    <a:bodyPr/>
                    <a:lstStyle/>
                    <a:p>
                      <a:endParaRPr lang="zh-CN" altLang="en-US"/>
                    </a:p>
                  </a:txBody>
                  <a:tcPr/>
                </a:tc>
                <a:tc>
                  <a:txBody>
                    <a:bodyPr/>
                    <a:lstStyle/>
                    <a:p>
                      <a:pPr marL="38100" marR="38100" algn="ctr">
                        <a:lnSpc>
                          <a:spcPts val="1600"/>
                        </a:lnSpc>
                        <a:spcAft>
                          <a:spcPts val="0"/>
                        </a:spcAft>
                      </a:pPr>
                      <a:endParaRPr lang="en-US" altLang="zh-CN"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zh-CN" sz="1600" dirty="0" smtClean="0">
                          <a:effectLst/>
                          <a:latin typeface="浪漫雅圆" panose="02010601040101010101" pitchFamily="2" charset="-122"/>
                          <a:ea typeface="浪漫雅圆" panose="02010601040101010101" pitchFamily="2" charset="-122"/>
                        </a:rPr>
                        <a:t>显著</a:t>
                      </a:r>
                      <a:r>
                        <a:rPr lang="zh-CN" sz="1600" dirty="0">
                          <a:effectLst/>
                          <a:latin typeface="浪漫雅圆" panose="02010601040101010101" pitchFamily="2" charset="-122"/>
                          <a:ea typeface="浪漫雅圆" panose="02010601040101010101" pitchFamily="2" charset="-122"/>
                        </a:rPr>
                        <a:t>性（单侧）</a:t>
                      </a:r>
                    </a:p>
                  </a:txBody>
                  <a:tcPr marL="0" marR="0" marT="0" marB="0"/>
                </a:tc>
                <a:tc>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a:t>
                      </a:r>
                      <a:r>
                        <a:rPr lang="en-US" sz="1600" dirty="0">
                          <a:effectLst/>
                          <a:latin typeface="浪漫雅圆" panose="02010601040101010101" pitchFamily="2" charset="-122"/>
                          <a:ea typeface="浪漫雅圆" panose="02010601040101010101" pitchFamily="2" charset="-122"/>
                        </a:rPr>
                        <a:t>000</a:t>
                      </a:r>
                      <a:endParaRPr lang="zh-CN" sz="1600" dirty="0">
                        <a:effectLst/>
                        <a:latin typeface="浪漫雅圆" panose="02010601040101010101" pitchFamily="2" charset="-122"/>
                        <a:ea typeface="浪漫雅圆" panose="02010601040101010101" pitchFamily="2" charset="-122"/>
                      </a:endParaRPr>
                    </a:p>
                  </a:txBody>
                  <a:tcPr marL="0" marR="0" marT="0" marB="0"/>
                </a:tc>
              </a:tr>
              <a:tr h="644379">
                <a:tc vMerge="1">
                  <a:txBody>
                    <a:bodyPr/>
                    <a:lstStyle/>
                    <a:p>
                      <a:endParaRPr lang="zh-CN" altLang="en-US"/>
                    </a:p>
                  </a:txBody>
                  <a:tcPr/>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N</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845</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845</a:t>
                      </a:r>
                      <a:endParaRPr lang="zh-CN" sz="1600" dirty="0">
                        <a:effectLst/>
                        <a:latin typeface="浪漫雅圆" panose="02010601040101010101" pitchFamily="2" charset="-122"/>
                        <a:ea typeface="浪漫雅圆" panose="02010601040101010101" pitchFamily="2" charset="-122"/>
                      </a:endParaRPr>
                    </a:p>
                  </a:txBody>
                  <a:tcPr marL="0" marR="0" marT="0" marB="0"/>
                </a:tc>
              </a:tr>
              <a:tr h="644379">
                <a:tc rowSpan="3">
                  <a:txBody>
                    <a:bodyPr/>
                    <a:lstStyle/>
                    <a:p>
                      <a:pPr marL="38100" marR="38100" algn="ctr">
                        <a:lnSpc>
                          <a:spcPts val="1600"/>
                        </a:lnSpc>
                        <a:spcAft>
                          <a:spcPts val="0"/>
                        </a:spcAft>
                      </a:pPr>
                      <a:endParaRPr lang="en-US" altLang="zh-CN" sz="20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altLang="zh-CN" sz="20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altLang="zh-CN" sz="20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altLang="zh-CN" sz="20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zh-CN" sz="2000" dirty="0" smtClean="0">
                          <a:effectLst/>
                          <a:latin typeface="浪漫雅圆" panose="02010601040101010101" pitchFamily="2" charset="-122"/>
                          <a:ea typeface="浪漫雅圆" panose="02010601040101010101" pitchFamily="2" charset="-122"/>
                        </a:rPr>
                        <a:t>全</a:t>
                      </a:r>
                      <a:r>
                        <a:rPr lang="zh-CN" sz="2000" dirty="0">
                          <a:effectLst/>
                          <a:latin typeface="浪漫雅圆" panose="02010601040101010101" pitchFamily="2" charset="-122"/>
                          <a:ea typeface="浪漫雅圆" panose="02010601040101010101" pitchFamily="2" charset="-122"/>
                        </a:rPr>
                        <a:t>查返修数量</a:t>
                      </a: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Pearson </a:t>
                      </a:r>
                      <a:r>
                        <a:rPr lang="zh-CN" sz="1600" dirty="0">
                          <a:effectLst/>
                          <a:latin typeface="浪漫雅圆" panose="02010601040101010101" pitchFamily="2" charset="-122"/>
                          <a:ea typeface="浪漫雅圆" panose="02010601040101010101" pitchFamily="2" charset="-122"/>
                        </a:rPr>
                        <a:t>相关性</a:t>
                      </a: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a:t>
                      </a:r>
                      <a:r>
                        <a:rPr lang="en-US" sz="1600" dirty="0">
                          <a:effectLst/>
                          <a:latin typeface="浪漫雅圆" panose="02010601040101010101" pitchFamily="2" charset="-122"/>
                          <a:ea typeface="浪漫雅圆" panose="02010601040101010101" pitchFamily="2" charset="-122"/>
                        </a:rPr>
                        <a:t>258</a:t>
                      </a:r>
                      <a:r>
                        <a:rPr lang="en-US" sz="1600" baseline="30000" dirty="0">
                          <a:effectLst/>
                          <a:latin typeface="浪漫雅圆" panose="02010601040101010101" pitchFamily="2" charset="-122"/>
                          <a:ea typeface="浪漫雅圆" panose="02010601040101010101" pitchFamily="2" charset="-122"/>
                        </a:rPr>
                        <a:t>**</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1</a:t>
                      </a:r>
                      <a:endParaRPr lang="zh-CN" sz="1600" dirty="0">
                        <a:effectLst/>
                        <a:latin typeface="浪漫雅圆" panose="02010601040101010101" pitchFamily="2" charset="-122"/>
                        <a:ea typeface="浪漫雅圆" panose="02010601040101010101" pitchFamily="2" charset="-122"/>
                      </a:endParaRPr>
                    </a:p>
                  </a:txBody>
                  <a:tcPr marL="0" marR="0" marT="0" marB="0"/>
                </a:tc>
              </a:tr>
              <a:tr h="644379">
                <a:tc vMerge="1">
                  <a:txBody>
                    <a:bodyPr/>
                    <a:lstStyle/>
                    <a:p>
                      <a:endParaRPr lang="zh-CN" altLang="en-US"/>
                    </a:p>
                  </a:txBody>
                  <a:tcPr/>
                </a:tc>
                <a:tc>
                  <a:txBody>
                    <a:bodyPr/>
                    <a:lstStyle/>
                    <a:p>
                      <a:pPr marL="38100" marR="38100" algn="ctr">
                        <a:lnSpc>
                          <a:spcPts val="1600"/>
                        </a:lnSpc>
                        <a:spcAft>
                          <a:spcPts val="0"/>
                        </a:spcAft>
                      </a:pPr>
                      <a:endParaRPr lang="en-US" altLang="zh-CN"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zh-CN" sz="1600" dirty="0" smtClean="0">
                          <a:effectLst/>
                          <a:latin typeface="浪漫雅圆" panose="02010601040101010101" pitchFamily="2" charset="-122"/>
                          <a:ea typeface="浪漫雅圆" panose="02010601040101010101" pitchFamily="2" charset="-122"/>
                        </a:rPr>
                        <a:t>显著</a:t>
                      </a:r>
                      <a:r>
                        <a:rPr lang="zh-CN" sz="1600" dirty="0">
                          <a:effectLst/>
                          <a:latin typeface="浪漫雅圆" panose="02010601040101010101" pitchFamily="2" charset="-122"/>
                          <a:ea typeface="浪漫雅圆" panose="02010601040101010101" pitchFamily="2" charset="-122"/>
                        </a:rPr>
                        <a:t>性（单侧）</a:t>
                      </a: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a:t>
                      </a:r>
                      <a:r>
                        <a:rPr lang="en-US" sz="1600" dirty="0">
                          <a:effectLst/>
                          <a:latin typeface="浪漫雅圆" panose="02010601040101010101" pitchFamily="2" charset="-122"/>
                          <a:ea typeface="浪漫雅圆" panose="02010601040101010101" pitchFamily="2" charset="-122"/>
                        </a:rPr>
                        <a:t>000</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nchor="ctr"/>
                </a:tc>
              </a:tr>
              <a:tr h="644379">
                <a:tc vMerge="1">
                  <a:txBody>
                    <a:bodyPr/>
                    <a:lstStyle/>
                    <a:p>
                      <a:endParaRPr lang="zh-CN" altLang="en-US"/>
                    </a:p>
                  </a:txBody>
                  <a:tcPr/>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N</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845</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845</a:t>
                      </a:r>
                      <a:endParaRPr lang="zh-CN" sz="1600" dirty="0">
                        <a:effectLst/>
                        <a:latin typeface="浪漫雅圆" panose="02010601040101010101" pitchFamily="2" charset="-122"/>
                        <a:ea typeface="浪漫雅圆" panose="02010601040101010101" pitchFamily="2" charset="-122"/>
                      </a:endParaRPr>
                    </a:p>
                  </a:txBody>
                  <a:tcPr marL="0" marR="0" marT="0" marB="0"/>
                </a:tc>
              </a:tr>
            </a:tbl>
          </a:graphicData>
        </a:graphic>
      </p:graphicFrame>
      <p:sp>
        <p:nvSpPr>
          <p:cNvPr id="13" name="文本框 12"/>
          <p:cNvSpPr txBox="1"/>
          <p:nvPr/>
        </p:nvSpPr>
        <p:spPr>
          <a:xfrm>
            <a:off x="1447800" y="984077"/>
            <a:ext cx="4408579" cy="400110"/>
          </a:xfrm>
          <a:prstGeom prst="rect">
            <a:avLst/>
          </a:prstGeom>
          <a:noFill/>
        </p:spPr>
        <p:txBody>
          <a:bodyPr wrap="none" rtlCol="0">
            <a:spAutoFit/>
          </a:bodyPr>
          <a:lstStyle/>
          <a:p>
            <a:r>
              <a:rPr lang="en-US" altLang="zh-CN" sz="2000" dirty="0" smtClean="0">
                <a:latin typeface="浪漫雅圆" panose="02010601040101010101" pitchFamily="2" charset="-122"/>
                <a:ea typeface="浪漫雅圆" panose="02010601040101010101" pitchFamily="2" charset="-122"/>
              </a:rPr>
              <a:t>3.1.1 </a:t>
            </a:r>
            <a:r>
              <a:rPr lang="zh-CN" altLang="en-US" sz="2000" dirty="0" smtClean="0">
                <a:latin typeface="浪漫雅圆" panose="02010601040101010101" pitchFamily="2" charset="-122"/>
                <a:ea typeface="浪漫雅圆" panose="02010601040101010101" pitchFamily="2" charset="-122"/>
              </a:rPr>
              <a:t>到货数量与全查返修数量的关系</a:t>
            </a:r>
            <a:endParaRPr lang="zh-CN" altLang="en-US" sz="2000" dirty="0">
              <a:latin typeface="浪漫雅圆" panose="02010601040101010101" pitchFamily="2" charset="-122"/>
              <a:ea typeface="浪漫雅圆" panose="02010601040101010101" pitchFamily="2" charset="-122"/>
            </a:endParaRPr>
          </a:p>
        </p:txBody>
      </p:sp>
      <p:sp>
        <p:nvSpPr>
          <p:cNvPr id="15" name="文本框 14"/>
          <p:cNvSpPr txBox="1"/>
          <p:nvPr/>
        </p:nvSpPr>
        <p:spPr>
          <a:xfrm>
            <a:off x="395967" y="6037605"/>
            <a:ext cx="9420225" cy="1384995"/>
          </a:xfrm>
          <a:prstGeom prst="rect">
            <a:avLst/>
          </a:prstGeom>
          <a:solidFill>
            <a:schemeClr val="bg1"/>
          </a:solidFill>
        </p:spPr>
        <p:txBody>
          <a:bodyPr wrap="square" rtlCol="0">
            <a:spAutoFit/>
          </a:bodyPr>
          <a:lstStyle/>
          <a:p>
            <a:r>
              <a:rPr lang="en-US" altLang="zh-CN" dirty="0" smtClean="0">
                <a:latin typeface="浪漫雅圆" panose="02010601040101010101" pitchFamily="2" charset="-122"/>
                <a:ea typeface="浪漫雅圆" panose="02010601040101010101" pitchFamily="2" charset="-122"/>
              </a:rPr>
              <a:t>        </a:t>
            </a:r>
            <a:r>
              <a:rPr lang="zh-CN" altLang="zh-CN" dirty="0" smtClean="0">
                <a:latin typeface="浪漫雅圆" panose="02010601040101010101" pitchFamily="2" charset="-122"/>
                <a:ea typeface="浪漫雅圆" panose="02010601040101010101" pitchFamily="2" charset="-122"/>
              </a:rPr>
              <a:t>为了</a:t>
            </a:r>
            <a:r>
              <a:rPr lang="zh-CN" altLang="zh-CN" dirty="0">
                <a:latin typeface="浪漫雅圆" panose="02010601040101010101" pitchFamily="2" charset="-122"/>
                <a:ea typeface="浪漫雅圆" panose="02010601040101010101" pitchFamily="2" charset="-122"/>
              </a:rPr>
              <a:t>分析到货数量与全查返修数量</a:t>
            </a:r>
            <a:r>
              <a:rPr lang="zh-CN" altLang="zh-CN" dirty="0" smtClean="0">
                <a:latin typeface="浪漫雅圆" panose="02010601040101010101" pitchFamily="2" charset="-122"/>
                <a:ea typeface="浪漫雅圆" panose="02010601040101010101" pitchFamily="2" charset="-122"/>
              </a:rPr>
              <a:t>的关系</a:t>
            </a:r>
            <a:r>
              <a:rPr lang="zh-CN" altLang="zh-CN" dirty="0">
                <a:latin typeface="浪漫雅圆" panose="02010601040101010101" pitchFamily="2" charset="-122"/>
                <a:ea typeface="浪漫雅圆" panose="02010601040101010101" pitchFamily="2" charset="-122"/>
              </a:rPr>
              <a:t>，我们对数据进行了双变量相关性</a:t>
            </a:r>
            <a:r>
              <a:rPr lang="zh-CN" altLang="zh-CN" dirty="0" smtClean="0">
                <a:latin typeface="浪漫雅圆" panose="02010601040101010101" pitchFamily="2" charset="-122"/>
                <a:ea typeface="浪漫雅圆" panose="02010601040101010101" pitchFamily="2" charset="-122"/>
              </a:rPr>
              <a:t>分析。由表</a:t>
            </a:r>
            <a:r>
              <a:rPr lang="zh-CN" altLang="zh-CN" dirty="0">
                <a:latin typeface="浪漫雅圆" panose="02010601040101010101" pitchFamily="2" charset="-122"/>
                <a:ea typeface="浪漫雅圆" panose="02010601040101010101" pitchFamily="2" charset="-122"/>
              </a:rPr>
              <a:t>可知，到货数量与全查返修</a:t>
            </a:r>
            <a:r>
              <a:rPr lang="zh-CN" altLang="zh-CN" dirty="0" smtClean="0">
                <a:latin typeface="浪漫雅圆" panose="02010601040101010101" pitchFamily="2" charset="-122"/>
                <a:ea typeface="浪漫雅圆" panose="02010601040101010101" pitchFamily="2" charset="-122"/>
              </a:rPr>
              <a:t>数量的</a:t>
            </a:r>
            <a:r>
              <a:rPr lang="zh-CN" altLang="zh-CN" dirty="0">
                <a:latin typeface="浪漫雅圆" panose="02010601040101010101" pitchFamily="2" charset="-122"/>
                <a:ea typeface="浪漫雅圆" panose="02010601040101010101" pitchFamily="2" charset="-122"/>
              </a:rPr>
              <a:t>相关性系数</a:t>
            </a:r>
            <a:r>
              <a:rPr lang="en-US" altLang="zh-CN" dirty="0">
                <a:latin typeface="浪漫雅圆" panose="02010601040101010101" pitchFamily="2" charset="-122"/>
                <a:ea typeface="浪漫雅圆" panose="02010601040101010101" pitchFamily="2" charset="-122"/>
              </a:rPr>
              <a:t>0.258&lt;0.4</a:t>
            </a:r>
            <a:r>
              <a:rPr lang="zh-CN" altLang="zh-CN" dirty="0">
                <a:latin typeface="浪漫雅圆" panose="02010601040101010101" pitchFamily="2" charset="-122"/>
                <a:ea typeface="浪漫雅圆" panose="02010601040101010101" pitchFamily="2" charset="-122"/>
              </a:rPr>
              <a:t>，而且显著性</a:t>
            </a:r>
            <a:r>
              <a:rPr lang="zh-CN" altLang="zh-CN" dirty="0" smtClean="0">
                <a:latin typeface="浪漫雅圆" panose="02010601040101010101" pitchFamily="2" charset="-122"/>
                <a:ea typeface="浪漫雅圆" panose="02010601040101010101" pitchFamily="2" charset="-122"/>
              </a:rPr>
              <a:t>系数</a:t>
            </a:r>
            <a:r>
              <a:rPr lang="en-US" altLang="zh-CN" dirty="0" smtClean="0">
                <a:latin typeface="浪漫雅圆" panose="02010601040101010101" pitchFamily="2" charset="-122"/>
                <a:ea typeface="浪漫雅圆" panose="02010601040101010101" pitchFamily="2" charset="-122"/>
              </a:rPr>
              <a:t>0&lt;0.05</a:t>
            </a:r>
            <a:r>
              <a:rPr lang="en-US" altLang="zh-CN" dirty="0">
                <a:latin typeface="浪漫雅圆" panose="02010601040101010101" pitchFamily="2" charset="-122"/>
                <a:ea typeface="浪漫雅圆" panose="02010601040101010101" pitchFamily="2" charset="-122"/>
              </a:rPr>
              <a:t>,</a:t>
            </a:r>
            <a:r>
              <a:rPr lang="zh-CN" altLang="zh-CN" dirty="0">
                <a:latin typeface="浪漫雅圆" panose="02010601040101010101" pitchFamily="2" charset="-122"/>
                <a:ea typeface="浪漫雅圆" panose="02010601040101010101" pitchFamily="2" charset="-122"/>
              </a:rPr>
              <a:t>达到显著性水平</a:t>
            </a:r>
            <a:r>
              <a:rPr lang="en-US" altLang="zh-CN" dirty="0">
                <a:latin typeface="浪漫雅圆" panose="02010601040101010101" pitchFamily="2" charset="-122"/>
                <a:ea typeface="浪漫雅圆" panose="02010601040101010101" pitchFamily="2" charset="-122"/>
              </a:rPr>
              <a:t>,</a:t>
            </a:r>
            <a:r>
              <a:rPr lang="zh-CN" altLang="zh-CN" dirty="0">
                <a:latin typeface="浪漫雅圆" panose="02010601040101010101" pitchFamily="2" charset="-122"/>
                <a:ea typeface="浪漫雅圆" panose="02010601040101010101" pitchFamily="2" charset="-122"/>
              </a:rPr>
              <a:t>这里</a:t>
            </a:r>
            <a:r>
              <a:rPr lang="zh-CN" altLang="zh-CN" sz="2400" dirty="0">
                <a:solidFill>
                  <a:srgbClr val="F04E24"/>
                </a:solidFill>
                <a:latin typeface="浪漫雅圆" panose="02010601040101010101" pitchFamily="2" charset="-122"/>
                <a:ea typeface="浪漫雅圆" panose="02010601040101010101" pitchFamily="2" charset="-122"/>
              </a:rPr>
              <a:t>虽然达到</a:t>
            </a:r>
            <a:r>
              <a:rPr lang="zh-CN" altLang="zh-CN" sz="2400" dirty="0" smtClean="0">
                <a:solidFill>
                  <a:srgbClr val="F04E24"/>
                </a:solidFill>
                <a:latin typeface="浪漫雅圆" panose="02010601040101010101" pitchFamily="2" charset="-122"/>
                <a:ea typeface="浪漫雅圆" panose="02010601040101010101" pitchFamily="2" charset="-122"/>
              </a:rPr>
              <a:t>统计学</a:t>
            </a:r>
            <a:r>
              <a:rPr lang="zh-CN" altLang="zh-CN" sz="2400" dirty="0">
                <a:solidFill>
                  <a:srgbClr val="F04E24"/>
                </a:solidFill>
                <a:latin typeface="浪漫雅圆" panose="02010601040101010101" pitchFamily="2" charset="-122"/>
                <a:ea typeface="浪漫雅圆" panose="02010601040101010101" pitchFamily="2" charset="-122"/>
              </a:rPr>
              <a:t>上相关水平，但因相关性系数小， </a:t>
            </a:r>
            <a:r>
              <a:rPr lang="zh-CN" altLang="zh-CN" sz="2400" dirty="0" smtClean="0">
                <a:solidFill>
                  <a:srgbClr val="F04E24"/>
                </a:solidFill>
                <a:latin typeface="浪漫雅圆" panose="02010601040101010101" pitchFamily="2" charset="-122"/>
                <a:ea typeface="浪漫雅圆" panose="02010601040101010101" pitchFamily="2" charset="-122"/>
              </a:rPr>
              <a:t>所以到货</a:t>
            </a:r>
            <a:r>
              <a:rPr lang="zh-CN" altLang="zh-CN" sz="2400" dirty="0">
                <a:solidFill>
                  <a:srgbClr val="F04E24"/>
                </a:solidFill>
                <a:latin typeface="浪漫雅圆" panose="02010601040101010101" pitchFamily="2" charset="-122"/>
                <a:ea typeface="浪漫雅圆" panose="02010601040101010101" pitchFamily="2" charset="-122"/>
              </a:rPr>
              <a:t>数量与全查返修数量相关性很低</a:t>
            </a:r>
            <a:r>
              <a:rPr lang="zh-CN" altLang="zh-CN" dirty="0" smtClean="0">
                <a:latin typeface="浪漫雅圆" panose="02010601040101010101" pitchFamily="2" charset="-122"/>
                <a:ea typeface="浪漫雅圆" panose="02010601040101010101" pitchFamily="2" charset="-122"/>
              </a:rPr>
              <a:t>。</a:t>
            </a:r>
            <a:endParaRPr lang="en-US" altLang="zh-CN" dirty="0" smtClean="0">
              <a:latin typeface="浪漫雅圆" panose="02010601040101010101" pitchFamily="2" charset="-122"/>
              <a:ea typeface="浪漫雅圆" panose="02010601040101010101" pitchFamily="2" charset="-122"/>
            </a:endParaRPr>
          </a:p>
        </p:txBody>
      </p:sp>
    </p:spTree>
    <p:extLst>
      <p:ext uri="{BB962C8B-B14F-4D97-AF65-F5344CB8AC3E}">
        <p14:creationId xmlns:p14="http://schemas.microsoft.com/office/powerpoint/2010/main" val="429410502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702129"/>
            <a:ext cx="367393"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94038" y="702129"/>
            <a:ext cx="8791575"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0319" y="265000"/>
            <a:ext cx="881743" cy="874258"/>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3181" y="333545"/>
            <a:ext cx="796018" cy="73716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04</a:t>
            </a:r>
            <a:endParaRPr lang="zh-CN" altLang="en-US" sz="1400" dirty="0"/>
          </a:p>
        </p:txBody>
      </p:sp>
      <p:sp>
        <p:nvSpPr>
          <p:cNvPr id="10" name="文本框 9"/>
          <p:cNvSpPr txBox="1"/>
          <p:nvPr/>
        </p:nvSpPr>
        <p:spPr>
          <a:xfrm>
            <a:off x="1447800" y="85386"/>
            <a:ext cx="3647152" cy="523220"/>
          </a:xfrm>
          <a:prstGeom prst="rect">
            <a:avLst/>
          </a:prstGeom>
          <a:noFill/>
        </p:spPr>
        <p:txBody>
          <a:bodyPr wrap="none" rtlCol="0">
            <a:spAutoFit/>
          </a:bodyPr>
          <a:lstStyle/>
          <a:p>
            <a:r>
              <a:rPr lang="en-US" altLang="zh-CN" sz="2800" dirty="0" smtClean="0">
                <a:latin typeface="浪漫雅圆" panose="02010601040101010101" pitchFamily="2" charset="-122"/>
                <a:ea typeface="浪漫雅圆" panose="02010601040101010101" pitchFamily="2" charset="-122"/>
              </a:rPr>
              <a:t>3.1 </a:t>
            </a:r>
            <a:r>
              <a:rPr lang="zh-CN" altLang="en-US" sz="2800" dirty="0" smtClean="0">
                <a:latin typeface="浪漫雅圆" panose="02010601040101010101" pitchFamily="2" charset="-122"/>
                <a:ea typeface="浪漫雅圆" panose="02010601040101010101" pitchFamily="2" charset="-122"/>
              </a:rPr>
              <a:t>影响返修率的因素</a:t>
            </a:r>
            <a:endParaRPr lang="zh-CN" altLang="en-US" sz="2800" dirty="0">
              <a:latin typeface="浪漫雅圆" panose="02010601040101010101" pitchFamily="2" charset="-122"/>
              <a:ea typeface="浪漫雅圆" panose="02010601040101010101" pitchFamily="2" charset="-122"/>
            </a:endParaRPr>
          </a:p>
        </p:txBody>
      </p:sp>
      <p:sp>
        <p:nvSpPr>
          <p:cNvPr id="13" name="文本框 12"/>
          <p:cNvSpPr txBox="1"/>
          <p:nvPr/>
        </p:nvSpPr>
        <p:spPr>
          <a:xfrm>
            <a:off x="1447800" y="984077"/>
            <a:ext cx="1843774" cy="400110"/>
          </a:xfrm>
          <a:prstGeom prst="rect">
            <a:avLst/>
          </a:prstGeom>
          <a:noFill/>
        </p:spPr>
        <p:txBody>
          <a:bodyPr wrap="none" rtlCol="0">
            <a:spAutoFit/>
          </a:bodyPr>
          <a:lstStyle/>
          <a:p>
            <a:r>
              <a:rPr lang="en-US" altLang="zh-CN" sz="2000" dirty="0" smtClean="0">
                <a:latin typeface="浪漫雅圆" panose="02010601040101010101" pitchFamily="2" charset="-122"/>
                <a:ea typeface="浪漫雅圆" panose="02010601040101010101" pitchFamily="2" charset="-122"/>
              </a:rPr>
              <a:t>3.1.2 </a:t>
            </a:r>
            <a:r>
              <a:rPr lang="zh-CN" altLang="en-US" sz="2000" dirty="0" smtClean="0">
                <a:latin typeface="浪漫雅圆" panose="02010601040101010101" pitchFamily="2" charset="-122"/>
                <a:ea typeface="浪漫雅圆" panose="02010601040101010101" pitchFamily="2" charset="-122"/>
              </a:rPr>
              <a:t>工作时段</a:t>
            </a:r>
            <a:endParaRPr lang="zh-CN" altLang="en-US" sz="2000" dirty="0">
              <a:latin typeface="浪漫雅圆" panose="02010601040101010101" pitchFamily="2" charset="-122"/>
              <a:ea typeface="浪漫雅圆" panose="0201060104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0531496"/>
              </p:ext>
            </p:extLst>
          </p:nvPr>
        </p:nvGraphicFramePr>
        <p:xfrm>
          <a:off x="2895599" y="1426753"/>
          <a:ext cx="6985443" cy="1097280"/>
        </p:xfrm>
        <a:graphic>
          <a:graphicData uri="http://schemas.openxmlformats.org/drawingml/2006/table">
            <a:tbl>
              <a:tblPr firstRow="1" firstCol="1" bandRow="1">
                <a:tableStyleId>{5C22544A-7EE6-4342-B048-85BDC9FD1C3A}</a:tableStyleId>
              </a:tblPr>
              <a:tblGrid>
                <a:gridCol w="827676"/>
                <a:gridCol w="1475799"/>
                <a:gridCol w="1148663"/>
                <a:gridCol w="1234749"/>
                <a:gridCol w="1148663"/>
                <a:gridCol w="1149893"/>
              </a:tblGrid>
              <a:tr h="264053">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ct val="150000"/>
                        </a:lnSpc>
                        <a:spcAft>
                          <a:spcPts val="0"/>
                        </a:spcAft>
                      </a:pPr>
                      <a:r>
                        <a:rPr lang="zh-CN" sz="1200" dirty="0">
                          <a:effectLst/>
                          <a:latin typeface="浪漫雅圆" panose="02010601040101010101" pitchFamily="2" charset="-122"/>
                          <a:ea typeface="浪漫雅圆" panose="02010601040101010101" pitchFamily="2" charset="-122"/>
                        </a:rPr>
                        <a:t>平方和</a:t>
                      </a:r>
                    </a:p>
                  </a:txBody>
                  <a:tcPr marL="0" marR="0" marT="0" marB="0" anchor="b"/>
                </a:tc>
                <a:tc>
                  <a:txBody>
                    <a:bodyPr/>
                    <a:lstStyle/>
                    <a:p>
                      <a:pPr marL="38100" marR="38100" algn="ctr">
                        <a:lnSpc>
                          <a:spcPct val="150000"/>
                        </a:lnSpc>
                        <a:spcAft>
                          <a:spcPts val="0"/>
                        </a:spcAft>
                      </a:pPr>
                      <a:r>
                        <a:rPr lang="en-US" sz="1200" dirty="0" err="1">
                          <a:effectLst/>
                          <a:latin typeface="浪漫雅圆" panose="02010601040101010101" pitchFamily="2" charset="-122"/>
                          <a:ea typeface="浪漫雅圆" panose="02010601040101010101" pitchFamily="2" charset="-122"/>
                        </a:rPr>
                        <a:t>df</a:t>
                      </a:r>
                      <a:endParaRPr lang="zh-CN" sz="1200" dirty="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均方</a:t>
                      </a:r>
                    </a:p>
                  </a:txBody>
                  <a:tcPr marL="0" marR="0" marT="0" marB="0" anchor="b"/>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F</a:t>
                      </a:r>
                      <a:endParaRPr lang="zh-CN" sz="120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显著性</a:t>
                      </a:r>
                    </a:p>
                  </a:txBody>
                  <a:tcPr marL="0" marR="0" marT="0" marB="0" anchor="b"/>
                </a:tc>
              </a:tr>
              <a:tr h="248352">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组间</a:t>
                      </a: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14809.485</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6</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2468.248</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2.289</a:t>
                      </a:r>
                      <a:endParaRPr lang="zh-CN" sz="12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.034</a:t>
                      </a:r>
                      <a:endParaRPr lang="zh-CN" sz="1200">
                        <a:effectLst/>
                        <a:latin typeface="浪漫雅圆" panose="02010601040101010101" pitchFamily="2" charset="-122"/>
                        <a:ea typeface="浪漫雅圆" panose="02010601040101010101" pitchFamily="2" charset="-122"/>
                      </a:endParaRPr>
                    </a:p>
                  </a:txBody>
                  <a:tcPr marL="0" marR="0" marT="0" marB="0"/>
                </a:tc>
              </a:tr>
              <a:tr h="234182">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组内</a:t>
                      </a: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903503.805</a:t>
                      </a:r>
                      <a:endParaRPr lang="zh-CN" sz="12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838</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1078.167</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r>
              <a:tr h="269980">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总数</a:t>
                      </a: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918313.290</a:t>
                      </a:r>
                      <a:endParaRPr lang="zh-CN" sz="12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844</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34817430"/>
              </p:ext>
            </p:extLst>
          </p:nvPr>
        </p:nvGraphicFramePr>
        <p:xfrm>
          <a:off x="2895600" y="2489200"/>
          <a:ext cx="7010842" cy="5283200"/>
        </p:xfrm>
        <a:graphic>
          <a:graphicData uri="http://schemas.openxmlformats.org/drawingml/2006/table">
            <a:tbl>
              <a:tblPr>
                <a:tableStyleId>{5C22544A-7EE6-4342-B048-85BDC9FD1C3A}</a:tableStyleId>
              </a:tblPr>
              <a:tblGrid>
                <a:gridCol w="962236"/>
                <a:gridCol w="1128457"/>
                <a:gridCol w="1128457"/>
                <a:gridCol w="933610"/>
                <a:gridCol w="962236"/>
                <a:gridCol w="962236"/>
                <a:gridCol w="933610"/>
              </a:tblGrid>
              <a:tr h="197338">
                <a:tc rowSpan="2">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(I) week</a:t>
                      </a:r>
                      <a:endParaRPr lang="zh-CN" sz="800" dirty="0">
                        <a:effectLst/>
                        <a:latin typeface="浪漫雅圆" panose="02010601040101010101" pitchFamily="2" charset="-122"/>
                        <a:ea typeface="浪漫雅圆" panose="02010601040101010101" pitchFamily="2" charset="-122"/>
                      </a:endParaRPr>
                    </a:p>
                  </a:txBody>
                  <a:tcPr marL="0" marR="0" marT="0" marB="0" anchor="b"/>
                </a:tc>
                <a:tc rowSpan="2">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(J) week</a:t>
                      </a:r>
                      <a:endParaRPr lang="zh-CN" sz="800">
                        <a:effectLst/>
                        <a:latin typeface="浪漫雅圆" panose="02010601040101010101" pitchFamily="2" charset="-122"/>
                        <a:ea typeface="浪漫雅圆" panose="02010601040101010101" pitchFamily="2" charset="-122"/>
                      </a:endParaRPr>
                    </a:p>
                  </a:txBody>
                  <a:tcPr marL="0" marR="0" marT="0" marB="0" anchor="b"/>
                </a:tc>
                <a:tc rowSpan="2">
                  <a:txBody>
                    <a:bodyPr/>
                    <a:lstStyle/>
                    <a:p>
                      <a:pPr marL="38100" marR="38100" algn="ctr">
                        <a:lnSpc>
                          <a:spcPts val="1600"/>
                        </a:lnSpc>
                        <a:spcAft>
                          <a:spcPts val="0"/>
                        </a:spcAft>
                      </a:pPr>
                      <a:r>
                        <a:rPr lang="zh-CN" sz="800" dirty="0">
                          <a:effectLst/>
                          <a:latin typeface="浪漫雅圆" panose="02010601040101010101" pitchFamily="2" charset="-122"/>
                          <a:ea typeface="浪漫雅圆" panose="02010601040101010101" pitchFamily="2" charset="-122"/>
                        </a:rPr>
                        <a:t>均值差</a:t>
                      </a:r>
                      <a:r>
                        <a:rPr lang="en-US" sz="800" dirty="0">
                          <a:effectLst/>
                          <a:latin typeface="浪漫雅圆" panose="02010601040101010101" pitchFamily="2" charset="-122"/>
                          <a:ea typeface="浪漫雅圆" panose="02010601040101010101" pitchFamily="2" charset="-122"/>
                        </a:rPr>
                        <a:t> (I-J)</a:t>
                      </a:r>
                      <a:endParaRPr lang="zh-CN" sz="800" dirty="0">
                        <a:effectLst/>
                        <a:latin typeface="浪漫雅圆" panose="02010601040101010101" pitchFamily="2" charset="-122"/>
                        <a:ea typeface="浪漫雅圆" panose="02010601040101010101" pitchFamily="2" charset="-122"/>
                      </a:endParaRPr>
                    </a:p>
                  </a:txBody>
                  <a:tcPr marL="0" marR="0" marT="0" marB="0" anchor="b"/>
                </a:tc>
                <a:tc rowSpan="2">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标准误</a:t>
                      </a:r>
                    </a:p>
                  </a:txBody>
                  <a:tcPr marL="0" marR="0" marT="0" marB="0" anchor="b"/>
                </a:tc>
                <a:tc rowSpan="2">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显著性</a:t>
                      </a:r>
                    </a:p>
                  </a:txBody>
                  <a:tcPr marL="0" marR="0" marT="0" marB="0" anchor="b"/>
                </a:tc>
                <a:tc gridSpan="2">
                  <a:txBody>
                    <a:bodyPr/>
                    <a:lstStyle/>
                    <a:p>
                      <a:pPr marL="38100" marR="38100" algn="ctr">
                        <a:lnSpc>
                          <a:spcPts val="1600"/>
                        </a:lnSpc>
                        <a:spcAft>
                          <a:spcPts val="0"/>
                        </a:spcAft>
                      </a:pPr>
                      <a:r>
                        <a:rPr lang="en-US" sz="400" dirty="0">
                          <a:effectLst/>
                        </a:rPr>
                        <a:t>95% </a:t>
                      </a:r>
                      <a:r>
                        <a:rPr lang="zh-CN" sz="400" dirty="0">
                          <a:effectLst/>
                        </a:rPr>
                        <a:t>置信区间</a:t>
                      </a:r>
                      <a:endParaRPr lang="zh-CN" sz="600" dirty="0">
                        <a:effectLst/>
                        <a:latin typeface="Times New Roman" panose="02020603050405020304" pitchFamily="18" charset="0"/>
                        <a:ea typeface="宋体" panose="02010600030101010101" pitchFamily="2" charset="-122"/>
                      </a:endParaRPr>
                    </a:p>
                  </a:txBody>
                  <a:tcPr marL="0" marR="0" marT="0" marB="0" anchor="b"/>
                </a:tc>
                <a:tc hMerge="1">
                  <a:txBody>
                    <a:bodyPr/>
                    <a:lstStyle/>
                    <a:p>
                      <a:endParaRPr lang="zh-CN" altLang="en-US"/>
                    </a:p>
                  </a:txBody>
                  <a:tcPr/>
                </a:tc>
              </a:tr>
              <a:tr h="1973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下限</a:t>
                      </a:r>
                    </a:p>
                  </a:txBody>
                  <a:tcPr marL="0" marR="0" marT="0" marB="0" anchor="b"/>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上限</a:t>
                      </a:r>
                    </a:p>
                  </a:txBody>
                  <a:tcPr marL="0" marR="0" marT="0" marB="0" anchor="b"/>
                </a:tc>
              </a:tr>
              <a:tr h="197338">
                <a:tc rowSpan="6">
                  <a:txBody>
                    <a:bodyPr/>
                    <a:lstStyle/>
                    <a:p>
                      <a:pPr marL="38100" marR="38100" algn="ctr">
                        <a:lnSpc>
                          <a:spcPts val="1600"/>
                        </a:lnSpc>
                        <a:spcAft>
                          <a:spcPts val="0"/>
                        </a:spcAft>
                      </a:pPr>
                      <a:r>
                        <a:rPr lang="zh-CN" sz="800" dirty="0">
                          <a:effectLst/>
                          <a:latin typeface="浪漫雅圆" panose="02010601040101010101" pitchFamily="2" charset="-122"/>
                          <a:ea typeface="浪漫雅圆" panose="02010601040101010101" pitchFamily="2" charset="-122"/>
                        </a:rPr>
                        <a:t>周一</a:t>
                      </a:r>
                    </a:p>
                  </a:txBody>
                  <a:tcPr marL="0" marR="0" marT="0" marB="0"/>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周二</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-5.72841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3.97855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.150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-13.5375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2.0807</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周三</a:t>
                      </a: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-4.74903</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3.74454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.205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-12.0988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2.6008</a:t>
                      </a:r>
                      <a:endParaRPr lang="zh-CN" sz="800" dirty="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周四</a:t>
                      </a: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-8.00943</a:t>
                      </a:r>
                      <a:r>
                        <a:rPr lang="en-US" sz="800" baseline="30000" dirty="0">
                          <a:effectLst/>
                          <a:latin typeface="浪漫雅圆" panose="02010601040101010101" pitchFamily="2" charset="-122"/>
                          <a:ea typeface="浪漫雅圆" panose="02010601040101010101" pitchFamily="2" charset="-122"/>
                        </a:rPr>
                        <a:t>*</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3.66083</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.029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-15.1949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-.8240</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周五</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4.15308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3.95871</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.294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-3.6171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11.9232</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周六</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-6.04805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4.63777</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.193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-15.1511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3.0550</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周日</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1.35116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4.61560</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.770</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-7.7083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10.4107</a:t>
                      </a:r>
                      <a:endParaRPr lang="zh-CN" sz="800">
                        <a:effectLst/>
                        <a:latin typeface="浪漫雅圆" panose="02010601040101010101" pitchFamily="2" charset="-122"/>
                        <a:ea typeface="浪漫雅圆" panose="02010601040101010101" pitchFamily="2" charset="-122"/>
                      </a:endParaRPr>
                    </a:p>
                  </a:txBody>
                  <a:tcPr marL="0" marR="0" marT="0" marB="0"/>
                </a:tc>
              </a:tr>
              <a:tr h="197338">
                <a:tc rowSpan="6">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周二</a:t>
                      </a:r>
                    </a:p>
                  </a:txBody>
                  <a:tcPr marL="0" marR="0" marT="0" marB="0"/>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周一</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5.72841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3.97855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.150</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-2.0807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13.5375</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周三</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.97938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4.09656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.811</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-7.0613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9.0201</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周四</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-2.28102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4.02018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.571</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-10.1718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5.6098</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周五</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9.88149</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4.29320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.022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1.4548</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18.3082</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周六</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-.31964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4.92637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.948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-9.9891</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9.3498</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周日</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7.07957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4.90550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.149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-2.5489</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16.7081</a:t>
                      </a:r>
                      <a:endParaRPr lang="zh-CN" sz="800">
                        <a:effectLst/>
                        <a:latin typeface="浪漫雅圆" panose="02010601040101010101" pitchFamily="2" charset="-122"/>
                        <a:ea typeface="浪漫雅圆" panose="02010601040101010101" pitchFamily="2" charset="-122"/>
                      </a:endParaRPr>
                    </a:p>
                  </a:txBody>
                  <a:tcPr marL="0" marR="0" marT="0" marB="0"/>
                </a:tc>
              </a:tr>
              <a:tr h="197338">
                <a:tc rowSpan="6">
                  <a:txBody>
                    <a:bodyPr/>
                    <a:lstStyle/>
                    <a:p>
                      <a:pPr marL="38100" marR="38100" algn="ctr">
                        <a:lnSpc>
                          <a:spcPts val="1600"/>
                        </a:lnSpc>
                        <a:spcAft>
                          <a:spcPts val="0"/>
                        </a:spcAft>
                      </a:pPr>
                      <a:r>
                        <a:rPr lang="zh-CN" sz="800" dirty="0">
                          <a:effectLst/>
                          <a:latin typeface="浪漫雅圆" panose="02010601040101010101" pitchFamily="2" charset="-122"/>
                          <a:ea typeface="浪漫雅圆" panose="02010601040101010101" pitchFamily="2" charset="-122"/>
                        </a:rPr>
                        <a:t>周四</a:t>
                      </a:r>
                    </a:p>
                  </a:txBody>
                  <a:tcPr marL="0" marR="0" marT="0" marB="0"/>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周一</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8.00943</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3.66083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.029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.8240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15.1949</a:t>
                      </a:r>
                      <a:endParaRPr lang="zh-CN" sz="800" dirty="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周二</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2.28102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4.02018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.571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-5.6098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10.1718</a:t>
                      </a:r>
                      <a:endParaRPr lang="zh-CN" sz="800" dirty="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周三</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3.26040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3.78874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.390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-4.1761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10.6969</a:t>
                      </a:r>
                      <a:endParaRPr lang="zh-CN" sz="800" dirty="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周五</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12.16251</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4.00054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.002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4.3103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20.0148</a:t>
                      </a:r>
                      <a:endParaRPr lang="zh-CN" sz="800" dirty="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周六</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1.96138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4.67353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.675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-7.2118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11.1346</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周日</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9.36059</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4.65153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.045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.2306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18.4906</a:t>
                      </a:r>
                      <a:endParaRPr lang="zh-CN" sz="800">
                        <a:effectLst/>
                        <a:latin typeface="浪漫雅圆" panose="02010601040101010101" pitchFamily="2" charset="-122"/>
                        <a:ea typeface="浪漫雅圆" panose="02010601040101010101" pitchFamily="2" charset="-122"/>
                      </a:endParaRPr>
                    </a:p>
                  </a:txBody>
                  <a:tcPr marL="0" marR="0" marT="0" marB="0"/>
                </a:tc>
              </a:tr>
              <a:tr h="197338">
                <a:tc rowSpan="6">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周五</a:t>
                      </a:r>
                    </a:p>
                  </a:txBody>
                  <a:tcPr marL="0" marR="0" marT="0" marB="0"/>
                </a:tc>
                <a:tc>
                  <a:txBody>
                    <a:bodyPr/>
                    <a:lstStyle/>
                    <a:p>
                      <a:pPr marL="38100" marR="38100" algn="ctr">
                        <a:lnSpc>
                          <a:spcPts val="1600"/>
                        </a:lnSpc>
                        <a:spcAft>
                          <a:spcPts val="0"/>
                        </a:spcAft>
                      </a:pPr>
                      <a:r>
                        <a:rPr lang="zh-CN" sz="800" dirty="0">
                          <a:effectLst/>
                          <a:latin typeface="浪漫雅圆" panose="02010601040101010101" pitchFamily="2" charset="-122"/>
                          <a:ea typeface="浪漫雅圆" panose="02010601040101010101" pitchFamily="2" charset="-122"/>
                        </a:rPr>
                        <a:t>周一</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-4.15308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3.95871</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.294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-11.9232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3.6171</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周二</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-9.88149</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4.29320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.022</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-18.3082</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-1.4548</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周三</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-8.90211</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4.07729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.029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-16.9050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-.8992</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周四</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-12.16251</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4.00054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.002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-20.0148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-4.3103</a:t>
                      </a:r>
                      <a:endParaRPr lang="zh-CN" sz="80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周六</a:t>
                      </a: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-10.20113</a:t>
                      </a:r>
                      <a:r>
                        <a:rPr lang="en-US" sz="800" baseline="30000">
                          <a:effectLst/>
                          <a:latin typeface="浪漫雅圆" panose="02010601040101010101" pitchFamily="2" charset="-122"/>
                          <a:ea typeface="浪漫雅圆" panose="02010601040101010101" pitchFamily="2" charset="-122"/>
                        </a:rPr>
                        <a:t>*</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4.91035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.038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-19.8392</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-.5631</a:t>
                      </a:r>
                      <a:endParaRPr lang="zh-CN" sz="800" dirty="0">
                        <a:effectLst/>
                        <a:latin typeface="浪漫雅圆" panose="02010601040101010101" pitchFamily="2" charset="-122"/>
                        <a:ea typeface="浪漫雅圆" panose="02010601040101010101" pitchFamily="2" charset="-122"/>
                      </a:endParaRPr>
                    </a:p>
                  </a:txBody>
                  <a:tcPr marL="0" marR="0" marT="0" marB="0"/>
                </a:tc>
              </a:tr>
              <a:tr h="197338">
                <a:tc vMerge="1">
                  <a:txBody>
                    <a:bodyPr/>
                    <a:lstStyle/>
                    <a:p>
                      <a:endParaRPr lang="zh-CN" altLang="en-US"/>
                    </a:p>
                  </a:txBody>
                  <a:tcPr/>
                </a:tc>
                <a:tc>
                  <a:txBody>
                    <a:bodyPr/>
                    <a:lstStyle/>
                    <a:p>
                      <a:pPr marL="38100" marR="38100" algn="ctr">
                        <a:lnSpc>
                          <a:spcPts val="1600"/>
                        </a:lnSpc>
                        <a:spcAft>
                          <a:spcPts val="0"/>
                        </a:spcAft>
                      </a:pPr>
                      <a:r>
                        <a:rPr lang="zh-CN" sz="800">
                          <a:effectLst/>
                          <a:latin typeface="浪漫雅圆" panose="02010601040101010101" pitchFamily="2" charset="-122"/>
                          <a:ea typeface="浪漫雅圆" panose="02010601040101010101" pitchFamily="2" charset="-122"/>
                        </a:rPr>
                        <a:t>周日</a:t>
                      </a: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-2.80192</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4.88942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a:effectLst/>
                          <a:latin typeface="浪漫雅圆" panose="02010601040101010101" pitchFamily="2" charset="-122"/>
                          <a:ea typeface="浪漫雅圆" panose="02010601040101010101" pitchFamily="2" charset="-122"/>
                        </a:rPr>
                        <a:t>.567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-12.3989</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800" dirty="0">
                          <a:effectLst/>
                          <a:latin typeface="浪漫雅圆" panose="02010601040101010101" pitchFamily="2" charset="-122"/>
                          <a:ea typeface="浪漫雅圆" panose="02010601040101010101" pitchFamily="2" charset="-122"/>
                        </a:rPr>
                        <a:t>6.7950</a:t>
                      </a:r>
                      <a:endParaRPr lang="zh-CN" sz="800" dirty="0">
                        <a:effectLst/>
                        <a:latin typeface="浪漫雅圆" panose="02010601040101010101" pitchFamily="2" charset="-122"/>
                        <a:ea typeface="浪漫雅圆" panose="02010601040101010101" pitchFamily="2" charset="-122"/>
                      </a:endParaRPr>
                    </a:p>
                  </a:txBody>
                  <a:tcPr marL="0" marR="0" marT="0" marB="0"/>
                </a:tc>
              </a:tr>
            </a:tbl>
          </a:graphicData>
        </a:graphic>
      </p:graphicFrame>
      <p:sp>
        <p:nvSpPr>
          <p:cNvPr id="14" name="矩形 13"/>
          <p:cNvSpPr/>
          <p:nvPr/>
        </p:nvSpPr>
        <p:spPr>
          <a:xfrm>
            <a:off x="1" y="1426753"/>
            <a:ext cx="2285999" cy="6193235"/>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328" y="1956411"/>
            <a:ext cx="2302328" cy="4216539"/>
          </a:xfrm>
          <a:prstGeom prst="rect">
            <a:avLst/>
          </a:prstGeom>
          <a:noFill/>
        </p:spPr>
        <p:txBody>
          <a:bodyPr wrap="square" rtlCol="0">
            <a:spAutoFit/>
          </a:bodyPr>
          <a:lstStyle/>
          <a:p>
            <a:r>
              <a:rPr lang="en-US" altLang="zh-CN" sz="1600" dirty="0" smtClean="0">
                <a:latin typeface="浪漫雅圆" panose="02010601040101010101" pitchFamily="2" charset="-122"/>
                <a:ea typeface="浪漫雅圆" panose="02010601040101010101" pitchFamily="2" charset="-122"/>
              </a:rPr>
              <a:t>        </a:t>
            </a:r>
            <a:r>
              <a:rPr lang="zh-CN" altLang="zh-CN" sz="1600" dirty="0" smtClean="0">
                <a:solidFill>
                  <a:schemeClr val="bg1"/>
                </a:solidFill>
                <a:latin typeface="浪漫雅圆" panose="02010601040101010101" pitchFamily="2" charset="-122"/>
                <a:ea typeface="浪漫雅圆" panose="02010601040101010101" pitchFamily="2" charset="-122"/>
              </a:rPr>
              <a:t>由</a:t>
            </a:r>
            <a:r>
              <a:rPr lang="zh-CN" altLang="zh-CN" sz="1600" dirty="0">
                <a:solidFill>
                  <a:schemeClr val="bg1"/>
                </a:solidFill>
                <a:latin typeface="浪漫雅圆" panose="02010601040101010101" pitchFamily="2" charset="-122"/>
                <a:ea typeface="浪漫雅圆" panose="02010601040101010101" pitchFamily="2" charset="-122"/>
              </a:rPr>
              <a:t>工作时段与返修率</a:t>
            </a:r>
            <a:r>
              <a:rPr lang="en-US" altLang="zh-CN" sz="1600" dirty="0" smtClean="0">
                <a:solidFill>
                  <a:schemeClr val="bg1"/>
                </a:solidFill>
                <a:latin typeface="浪漫雅圆" panose="02010601040101010101" pitchFamily="2" charset="-122"/>
                <a:ea typeface="浪漫雅圆" panose="02010601040101010101" pitchFamily="2" charset="-122"/>
              </a:rPr>
              <a:t>LSD</a:t>
            </a:r>
            <a:r>
              <a:rPr lang="zh-CN" altLang="zh-CN" sz="1600" dirty="0" smtClean="0">
                <a:solidFill>
                  <a:schemeClr val="bg1"/>
                </a:solidFill>
                <a:latin typeface="浪漫雅圆" panose="02010601040101010101" pitchFamily="2" charset="-122"/>
                <a:ea typeface="浪漫雅圆" panose="02010601040101010101" pitchFamily="2" charset="-122"/>
              </a:rPr>
              <a:t>多重比较</a:t>
            </a:r>
            <a:r>
              <a:rPr lang="zh-CN" altLang="zh-CN" sz="1600" dirty="0">
                <a:solidFill>
                  <a:schemeClr val="bg1"/>
                </a:solidFill>
                <a:latin typeface="浪漫雅圆" panose="02010601040101010101" pitchFamily="2" charset="-122"/>
                <a:ea typeface="浪漫雅圆" panose="02010601040101010101" pitchFamily="2" charset="-122"/>
              </a:rPr>
              <a:t>表</a:t>
            </a:r>
            <a:r>
              <a:rPr lang="zh-CN" altLang="zh-CN" sz="1600" dirty="0" smtClean="0">
                <a:solidFill>
                  <a:schemeClr val="bg1"/>
                </a:solidFill>
                <a:latin typeface="浪漫雅圆" panose="02010601040101010101" pitchFamily="2" charset="-122"/>
                <a:ea typeface="浪漫雅圆" panose="02010601040101010101" pitchFamily="2" charset="-122"/>
              </a:rPr>
              <a:t>知周一与周四</a:t>
            </a:r>
            <a:r>
              <a:rPr lang="zh-CN" altLang="zh-CN" sz="1600" dirty="0">
                <a:solidFill>
                  <a:schemeClr val="bg1"/>
                </a:solidFill>
                <a:latin typeface="浪漫雅圆" panose="02010601040101010101" pitchFamily="2" charset="-122"/>
                <a:ea typeface="浪漫雅圆" panose="02010601040101010101" pitchFamily="2" charset="-122"/>
              </a:rPr>
              <a:t>两两比较，均值</a:t>
            </a:r>
            <a:r>
              <a:rPr lang="zh-CN" altLang="zh-CN" sz="1600" dirty="0" smtClean="0">
                <a:solidFill>
                  <a:schemeClr val="bg1"/>
                </a:solidFill>
                <a:latin typeface="浪漫雅圆" panose="02010601040101010101" pitchFamily="2" charset="-122"/>
                <a:ea typeface="浪漫雅圆" panose="02010601040101010101" pitchFamily="2" charset="-122"/>
              </a:rPr>
              <a:t>差</a:t>
            </a:r>
            <a:r>
              <a:rPr lang="en-US" altLang="zh-CN" sz="1600" dirty="0" smtClean="0">
                <a:solidFill>
                  <a:schemeClr val="bg1"/>
                </a:solidFill>
                <a:latin typeface="浪漫雅圆" panose="02010601040101010101" pitchFamily="2" charset="-122"/>
                <a:ea typeface="浪漫雅圆" panose="02010601040101010101" pitchFamily="2" charset="-122"/>
              </a:rPr>
              <a:t>-</a:t>
            </a:r>
            <a:r>
              <a:rPr lang="en-US" altLang="zh-CN" sz="1600" dirty="0">
                <a:solidFill>
                  <a:schemeClr val="bg1"/>
                </a:solidFill>
                <a:latin typeface="浪漫雅圆" panose="02010601040101010101" pitchFamily="2" charset="-122"/>
                <a:ea typeface="浪漫雅圆" panose="02010601040101010101" pitchFamily="2" charset="-122"/>
              </a:rPr>
              <a:t>8.00943</a:t>
            </a:r>
            <a:r>
              <a:rPr lang="zh-CN" altLang="zh-CN" sz="1600" dirty="0">
                <a:solidFill>
                  <a:schemeClr val="bg1"/>
                </a:solidFill>
                <a:latin typeface="浪漫雅圆" panose="02010601040101010101" pitchFamily="2" charset="-122"/>
                <a:ea typeface="浪漫雅圆" panose="02010601040101010101" pitchFamily="2" charset="-122"/>
              </a:rPr>
              <a:t>，标准误</a:t>
            </a:r>
            <a:r>
              <a:rPr lang="en-US" altLang="zh-CN" sz="1600" dirty="0">
                <a:solidFill>
                  <a:schemeClr val="bg1"/>
                </a:solidFill>
                <a:latin typeface="浪漫雅圆" panose="02010601040101010101" pitchFamily="2" charset="-122"/>
                <a:ea typeface="浪漫雅圆" panose="02010601040101010101" pitchFamily="2" charset="-122"/>
              </a:rPr>
              <a:t>3.66083</a:t>
            </a:r>
            <a:r>
              <a:rPr lang="zh-CN" altLang="zh-CN" sz="1600" dirty="0" smtClean="0">
                <a:solidFill>
                  <a:schemeClr val="bg1"/>
                </a:solidFill>
                <a:latin typeface="浪漫雅圆" panose="02010601040101010101" pitchFamily="2" charset="-122"/>
                <a:ea typeface="浪漫雅圆" panose="02010601040101010101" pitchFamily="2" charset="-122"/>
              </a:rPr>
              <a:t>，显著</a:t>
            </a:r>
            <a:r>
              <a:rPr lang="zh-CN" altLang="en-US" sz="1600" dirty="0" smtClean="0">
                <a:solidFill>
                  <a:schemeClr val="bg1"/>
                </a:solidFill>
                <a:latin typeface="浪漫雅圆" panose="02010601040101010101" pitchFamily="2" charset="-122"/>
                <a:ea typeface="浪漫雅圆" panose="02010601040101010101" pitchFamily="2" charset="-122"/>
              </a:rPr>
              <a:t>性</a:t>
            </a:r>
            <a:r>
              <a:rPr lang="en-US" altLang="zh-CN" sz="1600" dirty="0" smtClean="0">
                <a:solidFill>
                  <a:schemeClr val="bg1"/>
                </a:solidFill>
                <a:latin typeface="浪漫雅圆" panose="02010601040101010101" pitchFamily="2" charset="-122"/>
                <a:ea typeface="浪漫雅圆" panose="02010601040101010101" pitchFamily="2" charset="-122"/>
              </a:rPr>
              <a:t>0.029&lt;0.05</a:t>
            </a:r>
            <a:r>
              <a:rPr lang="en-US" altLang="zh-CN" sz="1600" dirty="0">
                <a:solidFill>
                  <a:schemeClr val="bg1"/>
                </a:solidFill>
                <a:latin typeface="浪漫雅圆" panose="02010601040101010101" pitchFamily="2" charset="-122"/>
                <a:ea typeface="浪漫雅圆" panose="02010601040101010101" pitchFamily="2" charset="-122"/>
              </a:rPr>
              <a:t>,</a:t>
            </a:r>
            <a:r>
              <a:rPr lang="zh-CN" altLang="zh-CN" sz="1600" dirty="0">
                <a:solidFill>
                  <a:schemeClr val="bg1"/>
                </a:solidFill>
                <a:latin typeface="浪漫雅圆" panose="02010601040101010101" pitchFamily="2" charset="-122"/>
                <a:ea typeface="浪漫雅圆" panose="02010601040101010101" pitchFamily="2" charset="-122"/>
              </a:rPr>
              <a:t>达到</a:t>
            </a:r>
            <a:r>
              <a:rPr lang="zh-CN" altLang="zh-CN" sz="1600" dirty="0" smtClean="0">
                <a:solidFill>
                  <a:schemeClr val="bg1"/>
                </a:solidFill>
                <a:latin typeface="浪漫雅圆" panose="02010601040101010101" pitchFamily="2" charset="-122"/>
                <a:ea typeface="浪漫雅圆" panose="02010601040101010101" pitchFamily="2" charset="-122"/>
              </a:rPr>
              <a:t>显著</a:t>
            </a:r>
            <a:endParaRPr lang="en-US" altLang="zh-CN" sz="1600" dirty="0" smtClean="0">
              <a:solidFill>
                <a:schemeClr val="bg1"/>
              </a:solidFill>
              <a:latin typeface="浪漫雅圆" panose="02010601040101010101" pitchFamily="2" charset="-122"/>
              <a:ea typeface="浪漫雅圆" panose="02010601040101010101" pitchFamily="2" charset="-122"/>
            </a:endParaRPr>
          </a:p>
          <a:p>
            <a:r>
              <a:rPr lang="zh-CN" altLang="zh-CN" sz="1600" dirty="0" smtClean="0">
                <a:solidFill>
                  <a:schemeClr val="bg1"/>
                </a:solidFill>
                <a:latin typeface="浪漫雅圆" panose="02010601040101010101" pitchFamily="2" charset="-122"/>
                <a:ea typeface="浪漫雅圆" panose="02010601040101010101" pitchFamily="2" charset="-122"/>
              </a:rPr>
              <a:t>性</a:t>
            </a:r>
            <a:r>
              <a:rPr lang="zh-CN" altLang="zh-CN" sz="1600" dirty="0">
                <a:solidFill>
                  <a:schemeClr val="bg1"/>
                </a:solidFill>
                <a:latin typeface="浪漫雅圆" panose="02010601040101010101" pitchFamily="2" charset="-122"/>
                <a:ea typeface="浪漫雅圆" panose="02010601040101010101" pitchFamily="2" charset="-122"/>
              </a:rPr>
              <a:t>水平，</a:t>
            </a:r>
            <a:r>
              <a:rPr lang="zh-CN" altLang="zh-CN" dirty="0">
                <a:latin typeface="浪漫雅圆" panose="02010601040101010101" pitchFamily="2" charset="-122"/>
                <a:ea typeface="浪漫雅圆" panose="02010601040101010101" pitchFamily="2" charset="-122"/>
              </a:rPr>
              <a:t>说明周一与周四</a:t>
            </a:r>
            <a:r>
              <a:rPr lang="zh-CN" altLang="zh-CN" dirty="0" smtClean="0">
                <a:latin typeface="浪漫雅圆" panose="02010601040101010101" pitchFamily="2" charset="-122"/>
                <a:ea typeface="浪漫雅圆" panose="02010601040101010101" pitchFamily="2" charset="-122"/>
              </a:rPr>
              <a:t>两个</a:t>
            </a:r>
            <a:r>
              <a:rPr lang="zh-CN" altLang="zh-CN" dirty="0">
                <a:latin typeface="浪漫雅圆" panose="02010601040101010101" pitchFamily="2" charset="-122"/>
                <a:ea typeface="浪漫雅圆" panose="02010601040101010101" pitchFamily="2" charset="-122"/>
              </a:rPr>
              <a:t>时间段返修率存在明显</a:t>
            </a:r>
            <a:r>
              <a:rPr lang="zh-CN" altLang="zh-CN" dirty="0" smtClean="0">
                <a:latin typeface="浪漫雅圆" panose="02010601040101010101" pitchFamily="2" charset="-122"/>
                <a:ea typeface="浪漫雅圆" panose="02010601040101010101" pitchFamily="2" charset="-122"/>
              </a:rPr>
              <a:t>差异</a:t>
            </a:r>
            <a:r>
              <a:rPr lang="zh-CN" altLang="zh-CN" dirty="0">
                <a:latin typeface="浪漫雅圆" panose="02010601040101010101" pitchFamily="2" charset="-122"/>
                <a:ea typeface="浪漫雅圆" panose="02010601040101010101" pitchFamily="2" charset="-122"/>
              </a:rPr>
              <a:t>。</a:t>
            </a:r>
            <a:r>
              <a:rPr lang="zh-CN" altLang="zh-CN" sz="1600" dirty="0">
                <a:solidFill>
                  <a:schemeClr val="bg1"/>
                </a:solidFill>
                <a:latin typeface="浪漫雅圆" panose="02010601040101010101" pitchFamily="2" charset="-122"/>
                <a:ea typeface="浪漫雅圆" panose="02010601040101010101" pitchFamily="2" charset="-122"/>
              </a:rPr>
              <a:t>周二与周五两两比较</a:t>
            </a:r>
            <a:r>
              <a:rPr lang="zh-CN" altLang="zh-CN" sz="1600" dirty="0" smtClean="0">
                <a:solidFill>
                  <a:schemeClr val="bg1"/>
                </a:solidFill>
                <a:latin typeface="浪漫雅圆" panose="02010601040101010101" pitchFamily="2" charset="-122"/>
                <a:ea typeface="浪漫雅圆" panose="02010601040101010101" pitchFamily="2" charset="-122"/>
              </a:rPr>
              <a:t>，均值差为</a:t>
            </a:r>
            <a:r>
              <a:rPr lang="en-US" altLang="zh-CN" sz="1600" dirty="0" smtClean="0">
                <a:solidFill>
                  <a:schemeClr val="bg1"/>
                </a:solidFill>
                <a:latin typeface="浪漫雅圆" panose="02010601040101010101" pitchFamily="2" charset="-122"/>
                <a:ea typeface="浪漫雅圆" panose="02010601040101010101" pitchFamily="2" charset="-122"/>
              </a:rPr>
              <a:t>9.88149</a:t>
            </a:r>
            <a:r>
              <a:rPr lang="zh-CN" altLang="zh-CN" sz="1600" dirty="0" smtClean="0">
                <a:solidFill>
                  <a:schemeClr val="bg1"/>
                </a:solidFill>
                <a:latin typeface="浪漫雅圆" panose="02010601040101010101" pitchFamily="2" charset="-122"/>
                <a:ea typeface="浪漫雅圆" panose="02010601040101010101" pitchFamily="2" charset="-122"/>
              </a:rPr>
              <a:t>，标准误</a:t>
            </a:r>
            <a:r>
              <a:rPr lang="en-US" altLang="zh-CN" sz="1600" dirty="0" smtClean="0">
                <a:solidFill>
                  <a:schemeClr val="bg1"/>
                </a:solidFill>
                <a:latin typeface="浪漫雅圆" panose="02010601040101010101" pitchFamily="2" charset="-122"/>
                <a:ea typeface="浪漫雅圆" panose="02010601040101010101" pitchFamily="2" charset="-122"/>
              </a:rPr>
              <a:t>4.2932</a:t>
            </a:r>
            <a:r>
              <a:rPr lang="zh-CN" altLang="zh-CN" sz="1600" dirty="0" smtClean="0">
                <a:solidFill>
                  <a:schemeClr val="bg1"/>
                </a:solidFill>
                <a:latin typeface="浪漫雅圆" panose="02010601040101010101" pitchFamily="2" charset="-122"/>
                <a:ea typeface="浪漫雅圆" panose="02010601040101010101" pitchFamily="2" charset="-122"/>
              </a:rPr>
              <a:t>，显著性</a:t>
            </a:r>
            <a:r>
              <a:rPr lang="en-US" altLang="zh-CN" sz="1600" dirty="0" smtClean="0">
                <a:solidFill>
                  <a:schemeClr val="bg1"/>
                </a:solidFill>
                <a:latin typeface="浪漫雅圆" panose="02010601040101010101" pitchFamily="2" charset="-122"/>
                <a:ea typeface="浪漫雅圆" panose="02010601040101010101" pitchFamily="2" charset="-122"/>
              </a:rPr>
              <a:t>0.022&lt;0.05,</a:t>
            </a:r>
            <a:r>
              <a:rPr lang="zh-CN" altLang="zh-CN" sz="1600" dirty="0" smtClean="0">
                <a:solidFill>
                  <a:schemeClr val="bg1"/>
                </a:solidFill>
                <a:latin typeface="浪漫雅圆" panose="02010601040101010101" pitchFamily="2" charset="-122"/>
                <a:ea typeface="浪漫雅圆" panose="02010601040101010101" pitchFamily="2" charset="-122"/>
              </a:rPr>
              <a:t>达到</a:t>
            </a:r>
            <a:r>
              <a:rPr lang="zh-CN" altLang="zh-CN" sz="1600" dirty="0">
                <a:solidFill>
                  <a:schemeClr val="bg1"/>
                </a:solidFill>
                <a:latin typeface="浪漫雅圆" panose="02010601040101010101" pitchFamily="2" charset="-122"/>
                <a:ea typeface="浪漫雅圆" panose="02010601040101010101" pitchFamily="2" charset="-122"/>
              </a:rPr>
              <a:t>显著性水平，</a:t>
            </a:r>
            <a:r>
              <a:rPr lang="zh-CN" altLang="zh-CN" dirty="0">
                <a:latin typeface="浪漫雅圆" panose="02010601040101010101" pitchFamily="2" charset="-122"/>
                <a:ea typeface="浪漫雅圆" panose="02010601040101010101" pitchFamily="2" charset="-122"/>
              </a:rPr>
              <a:t>说明</a:t>
            </a:r>
            <a:r>
              <a:rPr lang="zh-CN" altLang="zh-CN" dirty="0" smtClean="0">
                <a:latin typeface="浪漫雅圆" panose="02010601040101010101" pitchFamily="2" charset="-122"/>
                <a:ea typeface="浪漫雅圆" panose="02010601040101010101" pitchFamily="2" charset="-122"/>
              </a:rPr>
              <a:t>周二与</a:t>
            </a:r>
            <a:r>
              <a:rPr lang="zh-CN" altLang="zh-CN" dirty="0">
                <a:latin typeface="浪漫雅圆" panose="02010601040101010101" pitchFamily="2" charset="-122"/>
                <a:ea typeface="浪漫雅圆" panose="02010601040101010101" pitchFamily="2" charset="-122"/>
              </a:rPr>
              <a:t>周五两个时间段返修率</a:t>
            </a:r>
            <a:r>
              <a:rPr lang="zh-CN" altLang="zh-CN" dirty="0" smtClean="0">
                <a:latin typeface="浪漫雅圆" panose="02010601040101010101" pitchFamily="2" charset="-122"/>
                <a:ea typeface="浪漫雅圆" panose="02010601040101010101" pitchFamily="2" charset="-122"/>
              </a:rPr>
              <a:t>存在</a:t>
            </a:r>
            <a:r>
              <a:rPr lang="zh-CN" altLang="zh-CN" dirty="0">
                <a:latin typeface="浪漫雅圆" panose="02010601040101010101" pitchFamily="2" charset="-122"/>
                <a:ea typeface="浪漫雅圆" panose="02010601040101010101" pitchFamily="2" charset="-122"/>
              </a:rPr>
              <a:t>显著差异。</a:t>
            </a:r>
            <a:endParaRPr lang="zh-CN" altLang="en-US" dirty="0">
              <a:latin typeface="浪漫雅圆" panose="02010601040101010101" pitchFamily="2" charset="-122"/>
              <a:ea typeface="浪漫雅圆" panose="02010601040101010101" pitchFamily="2" charset="-122"/>
            </a:endParaRPr>
          </a:p>
        </p:txBody>
      </p:sp>
    </p:spTree>
    <p:extLst>
      <p:ext uri="{BB962C8B-B14F-4D97-AF65-F5344CB8AC3E}">
        <p14:creationId xmlns:p14="http://schemas.microsoft.com/office/powerpoint/2010/main" val="34860994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702129"/>
            <a:ext cx="367393"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94038" y="702129"/>
            <a:ext cx="8791575"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0319" y="265000"/>
            <a:ext cx="881743" cy="874258"/>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3181" y="333545"/>
            <a:ext cx="796018" cy="73716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05</a:t>
            </a:r>
            <a:endParaRPr lang="zh-CN" altLang="en-US" sz="1400" dirty="0"/>
          </a:p>
        </p:txBody>
      </p:sp>
      <p:sp>
        <p:nvSpPr>
          <p:cNvPr id="10" name="文本框 9"/>
          <p:cNvSpPr txBox="1"/>
          <p:nvPr/>
        </p:nvSpPr>
        <p:spPr>
          <a:xfrm>
            <a:off x="1447800" y="85386"/>
            <a:ext cx="3647152" cy="523220"/>
          </a:xfrm>
          <a:prstGeom prst="rect">
            <a:avLst/>
          </a:prstGeom>
          <a:noFill/>
        </p:spPr>
        <p:txBody>
          <a:bodyPr wrap="none" rtlCol="0">
            <a:spAutoFit/>
          </a:bodyPr>
          <a:lstStyle/>
          <a:p>
            <a:r>
              <a:rPr lang="en-US" altLang="zh-CN" sz="2800" dirty="0" smtClean="0">
                <a:latin typeface="浪漫雅圆" panose="02010601040101010101" pitchFamily="2" charset="-122"/>
                <a:ea typeface="浪漫雅圆" panose="02010601040101010101" pitchFamily="2" charset="-122"/>
              </a:rPr>
              <a:t>3.1 </a:t>
            </a:r>
            <a:r>
              <a:rPr lang="zh-CN" altLang="en-US" sz="2800" dirty="0" smtClean="0">
                <a:latin typeface="浪漫雅圆" panose="02010601040101010101" pitchFamily="2" charset="-122"/>
                <a:ea typeface="浪漫雅圆" panose="02010601040101010101" pitchFamily="2" charset="-122"/>
              </a:rPr>
              <a:t>影响返修率的因素</a:t>
            </a:r>
            <a:endParaRPr lang="zh-CN" altLang="en-US" sz="2800" dirty="0">
              <a:latin typeface="浪漫雅圆" panose="02010601040101010101" pitchFamily="2" charset="-122"/>
              <a:ea typeface="浪漫雅圆" panose="02010601040101010101" pitchFamily="2" charset="-122"/>
            </a:endParaRPr>
          </a:p>
        </p:txBody>
      </p:sp>
      <p:sp>
        <p:nvSpPr>
          <p:cNvPr id="13" name="文本框 12"/>
          <p:cNvSpPr txBox="1"/>
          <p:nvPr/>
        </p:nvSpPr>
        <p:spPr>
          <a:xfrm>
            <a:off x="1447800" y="984077"/>
            <a:ext cx="1907895" cy="400110"/>
          </a:xfrm>
          <a:prstGeom prst="rect">
            <a:avLst/>
          </a:prstGeom>
          <a:noFill/>
        </p:spPr>
        <p:txBody>
          <a:bodyPr wrap="none" rtlCol="0">
            <a:spAutoFit/>
          </a:bodyPr>
          <a:lstStyle/>
          <a:p>
            <a:r>
              <a:rPr lang="en-US" altLang="zh-CN" sz="2000" dirty="0" smtClean="0">
                <a:latin typeface="浪漫雅圆" panose="02010601040101010101" pitchFamily="2" charset="-122"/>
                <a:ea typeface="浪漫雅圆" panose="02010601040101010101" pitchFamily="2" charset="-122"/>
              </a:rPr>
              <a:t>3.1.3  </a:t>
            </a:r>
            <a:r>
              <a:rPr lang="zh-CN" altLang="en-US" sz="2000" dirty="0" smtClean="0">
                <a:latin typeface="浪漫雅圆" panose="02010601040101010101" pitchFamily="2" charset="-122"/>
                <a:ea typeface="浪漫雅圆" panose="02010601040101010101" pitchFamily="2" charset="-122"/>
              </a:rPr>
              <a:t>疵病类别</a:t>
            </a:r>
            <a:endParaRPr lang="zh-CN" altLang="en-US" sz="2000" dirty="0">
              <a:latin typeface="浪漫雅圆" panose="02010601040101010101" pitchFamily="2" charset="-122"/>
              <a:ea typeface="浪漫雅圆" panose="02010601040101010101" pitchFamily="2" charset="-122"/>
            </a:endParaRPr>
          </a:p>
        </p:txBody>
      </p:sp>
      <p:sp>
        <p:nvSpPr>
          <p:cNvPr id="14" name="矩形 13"/>
          <p:cNvSpPr/>
          <p:nvPr/>
        </p:nvSpPr>
        <p:spPr>
          <a:xfrm>
            <a:off x="1" y="1426753"/>
            <a:ext cx="2285999" cy="6193235"/>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328" y="1956411"/>
            <a:ext cx="2302328" cy="3693319"/>
          </a:xfrm>
          <a:prstGeom prst="rect">
            <a:avLst/>
          </a:prstGeom>
          <a:noFill/>
        </p:spPr>
        <p:txBody>
          <a:bodyPr wrap="square" rtlCol="0">
            <a:spAutoFit/>
          </a:bodyPr>
          <a:lstStyle/>
          <a:p>
            <a:r>
              <a:rPr lang="en-US" altLang="zh-CN" sz="1600" dirty="0" smtClean="0">
                <a:latin typeface="浪漫雅圆" panose="02010601040101010101" pitchFamily="2" charset="-122"/>
                <a:ea typeface="浪漫雅圆" panose="02010601040101010101" pitchFamily="2" charset="-122"/>
              </a:rPr>
              <a:t>        </a:t>
            </a:r>
            <a:r>
              <a:rPr lang="zh-CN" altLang="zh-CN" sz="1600" dirty="0" smtClean="0">
                <a:solidFill>
                  <a:schemeClr val="bg1"/>
                </a:solidFill>
                <a:latin typeface="浪漫雅圆" panose="02010601040101010101" pitchFamily="2" charset="-122"/>
                <a:ea typeface="浪漫雅圆" panose="02010601040101010101" pitchFamily="2" charset="-122"/>
              </a:rPr>
              <a:t>根据</a:t>
            </a:r>
            <a:r>
              <a:rPr lang="zh-CN" altLang="zh-CN" sz="1600" dirty="0">
                <a:solidFill>
                  <a:schemeClr val="bg1"/>
                </a:solidFill>
                <a:latin typeface="浪漫雅圆" panose="02010601040101010101" pitchFamily="2" charset="-122"/>
                <a:ea typeface="浪漫雅圆" panose="02010601040101010101" pitchFamily="2" charset="-122"/>
              </a:rPr>
              <a:t>子集图可以得出：</a:t>
            </a:r>
            <a:r>
              <a:rPr lang="zh-CN" altLang="zh-CN" dirty="0">
                <a:latin typeface="浪漫雅圆" panose="02010601040101010101" pitchFamily="2" charset="-122"/>
                <a:ea typeface="浪漫雅圆" panose="02010601040101010101" pitchFamily="2" charset="-122"/>
              </a:rPr>
              <a:t>辅料疵病、缝制不良、尺寸不良明显区别于外观不良和面料疵病，具有显著差异性。</a:t>
            </a:r>
            <a:r>
              <a:rPr lang="zh-CN" altLang="zh-CN" sz="1600" dirty="0">
                <a:solidFill>
                  <a:schemeClr val="bg1"/>
                </a:solidFill>
                <a:latin typeface="浪漫雅圆" panose="02010601040101010101" pitchFamily="2" charset="-122"/>
                <a:ea typeface="浪漫雅圆" panose="02010601040101010101" pitchFamily="2" charset="-122"/>
              </a:rPr>
              <a:t>疵病类别对查验结果造成影响，尺寸稳定与否是衡量产品质量的重要标尺，也是引起返修因素，其次为缝制问题，返修率均值达</a:t>
            </a:r>
            <a:r>
              <a:rPr lang="en-US" altLang="zh-CN" sz="1600" dirty="0">
                <a:solidFill>
                  <a:schemeClr val="bg1"/>
                </a:solidFill>
                <a:latin typeface="浪漫雅圆" panose="02010601040101010101" pitchFamily="2" charset="-122"/>
                <a:ea typeface="浪漫雅圆" panose="02010601040101010101" pitchFamily="2" charset="-122"/>
              </a:rPr>
              <a:t>35%</a:t>
            </a:r>
            <a:r>
              <a:rPr lang="zh-CN" altLang="zh-CN" sz="1600" dirty="0">
                <a:solidFill>
                  <a:schemeClr val="bg1"/>
                </a:solidFill>
                <a:latin typeface="浪漫雅圆" panose="02010601040101010101" pitchFamily="2" charset="-122"/>
                <a:ea typeface="浪漫雅圆" panose="02010601040101010101" pitchFamily="2" charset="-122"/>
              </a:rPr>
              <a:t>以上，说明这</a:t>
            </a:r>
            <a:r>
              <a:rPr lang="en-US" altLang="zh-CN" sz="1600" dirty="0">
                <a:solidFill>
                  <a:schemeClr val="bg1"/>
                </a:solidFill>
                <a:latin typeface="浪漫雅圆" panose="02010601040101010101" pitchFamily="2" charset="-122"/>
                <a:ea typeface="浪漫雅圆" panose="02010601040101010101" pitchFamily="2" charset="-122"/>
              </a:rPr>
              <a:t>2</a:t>
            </a:r>
            <a:r>
              <a:rPr lang="zh-CN" altLang="zh-CN" sz="1600" dirty="0">
                <a:solidFill>
                  <a:schemeClr val="bg1"/>
                </a:solidFill>
                <a:latin typeface="浪漫雅圆" panose="02010601040101010101" pitchFamily="2" charset="-122"/>
                <a:ea typeface="浪漫雅圆" panose="02010601040101010101" pitchFamily="2" charset="-122"/>
              </a:rPr>
              <a:t>个问题是给供应商和品牌带来损失的因素。</a:t>
            </a:r>
            <a:endParaRPr lang="zh-CN" altLang="en-US" dirty="0">
              <a:solidFill>
                <a:schemeClr val="bg1"/>
              </a:solidFill>
              <a:latin typeface="浪漫雅圆" panose="02010601040101010101" pitchFamily="2" charset="-122"/>
              <a:ea typeface="浪漫雅圆" panose="0201060104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1677079093"/>
              </p:ext>
            </p:extLst>
          </p:nvPr>
        </p:nvGraphicFramePr>
        <p:xfrm>
          <a:off x="2928257" y="1470915"/>
          <a:ext cx="6978184" cy="1097280"/>
        </p:xfrm>
        <a:graphic>
          <a:graphicData uri="http://schemas.openxmlformats.org/drawingml/2006/table">
            <a:tbl>
              <a:tblPr firstRow="1" firstCol="1" bandRow="1">
                <a:tableStyleId>{5C22544A-7EE6-4342-B048-85BDC9FD1C3A}</a:tableStyleId>
              </a:tblPr>
              <a:tblGrid>
                <a:gridCol w="826244"/>
                <a:gridCol w="1475193"/>
                <a:gridCol w="1146740"/>
                <a:gridCol w="1234251"/>
                <a:gridCol w="1147878"/>
                <a:gridCol w="1147878"/>
              </a:tblGrid>
              <a:tr h="254571">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ct val="150000"/>
                        </a:lnSpc>
                        <a:spcAft>
                          <a:spcPts val="0"/>
                        </a:spcAft>
                      </a:pPr>
                      <a:r>
                        <a:rPr lang="zh-CN" sz="1200" dirty="0">
                          <a:effectLst/>
                          <a:latin typeface="浪漫雅圆" panose="02010601040101010101" pitchFamily="2" charset="-122"/>
                          <a:ea typeface="浪漫雅圆" panose="02010601040101010101" pitchFamily="2" charset="-122"/>
                        </a:rPr>
                        <a:t>平方和</a:t>
                      </a:r>
                    </a:p>
                  </a:txBody>
                  <a:tcPr marL="0" marR="0" marT="0" marB="0" anchor="b"/>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df</a:t>
                      </a:r>
                      <a:endParaRPr lang="zh-CN" sz="120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均方</a:t>
                      </a:r>
                    </a:p>
                  </a:txBody>
                  <a:tcPr marL="0" marR="0" marT="0" marB="0" anchor="b"/>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F</a:t>
                      </a:r>
                      <a:endParaRPr lang="zh-CN" sz="120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显著性</a:t>
                      </a:r>
                    </a:p>
                  </a:txBody>
                  <a:tcPr marL="0" marR="0" marT="0" marB="0" anchor="b"/>
                </a:tc>
              </a:tr>
              <a:tr h="254571">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组间</a:t>
                      </a: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31759.470</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4</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7939.868</a:t>
                      </a:r>
                      <a:endParaRPr lang="zh-CN" sz="12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7.523</a:t>
                      </a:r>
                      <a:endParaRPr lang="zh-CN" sz="12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.000</a:t>
                      </a:r>
                      <a:endParaRPr lang="zh-CN" sz="1200">
                        <a:effectLst/>
                        <a:latin typeface="浪漫雅圆" panose="02010601040101010101" pitchFamily="2" charset="-122"/>
                        <a:ea typeface="浪漫雅圆" panose="02010601040101010101" pitchFamily="2" charset="-122"/>
                      </a:endParaRPr>
                    </a:p>
                  </a:txBody>
                  <a:tcPr marL="0" marR="0" marT="0" marB="0"/>
                </a:tc>
              </a:tr>
              <a:tr h="254571">
                <a:tc>
                  <a:txBody>
                    <a:bodyPr/>
                    <a:lstStyle/>
                    <a:p>
                      <a:pPr marL="38100" marR="38100" algn="ctr">
                        <a:lnSpc>
                          <a:spcPct val="150000"/>
                        </a:lnSpc>
                        <a:spcAft>
                          <a:spcPts val="0"/>
                        </a:spcAft>
                      </a:pPr>
                      <a:r>
                        <a:rPr lang="zh-CN" sz="1200" dirty="0">
                          <a:effectLst/>
                          <a:latin typeface="浪漫雅圆" panose="02010601040101010101" pitchFamily="2" charset="-122"/>
                          <a:ea typeface="浪漫雅圆" panose="02010601040101010101" pitchFamily="2" charset="-122"/>
                        </a:rPr>
                        <a:t>组内</a:t>
                      </a: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886553.820</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840</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1055.421</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r>
              <a:tr h="254571">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总数</a:t>
                      </a: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918313.290</a:t>
                      </a:r>
                      <a:endParaRPr lang="zh-CN" sz="12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844</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310511107"/>
              </p:ext>
            </p:extLst>
          </p:nvPr>
        </p:nvGraphicFramePr>
        <p:xfrm>
          <a:off x="2911928" y="2514600"/>
          <a:ext cx="6994514" cy="5165557"/>
        </p:xfrm>
        <a:graphic>
          <a:graphicData uri="http://schemas.openxmlformats.org/drawingml/2006/table">
            <a:tbl>
              <a:tblPr>
                <a:tableStyleId>{5C22544A-7EE6-4342-B048-85BDC9FD1C3A}</a:tableStyleId>
              </a:tblPr>
              <a:tblGrid>
                <a:gridCol w="2621728"/>
                <a:gridCol w="1099678"/>
                <a:gridCol w="1091036"/>
                <a:gridCol w="1091036"/>
                <a:gridCol w="1091036"/>
              </a:tblGrid>
              <a:tr h="421617">
                <a:tc>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tc>
                <a:tc rowSpan="2">
                  <a:txBody>
                    <a:bodyPr/>
                    <a:lstStyle/>
                    <a:p>
                      <a:pPr marL="38100" marR="38100" algn="ctr">
                        <a:lnSpc>
                          <a:spcPts val="1600"/>
                        </a:lnSpc>
                        <a:spcAft>
                          <a:spcPts val="0"/>
                        </a:spcAft>
                      </a:pPr>
                      <a:r>
                        <a:rPr lang="zh-CN" sz="1600" dirty="0">
                          <a:effectLst/>
                          <a:latin typeface="浪漫雅圆" panose="02010601040101010101" pitchFamily="2" charset="-122"/>
                          <a:ea typeface="浪漫雅圆" panose="02010601040101010101" pitchFamily="2" charset="-122"/>
                        </a:rPr>
                        <a:t>疵病类别</a:t>
                      </a:r>
                    </a:p>
                  </a:txBody>
                  <a:tcPr marL="0" marR="0" marT="0" marB="0" anchor="b"/>
                </a:tc>
                <a:tc rowSpan="2">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N</a:t>
                      </a:r>
                      <a:endParaRPr lang="zh-CN" sz="1600">
                        <a:effectLst/>
                        <a:latin typeface="浪漫雅圆" panose="02010601040101010101" pitchFamily="2" charset="-122"/>
                        <a:ea typeface="浪漫雅圆" panose="02010601040101010101" pitchFamily="2" charset="-122"/>
                      </a:endParaRPr>
                    </a:p>
                  </a:txBody>
                  <a:tcPr marL="0" marR="0" marT="0" marB="0" anchor="b"/>
                </a:tc>
                <a:tc gridSpan="2">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alpha = 0.05 </a:t>
                      </a:r>
                      <a:r>
                        <a:rPr lang="zh-CN" sz="1600">
                          <a:effectLst/>
                          <a:latin typeface="浪漫雅圆" panose="02010601040101010101" pitchFamily="2" charset="-122"/>
                          <a:ea typeface="浪漫雅圆" panose="02010601040101010101" pitchFamily="2" charset="-122"/>
                        </a:rPr>
                        <a:t>的子集</a:t>
                      </a:r>
                    </a:p>
                  </a:txBody>
                  <a:tcPr marL="0" marR="0" marT="0" marB="0" anchor="b"/>
                </a:tc>
                <a:tc hMerge="1">
                  <a:txBody>
                    <a:bodyPr/>
                    <a:lstStyle/>
                    <a:p>
                      <a:endParaRPr lang="zh-CN" altLang="en-US"/>
                    </a:p>
                  </a:txBody>
                  <a:tcPr/>
                </a:tc>
              </a:tr>
              <a:tr h="360290">
                <a:tc>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tc>
                <a:tc vMerge="1">
                  <a:txBody>
                    <a:bodyPr/>
                    <a:lstStyle/>
                    <a:p>
                      <a:endParaRPr lang="zh-CN" altLang="en-US"/>
                    </a:p>
                  </a:txBody>
                  <a:tcPr/>
                </a:tc>
                <a:tc vMerge="1">
                  <a:txBody>
                    <a:bodyPr/>
                    <a:lstStyle/>
                    <a:p>
                      <a:endParaRPr lang="zh-CN" altLang="en-US"/>
                    </a:p>
                  </a:txBody>
                  <a:tcPr/>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1</a:t>
                      </a:r>
                      <a:endParaRPr lang="zh-CN" sz="160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2</a:t>
                      </a:r>
                      <a:endParaRPr lang="zh-CN" sz="1600">
                        <a:effectLst/>
                        <a:latin typeface="浪漫雅圆" panose="02010601040101010101" pitchFamily="2" charset="-122"/>
                        <a:ea typeface="浪漫雅圆" panose="02010601040101010101" pitchFamily="2" charset="-122"/>
                      </a:endParaRPr>
                    </a:p>
                  </a:txBody>
                  <a:tcPr marL="0" marR="0" marT="0" marB="0" anchor="b"/>
                </a:tc>
              </a:tr>
              <a:tr h="360290">
                <a:tc rowSpan="6">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smtClean="0">
                          <a:effectLst/>
                          <a:latin typeface="浪漫雅圆" panose="02010601040101010101" pitchFamily="2" charset="-122"/>
                          <a:ea typeface="浪漫雅圆" panose="02010601040101010101" pitchFamily="2" charset="-122"/>
                        </a:rPr>
                        <a:t>Student-Newman-</a:t>
                      </a:r>
                      <a:r>
                        <a:rPr lang="en-US" sz="1600" dirty="0" err="1" smtClean="0">
                          <a:effectLst/>
                          <a:latin typeface="浪漫雅圆" panose="02010601040101010101" pitchFamily="2" charset="-122"/>
                          <a:ea typeface="浪漫雅圆" panose="02010601040101010101" pitchFamily="2" charset="-122"/>
                        </a:rPr>
                        <a:t>Keuls</a:t>
                      </a:r>
                      <a:r>
                        <a:rPr lang="en-US" sz="1600" baseline="30000" dirty="0" err="1" smtClean="0">
                          <a:effectLst/>
                          <a:latin typeface="浪漫雅圆" panose="02010601040101010101" pitchFamily="2" charset="-122"/>
                          <a:ea typeface="浪漫雅圆" panose="02010601040101010101" pitchFamily="2" charset="-122"/>
                        </a:rPr>
                        <a:t>a,b</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面料疵病</a:t>
                      </a: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136</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19.7042</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a:effectLst/>
                          <a:latin typeface="浪漫雅圆" panose="02010601040101010101" pitchFamily="2" charset="-122"/>
                          <a:ea typeface="浪漫雅圆" panose="02010601040101010101" pitchFamily="2" charset="-122"/>
                        </a:rPr>
                        <a:t> </a:t>
                      </a:r>
                      <a:endParaRPr lang="zh-CN" sz="1600">
                        <a:effectLst/>
                        <a:latin typeface="浪漫雅圆" panose="02010601040101010101" pitchFamily="2" charset="-122"/>
                        <a:ea typeface="浪漫雅圆" panose="02010601040101010101" pitchFamily="2" charset="-122"/>
                      </a:endParaRPr>
                    </a:p>
                  </a:txBody>
                  <a:tcPr marL="0" marR="0" marT="0" marB="0" anchor="ctr"/>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外观不良</a:t>
                      </a: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483</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22.9073</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a:effectLst/>
                          <a:latin typeface="浪漫雅圆" panose="02010601040101010101" pitchFamily="2" charset="-122"/>
                          <a:ea typeface="浪漫雅圆" panose="02010601040101010101" pitchFamily="2" charset="-122"/>
                        </a:rPr>
                        <a:t> </a:t>
                      </a:r>
                      <a:endParaRPr lang="zh-CN" sz="1600">
                        <a:effectLst/>
                        <a:latin typeface="浪漫雅圆" panose="02010601040101010101" pitchFamily="2" charset="-122"/>
                        <a:ea typeface="浪漫雅圆" panose="02010601040101010101" pitchFamily="2" charset="-122"/>
                      </a:endParaRPr>
                    </a:p>
                  </a:txBody>
                  <a:tcPr marL="0" marR="0" marT="0" marB="0" anchor="ctr"/>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辅料疵病</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128</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34.3169</a:t>
                      </a:r>
                      <a:endParaRPr lang="zh-CN" sz="1600">
                        <a:effectLst/>
                        <a:latin typeface="浪漫雅圆" panose="02010601040101010101" pitchFamily="2" charset="-122"/>
                        <a:ea typeface="浪漫雅圆" panose="02010601040101010101" pitchFamily="2" charset="-122"/>
                      </a:endParaRPr>
                    </a:p>
                  </a:txBody>
                  <a:tcPr marL="0" marR="0" marT="0" marB="0"/>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缝制不良</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64</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37.0419</a:t>
                      </a:r>
                      <a:endParaRPr lang="zh-CN" sz="1600" dirty="0">
                        <a:effectLst/>
                        <a:latin typeface="浪漫雅圆" panose="02010601040101010101" pitchFamily="2" charset="-122"/>
                        <a:ea typeface="浪漫雅圆" panose="02010601040101010101" pitchFamily="2" charset="-122"/>
                      </a:endParaRPr>
                    </a:p>
                  </a:txBody>
                  <a:tcPr marL="0" marR="0" marT="0" marB="0"/>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尺寸不良</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34</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a:effectLst/>
                          <a:latin typeface="浪漫雅圆" panose="02010601040101010101" pitchFamily="2" charset="-122"/>
                          <a:ea typeface="浪漫雅圆" panose="02010601040101010101" pitchFamily="2" charset="-122"/>
                        </a:rPr>
                        <a:t> </a:t>
                      </a:r>
                      <a:endParaRPr lang="zh-CN" sz="160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38.2749</a:t>
                      </a:r>
                      <a:endParaRPr lang="zh-CN" sz="1600" dirty="0">
                        <a:effectLst/>
                        <a:latin typeface="浪漫雅圆" panose="02010601040101010101" pitchFamily="2" charset="-122"/>
                        <a:ea typeface="浪漫雅圆" panose="02010601040101010101" pitchFamily="2" charset="-122"/>
                      </a:endParaRPr>
                    </a:p>
                  </a:txBody>
                  <a:tcPr marL="0" marR="0" marT="0" marB="0"/>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显著性</a:t>
                      </a:r>
                    </a:p>
                  </a:txBody>
                  <a:tcPr marL="0" marR="0" marT="0" marB="0"/>
                </a:tc>
                <a:tc>
                  <a:txBody>
                    <a:bodyPr/>
                    <a:lstStyle/>
                    <a:p>
                      <a:pPr algn="ctr">
                        <a:lnSpc>
                          <a:spcPct val="150000"/>
                        </a:lnSpc>
                        <a:spcAft>
                          <a:spcPts val="0"/>
                        </a:spcAft>
                      </a:pPr>
                      <a:r>
                        <a:rPr lang="en-US" sz="1600">
                          <a:effectLst/>
                          <a:latin typeface="浪漫雅圆" panose="02010601040101010101" pitchFamily="2" charset="-122"/>
                          <a:ea typeface="浪漫雅圆" panose="02010601040101010101" pitchFamily="2" charset="-122"/>
                        </a:rPr>
                        <a:t> </a:t>
                      </a:r>
                      <a:endParaRPr lang="zh-CN" sz="160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.532</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.720</a:t>
                      </a:r>
                      <a:endParaRPr lang="zh-CN" sz="1600" dirty="0">
                        <a:effectLst/>
                        <a:latin typeface="浪漫雅圆" panose="02010601040101010101" pitchFamily="2" charset="-122"/>
                        <a:ea typeface="浪漫雅圆" panose="02010601040101010101" pitchFamily="2" charset="-122"/>
                      </a:endParaRPr>
                    </a:p>
                  </a:txBody>
                  <a:tcPr marL="0" marR="0" marT="0" marB="0"/>
                </a:tc>
              </a:tr>
              <a:tr h="360290">
                <a:tc rowSpan="6">
                  <a:txBody>
                    <a:bodyPr/>
                    <a:lstStyle/>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endParaRPr lang="en-US" sz="1600" dirty="0" smtClean="0">
                        <a:effectLst/>
                        <a:latin typeface="浪漫雅圆" panose="02010601040101010101" pitchFamily="2" charset="-122"/>
                        <a:ea typeface="浪漫雅圆" panose="02010601040101010101" pitchFamily="2" charset="-122"/>
                      </a:endParaRPr>
                    </a:p>
                    <a:p>
                      <a:pPr marL="38100" marR="38100" algn="ctr">
                        <a:lnSpc>
                          <a:spcPts val="1600"/>
                        </a:lnSpc>
                        <a:spcAft>
                          <a:spcPts val="0"/>
                        </a:spcAft>
                      </a:pPr>
                      <a:r>
                        <a:rPr lang="en-US" sz="1600" dirty="0" err="1" smtClean="0">
                          <a:effectLst/>
                          <a:latin typeface="浪漫雅圆" panose="02010601040101010101" pitchFamily="2" charset="-122"/>
                          <a:ea typeface="浪漫雅圆" panose="02010601040101010101" pitchFamily="2" charset="-122"/>
                        </a:rPr>
                        <a:t>Scheffe</a:t>
                      </a:r>
                      <a:r>
                        <a:rPr lang="en-US" sz="1600" baseline="30000" dirty="0" err="1" smtClean="0">
                          <a:effectLst/>
                          <a:latin typeface="浪漫雅圆" panose="02010601040101010101" pitchFamily="2" charset="-122"/>
                          <a:ea typeface="浪漫雅圆" panose="02010601040101010101" pitchFamily="2" charset="-122"/>
                        </a:rPr>
                        <a:t>a,b</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面料疵病</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136</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19.7042</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dirty="0">
                          <a:effectLst/>
                          <a:latin typeface="浪漫雅圆" panose="02010601040101010101" pitchFamily="2" charset="-122"/>
                          <a:ea typeface="浪漫雅圆" panose="02010601040101010101" pitchFamily="2" charset="-122"/>
                        </a:rPr>
                        <a:t> </a:t>
                      </a:r>
                      <a:endParaRPr lang="zh-CN" sz="1600" dirty="0">
                        <a:effectLst/>
                        <a:latin typeface="浪漫雅圆" panose="02010601040101010101" pitchFamily="2" charset="-122"/>
                        <a:ea typeface="浪漫雅圆" panose="02010601040101010101" pitchFamily="2" charset="-122"/>
                      </a:endParaRPr>
                    </a:p>
                  </a:txBody>
                  <a:tcPr marL="0" marR="0" marT="0" marB="0" anchor="ctr"/>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外观不良</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483</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22.9073</a:t>
                      </a:r>
                      <a:endParaRPr lang="zh-CN" sz="16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22.9073</a:t>
                      </a:r>
                      <a:endParaRPr lang="zh-CN" sz="1600" dirty="0">
                        <a:effectLst/>
                        <a:latin typeface="浪漫雅圆" panose="02010601040101010101" pitchFamily="2" charset="-122"/>
                        <a:ea typeface="浪漫雅圆" panose="02010601040101010101" pitchFamily="2" charset="-122"/>
                      </a:endParaRPr>
                    </a:p>
                  </a:txBody>
                  <a:tcPr marL="0" marR="0" marT="0" marB="0"/>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辅料疵病</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128</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34.3169</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34.3169</a:t>
                      </a:r>
                      <a:endParaRPr lang="zh-CN" sz="1600" dirty="0">
                        <a:effectLst/>
                        <a:latin typeface="浪漫雅圆" panose="02010601040101010101" pitchFamily="2" charset="-122"/>
                        <a:ea typeface="浪漫雅圆" panose="02010601040101010101" pitchFamily="2" charset="-122"/>
                      </a:endParaRPr>
                    </a:p>
                  </a:txBody>
                  <a:tcPr marL="0" marR="0" marT="0" marB="0"/>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缝制不良</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64</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a:effectLst/>
                          <a:latin typeface="浪漫雅圆" panose="02010601040101010101" pitchFamily="2" charset="-122"/>
                          <a:ea typeface="浪漫雅圆" panose="02010601040101010101" pitchFamily="2" charset="-122"/>
                        </a:rPr>
                        <a:t> </a:t>
                      </a:r>
                      <a:endParaRPr lang="zh-CN" sz="160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37.0419</a:t>
                      </a:r>
                      <a:endParaRPr lang="zh-CN" sz="1600" dirty="0">
                        <a:effectLst/>
                        <a:latin typeface="浪漫雅圆" panose="02010601040101010101" pitchFamily="2" charset="-122"/>
                        <a:ea typeface="浪漫雅圆" panose="02010601040101010101" pitchFamily="2" charset="-122"/>
                      </a:endParaRPr>
                    </a:p>
                  </a:txBody>
                  <a:tcPr marL="0" marR="0" marT="0" marB="0"/>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尺寸不良</a:t>
                      </a:r>
                    </a:p>
                  </a:txBody>
                  <a:tcPr marL="0" marR="0" marT="0" marB="0"/>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34</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600">
                          <a:effectLst/>
                          <a:latin typeface="浪漫雅圆" panose="02010601040101010101" pitchFamily="2" charset="-122"/>
                          <a:ea typeface="浪漫雅圆" panose="02010601040101010101" pitchFamily="2" charset="-122"/>
                        </a:rPr>
                        <a:t> </a:t>
                      </a:r>
                      <a:endParaRPr lang="zh-CN" sz="160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38.2749</a:t>
                      </a:r>
                      <a:endParaRPr lang="zh-CN" sz="1600" dirty="0">
                        <a:effectLst/>
                        <a:latin typeface="浪漫雅圆" panose="02010601040101010101" pitchFamily="2" charset="-122"/>
                        <a:ea typeface="浪漫雅圆" panose="02010601040101010101" pitchFamily="2" charset="-122"/>
                      </a:endParaRPr>
                    </a:p>
                  </a:txBody>
                  <a:tcPr marL="0" marR="0" marT="0" marB="0"/>
                </a:tc>
              </a:tr>
              <a:tr h="360290">
                <a:tc vMerge="1">
                  <a:txBody>
                    <a:bodyPr/>
                    <a:lstStyle/>
                    <a:p>
                      <a:endParaRPr lang="zh-CN" altLang="en-US"/>
                    </a:p>
                  </a:txBody>
                  <a:tcPr/>
                </a:tc>
                <a:tc>
                  <a:txBody>
                    <a:bodyPr/>
                    <a:lstStyle/>
                    <a:p>
                      <a:pPr marL="38100" marR="38100" algn="ctr">
                        <a:lnSpc>
                          <a:spcPts val="1600"/>
                        </a:lnSpc>
                        <a:spcAft>
                          <a:spcPts val="0"/>
                        </a:spcAft>
                      </a:pPr>
                      <a:r>
                        <a:rPr lang="zh-CN" sz="1600">
                          <a:effectLst/>
                          <a:latin typeface="浪漫雅圆" panose="02010601040101010101" pitchFamily="2" charset="-122"/>
                          <a:ea typeface="浪漫雅圆" panose="02010601040101010101" pitchFamily="2" charset="-122"/>
                        </a:rPr>
                        <a:t>显著性</a:t>
                      </a:r>
                    </a:p>
                  </a:txBody>
                  <a:tcPr marL="0" marR="0" marT="0" marB="0"/>
                </a:tc>
                <a:tc>
                  <a:txBody>
                    <a:bodyPr/>
                    <a:lstStyle/>
                    <a:p>
                      <a:pPr algn="ctr">
                        <a:lnSpc>
                          <a:spcPct val="150000"/>
                        </a:lnSpc>
                        <a:spcAft>
                          <a:spcPts val="0"/>
                        </a:spcAft>
                      </a:pPr>
                      <a:r>
                        <a:rPr lang="en-US" sz="1600">
                          <a:effectLst/>
                          <a:latin typeface="浪漫雅圆" panose="02010601040101010101" pitchFamily="2" charset="-122"/>
                          <a:ea typeface="浪漫雅圆" panose="02010601040101010101" pitchFamily="2" charset="-122"/>
                        </a:rPr>
                        <a:t> </a:t>
                      </a:r>
                      <a:endParaRPr lang="zh-CN" sz="160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ts val="1600"/>
                        </a:lnSpc>
                        <a:spcAft>
                          <a:spcPts val="0"/>
                        </a:spcAft>
                      </a:pPr>
                      <a:r>
                        <a:rPr lang="en-US" sz="1600">
                          <a:effectLst/>
                          <a:latin typeface="浪漫雅圆" panose="02010601040101010101" pitchFamily="2" charset="-122"/>
                          <a:ea typeface="浪漫雅圆" panose="02010601040101010101" pitchFamily="2" charset="-122"/>
                        </a:rPr>
                        <a:t>.088</a:t>
                      </a:r>
                      <a:endParaRPr lang="zh-CN" sz="16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ts val="1600"/>
                        </a:lnSpc>
                        <a:spcAft>
                          <a:spcPts val="0"/>
                        </a:spcAft>
                      </a:pPr>
                      <a:r>
                        <a:rPr lang="en-US" sz="1600" dirty="0">
                          <a:effectLst/>
                          <a:latin typeface="浪漫雅圆" panose="02010601040101010101" pitchFamily="2" charset="-122"/>
                          <a:ea typeface="浪漫雅圆" panose="02010601040101010101" pitchFamily="2" charset="-122"/>
                        </a:rPr>
                        <a:t>.062</a:t>
                      </a:r>
                      <a:endParaRPr lang="zh-CN" sz="1600" dirty="0">
                        <a:effectLst/>
                        <a:latin typeface="浪漫雅圆" panose="02010601040101010101" pitchFamily="2" charset="-122"/>
                        <a:ea typeface="浪漫雅圆" panose="02010601040101010101" pitchFamily="2" charset="-122"/>
                      </a:endParaRPr>
                    </a:p>
                  </a:txBody>
                  <a:tcPr marL="0" marR="0" marT="0" marB="0"/>
                </a:tc>
              </a:tr>
            </a:tbl>
          </a:graphicData>
        </a:graphic>
      </p:graphicFrame>
    </p:spTree>
    <p:extLst>
      <p:ext uri="{BB962C8B-B14F-4D97-AF65-F5344CB8AC3E}">
        <p14:creationId xmlns:p14="http://schemas.microsoft.com/office/powerpoint/2010/main" val="37975618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702129"/>
            <a:ext cx="367393"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94038" y="702129"/>
            <a:ext cx="8791575" cy="152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0319" y="265000"/>
            <a:ext cx="881743" cy="874258"/>
          </a:xfrm>
          <a:prstGeom prst="ellipse">
            <a:avLst/>
          </a:prstGeom>
          <a:noFill/>
          <a:ln w="9525">
            <a:solidFill>
              <a:srgbClr val="F04E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3181" y="333545"/>
            <a:ext cx="796018" cy="737168"/>
          </a:xfrm>
          <a:prstGeom prst="ellipse">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06</a:t>
            </a:r>
            <a:endParaRPr lang="zh-CN" altLang="en-US" sz="1400" dirty="0"/>
          </a:p>
        </p:txBody>
      </p:sp>
      <p:sp>
        <p:nvSpPr>
          <p:cNvPr id="10" name="文本框 9"/>
          <p:cNvSpPr txBox="1"/>
          <p:nvPr/>
        </p:nvSpPr>
        <p:spPr>
          <a:xfrm>
            <a:off x="1447800" y="85386"/>
            <a:ext cx="3647152" cy="523220"/>
          </a:xfrm>
          <a:prstGeom prst="rect">
            <a:avLst/>
          </a:prstGeom>
          <a:noFill/>
        </p:spPr>
        <p:txBody>
          <a:bodyPr wrap="none" rtlCol="0">
            <a:spAutoFit/>
          </a:bodyPr>
          <a:lstStyle/>
          <a:p>
            <a:r>
              <a:rPr lang="en-US" altLang="zh-CN" sz="2800" dirty="0" smtClean="0">
                <a:latin typeface="浪漫雅圆" panose="02010601040101010101" pitchFamily="2" charset="-122"/>
                <a:ea typeface="浪漫雅圆" panose="02010601040101010101" pitchFamily="2" charset="-122"/>
              </a:rPr>
              <a:t>3.1 </a:t>
            </a:r>
            <a:r>
              <a:rPr lang="zh-CN" altLang="en-US" sz="2800" dirty="0" smtClean="0">
                <a:latin typeface="浪漫雅圆" panose="02010601040101010101" pitchFamily="2" charset="-122"/>
                <a:ea typeface="浪漫雅圆" panose="02010601040101010101" pitchFamily="2" charset="-122"/>
              </a:rPr>
              <a:t>影响返修率的因素</a:t>
            </a:r>
            <a:endParaRPr lang="zh-CN" altLang="en-US" sz="2800" dirty="0">
              <a:latin typeface="浪漫雅圆" panose="02010601040101010101" pitchFamily="2" charset="-122"/>
              <a:ea typeface="浪漫雅圆" panose="02010601040101010101" pitchFamily="2" charset="-122"/>
            </a:endParaRPr>
          </a:p>
        </p:txBody>
      </p:sp>
      <p:sp>
        <p:nvSpPr>
          <p:cNvPr id="13" name="文本框 12"/>
          <p:cNvSpPr txBox="1"/>
          <p:nvPr/>
        </p:nvSpPr>
        <p:spPr>
          <a:xfrm>
            <a:off x="1447800" y="984077"/>
            <a:ext cx="1651414" cy="400110"/>
          </a:xfrm>
          <a:prstGeom prst="rect">
            <a:avLst/>
          </a:prstGeom>
          <a:noFill/>
        </p:spPr>
        <p:txBody>
          <a:bodyPr wrap="none" rtlCol="0">
            <a:spAutoFit/>
          </a:bodyPr>
          <a:lstStyle/>
          <a:p>
            <a:r>
              <a:rPr lang="en-US" altLang="zh-CN" sz="2000" dirty="0" smtClean="0">
                <a:latin typeface="浪漫雅圆" panose="02010601040101010101" pitchFamily="2" charset="-122"/>
                <a:ea typeface="浪漫雅圆" panose="02010601040101010101" pitchFamily="2" charset="-122"/>
              </a:rPr>
              <a:t>3.1.4  </a:t>
            </a:r>
            <a:r>
              <a:rPr lang="zh-CN" altLang="en-US" sz="2000" dirty="0" smtClean="0">
                <a:latin typeface="浪漫雅圆" panose="02010601040101010101" pitchFamily="2" charset="-122"/>
                <a:ea typeface="浪漫雅圆" panose="02010601040101010101" pitchFamily="2" charset="-122"/>
              </a:rPr>
              <a:t>供应商</a:t>
            </a:r>
            <a:endParaRPr lang="zh-CN" altLang="en-US" sz="2000" dirty="0">
              <a:latin typeface="浪漫雅圆" panose="02010601040101010101" pitchFamily="2" charset="-122"/>
              <a:ea typeface="浪漫雅圆" panose="02010601040101010101" pitchFamily="2" charset="-122"/>
            </a:endParaRPr>
          </a:p>
        </p:txBody>
      </p:sp>
      <p:sp>
        <p:nvSpPr>
          <p:cNvPr id="14" name="矩形 13"/>
          <p:cNvSpPr/>
          <p:nvPr/>
        </p:nvSpPr>
        <p:spPr>
          <a:xfrm>
            <a:off x="1" y="1426753"/>
            <a:ext cx="2285999" cy="6193235"/>
          </a:xfrm>
          <a:prstGeom prst="rect">
            <a:avLst/>
          </a:prstGeom>
          <a:solidFill>
            <a:srgbClr val="F04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328" y="1956411"/>
            <a:ext cx="2302328" cy="4031873"/>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600" dirty="0">
                <a:solidFill>
                  <a:schemeClr val="bg1"/>
                </a:solidFill>
                <a:latin typeface="浪漫雅圆" panose="02010601040101010101" pitchFamily="2" charset="-122"/>
                <a:ea typeface="浪漫雅圆" panose="02010601040101010101" pitchFamily="2" charset="-122"/>
              </a:rPr>
              <a:t>供应商间外观不良为通病，均占总计数疵病超过</a:t>
            </a:r>
            <a:r>
              <a:rPr lang="en-US" altLang="zh-CN" sz="1600" dirty="0">
                <a:solidFill>
                  <a:schemeClr val="bg1"/>
                </a:solidFill>
                <a:latin typeface="浪漫雅圆" panose="02010601040101010101" pitchFamily="2" charset="-122"/>
                <a:ea typeface="浪漫雅圆" panose="02010601040101010101" pitchFamily="2" charset="-122"/>
              </a:rPr>
              <a:t>50%</a:t>
            </a:r>
            <a:r>
              <a:rPr lang="zh-CN" altLang="zh-CN" sz="1600" dirty="0">
                <a:solidFill>
                  <a:schemeClr val="bg1"/>
                </a:solidFill>
                <a:latin typeface="浪漫雅圆" panose="02010601040101010101" pitchFamily="2" charset="-122"/>
                <a:ea typeface="浪漫雅圆" panose="02010601040101010101" pitchFamily="2" charset="-122"/>
              </a:rPr>
              <a:t>的比例，应重点加强整治</a:t>
            </a:r>
            <a:r>
              <a:rPr lang="zh-CN" altLang="zh-CN" sz="1600" dirty="0" smtClean="0">
                <a:solidFill>
                  <a:schemeClr val="bg1"/>
                </a:solidFill>
                <a:latin typeface="浪漫雅圆" panose="02010601040101010101" pitchFamily="2" charset="-122"/>
                <a:ea typeface="浪漫雅圆" panose="02010601040101010101" pitchFamily="2" charset="-122"/>
              </a:rPr>
              <a:t>，</a:t>
            </a:r>
            <a:endParaRPr lang="en-US" altLang="zh-CN" sz="1600" dirty="0" smtClean="0">
              <a:solidFill>
                <a:schemeClr val="bg1"/>
              </a:solidFill>
              <a:latin typeface="浪漫雅圆" panose="02010601040101010101" pitchFamily="2" charset="-122"/>
              <a:ea typeface="浪漫雅圆" panose="02010601040101010101" pitchFamily="2" charset="-122"/>
            </a:endParaRPr>
          </a:p>
          <a:p>
            <a:pPr marL="285750" indent="-285750">
              <a:buFont typeface="Wingdings" panose="05000000000000000000" pitchFamily="2" charset="2"/>
              <a:buChar char="Ø"/>
            </a:pPr>
            <a:r>
              <a:rPr lang="zh-CN" altLang="zh-CN" sz="1600" dirty="0" smtClean="0">
                <a:solidFill>
                  <a:schemeClr val="bg1"/>
                </a:solidFill>
                <a:latin typeface="浪漫雅圆" panose="02010601040101010101" pitchFamily="2" charset="-122"/>
                <a:ea typeface="浪漫雅圆" panose="02010601040101010101" pitchFamily="2" charset="-122"/>
              </a:rPr>
              <a:t>供应</a:t>
            </a:r>
            <a:r>
              <a:rPr lang="zh-CN" altLang="zh-CN" sz="1600" dirty="0">
                <a:solidFill>
                  <a:schemeClr val="bg1"/>
                </a:solidFill>
                <a:latin typeface="浪漫雅圆" panose="02010601040101010101" pitchFamily="2" charset="-122"/>
                <a:ea typeface="浪漫雅圆" panose="02010601040101010101" pitchFamily="2" charset="-122"/>
              </a:rPr>
              <a:t>商</a:t>
            </a:r>
            <a:r>
              <a:rPr lang="en-US" altLang="zh-CN" sz="1600" dirty="0">
                <a:solidFill>
                  <a:schemeClr val="bg1"/>
                </a:solidFill>
                <a:latin typeface="浪漫雅圆" panose="02010601040101010101" pitchFamily="2" charset="-122"/>
                <a:ea typeface="浪漫雅圆" panose="02010601040101010101" pitchFamily="2" charset="-122"/>
              </a:rPr>
              <a:t>KAKA</a:t>
            </a:r>
            <a:r>
              <a:rPr lang="zh-CN" altLang="zh-CN" sz="1600" dirty="0">
                <a:solidFill>
                  <a:schemeClr val="bg1"/>
                </a:solidFill>
                <a:latin typeface="浪漫雅圆" panose="02010601040101010101" pitchFamily="2" charset="-122"/>
                <a:ea typeface="浪漫雅圆" panose="02010601040101010101" pitchFamily="2" charset="-122"/>
              </a:rPr>
              <a:t>的主面料疵病占比</a:t>
            </a:r>
            <a:r>
              <a:rPr lang="en-US" altLang="zh-CN" sz="1600" dirty="0">
                <a:solidFill>
                  <a:schemeClr val="bg1"/>
                </a:solidFill>
                <a:latin typeface="浪漫雅圆" panose="02010601040101010101" pitchFamily="2" charset="-122"/>
                <a:ea typeface="浪漫雅圆" panose="02010601040101010101" pitchFamily="2" charset="-122"/>
              </a:rPr>
              <a:t>25.6%</a:t>
            </a:r>
            <a:r>
              <a:rPr lang="zh-CN" altLang="zh-CN" sz="1600" dirty="0">
                <a:solidFill>
                  <a:schemeClr val="bg1"/>
                </a:solidFill>
                <a:latin typeface="浪漫雅圆" panose="02010601040101010101" pitchFamily="2" charset="-122"/>
                <a:ea typeface="浪漫雅圆" panose="02010601040101010101" pitchFamily="2" charset="-122"/>
              </a:rPr>
              <a:t>，说明其在查货时重点查验此供应商的面料问题</a:t>
            </a:r>
            <a:r>
              <a:rPr lang="zh-CN" altLang="zh-CN" sz="1600" dirty="0" smtClean="0">
                <a:solidFill>
                  <a:schemeClr val="bg1"/>
                </a:solidFill>
                <a:latin typeface="浪漫雅圆" panose="02010601040101010101" pitchFamily="2" charset="-122"/>
                <a:ea typeface="浪漫雅圆" panose="02010601040101010101" pitchFamily="2" charset="-122"/>
              </a:rPr>
              <a:t>，</a:t>
            </a:r>
            <a:endParaRPr lang="en-US" altLang="zh-CN" sz="1600" dirty="0" smtClean="0">
              <a:solidFill>
                <a:schemeClr val="bg1"/>
              </a:solidFill>
              <a:latin typeface="浪漫雅圆" panose="02010601040101010101" pitchFamily="2" charset="-122"/>
              <a:ea typeface="浪漫雅圆" panose="02010601040101010101" pitchFamily="2" charset="-122"/>
            </a:endParaRPr>
          </a:p>
          <a:p>
            <a:pPr marL="285750" indent="-285750">
              <a:buFont typeface="Wingdings" panose="05000000000000000000" pitchFamily="2" charset="2"/>
              <a:buChar char="Ø"/>
            </a:pPr>
            <a:r>
              <a:rPr lang="zh-CN" altLang="zh-CN" sz="1600" dirty="0" smtClean="0">
                <a:solidFill>
                  <a:schemeClr val="bg1"/>
                </a:solidFill>
                <a:latin typeface="浪漫雅圆" panose="02010601040101010101" pitchFamily="2" charset="-122"/>
                <a:ea typeface="浪漫雅圆" panose="02010601040101010101" pitchFamily="2" charset="-122"/>
              </a:rPr>
              <a:t>供应</a:t>
            </a:r>
            <a:r>
              <a:rPr lang="zh-CN" altLang="zh-CN" sz="1600" dirty="0">
                <a:solidFill>
                  <a:schemeClr val="bg1"/>
                </a:solidFill>
                <a:latin typeface="浪漫雅圆" panose="02010601040101010101" pitchFamily="2" charset="-122"/>
                <a:ea typeface="浪漫雅圆" panose="02010601040101010101" pitchFamily="2" charset="-122"/>
              </a:rPr>
              <a:t>商定型娇辅料疵病占比</a:t>
            </a:r>
            <a:r>
              <a:rPr lang="en-US" altLang="zh-CN" sz="1600" dirty="0">
                <a:solidFill>
                  <a:schemeClr val="bg1"/>
                </a:solidFill>
                <a:latin typeface="浪漫雅圆" panose="02010601040101010101" pitchFamily="2" charset="-122"/>
                <a:ea typeface="浪漫雅圆" panose="02010601040101010101" pitchFamily="2" charset="-122"/>
              </a:rPr>
              <a:t>21.1%</a:t>
            </a:r>
            <a:r>
              <a:rPr lang="zh-CN" altLang="zh-CN" sz="1600" dirty="0">
                <a:solidFill>
                  <a:schemeClr val="bg1"/>
                </a:solidFill>
                <a:latin typeface="浪漫雅圆" panose="02010601040101010101" pitchFamily="2" charset="-122"/>
                <a:ea typeface="浪漫雅圆" panose="02010601040101010101" pitchFamily="2" charset="-122"/>
              </a:rPr>
              <a:t>，说明在辅料缝制方面须加强，可考虑减少该供应商货品上的辅料，尽量开发简单款以适应其生产。</a:t>
            </a:r>
          </a:p>
        </p:txBody>
      </p:sp>
      <p:graphicFrame>
        <p:nvGraphicFramePr>
          <p:cNvPr id="2" name="表格 1"/>
          <p:cNvGraphicFramePr>
            <a:graphicFrameLocks noGrp="1"/>
          </p:cNvGraphicFramePr>
          <p:nvPr>
            <p:extLst>
              <p:ext uri="{D42A27DB-BD31-4B8C-83A1-F6EECF244321}">
                <p14:modId xmlns:p14="http://schemas.microsoft.com/office/powerpoint/2010/main" val="650506720"/>
              </p:ext>
            </p:extLst>
          </p:nvPr>
        </p:nvGraphicFramePr>
        <p:xfrm>
          <a:off x="2911929" y="1531603"/>
          <a:ext cx="6994515" cy="1097280"/>
        </p:xfrm>
        <a:graphic>
          <a:graphicData uri="http://schemas.openxmlformats.org/drawingml/2006/table">
            <a:tbl>
              <a:tblPr firstRow="1" firstCol="1" bandRow="1">
                <a:tableStyleId>{5C22544A-7EE6-4342-B048-85BDC9FD1C3A}</a:tableStyleId>
              </a:tblPr>
              <a:tblGrid>
                <a:gridCol w="828178"/>
                <a:gridCol w="1478645"/>
                <a:gridCol w="1149424"/>
                <a:gridCol w="1237140"/>
                <a:gridCol w="1150564"/>
                <a:gridCol w="1150564"/>
              </a:tblGrid>
              <a:tr h="228443">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marL="38100" marR="38100" algn="ctr">
                        <a:lnSpc>
                          <a:spcPct val="150000"/>
                        </a:lnSpc>
                        <a:spcAft>
                          <a:spcPts val="0"/>
                        </a:spcAft>
                      </a:pPr>
                      <a:r>
                        <a:rPr lang="zh-CN" sz="1200" dirty="0">
                          <a:effectLst/>
                          <a:latin typeface="浪漫雅圆" panose="02010601040101010101" pitchFamily="2" charset="-122"/>
                          <a:ea typeface="浪漫雅圆" panose="02010601040101010101" pitchFamily="2" charset="-122"/>
                        </a:rPr>
                        <a:t>平方和</a:t>
                      </a:r>
                    </a:p>
                  </a:txBody>
                  <a:tcPr marL="0" marR="0" marT="0" marB="0" anchor="b"/>
                </a:tc>
                <a:tc>
                  <a:txBody>
                    <a:bodyPr/>
                    <a:lstStyle/>
                    <a:p>
                      <a:pPr marL="38100" marR="38100" algn="ctr">
                        <a:lnSpc>
                          <a:spcPct val="150000"/>
                        </a:lnSpc>
                        <a:spcAft>
                          <a:spcPts val="0"/>
                        </a:spcAft>
                      </a:pPr>
                      <a:r>
                        <a:rPr lang="en-US" sz="1200" dirty="0" err="1">
                          <a:effectLst/>
                          <a:latin typeface="浪漫雅圆" panose="02010601040101010101" pitchFamily="2" charset="-122"/>
                          <a:ea typeface="浪漫雅圆" panose="02010601040101010101" pitchFamily="2" charset="-122"/>
                        </a:rPr>
                        <a:t>df</a:t>
                      </a:r>
                      <a:endParaRPr lang="zh-CN" sz="1200" dirty="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ct val="150000"/>
                        </a:lnSpc>
                        <a:spcAft>
                          <a:spcPts val="0"/>
                        </a:spcAft>
                      </a:pPr>
                      <a:r>
                        <a:rPr lang="zh-CN" sz="1200" dirty="0">
                          <a:effectLst/>
                          <a:latin typeface="浪漫雅圆" panose="02010601040101010101" pitchFamily="2" charset="-122"/>
                          <a:ea typeface="浪漫雅圆" panose="02010601040101010101" pitchFamily="2" charset="-122"/>
                        </a:rPr>
                        <a:t>均方</a:t>
                      </a:r>
                    </a:p>
                  </a:txBody>
                  <a:tcPr marL="0" marR="0" marT="0" marB="0" anchor="b"/>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F</a:t>
                      </a:r>
                      <a:endParaRPr lang="zh-CN" sz="1200">
                        <a:effectLst/>
                        <a:latin typeface="浪漫雅圆" panose="02010601040101010101" pitchFamily="2" charset="-122"/>
                        <a:ea typeface="浪漫雅圆" panose="02010601040101010101" pitchFamily="2" charset="-122"/>
                      </a:endParaRPr>
                    </a:p>
                  </a:txBody>
                  <a:tcPr marL="0" marR="0" marT="0" marB="0" anchor="b"/>
                </a:tc>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显著性</a:t>
                      </a:r>
                    </a:p>
                  </a:txBody>
                  <a:tcPr marL="0" marR="0" marT="0" marB="0" anchor="b"/>
                </a:tc>
              </a:tr>
              <a:tr h="221467">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组间</a:t>
                      </a: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21970.672</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3</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7323.557</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6.120</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.000</a:t>
                      </a:r>
                      <a:endParaRPr lang="zh-CN" sz="1200">
                        <a:effectLst/>
                        <a:latin typeface="浪漫雅圆" panose="02010601040101010101" pitchFamily="2" charset="-122"/>
                        <a:ea typeface="浪漫雅圆" panose="02010601040101010101" pitchFamily="2" charset="-122"/>
                      </a:endParaRPr>
                    </a:p>
                  </a:txBody>
                  <a:tcPr marL="0" marR="0" marT="0" marB="0"/>
                </a:tc>
              </a:tr>
              <a:tr h="228443">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组内</a:t>
                      </a: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315921.551</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264</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1196.673</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r>
              <a:tr h="228443">
                <a:tc>
                  <a:txBody>
                    <a:bodyPr/>
                    <a:lstStyle/>
                    <a:p>
                      <a:pPr marL="38100" marR="38100" algn="ctr">
                        <a:lnSpc>
                          <a:spcPct val="150000"/>
                        </a:lnSpc>
                        <a:spcAft>
                          <a:spcPts val="0"/>
                        </a:spcAft>
                      </a:pPr>
                      <a:r>
                        <a:rPr lang="zh-CN" sz="1200">
                          <a:effectLst/>
                          <a:latin typeface="浪漫雅圆" panose="02010601040101010101" pitchFamily="2" charset="-122"/>
                          <a:ea typeface="浪漫雅圆" panose="02010601040101010101" pitchFamily="2" charset="-122"/>
                        </a:rPr>
                        <a:t>总数</a:t>
                      </a:r>
                    </a:p>
                  </a:txBody>
                  <a:tcPr marL="0" marR="0" marT="0" marB="0"/>
                </a:tc>
                <a:tc>
                  <a:txBody>
                    <a:bodyPr/>
                    <a:lstStyle/>
                    <a:p>
                      <a:pPr marL="38100" marR="38100" algn="ctr">
                        <a:lnSpc>
                          <a:spcPct val="150000"/>
                        </a:lnSpc>
                        <a:spcAft>
                          <a:spcPts val="0"/>
                        </a:spcAft>
                      </a:pPr>
                      <a:r>
                        <a:rPr lang="en-US" sz="1200">
                          <a:effectLst/>
                          <a:latin typeface="浪漫雅圆" panose="02010601040101010101" pitchFamily="2" charset="-122"/>
                          <a:ea typeface="浪漫雅圆" panose="02010601040101010101" pitchFamily="2" charset="-122"/>
                        </a:rPr>
                        <a:t>337892.223</a:t>
                      </a:r>
                      <a:endParaRPr lang="zh-CN" sz="12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1200" dirty="0">
                          <a:effectLst/>
                          <a:latin typeface="浪漫雅圆" panose="02010601040101010101" pitchFamily="2" charset="-122"/>
                          <a:ea typeface="浪漫雅圆" panose="02010601040101010101" pitchFamily="2" charset="-122"/>
                        </a:rPr>
                        <a:t>267</a:t>
                      </a:r>
                      <a:endParaRPr lang="zh-CN" sz="12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c>
                  <a:txBody>
                    <a:bodyPr/>
                    <a:lstStyle/>
                    <a:p>
                      <a:pPr algn="ctr">
                        <a:lnSpc>
                          <a:spcPct val="150000"/>
                        </a:lnSpc>
                        <a:spcAft>
                          <a:spcPts val="0"/>
                        </a:spcAft>
                      </a:pPr>
                      <a:r>
                        <a:rPr lang="en-US" sz="1200" dirty="0">
                          <a:effectLst/>
                          <a:latin typeface="浪漫雅圆" panose="02010601040101010101" pitchFamily="2" charset="-122"/>
                          <a:ea typeface="浪漫雅圆" panose="02010601040101010101" pitchFamily="2" charset="-122"/>
                        </a:rPr>
                        <a:t> </a:t>
                      </a:r>
                      <a:endParaRPr lang="zh-CN" sz="1200" dirty="0">
                        <a:effectLst/>
                        <a:latin typeface="浪漫雅圆" panose="02010601040101010101" pitchFamily="2" charset="-122"/>
                        <a:ea typeface="浪漫雅圆" panose="02010601040101010101" pitchFamily="2" charset="-122"/>
                      </a:endParaRPr>
                    </a:p>
                  </a:txBody>
                  <a:tcPr marL="0" marR="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108807983"/>
              </p:ext>
            </p:extLst>
          </p:nvPr>
        </p:nvGraphicFramePr>
        <p:xfrm>
          <a:off x="2911931" y="2627012"/>
          <a:ext cx="6994513" cy="5669280"/>
        </p:xfrm>
        <a:graphic>
          <a:graphicData uri="http://schemas.openxmlformats.org/drawingml/2006/table">
            <a:tbl>
              <a:tblPr firstRow="1" firstCol="1" bandRow="1">
                <a:tableStyleId>{5C22544A-7EE6-4342-B048-85BDC9FD1C3A}</a:tableStyleId>
              </a:tblPr>
              <a:tblGrid>
                <a:gridCol w="1006325"/>
                <a:gridCol w="1006325"/>
                <a:gridCol w="1006325"/>
                <a:gridCol w="626035"/>
                <a:gridCol w="737849"/>
                <a:gridCol w="737849"/>
                <a:gridCol w="626035"/>
                <a:gridCol w="626035"/>
                <a:gridCol w="621735"/>
              </a:tblGrid>
              <a:tr h="160634">
                <a:tc rowSpan="2" gridSpan="3">
                  <a:txBody>
                    <a:bodyPr/>
                    <a:lstStyle/>
                    <a:p>
                      <a:pPr algn="ctr">
                        <a:lnSpc>
                          <a:spcPct val="150000"/>
                        </a:lnSpc>
                        <a:spcAft>
                          <a:spcPts val="0"/>
                        </a:spcAft>
                      </a:pPr>
                      <a:r>
                        <a:rPr lang="en-US" sz="800" dirty="0">
                          <a:effectLst/>
                          <a:latin typeface="浪漫雅圆" panose="02010601040101010101" pitchFamily="2" charset="-122"/>
                          <a:ea typeface="浪漫雅圆" panose="02010601040101010101" pitchFamily="2" charset="-122"/>
                        </a:rPr>
                        <a:t> </a:t>
                      </a:r>
                      <a:endParaRPr lang="zh-CN" sz="800" dirty="0">
                        <a:effectLst/>
                        <a:latin typeface="浪漫雅圆" panose="02010601040101010101" pitchFamily="2" charset="-122"/>
                        <a:ea typeface="浪漫雅圆" panose="02010601040101010101" pitchFamily="2" charset="-122"/>
                      </a:endParaRPr>
                    </a:p>
                  </a:txBody>
                  <a:tcPr marL="0" marR="0" marT="0" marB="0" anchor="ctr"/>
                </a:tc>
                <a:tc rowSpan="2" hMerge="1">
                  <a:txBody>
                    <a:bodyPr/>
                    <a:lstStyle/>
                    <a:p>
                      <a:endParaRPr lang="zh-CN" altLang="en-US"/>
                    </a:p>
                  </a:txBody>
                  <a:tcPr/>
                </a:tc>
                <a:tc rowSpan="2" hMerge="1">
                  <a:txBody>
                    <a:bodyPr/>
                    <a:lstStyle/>
                    <a:p>
                      <a:endParaRPr lang="zh-CN" altLang="en-US"/>
                    </a:p>
                  </a:txBody>
                  <a:tcPr/>
                </a:tc>
                <a:tc gridSpan="5">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疵病类别</a:t>
                      </a:r>
                    </a:p>
                  </a:txBody>
                  <a:tcPr marL="0" marR="0"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合计</a:t>
                      </a:r>
                    </a:p>
                  </a:txBody>
                  <a:tcPr marL="0" marR="0" marT="0" marB="0" anchor="b"/>
                </a:tc>
              </a:tr>
              <a:tr h="160634">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尺寸不良</a:t>
                      </a:r>
                    </a:p>
                  </a:txBody>
                  <a:tcPr marL="0" marR="0" marT="0" marB="0" anchor="b"/>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外观不良</a:t>
                      </a:r>
                    </a:p>
                  </a:txBody>
                  <a:tcPr marL="0" marR="0" marT="0" marB="0" anchor="b"/>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主面料疵病</a:t>
                      </a:r>
                    </a:p>
                  </a:txBody>
                  <a:tcPr marL="0" marR="0" marT="0" marB="0" anchor="b"/>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辅料疵病</a:t>
                      </a:r>
                    </a:p>
                  </a:txBody>
                  <a:tcPr marL="0" marR="0" marT="0" marB="0" anchor="b"/>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缝制不良</a:t>
                      </a:r>
                    </a:p>
                  </a:txBody>
                  <a:tcPr marL="0" marR="0" marT="0" marB="0" anchor="b"/>
                </a:tc>
                <a:tc vMerge="1">
                  <a:txBody>
                    <a:bodyPr/>
                    <a:lstStyle/>
                    <a:p>
                      <a:endParaRPr lang="zh-CN" altLang="en-US"/>
                    </a:p>
                  </a:txBody>
                  <a:tcPr/>
                </a:tc>
              </a:tr>
              <a:tr h="160634">
                <a:tc rowSpan="24">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供应商</a:t>
                      </a:r>
                    </a:p>
                  </a:txBody>
                  <a:tcPr marL="0" marR="0" marT="0" marB="0"/>
                </a:tc>
                <a:tc rowSpan="6">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DK</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zh-CN" sz="800" dirty="0">
                          <a:effectLst/>
                          <a:latin typeface="浪漫雅圆" panose="02010601040101010101" pitchFamily="2" charset="-122"/>
                          <a:ea typeface="浪漫雅圆" panose="02010601040101010101" pitchFamily="2" charset="-122"/>
                        </a:rPr>
                        <a:t>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76</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126</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dirty="0">
                          <a:effectLst/>
                          <a:latin typeface="浪漫雅圆" panose="02010601040101010101" pitchFamily="2" charset="-122"/>
                          <a:ea typeface="浪漫雅圆" panose="02010601040101010101" pitchFamily="2" charset="-122"/>
                        </a:rPr>
                        <a:t>期望的计数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8.9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73.3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15.5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17.4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126.0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供应商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8.7%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60.3%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11.9%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dirty="0">
                          <a:effectLst/>
                          <a:latin typeface="浪漫雅圆" panose="02010601040101010101" pitchFamily="2" charset="-122"/>
                          <a:ea typeface="浪漫雅圆" panose="02010601040101010101" pitchFamily="2" charset="-122"/>
                        </a:rPr>
                        <a:t>疵病类别 中的</a:t>
                      </a:r>
                      <a:r>
                        <a:rPr lang="en-US" sz="800" dirty="0">
                          <a:effectLst/>
                          <a:latin typeface="浪漫雅圆" panose="02010601040101010101" pitchFamily="2" charset="-122"/>
                          <a:ea typeface="浪漫雅圆" panose="02010601040101010101" pitchFamily="2" charset="-122"/>
                        </a:rPr>
                        <a:t> %</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57.9%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48.7%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48.5%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40.5%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34.8%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47.0%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总数的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28.4%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47.0%</a:t>
                      </a:r>
                      <a:endParaRPr lang="zh-CN" sz="800">
                        <a:effectLst/>
                        <a:latin typeface="浪漫雅圆" panose="02010601040101010101" pitchFamily="2" charset="-122"/>
                        <a:ea typeface="浪漫雅圆" panose="02010601040101010101" pitchFamily="2" charset="-122"/>
                      </a:endParaRPr>
                    </a:p>
                  </a:txBody>
                  <a:tcPr marL="0" marR="0" marT="0" marB="0"/>
                </a:tc>
              </a:tr>
              <a:tr h="163961">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调整残差</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nchor="ctr"/>
                </a:tc>
              </a:tr>
              <a:tr h="160634">
                <a:tc vMerge="1">
                  <a:txBody>
                    <a:bodyPr/>
                    <a:lstStyle/>
                    <a:p>
                      <a:endParaRPr lang="zh-CN" altLang="en-US"/>
                    </a:p>
                  </a:txBody>
                  <a:tcPr/>
                </a:tc>
                <a:tc rowSpan="6">
                  <a:txBody>
                    <a:bodyPr/>
                    <a:lstStyle/>
                    <a:p>
                      <a:pPr marL="38100" marR="38100" algn="ctr">
                        <a:lnSpc>
                          <a:spcPct val="150000"/>
                        </a:lnSpc>
                        <a:spcAft>
                          <a:spcPts val="0"/>
                        </a:spcAft>
                      </a:pPr>
                      <a:r>
                        <a:rPr lang="zh-CN" sz="800" dirty="0">
                          <a:effectLst/>
                          <a:latin typeface="浪漫雅圆" panose="02010601040101010101" pitchFamily="2" charset="-122"/>
                          <a:ea typeface="浪漫雅圆" panose="02010601040101010101" pitchFamily="2" charset="-122"/>
                        </a:rPr>
                        <a:t>时尚俪人</a:t>
                      </a:r>
                    </a:p>
                  </a:txBody>
                  <a:tcPr marL="0" marR="0" marT="0" marB="0"/>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计数</a:t>
                      </a: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3</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3</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46</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期望的计数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26.8</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46.0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供应商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63.0%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19.6%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疵病类别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15.8%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18.6%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9.1%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24.3%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8.7%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17.2%</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总数的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17.2%</a:t>
                      </a:r>
                      <a:endParaRPr lang="zh-CN" sz="800">
                        <a:effectLst/>
                        <a:latin typeface="浪漫雅圆" panose="02010601040101010101" pitchFamily="2" charset="-122"/>
                        <a:ea typeface="浪漫雅圆" panose="02010601040101010101" pitchFamily="2" charset="-122"/>
                      </a:endParaRPr>
                    </a:p>
                  </a:txBody>
                  <a:tcPr marL="0" marR="0" marT="0" marB="0"/>
                </a:tc>
              </a:tr>
              <a:tr h="163961">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调整残差</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nchor="ctr"/>
                </a:tc>
              </a:tr>
              <a:tr h="160634">
                <a:tc vMerge="1">
                  <a:txBody>
                    <a:bodyPr/>
                    <a:lstStyle/>
                    <a:p>
                      <a:endParaRPr lang="zh-CN" altLang="en-US"/>
                    </a:p>
                  </a:txBody>
                  <a:tcPr/>
                </a:tc>
                <a:tc rowSpan="6">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KAKA</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39</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期望的计数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22.7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39.0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供应商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43.6%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25.6%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17.9%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疵病类别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21.1%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30.3%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2.7%</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30.4%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14.6%</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总数的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.4%</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14.6%</a:t>
                      </a:r>
                      <a:endParaRPr lang="zh-CN" sz="800">
                        <a:effectLst/>
                        <a:latin typeface="浪漫雅圆" panose="02010601040101010101" pitchFamily="2" charset="-122"/>
                        <a:ea typeface="浪漫雅圆" panose="02010601040101010101" pitchFamily="2" charset="-122"/>
                      </a:endParaRPr>
                    </a:p>
                  </a:txBody>
                  <a:tcPr marL="0" marR="0" marT="0" marB="0"/>
                </a:tc>
              </a:tr>
              <a:tr h="163961">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调整残差</a:t>
                      </a: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.8</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-2.2</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nchor="ctr"/>
                </a:tc>
              </a:tr>
              <a:tr h="160634">
                <a:tc vMerge="1">
                  <a:txBody>
                    <a:bodyPr/>
                    <a:lstStyle/>
                    <a:p>
                      <a:endParaRPr lang="zh-CN" altLang="en-US"/>
                    </a:p>
                  </a:txBody>
                  <a:tcPr/>
                </a:tc>
                <a:tc rowSpan="6">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定型娇</a:t>
                      </a:r>
                    </a:p>
                  </a:txBody>
                  <a:tcPr marL="0" marR="0" marT="0" marB="0"/>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12</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57</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期望的计数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33.2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4.9</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57.0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供应商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59.6%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21.1%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10.5%</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疵病类别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32.4%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26.1%</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21.3%</a:t>
                      </a:r>
                      <a:endParaRPr lang="zh-CN" sz="800">
                        <a:effectLst/>
                        <a:latin typeface="浪漫雅圆" panose="02010601040101010101" pitchFamily="2" charset="-122"/>
                        <a:ea typeface="浪漫雅圆" panose="02010601040101010101" pitchFamily="2" charset="-122"/>
                      </a:endParaRPr>
                    </a:p>
                  </a:txBody>
                  <a:tcPr marL="0" marR="0" marT="0" marB="0"/>
                </a:tc>
              </a:tr>
              <a:tr h="160634">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总数的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4.5%</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2.2%</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21.3%</a:t>
                      </a:r>
                      <a:endParaRPr lang="zh-CN" sz="800">
                        <a:effectLst/>
                        <a:latin typeface="浪漫雅圆" panose="02010601040101010101" pitchFamily="2" charset="-122"/>
                        <a:ea typeface="浪漫雅圆" panose="02010601040101010101" pitchFamily="2" charset="-122"/>
                      </a:endParaRPr>
                    </a:p>
                  </a:txBody>
                  <a:tcPr marL="0" marR="0" marT="0" marB="0"/>
                </a:tc>
              </a:tr>
              <a:tr h="163961">
                <a:tc vMerge="1">
                  <a:txBody>
                    <a:bodyPr/>
                    <a:lstStyle/>
                    <a:p>
                      <a:endParaRPr lang="zh-CN" altLang="en-US"/>
                    </a:p>
                  </a:txBody>
                  <a:tcPr/>
                </a:tc>
                <a:tc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调整残差</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-1.4</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.6</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algn="ctr">
                        <a:lnSpc>
                          <a:spcPct val="150000"/>
                        </a:lnSpc>
                        <a:spcAft>
                          <a:spcPts val="0"/>
                        </a:spcAft>
                      </a:pP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nchor="ctr"/>
                </a:tc>
              </a:tr>
              <a:tr h="160634">
                <a:tc rowSpan="5" gridSpan="2">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合计</a:t>
                      </a:r>
                    </a:p>
                  </a:txBody>
                  <a:tcPr marL="0" marR="0" marT="0" marB="0"/>
                </a:tc>
                <a:tc rowSpan="5" h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19</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156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37</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23</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268</a:t>
                      </a:r>
                      <a:endParaRPr lang="zh-CN" sz="800" dirty="0">
                        <a:effectLst/>
                        <a:latin typeface="浪漫雅圆" panose="02010601040101010101" pitchFamily="2" charset="-122"/>
                        <a:ea typeface="浪漫雅圆" panose="02010601040101010101" pitchFamily="2" charset="-122"/>
                      </a:endParaRPr>
                    </a:p>
                  </a:txBody>
                  <a:tcPr marL="0" marR="0" marT="0" marB="0"/>
                </a:tc>
              </a:tr>
              <a:tr h="160634">
                <a:tc gridSpan="2" vMerge="1">
                  <a:txBody>
                    <a:bodyPr/>
                    <a:lstStyle/>
                    <a:p>
                      <a:endParaRPr lang="zh-CN" altLang="en-US"/>
                    </a:p>
                  </a:txBody>
                  <a:tcPr/>
                </a:tc>
                <a:tc hMerge="1"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期望的计数</a:t>
                      </a: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19.0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156.0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33.0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37.0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23.0</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268.0</a:t>
                      </a:r>
                      <a:endParaRPr lang="zh-CN" sz="800" dirty="0">
                        <a:effectLst/>
                        <a:latin typeface="浪漫雅圆" panose="02010601040101010101" pitchFamily="2" charset="-122"/>
                        <a:ea typeface="浪漫雅圆" panose="02010601040101010101" pitchFamily="2" charset="-122"/>
                      </a:endParaRPr>
                    </a:p>
                  </a:txBody>
                  <a:tcPr marL="0" marR="0" marT="0" marB="0"/>
                </a:tc>
              </a:tr>
              <a:tr h="160634">
                <a:tc gridSpan="2" vMerge="1">
                  <a:txBody>
                    <a:bodyPr/>
                    <a:lstStyle/>
                    <a:p>
                      <a:endParaRPr lang="zh-CN" altLang="en-US"/>
                    </a:p>
                  </a:txBody>
                  <a:tcPr/>
                </a:tc>
                <a:tc hMerge="1"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供应商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7.1%</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58.2%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13.8%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8.6%</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100.0%</a:t>
                      </a:r>
                      <a:endParaRPr lang="zh-CN" sz="800" dirty="0">
                        <a:effectLst/>
                        <a:latin typeface="浪漫雅圆" panose="02010601040101010101" pitchFamily="2" charset="-122"/>
                        <a:ea typeface="浪漫雅圆" panose="02010601040101010101" pitchFamily="2" charset="-122"/>
                      </a:endParaRPr>
                    </a:p>
                  </a:txBody>
                  <a:tcPr marL="0" marR="0" marT="0" marB="0"/>
                </a:tc>
              </a:tr>
              <a:tr h="160634">
                <a:tc gridSpan="2" vMerge="1">
                  <a:txBody>
                    <a:bodyPr/>
                    <a:lstStyle/>
                    <a:p>
                      <a:endParaRPr lang="zh-CN" altLang="en-US"/>
                    </a:p>
                  </a:txBody>
                  <a:tcPr/>
                </a:tc>
                <a:tc hMerge="1"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疵病类别 中的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100.0%</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100.0%</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100.0%</a:t>
                      </a:r>
                      <a:endParaRPr lang="zh-CN" sz="800" dirty="0">
                        <a:effectLst/>
                        <a:latin typeface="浪漫雅圆" panose="02010601040101010101" pitchFamily="2" charset="-122"/>
                        <a:ea typeface="浪漫雅圆" panose="02010601040101010101" pitchFamily="2" charset="-122"/>
                      </a:endParaRPr>
                    </a:p>
                  </a:txBody>
                  <a:tcPr marL="0" marR="0" marT="0" marB="0"/>
                </a:tc>
              </a:tr>
              <a:tr h="160634">
                <a:tc gridSpan="2" vMerge="1">
                  <a:txBody>
                    <a:bodyPr/>
                    <a:lstStyle/>
                    <a:p>
                      <a:endParaRPr lang="zh-CN" altLang="en-US"/>
                    </a:p>
                  </a:txBody>
                  <a:tcPr/>
                </a:tc>
                <a:tc hMerge="1" vMerge="1">
                  <a:txBody>
                    <a:bodyPr/>
                    <a:lstStyle/>
                    <a:p>
                      <a:endParaRPr lang="zh-CN" altLang="en-US"/>
                    </a:p>
                  </a:txBody>
                  <a:tcPr/>
                </a:tc>
                <a:tc>
                  <a:txBody>
                    <a:bodyPr/>
                    <a:lstStyle/>
                    <a:p>
                      <a:pPr marL="38100" marR="38100" algn="ctr">
                        <a:lnSpc>
                          <a:spcPct val="150000"/>
                        </a:lnSpc>
                        <a:spcAft>
                          <a:spcPts val="0"/>
                        </a:spcAft>
                      </a:pPr>
                      <a:r>
                        <a:rPr lang="zh-CN" sz="800">
                          <a:effectLst/>
                          <a:latin typeface="浪漫雅圆" panose="02010601040101010101" pitchFamily="2" charset="-122"/>
                          <a:ea typeface="浪漫雅圆" panose="02010601040101010101" pitchFamily="2" charset="-122"/>
                        </a:rPr>
                        <a:t>总数的</a:t>
                      </a:r>
                      <a:r>
                        <a:rPr lang="en-US" sz="800">
                          <a:effectLst/>
                          <a:latin typeface="浪漫雅圆" panose="02010601040101010101" pitchFamily="2" charset="-122"/>
                          <a:ea typeface="浪漫雅圆" panose="02010601040101010101" pitchFamily="2" charset="-122"/>
                        </a:rPr>
                        <a:t> %</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7.1%</a:t>
                      </a:r>
                      <a:endParaRPr lang="zh-CN" sz="800" dirty="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58.2%</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12.3%</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13.8%</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a:effectLst/>
                          <a:latin typeface="浪漫雅圆" panose="02010601040101010101" pitchFamily="2" charset="-122"/>
                          <a:ea typeface="浪漫雅圆" panose="02010601040101010101" pitchFamily="2" charset="-122"/>
                        </a:rPr>
                        <a:t>8.6%</a:t>
                      </a:r>
                      <a:endParaRPr lang="zh-CN" sz="800">
                        <a:effectLst/>
                        <a:latin typeface="浪漫雅圆" panose="02010601040101010101" pitchFamily="2" charset="-122"/>
                        <a:ea typeface="浪漫雅圆" panose="02010601040101010101" pitchFamily="2" charset="-122"/>
                      </a:endParaRPr>
                    </a:p>
                  </a:txBody>
                  <a:tcPr marL="0" marR="0" marT="0" marB="0"/>
                </a:tc>
                <a:tc>
                  <a:txBody>
                    <a:bodyPr/>
                    <a:lstStyle/>
                    <a:p>
                      <a:pPr marL="38100" marR="38100" algn="ctr">
                        <a:lnSpc>
                          <a:spcPct val="150000"/>
                        </a:lnSpc>
                        <a:spcAft>
                          <a:spcPts val="0"/>
                        </a:spcAft>
                      </a:pPr>
                      <a:r>
                        <a:rPr lang="en-US" sz="800" dirty="0">
                          <a:effectLst/>
                          <a:latin typeface="浪漫雅圆" panose="02010601040101010101" pitchFamily="2" charset="-122"/>
                          <a:ea typeface="浪漫雅圆" panose="02010601040101010101" pitchFamily="2" charset="-122"/>
                        </a:rPr>
                        <a:t>100.0%</a:t>
                      </a:r>
                      <a:endParaRPr lang="zh-CN" sz="800" dirty="0">
                        <a:effectLst/>
                        <a:latin typeface="浪漫雅圆" panose="02010601040101010101" pitchFamily="2" charset="-122"/>
                        <a:ea typeface="浪漫雅圆" panose="02010601040101010101" pitchFamily="2" charset="-122"/>
                      </a:endParaRPr>
                    </a:p>
                  </a:txBody>
                  <a:tcPr marL="0" marR="0" marT="0" marB="0"/>
                </a:tc>
              </a:tr>
            </a:tbl>
          </a:graphicData>
        </a:graphic>
      </p:graphicFrame>
    </p:spTree>
    <p:extLst>
      <p:ext uri="{BB962C8B-B14F-4D97-AF65-F5344CB8AC3E}">
        <p14:creationId xmlns:p14="http://schemas.microsoft.com/office/powerpoint/2010/main" val="140973006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1114</TotalTime>
  <Words>2057</Words>
  <Application>Microsoft Office PowerPoint</Application>
  <PresentationFormat>自定义</PresentationFormat>
  <Paragraphs>786</Paragraphs>
  <Slides>15</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Cambria Math</vt:lpstr>
      <vt:lpstr>Arial</vt:lpstr>
      <vt:lpstr>宋体</vt:lpstr>
      <vt:lpstr>方正舒体</vt:lpstr>
      <vt:lpstr>张海山锐谐体</vt:lpstr>
      <vt:lpstr>Calibri</vt:lpstr>
      <vt:lpstr>Century Gothic</vt:lpstr>
      <vt:lpstr>浪漫雅圆</vt:lpstr>
      <vt:lpstr>Wingdings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deeplm</cp:lastModifiedBy>
  <cp:revision>102</cp:revision>
  <dcterms:created xsi:type="dcterms:W3CDTF">2016-10-24T19:25:18Z</dcterms:created>
  <dcterms:modified xsi:type="dcterms:W3CDTF">2016-11-19T15:47:07Z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2015-07-02T00:00:00Z</vt:filetime>
  </property>
  <property fmtid="{D5CDD505-2E9C-101B-9397-08002B2CF9AE}" pid="3" name="LastSaved">
    <vt:filetime>2016-10-24T00:00:00Z</vt:filetime>
  </property>
</Properties>
</file>