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74" r:id="rId3"/>
    <p:sldId id="276" r:id="rId4"/>
    <p:sldId id="277" r:id="rId5"/>
    <p:sldId id="280" r:id="rId6"/>
    <p:sldId id="281" r:id="rId7"/>
    <p:sldId id="285" r:id="rId8"/>
    <p:sldId id="283" r:id="rId9"/>
    <p:sldId id="293" r:id="rId10"/>
    <p:sldId id="294" r:id="rId11"/>
    <p:sldId id="295" r:id="rId12"/>
    <p:sldId id="288" r:id="rId13"/>
    <p:sldId id="292" r:id="rId14"/>
  </p:sldIdLst>
  <p:sldSz cx="10058400" cy="7772400"/>
  <p:notesSz cx="10058400" cy="77724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MingLiU" panose="02020509000000000000" pitchFamily="49" charset="-120"/>
      <p:regular r:id="rId20"/>
    </p:embeddedFont>
    <p:embeddedFont>
      <p:font typeface="微软雅黑" panose="020B0503020204020204" pitchFamily="34" charset="-122"/>
      <p:regular r:id="rId21"/>
      <p:bold r:id="rId22"/>
    </p:embeddedFont>
    <p:embeddedFont>
      <p:font typeface="浪漫雅圆" panose="02010601040101010101" pitchFamily="2" charset="-122"/>
      <p:regular r:id="rId23"/>
    </p:embeddedFont>
    <p:embeddedFont>
      <p:font typeface="方正舒体" panose="02010601030101010101" pitchFamily="2" charset="-122"/>
      <p:regular r:id="rId24"/>
    </p:embeddedFont>
    <p:embeddedFont>
      <p:font typeface="Cambria Math" panose="02040503050406030204" pitchFamily="18" charset="0"/>
      <p:regular r:id="rId25"/>
    </p:embeddedFont>
    <p:embeddedFont>
      <p:font typeface="张海山锐谐体" panose="02000000000000000000" pitchFamily="2" charset="-122"/>
      <p:regular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69">
          <p15:clr>
            <a:srgbClr val="A4A3A4"/>
          </p15:clr>
        </p15:guide>
        <p15:guide id="2" pos="2076">
          <p15:clr>
            <a:srgbClr val="A4A3A4"/>
          </p15:clr>
        </p15:guide>
        <p15:guide id="3" pos="6078">
          <p15:clr>
            <a:srgbClr val="A4A3A4"/>
          </p15:clr>
        </p15:guide>
        <p15:guide id="4" pos="28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580"/>
    <a:srgbClr val="A6CC87"/>
    <a:srgbClr val="58C4CA"/>
    <a:srgbClr val="F04E24"/>
    <a:srgbClr val="FE8E82"/>
    <a:srgbClr val="969696"/>
    <a:srgbClr val="BFD4E8"/>
    <a:srgbClr val="C2D7EA"/>
    <a:srgbClr val="BED4E7"/>
    <a:srgbClr val="99B5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>
      <p:cViewPr varScale="1">
        <p:scale>
          <a:sx n="64" d="100"/>
          <a:sy n="64" d="100"/>
        </p:scale>
        <p:origin x="1404" y="60"/>
      </p:cViewPr>
      <p:guideLst>
        <p:guide orient="horz" pos="1069"/>
        <p:guide pos="2076"/>
        <p:guide pos="6078"/>
        <p:guide pos="282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24D37F-5766-462A-971A-C2E889F7AA3D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24D37F-5766-462A-971A-C2E889F7AA3D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431925" y="1143000"/>
            <a:ext cx="3994150" cy="3086100"/>
          </a:xfrm>
          <a:prstGeom prst="rect">
            <a:avLst/>
          </a:prstGeo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9924D37F-5766-462A-971A-C2E889F7AA3D}" type="slidenum">
              <a:rPr lang="zh-CN" altLang="en-US" smtClean="0"/>
              <a:t>12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431925" y="1143000"/>
            <a:ext cx="3994150" cy="308610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zh-CN" altLang="en-US"/>
              <a:t>模板来自于 </a:t>
            </a:r>
            <a:r>
              <a:rPr lang="en-US" altLang="zh-CN"/>
              <a:t>http://docer.wps.cn</a:t>
            </a:r>
            <a:endParaRPr lang="zh-CN" altLang="en-US"/>
          </a:p>
        </p:txBody>
      </p:sp>
      <p:sp>
        <p:nvSpPr>
          <p:cNvPr id="6148" name="灯片编号占位符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DC78199-AFED-489B-8D92-ADEC022E4FF0}" type="slidenum">
              <a:rPr lang="zh-CN" altLang="en-US" smtClean="0">
                <a:latin typeface="Calibri" panose="020F0502020204030204" pitchFamily="34" charset="0"/>
                <a:ea typeface="宋体" panose="02010600030101010101" pitchFamily="2" charset="-122"/>
              </a:rPr>
              <a:t>13</a:t>
            </a:fld>
            <a:endParaRPr lang="zh-CN" altLang="en-US"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67945">
              <a:lnSpc>
                <a:spcPct val="100000"/>
              </a:lnSpc>
            </a:pPr>
            <a:r>
              <a:rPr spc="15" dirty="0"/>
              <a:t>C</a:t>
            </a:r>
            <a:r>
              <a:rPr spc="-5" dirty="0"/>
              <a:t>omple</a:t>
            </a:r>
            <a:r>
              <a:rPr spc="-15" dirty="0"/>
              <a:t>te</a:t>
            </a:r>
            <a:r>
              <a:rPr spc="-10" dirty="0"/>
              <a:t> </a:t>
            </a:r>
            <a:r>
              <a:rPr spc="-5" dirty="0"/>
              <a:t>Guide</a:t>
            </a:r>
            <a:r>
              <a:rPr spc="-10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-10" dirty="0"/>
              <a:t> USPS </a:t>
            </a:r>
            <a:r>
              <a:rPr spc="-30" dirty="0"/>
              <a:t>I</a:t>
            </a:r>
            <a:r>
              <a:rPr spc="-10" dirty="0"/>
              <a:t>n</a:t>
            </a:r>
            <a:r>
              <a:rPr spc="-20" dirty="0"/>
              <a:t>t</a:t>
            </a:r>
            <a:r>
              <a:rPr spc="-40" dirty="0"/>
              <a:t>e</a:t>
            </a:r>
            <a:r>
              <a:rPr spc="-25" dirty="0"/>
              <a:t>r</a:t>
            </a:r>
            <a:r>
              <a:rPr spc="-15" dirty="0"/>
              <a:t>national</a:t>
            </a:r>
            <a:r>
              <a:rPr spc="-10" dirty="0"/>
              <a:t> </a:t>
            </a:r>
            <a:r>
              <a:rPr spc="10" dirty="0"/>
              <a:t>Shipping</a:t>
            </a:r>
            <a:r>
              <a:rPr dirty="0"/>
              <a:t>  </a:t>
            </a:r>
            <a:r>
              <a:rPr spc="-20" dirty="0"/>
              <a:t> </a:t>
            </a:r>
            <a:r>
              <a:rPr spc="-229" dirty="0"/>
              <a:t>•</a:t>
            </a:r>
            <a:r>
              <a:rPr dirty="0"/>
              <a:t>  </a:t>
            </a:r>
            <a:r>
              <a:rPr spc="-20" dirty="0"/>
              <a:t> </a:t>
            </a: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108DC7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67945">
              <a:lnSpc>
                <a:spcPct val="100000"/>
              </a:lnSpc>
            </a:pPr>
            <a:r>
              <a:rPr spc="15" dirty="0"/>
              <a:t>C</a:t>
            </a:r>
            <a:r>
              <a:rPr spc="-5" dirty="0"/>
              <a:t>omple</a:t>
            </a:r>
            <a:r>
              <a:rPr spc="-15" dirty="0"/>
              <a:t>te</a:t>
            </a:r>
            <a:r>
              <a:rPr spc="-10" dirty="0"/>
              <a:t> </a:t>
            </a:r>
            <a:r>
              <a:rPr spc="-5" dirty="0"/>
              <a:t>Guide</a:t>
            </a:r>
            <a:r>
              <a:rPr spc="-10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-10" dirty="0"/>
              <a:t> USPS </a:t>
            </a:r>
            <a:r>
              <a:rPr spc="-30" dirty="0"/>
              <a:t>I</a:t>
            </a:r>
            <a:r>
              <a:rPr spc="-10" dirty="0"/>
              <a:t>n</a:t>
            </a:r>
            <a:r>
              <a:rPr spc="-20" dirty="0"/>
              <a:t>t</a:t>
            </a:r>
            <a:r>
              <a:rPr spc="-40" dirty="0"/>
              <a:t>e</a:t>
            </a:r>
            <a:r>
              <a:rPr spc="-25" dirty="0"/>
              <a:t>r</a:t>
            </a:r>
            <a:r>
              <a:rPr spc="-15" dirty="0"/>
              <a:t>national</a:t>
            </a:r>
            <a:r>
              <a:rPr spc="-10" dirty="0"/>
              <a:t> </a:t>
            </a:r>
            <a:r>
              <a:rPr spc="10" dirty="0"/>
              <a:t>Shipping</a:t>
            </a:r>
            <a:r>
              <a:rPr dirty="0"/>
              <a:t>  </a:t>
            </a:r>
            <a:r>
              <a:rPr spc="-20" dirty="0"/>
              <a:t> </a:t>
            </a:r>
            <a:r>
              <a:rPr spc="-229" dirty="0"/>
              <a:t>•</a:t>
            </a:r>
            <a:r>
              <a:rPr dirty="0"/>
              <a:t>  </a:t>
            </a:r>
            <a:r>
              <a:rPr spc="-20" dirty="0"/>
              <a:t> </a:t>
            </a: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bk object 174"/>
          <p:cNvSpPr/>
          <p:nvPr/>
        </p:nvSpPr>
        <p:spPr>
          <a:xfrm>
            <a:off x="0" y="0"/>
            <a:ext cx="3347085" cy="7772400"/>
          </a:xfrm>
          <a:custGeom>
            <a:avLst/>
            <a:gdLst/>
            <a:ahLst/>
            <a:cxnLst/>
            <a:rect l="l" t="t" r="r" b="b"/>
            <a:pathLst>
              <a:path w="3347085" h="7772400">
                <a:moveTo>
                  <a:pt x="0" y="7772400"/>
                </a:moveTo>
                <a:lnTo>
                  <a:pt x="3346704" y="7772400"/>
                </a:lnTo>
                <a:lnTo>
                  <a:pt x="3346704" y="0"/>
                </a:lnTo>
                <a:lnTo>
                  <a:pt x="0" y="0"/>
                </a:lnTo>
                <a:lnTo>
                  <a:pt x="0" y="7772400"/>
                </a:lnTo>
                <a:close/>
              </a:path>
            </a:pathLst>
          </a:custGeom>
          <a:solidFill>
            <a:srgbClr val="108D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108DC7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11/30/2017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67945">
              <a:lnSpc>
                <a:spcPct val="100000"/>
              </a:lnSpc>
            </a:pPr>
            <a:r>
              <a:rPr spc="15" dirty="0"/>
              <a:t>C</a:t>
            </a:r>
            <a:r>
              <a:rPr spc="-5" dirty="0"/>
              <a:t>omple</a:t>
            </a:r>
            <a:r>
              <a:rPr spc="-15" dirty="0"/>
              <a:t>te</a:t>
            </a:r>
            <a:r>
              <a:rPr spc="-10" dirty="0"/>
              <a:t> </a:t>
            </a:r>
            <a:r>
              <a:rPr spc="-5" dirty="0"/>
              <a:t>Guide</a:t>
            </a:r>
            <a:r>
              <a:rPr spc="-10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-10" dirty="0"/>
              <a:t> USPS </a:t>
            </a:r>
            <a:r>
              <a:rPr spc="-30" dirty="0"/>
              <a:t>I</a:t>
            </a:r>
            <a:r>
              <a:rPr spc="-10" dirty="0"/>
              <a:t>n</a:t>
            </a:r>
            <a:r>
              <a:rPr spc="-20" dirty="0"/>
              <a:t>t</a:t>
            </a:r>
            <a:r>
              <a:rPr spc="-40" dirty="0"/>
              <a:t>e</a:t>
            </a:r>
            <a:r>
              <a:rPr spc="-25" dirty="0"/>
              <a:t>r</a:t>
            </a:r>
            <a:r>
              <a:rPr spc="-15" dirty="0"/>
              <a:t>national</a:t>
            </a:r>
            <a:r>
              <a:rPr spc="-10" dirty="0"/>
              <a:t> </a:t>
            </a:r>
            <a:r>
              <a:rPr spc="10" dirty="0"/>
              <a:t>Shipping</a:t>
            </a:r>
            <a:r>
              <a:rPr dirty="0"/>
              <a:t>  </a:t>
            </a:r>
            <a:r>
              <a:rPr spc="-20" dirty="0"/>
              <a:t> </a:t>
            </a:r>
            <a:r>
              <a:rPr spc="-229" dirty="0"/>
              <a:t>•</a:t>
            </a:r>
            <a:r>
              <a:rPr dirty="0"/>
              <a:t>  </a:t>
            </a:r>
            <a:r>
              <a:rPr spc="-20" dirty="0"/>
              <a:t> </a:t>
            </a: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rgbClr val="108DC7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11/30/2017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67945">
              <a:lnSpc>
                <a:spcPct val="100000"/>
              </a:lnSpc>
            </a:pPr>
            <a:r>
              <a:rPr spc="15" dirty="0"/>
              <a:t>C</a:t>
            </a:r>
            <a:r>
              <a:rPr spc="-5" dirty="0"/>
              <a:t>omple</a:t>
            </a:r>
            <a:r>
              <a:rPr spc="-15" dirty="0"/>
              <a:t>te</a:t>
            </a:r>
            <a:r>
              <a:rPr spc="-10" dirty="0"/>
              <a:t> </a:t>
            </a:r>
            <a:r>
              <a:rPr spc="-5" dirty="0"/>
              <a:t>Guide</a:t>
            </a:r>
            <a:r>
              <a:rPr spc="-10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-10" dirty="0"/>
              <a:t> USPS </a:t>
            </a:r>
            <a:r>
              <a:rPr spc="-30" dirty="0"/>
              <a:t>I</a:t>
            </a:r>
            <a:r>
              <a:rPr spc="-10" dirty="0"/>
              <a:t>n</a:t>
            </a:r>
            <a:r>
              <a:rPr spc="-20" dirty="0"/>
              <a:t>t</a:t>
            </a:r>
            <a:r>
              <a:rPr spc="-40" dirty="0"/>
              <a:t>e</a:t>
            </a:r>
            <a:r>
              <a:rPr spc="-25" dirty="0"/>
              <a:t>r</a:t>
            </a:r>
            <a:r>
              <a:rPr spc="-15" dirty="0"/>
              <a:t>national</a:t>
            </a:r>
            <a:r>
              <a:rPr spc="-10" dirty="0"/>
              <a:t> </a:t>
            </a:r>
            <a:r>
              <a:rPr spc="10" dirty="0"/>
              <a:t>Shipping</a:t>
            </a:r>
            <a:r>
              <a:rPr dirty="0"/>
              <a:t>  </a:t>
            </a:r>
            <a:r>
              <a:rPr spc="-20" dirty="0"/>
              <a:t> </a:t>
            </a:r>
            <a:r>
              <a:rPr spc="-229" dirty="0"/>
              <a:t>•</a:t>
            </a:r>
            <a:r>
              <a:rPr dirty="0"/>
              <a:t>  </a:t>
            </a:r>
            <a:r>
              <a:rPr spc="-20" dirty="0"/>
              <a:t> </a:t>
            </a: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11/30/2017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231F20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67945">
              <a:lnSpc>
                <a:spcPct val="100000"/>
              </a:lnSpc>
            </a:pPr>
            <a:r>
              <a:rPr spc="15" dirty="0"/>
              <a:t>C</a:t>
            </a:r>
            <a:r>
              <a:rPr spc="-5" dirty="0"/>
              <a:t>omple</a:t>
            </a:r>
            <a:r>
              <a:rPr spc="-15" dirty="0"/>
              <a:t>te</a:t>
            </a:r>
            <a:r>
              <a:rPr spc="-10" dirty="0"/>
              <a:t> </a:t>
            </a:r>
            <a:r>
              <a:rPr spc="-5" dirty="0"/>
              <a:t>Guide</a:t>
            </a:r>
            <a:r>
              <a:rPr spc="-10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-10" dirty="0"/>
              <a:t> USPS </a:t>
            </a:r>
            <a:r>
              <a:rPr spc="-30" dirty="0"/>
              <a:t>I</a:t>
            </a:r>
            <a:r>
              <a:rPr spc="-10" dirty="0"/>
              <a:t>n</a:t>
            </a:r>
            <a:r>
              <a:rPr spc="-20" dirty="0"/>
              <a:t>t</a:t>
            </a:r>
            <a:r>
              <a:rPr spc="-40" dirty="0"/>
              <a:t>e</a:t>
            </a:r>
            <a:r>
              <a:rPr spc="-25" dirty="0"/>
              <a:t>r</a:t>
            </a:r>
            <a:r>
              <a:rPr spc="-15" dirty="0"/>
              <a:t>national</a:t>
            </a:r>
            <a:r>
              <a:rPr spc="-10" dirty="0"/>
              <a:t> </a:t>
            </a:r>
            <a:r>
              <a:rPr spc="10" dirty="0"/>
              <a:t>Shipping</a:t>
            </a:r>
            <a:r>
              <a:rPr dirty="0"/>
              <a:t>  </a:t>
            </a:r>
            <a:r>
              <a:rPr spc="-20" dirty="0"/>
              <a:t> </a:t>
            </a:r>
            <a:r>
              <a:rPr spc="-229" dirty="0"/>
              <a:t>•</a:t>
            </a:r>
            <a:r>
              <a:rPr dirty="0"/>
              <a:t>  </a:t>
            </a:r>
            <a:r>
              <a:rPr spc="-20" dirty="0"/>
              <a:t> </a:t>
            </a: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02920" y="7228332"/>
            <a:ext cx="2313432" cy="276999"/>
          </a:xfrm>
        </p:spPr>
        <p:txBody>
          <a:bodyPr/>
          <a:lstStyle/>
          <a:p>
            <a:fld id="{1D34863F-04EA-4586-B2C2-903B455E8466}" type="datetimeFigureOut">
              <a:rPr lang="zh-CN" altLang="en-US" smtClean="0"/>
              <a:t>2017/11/30 Thursday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419856" y="7228332"/>
            <a:ext cx="3218687" cy="27699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47EAF-59D8-4AB9-8DE3-84BD599ABF9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44500" y="283132"/>
            <a:ext cx="9169400" cy="660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rgbClr val="108DC7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4025" y="1688845"/>
            <a:ext cx="9150350" cy="53314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19856" y="7228332"/>
            <a:ext cx="3218687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11/30/2017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352378" y="7444343"/>
            <a:ext cx="2503170" cy="139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231F20"/>
                </a:solidFill>
                <a:latin typeface="Calibri" panose="020F0502020204030204"/>
                <a:cs typeface="Calibri" panose="020F0502020204030204"/>
              </a:defRPr>
            </a:lvl1pPr>
          </a:lstStyle>
          <a:p>
            <a:pPr marL="67945">
              <a:lnSpc>
                <a:spcPct val="100000"/>
              </a:lnSpc>
            </a:pPr>
            <a:r>
              <a:rPr spc="15" dirty="0"/>
              <a:t>C</a:t>
            </a:r>
            <a:r>
              <a:rPr spc="-5" dirty="0"/>
              <a:t>omple</a:t>
            </a:r>
            <a:r>
              <a:rPr spc="-15" dirty="0"/>
              <a:t>te</a:t>
            </a:r>
            <a:r>
              <a:rPr spc="-10" dirty="0"/>
              <a:t> </a:t>
            </a:r>
            <a:r>
              <a:rPr spc="-5" dirty="0"/>
              <a:t>Guide</a:t>
            </a:r>
            <a:r>
              <a:rPr spc="-10" dirty="0"/>
              <a:t> </a:t>
            </a:r>
            <a:r>
              <a:rPr spc="-35" dirty="0"/>
              <a:t>t</a:t>
            </a:r>
            <a:r>
              <a:rPr dirty="0"/>
              <a:t>o</a:t>
            </a:r>
            <a:r>
              <a:rPr spc="-10" dirty="0"/>
              <a:t> USPS </a:t>
            </a:r>
            <a:r>
              <a:rPr spc="-30" dirty="0"/>
              <a:t>I</a:t>
            </a:r>
            <a:r>
              <a:rPr spc="-10" dirty="0"/>
              <a:t>n</a:t>
            </a:r>
            <a:r>
              <a:rPr spc="-20" dirty="0"/>
              <a:t>t</a:t>
            </a:r>
            <a:r>
              <a:rPr spc="-40" dirty="0"/>
              <a:t>e</a:t>
            </a:r>
            <a:r>
              <a:rPr spc="-25" dirty="0"/>
              <a:t>r</a:t>
            </a:r>
            <a:r>
              <a:rPr spc="-15" dirty="0"/>
              <a:t>national</a:t>
            </a:r>
            <a:r>
              <a:rPr spc="-10" dirty="0"/>
              <a:t> </a:t>
            </a:r>
            <a:r>
              <a:rPr spc="10" dirty="0"/>
              <a:t>Shipping</a:t>
            </a:r>
            <a:r>
              <a:rPr dirty="0"/>
              <a:t>  </a:t>
            </a:r>
            <a:r>
              <a:rPr spc="-20" dirty="0"/>
              <a:t> </a:t>
            </a:r>
            <a:r>
              <a:rPr spc="-229" dirty="0"/>
              <a:t>•</a:t>
            </a:r>
            <a:r>
              <a:rPr dirty="0"/>
              <a:t>  </a:t>
            </a:r>
            <a:r>
              <a:rPr spc="-20" dirty="0"/>
              <a:t> </a:t>
            </a:r>
            <a:fld id="{81D60167-4931-47E6-BA6A-407CBD079E47}" type="slidenum">
              <a:rPr spc="-20" dirty="0"/>
              <a:t>‹#›</a:t>
            </a:fld>
            <a:endParaRPr spc="-2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-30170" y="5889692"/>
            <a:ext cx="10111540" cy="1730308"/>
          </a:xfrm>
          <a:custGeom>
            <a:avLst/>
            <a:gdLst/>
            <a:ahLst/>
            <a:cxnLst/>
            <a:rect l="l" t="t" r="r" b="b"/>
            <a:pathLst>
              <a:path w="10058400" h="673100">
                <a:moveTo>
                  <a:pt x="0" y="673100"/>
                </a:moveTo>
                <a:lnTo>
                  <a:pt x="10058400" y="673100"/>
                </a:lnTo>
                <a:lnTo>
                  <a:pt x="10058400" y="0"/>
                </a:lnTo>
                <a:lnTo>
                  <a:pt x="0" y="0"/>
                </a:lnTo>
                <a:lnTo>
                  <a:pt x="0" y="673100"/>
                </a:lnTo>
                <a:close/>
              </a:path>
            </a:pathLst>
          </a:custGeom>
          <a:solidFill>
            <a:srgbClr val="F04E24"/>
          </a:solidFill>
        </p:spPr>
        <p:txBody>
          <a:bodyPr wrap="square" lIns="0" tIns="0" rIns="0" bIns="0" rtlCol="0"/>
          <a:lstStyle/>
          <a:p>
            <a:pPr algn="ctr"/>
            <a:endParaRPr lang="en-US" altLang="zh-CN"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3600">
                <a:latin typeface="浪漫雅圆" panose="02010601040101010101" pitchFamily="2" charset="-122"/>
                <a:ea typeface="浪漫雅圆" panose="02010601040101010101" pitchFamily="2" charset="-122"/>
              </a:rPr>
              <a:t>折扣率对快时尚男装销售的影响研究</a:t>
            </a:r>
            <a:endParaRPr lang="en-US" altLang="zh-CN" sz="3600"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2000">
                <a:latin typeface="Cambria Math" panose="02040503050406030204" pitchFamily="18" charset="0"/>
                <a:ea typeface="浪漫雅圆" panose="02010601040101010101" pitchFamily="2" charset="-122"/>
              </a:rPr>
              <a:t>答辩人：张红辉      指导老师：江学为</a:t>
            </a:r>
            <a:endParaRPr lang="en-US" altLang="zh-CN" sz="200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endParaRPr lang="zh-CN" altLang="zh-CN" sz="36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1026" name="Picture 2" descr="C:\Users\ADMINI~1\AppData\Local\Temp\ksohtml\wps_clip_image-380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115" y="150495"/>
            <a:ext cx="3065145" cy="62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112616"/>
            <a:ext cx="3233038" cy="4518092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55" y="1164753"/>
            <a:ext cx="3302235" cy="4457642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1057349"/>
            <a:ext cx="3288145" cy="4573360"/>
          </a:xfrm>
          <a:prstGeom prst="rect">
            <a:avLst/>
          </a:prstGeom>
        </p:spPr>
      </p:pic>
      <p:grpSp>
        <p:nvGrpSpPr>
          <p:cNvPr id="14" name="组合 13"/>
          <p:cNvGrpSpPr/>
          <p:nvPr/>
        </p:nvGrpSpPr>
        <p:grpSpPr>
          <a:xfrm>
            <a:off x="3696511" y="1049328"/>
            <a:ext cx="2586932" cy="4535387"/>
            <a:chOff x="132893" y="1095321"/>
            <a:chExt cx="2586932" cy="4535387"/>
          </a:xfrm>
        </p:grpSpPr>
        <p:pic>
          <p:nvPicPr>
            <p:cNvPr id="13" name="图片 12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674" t="12250" r="16406" b="20361"/>
            <a:stretch>
              <a:fillRect/>
            </a:stretch>
          </p:blipFill>
          <p:spPr>
            <a:xfrm>
              <a:off x="263522" y="1095321"/>
              <a:ext cx="2456303" cy="3552905"/>
            </a:xfrm>
            <a:prstGeom prst="rect">
              <a:avLst/>
            </a:prstGeom>
          </p:spPr>
        </p:pic>
        <p:pic>
          <p:nvPicPr>
            <p:cNvPr id="9" name="图片 8"/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297" b="29632"/>
            <a:stretch>
              <a:fillRect/>
            </a:stretch>
          </p:blipFill>
          <p:spPr>
            <a:xfrm>
              <a:off x="132893" y="4464777"/>
              <a:ext cx="2586932" cy="1165931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>
        <p:checker/>
      </p:transition>
    </mc:Choice>
    <mc:Fallback xmlns="">
      <p:transition spd="slow" advClick="0" advTm="5000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702129"/>
            <a:ext cx="367393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94038" y="702129"/>
            <a:ext cx="8791575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0319" y="265000"/>
            <a:ext cx="881743" cy="874258"/>
          </a:xfrm>
          <a:prstGeom prst="ellipse">
            <a:avLst/>
          </a:prstGeom>
          <a:noFill/>
          <a:ln w="9525">
            <a:solidFill>
              <a:srgbClr val="F04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3181" y="333545"/>
            <a:ext cx="796018" cy="737168"/>
          </a:xfrm>
          <a:prstGeom prst="ellipse">
            <a:avLst/>
          </a:prstGeom>
          <a:solidFill>
            <a:srgbClr val="F0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08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447800" y="179366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浪漫雅圆" panose="02010601040101010101" pitchFamily="2" charset="-122"/>
                <a:ea typeface="浪漫雅圆" panose="02010601040101010101" pitchFamily="2" charset="-122"/>
              </a:rPr>
              <a:t>2.</a:t>
            </a:r>
            <a:r>
              <a:rPr lang="zh-CN" altLang="en-US" sz="2800">
                <a:latin typeface="浪漫雅圆" panose="02010601040101010101" pitchFamily="2" charset="-122"/>
                <a:ea typeface="浪漫雅圆" panose="02010601040101010101" pitchFamily="2" charset="-122"/>
              </a:rPr>
              <a:t>结果与讨论</a:t>
            </a:r>
            <a:endParaRPr lang="zh-CN" altLang="en-US" sz="28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4583" y="1513735"/>
            <a:ext cx="2285999" cy="6193235"/>
          </a:xfrm>
          <a:prstGeom prst="rect">
            <a:avLst/>
          </a:prstGeom>
          <a:solidFill>
            <a:srgbClr val="F0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94583" y="1825795"/>
            <a:ext cx="230232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对于销售量，存在阈值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600" baseline="-250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[1.4-1.8]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600" baseline="-250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[4.2-4.6]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及饱和点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600" baseline="-250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[2.6-3.0]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。</a:t>
            </a:r>
            <a:endParaRPr lang="en-US" altLang="zh-CN" sz="160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当折扣率小于</a:t>
            </a:r>
            <a:r>
              <a:rPr lang="en-US" altLang="zh-CN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K</a:t>
            </a:r>
            <a:r>
              <a:rPr lang="en-US" altLang="zh-CN" sz="1600" baseline="-250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及超过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600" baseline="-250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时，销售量不随折扣率变化，呈平稳状态。</a:t>
            </a:r>
            <a:endParaRPr lang="en-US" altLang="zh-CN" sz="160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折扣率位于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600" baseline="-250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与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600" baseline="-250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之间，销售量随折扣率的增加而增大。</a:t>
            </a:r>
            <a:endParaRPr lang="en-US" altLang="zh-CN" sz="160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当折扣率位于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600" baseline="-250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与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600" baseline="-250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间，销售量呈现下降趋势。</a:t>
            </a:r>
            <a:endParaRPr lang="zh-CN" altLang="en-US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743200" y="1513735"/>
            <a:ext cx="6898964" cy="5887100"/>
            <a:chOff x="1816501" y="1092549"/>
            <a:chExt cx="7331310" cy="6375051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501" y="1092549"/>
              <a:ext cx="7331310" cy="6375051"/>
            </a:xfrm>
            <a:prstGeom prst="rect">
              <a:avLst/>
            </a:prstGeom>
          </p:spPr>
        </p:pic>
        <p:pic>
          <p:nvPicPr>
            <p:cNvPr id="19" name="图片 18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010" y="1381729"/>
              <a:ext cx="6729857" cy="398783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702129"/>
            <a:ext cx="367393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94038" y="702129"/>
            <a:ext cx="8791575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0319" y="265000"/>
            <a:ext cx="881743" cy="874258"/>
          </a:xfrm>
          <a:prstGeom prst="ellipse">
            <a:avLst/>
          </a:prstGeom>
          <a:noFill/>
          <a:ln w="9525">
            <a:solidFill>
              <a:srgbClr val="F04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3181" y="333545"/>
            <a:ext cx="796018" cy="737168"/>
          </a:xfrm>
          <a:prstGeom prst="ellipse">
            <a:avLst/>
          </a:prstGeom>
          <a:solidFill>
            <a:srgbClr val="F0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09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457325" y="179366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浪漫雅圆" panose="02010601040101010101" pitchFamily="2" charset="-122"/>
                <a:ea typeface="浪漫雅圆" panose="02010601040101010101" pitchFamily="2" charset="-122"/>
              </a:rPr>
              <a:t>2.</a:t>
            </a:r>
            <a:r>
              <a:rPr lang="zh-CN" altLang="en-US" sz="2800">
                <a:latin typeface="浪漫雅圆" panose="02010601040101010101" pitchFamily="2" charset="-122"/>
                <a:ea typeface="浪漫雅圆" panose="02010601040101010101" pitchFamily="2" charset="-122"/>
              </a:rPr>
              <a:t>结果与讨论</a:t>
            </a:r>
            <a:endParaRPr lang="zh-CN" altLang="en-US" sz="28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87695" y="1634572"/>
            <a:ext cx="3938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浪漫雅圆" panose="02010601040101010101" pitchFamily="2" charset="-122"/>
                <a:ea typeface="浪漫雅圆" panose="02010601040101010101" pitchFamily="2" charset="-122"/>
              </a:rPr>
              <a:t>2.6 </a:t>
            </a:r>
            <a:r>
              <a:rPr lang="zh-CN" altLang="en-US" sz="2000">
                <a:latin typeface="浪漫雅圆" panose="02010601040101010101" pitchFamily="2" charset="-122"/>
                <a:ea typeface="浪漫雅圆" panose="02010601040101010101" pitchFamily="2" charset="-122"/>
              </a:rPr>
              <a:t>销售量与折扣率关系模型建立</a:t>
            </a:r>
            <a:endParaRPr lang="zh-CN" altLang="en-US" sz="20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062" y="1635990"/>
            <a:ext cx="2285999" cy="5907810"/>
          </a:xfrm>
          <a:prstGeom prst="rect">
            <a:avLst/>
          </a:prstGeom>
          <a:solidFill>
            <a:srgbClr val="F0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8035" y="1635990"/>
            <a:ext cx="23023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经方差检验，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x∈[1.4.3.0﹚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时，线性回归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值为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0.409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，</a:t>
            </a:r>
            <a:r>
              <a:rPr lang="zh-CN" altLang="en-US" sz="1600">
                <a:latin typeface="浪漫雅圆" panose="02010601040101010101" pitchFamily="2" charset="-122"/>
                <a:ea typeface="浪漫雅圆" panose="02010601040101010101" pitchFamily="2" charset="-122"/>
              </a:rPr>
              <a:t>对应的</a:t>
            </a:r>
            <a:r>
              <a:rPr lang="en-US" altLang="zh-CN" sz="1600"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F</a:t>
            </a:r>
            <a:r>
              <a:rPr lang="zh-CN" altLang="en-US" sz="1600">
                <a:latin typeface="浪漫雅圆" panose="02010601040101010101" pitchFamily="2" charset="-122"/>
                <a:ea typeface="浪漫雅圆" panose="02010601040101010101" pitchFamily="2" charset="-122"/>
              </a:rPr>
              <a:t>统计量的值为</a:t>
            </a:r>
            <a:r>
              <a:rPr lang="en-US" altLang="zh-CN" sz="1600"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5.616</a:t>
            </a:r>
            <a:r>
              <a:rPr lang="zh-CN" altLang="en-US" sz="1600">
                <a:latin typeface="浪漫雅圆" panose="02010601040101010101" pitchFamily="2" charset="-122"/>
                <a:ea typeface="浪漫雅圆" panose="02010601040101010101" pitchFamily="2" charset="-122"/>
              </a:rPr>
              <a:t>，著性水平低于</a:t>
            </a:r>
            <a:r>
              <a:rPr lang="en-US" altLang="zh-CN" sz="1600"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0.05</a:t>
            </a:r>
            <a:r>
              <a:rPr lang="zh-CN" altLang="en-US" sz="1600">
                <a:latin typeface="浪漫雅圆" panose="02010601040101010101" pitchFamily="2" charset="-122"/>
                <a:ea typeface="浪漫雅圆" panose="02010601040101010101" pitchFamily="2" charset="-122"/>
              </a:rPr>
              <a:t>，回归系数显著性检验</a:t>
            </a:r>
            <a:r>
              <a:rPr lang="en-US" altLang="zh-CN" sz="1600"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600">
                <a:latin typeface="浪漫雅圆" panose="02010601040101010101" pitchFamily="2" charset="-122"/>
                <a:ea typeface="浪漫雅圆" panose="02010601040101010101" pitchFamily="2" charset="-122"/>
              </a:rPr>
              <a:t>统计量的值为</a:t>
            </a:r>
            <a:r>
              <a:rPr lang="en-US" altLang="zh-CN" sz="1600"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3.434</a:t>
            </a:r>
            <a:r>
              <a:rPr lang="zh-CN" altLang="en-US" sz="1600">
                <a:latin typeface="浪漫雅圆" panose="02010601040101010101" pitchFamily="2" charset="-122"/>
                <a:ea typeface="浪漫雅圆" panose="02010601040101010101" pitchFamily="2" charset="-122"/>
              </a:rPr>
              <a:t>，对应的显著性水平</a:t>
            </a:r>
            <a:r>
              <a:rPr lang="en-US" altLang="zh-CN" sz="1600"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Sig=0.002&lt;0.05</a:t>
            </a:r>
            <a:r>
              <a:rPr lang="zh-CN" altLang="en-US" sz="1600">
                <a:latin typeface="浪漫雅圆" panose="02010601040101010101" pitchFamily="2" charset="-122"/>
                <a:ea typeface="浪漫雅圆" panose="02010601040101010101" pitchFamily="2" charset="-122"/>
              </a:rPr>
              <a:t>，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同样，当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x∈[3.0,4.6</a:t>
            </a:r>
            <a:r>
              <a: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时，线性回归结果显著。</a:t>
            </a:r>
            <a:endParaRPr lang="en-US" altLang="zh-CN" sz="16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/>
              </p:cNvPr>
              <p:cNvSpPr/>
              <p:nvPr/>
            </p:nvSpPr>
            <p:spPr>
              <a:xfrm>
                <a:off x="2605184" y="2551483"/>
                <a:ext cx="5573048" cy="7101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1519.471+725.053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),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∈[1.4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,3.0</m:t>
                              </m:r>
                              <m:r>
                                <a:rPr lang="zh-CN" altLang="zh-CN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﹚</m:t>
                              </m:r>
                            </m:e>
                            <m:e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1075.460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2065.935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, 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∈[3.0,4.6</m:t>
                              </m:r>
                              <m:r>
                                <a:rPr lang="zh-CN" altLang="zh-CN">
                                  <a:latin typeface="Cambria Math" panose="02040503050406030204" pitchFamily="18" charset="0"/>
                                </a:rPr>
                                <m:t>）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184" y="2551483"/>
                <a:ext cx="5573048" cy="71019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sp>
        <p:nvSpPr>
          <p:cNvPr id="18" name="矩形 17"/>
          <p:cNvSpPr/>
          <p:nvPr/>
        </p:nvSpPr>
        <p:spPr>
          <a:xfrm>
            <a:off x="4731682" y="3778478"/>
            <a:ext cx="1516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kern="0">
                <a:latin typeface="浪漫雅圆" panose="02010601040101010101" pitchFamily="2" charset="-122"/>
                <a:ea typeface="浪漫雅圆" panose="02010601040101010101" pitchFamily="2" charset="-122"/>
                <a:cs typeface="Times New Roman" panose="02020603050405020304" pitchFamily="18" charset="0"/>
              </a:rPr>
              <a:t>模型汇总</a:t>
            </a:r>
            <a:r>
              <a:rPr lang="zh-CN" altLang="en-US" sz="2000" kern="0">
                <a:latin typeface="浪漫雅圆" panose="02010601040101010101" pitchFamily="2" charset="-122"/>
                <a:ea typeface="浪漫雅圆" panose="02010601040101010101" pitchFamily="2" charset="-122"/>
                <a:cs typeface="Times New Roman" panose="02020603050405020304" pitchFamily="18" charset="0"/>
              </a:rPr>
              <a:t>表</a:t>
            </a:r>
            <a:endParaRPr lang="zh-CN" altLang="en-US" sz="200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819400" y="4510724"/>
          <a:ext cx="6053137" cy="18083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871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4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57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48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808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2773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 </a:t>
                      </a: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调整</a:t>
                      </a: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R </a:t>
                      </a: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 估计的误差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2773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1.4-3.0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0.409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0.167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0.141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305.476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2773"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3.0-4.6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0.409</a:t>
                      </a:r>
                      <a:r>
                        <a:rPr lang="en-US" sz="1400" kern="0" baseline="3000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0.167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0.137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290.718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787400"/>
            <a:ext cx="10058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泪滴形 6"/>
          <p:cNvSpPr/>
          <p:nvPr/>
        </p:nvSpPr>
        <p:spPr>
          <a:xfrm rot="7980028">
            <a:off x="205105" y="90170"/>
            <a:ext cx="510540" cy="513080"/>
          </a:xfrm>
          <a:prstGeom prst="teardrop">
            <a:avLst/>
          </a:prstGeom>
          <a:solidFill>
            <a:srgbClr val="F04E24">
              <a:alpha val="95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85"/>
          </a:p>
        </p:txBody>
      </p:sp>
      <p:sp>
        <p:nvSpPr>
          <p:cNvPr id="9" name="文本框 8"/>
          <p:cNvSpPr txBox="1"/>
          <p:nvPr/>
        </p:nvSpPr>
        <p:spPr>
          <a:xfrm>
            <a:off x="4485376" y="295078"/>
            <a:ext cx="1703250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600">
                <a:solidFill>
                  <a:schemeClr val="bg1">
                    <a:lumMod val="50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02 </a:t>
            </a:r>
            <a:r>
              <a:rPr lang="zh-CN" altLang="en-US" sz="1600">
                <a:solidFill>
                  <a:schemeClr val="bg1">
                    <a:lumMod val="50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结果与讨论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38966" y="16192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10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203590" y="277923"/>
            <a:ext cx="1887915" cy="337185"/>
          </a:xfrm>
          <a:custGeom>
            <a:avLst/>
            <a:gdLst>
              <a:gd name="connsiteX0" fmla="*/ 0 w 2064545"/>
              <a:gd name="connsiteY0" fmla="*/ 0 h 646331"/>
              <a:gd name="connsiteX1" fmla="*/ 1741380 w 2064545"/>
              <a:gd name="connsiteY1" fmla="*/ 0 h 646331"/>
              <a:gd name="connsiteX2" fmla="*/ 2064545 w 2064545"/>
              <a:gd name="connsiteY2" fmla="*/ 323166 h 646331"/>
              <a:gd name="connsiteX3" fmla="*/ 1741380 w 2064545"/>
              <a:gd name="connsiteY3" fmla="*/ 646331 h 646331"/>
              <a:gd name="connsiteX4" fmla="*/ 0 w 2064545"/>
              <a:gd name="connsiteY4" fmla="*/ 646331 h 646331"/>
              <a:gd name="connsiteX5" fmla="*/ 0 w 2064545"/>
              <a:gd name="connsiteY5" fmla="*/ 0 h 646331"/>
              <a:gd name="connsiteX0-1" fmla="*/ 3 w 2064548"/>
              <a:gd name="connsiteY0-2" fmla="*/ 0 h 646331"/>
              <a:gd name="connsiteX1-3" fmla="*/ 1741383 w 2064548"/>
              <a:gd name="connsiteY1-4" fmla="*/ 0 h 646331"/>
              <a:gd name="connsiteX2-5" fmla="*/ 2064548 w 2064548"/>
              <a:gd name="connsiteY2-6" fmla="*/ 323166 h 646331"/>
              <a:gd name="connsiteX3-7" fmla="*/ 1741383 w 2064548"/>
              <a:gd name="connsiteY3-8" fmla="*/ 646331 h 646331"/>
              <a:gd name="connsiteX4-9" fmla="*/ 3 w 2064548"/>
              <a:gd name="connsiteY4-10" fmla="*/ 646331 h 646331"/>
              <a:gd name="connsiteX5-11" fmla="*/ 140500 w 2064548"/>
              <a:gd name="connsiteY5-12" fmla="*/ 339960 h 646331"/>
              <a:gd name="connsiteX6" fmla="*/ 3 w 2064548"/>
              <a:gd name="connsiteY6" fmla="*/ 0 h 64633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" y="connsiteY6"/>
              </a:cxn>
            </a:cxnLst>
            <a:rect l="l" t="t" r="r" b="b"/>
            <a:pathLst>
              <a:path w="2064548" h="646331">
                <a:moveTo>
                  <a:pt x="3" y="0"/>
                </a:moveTo>
                <a:lnTo>
                  <a:pt x="1741383" y="0"/>
                </a:lnTo>
                <a:lnTo>
                  <a:pt x="2064548" y="323166"/>
                </a:lnTo>
                <a:lnTo>
                  <a:pt x="1741383" y="646331"/>
                </a:lnTo>
                <a:lnTo>
                  <a:pt x="3" y="646331"/>
                </a:lnTo>
                <a:cubicBezTo>
                  <a:pt x="-790" y="544207"/>
                  <a:pt x="141293" y="442084"/>
                  <a:pt x="140500" y="339960"/>
                </a:cubicBezTo>
                <a:lnTo>
                  <a:pt x="3" y="0"/>
                </a:lnTo>
                <a:close/>
              </a:path>
            </a:pathLst>
          </a:custGeom>
          <a:solidFill>
            <a:srgbClr val="F04E24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zh-CN" sz="1485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      03  </a:t>
            </a:r>
            <a:r>
              <a:rPr lang="zh-CN" altLang="en-US" sz="160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总结</a:t>
            </a:r>
          </a:p>
        </p:txBody>
      </p:sp>
      <p:grpSp>
        <p:nvGrpSpPr>
          <p:cNvPr id="36" name="组合 35"/>
          <p:cNvGrpSpPr/>
          <p:nvPr/>
        </p:nvGrpSpPr>
        <p:grpSpPr>
          <a:xfrm>
            <a:off x="6400766" y="1300876"/>
            <a:ext cx="3404444" cy="2665956"/>
            <a:chOff x="6400766" y="1300876"/>
            <a:chExt cx="3404444" cy="2665956"/>
          </a:xfrm>
        </p:grpSpPr>
        <p:sp>
          <p:nvSpPr>
            <p:cNvPr id="27" name="矩形: 对角圆角 26"/>
            <p:cNvSpPr/>
            <p:nvPr/>
          </p:nvSpPr>
          <p:spPr>
            <a:xfrm>
              <a:off x="6400766" y="1300876"/>
              <a:ext cx="3392450" cy="2585321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FBD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6430250" y="1381509"/>
              <a:ext cx="3374960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>
                  <a:latin typeface="浪漫雅圆" panose="02010601040101010101" pitchFamily="2" charset="-122"/>
                  <a:ea typeface="浪漫雅圆" panose="02010601040101010101" pitchFamily="2" charset="-122"/>
                  <a:cs typeface="Times New Roman" panose="02020603050405020304" pitchFamily="18" charset="0"/>
                </a:rPr>
                <a:t>三个状态：</a:t>
              </a:r>
              <a:endParaRPr lang="en-US" altLang="zh-CN">
                <a:latin typeface="浪漫雅圆" panose="02010601040101010101" pitchFamily="2" charset="-122"/>
                <a:ea typeface="浪漫雅圆" panose="02010601040101010101" pitchFamily="2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>
                  <a:latin typeface="浪漫雅圆" panose="02010601040101010101" pitchFamily="2" charset="-122"/>
                  <a:ea typeface="浪漫雅圆" panose="02010601040101010101" pitchFamily="2" charset="-122"/>
                  <a:cs typeface="Times New Roman" panose="02020603050405020304" pitchFamily="18" charset="0"/>
                </a:rPr>
                <a:t>折扣率低于</a:t>
              </a:r>
              <a:r>
                <a:rPr lang="en-US" altLang="zh-CN">
                  <a:latin typeface="Times New Roman" panose="02020603050405020304" pitchFamily="18" charset="0"/>
                  <a:ea typeface="浪漫雅圆" panose="02010601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baseline="-25000">
                  <a:latin typeface="Times New Roman" panose="02020603050405020304" pitchFamily="18" charset="0"/>
                  <a:ea typeface="浪漫雅圆" panose="02010601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>
                  <a:latin typeface="浪漫雅圆" panose="02010601040101010101" pitchFamily="2" charset="-122"/>
                  <a:ea typeface="浪漫雅圆" panose="02010601040101010101" pitchFamily="2" charset="-122"/>
                  <a:cs typeface="Times New Roman" panose="02020603050405020304" pitchFamily="18" charset="0"/>
                </a:rPr>
                <a:t>及高于</a:t>
              </a:r>
              <a:r>
                <a:rPr lang="en-US" altLang="zh-CN">
                  <a:latin typeface="Times New Roman" panose="02020603050405020304" pitchFamily="18" charset="0"/>
                  <a:ea typeface="浪漫雅圆" panose="02010601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baseline="-25000">
                  <a:latin typeface="Times New Roman" panose="02020603050405020304" pitchFamily="18" charset="0"/>
                  <a:ea typeface="浪漫雅圆" panose="02010601040101010101" pitchFamily="2" charset="-122"/>
                  <a:cs typeface="Times New Roman" panose="02020603050405020304" pitchFamily="18" charset="0"/>
                </a:rPr>
                <a:t>2</a:t>
              </a:r>
              <a:r>
                <a:rPr lang="zh-CN" altLang="en-US">
                  <a:latin typeface="浪漫雅圆" panose="02010601040101010101" pitchFamily="2" charset="-122"/>
                  <a:ea typeface="浪漫雅圆" panose="02010601040101010101" pitchFamily="2" charset="-122"/>
                  <a:cs typeface="Times New Roman" panose="02020603050405020304" pitchFamily="18" charset="0"/>
                </a:rPr>
                <a:t>区域</a:t>
              </a:r>
              <a:endParaRPr lang="en-US" altLang="zh-CN">
                <a:latin typeface="浪漫雅圆" panose="02010601040101010101" pitchFamily="2" charset="-122"/>
                <a:ea typeface="浪漫雅圆" panose="02010601040101010101" pitchFamily="2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>
                  <a:latin typeface="浪漫雅圆" panose="02010601040101010101" pitchFamily="2" charset="-122"/>
                  <a:ea typeface="浪漫雅圆" panose="02010601040101010101" pitchFamily="2" charset="-122"/>
                  <a:cs typeface="Times New Roman" panose="02020603050405020304" pitchFamily="18" charset="0"/>
                </a:rPr>
                <a:t>折扣率位于阈值</a:t>
              </a:r>
              <a:r>
                <a:rPr lang="en-US" altLang="zh-CN">
                  <a:latin typeface="Times New Roman" panose="02020603050405020304" pitchFamily="18" charset="0"/>
                  <a:ea typeface="浪漫雅圆" panose="02010601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baseline="-25000">
                  <a:latin typeface="Times New Roman" panose="02020603050405020304" pitchFamily="18" charset="0"/>
                  <a:ea typeface="浪漫雅圆" panose="02010601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>
                  <a:latin typeface="浪漫雅圆" panose="02010601040101010101" pitchFamily="2" charset="-122"/>
                  <a:ea typeface="浪漫雅圆" panose="02010601040101010101" pitchFamily="2" charset="-122"/>
                  <a:cs typeface="Times New Roman" panose="02020603050405020304" pitchFamily="18" charset="0"/>
                </a:rPr>
                <a:t>与饱和点</a:t>
              </a:r>
              <a:r>
                <a:rPr lang="en-US" altLang="zh-CN">
                  <a:latin typeface="Times New Roman" panose="02020603050405020304" pitchFamily="18" charset="0"/>
                  <a:ea typeface="浪漫雅圆" panose="0201060104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zh-CN" altLang="en-US">
                  <a:latin typeface="浪漫雅圆" panose="02010601040101010101" pitchFamily="2" charset="-122"/>
                  <a:ea typeface="浪漫雅圆" panose="02010601040101010101" pitchFamily="2" charset="-122"/>
                  <a:cs typeface="Times New Roman" panose="02020603050405020304" pitchFamily="18" charset="0"/>
                </a:rPr>
                <a:t>间</a:t>
              </a:r>
              <a:endParaRPr lang="en-US" altLang="zh-CN">
                <a:latin typeface="浪漫雅圆" panose="02010601040101010101" pitchFamily="2" charset="-122"/>
                <a:ea typeface="浪漫雅圆" panose="02010601040101010101" pitchFamily="2" charset="-122"/>
                <a:cs typeface="Times New Roman" panose="02020603050405020304" pitchFamily="18" charset="0"/>
              </a:endParaRPr>
            </a:p>
            <a:p>
              <a:pPr marL="285750" indent="-285750" algn="just">
                <a:lnSpc>
                  <a:spcPct val="150000"/>
                </a:lnSpc>
                <a:buFont typeface="Wingdings" panose="05000000000000000000" pitchFamily="2" charset="2"/>
                <a:buChar char="Ø"/>
              </a:pPr>
              <a:r>
                <a:rPr lang="zh-CN" altLang="en-US">
                  <a:latin typeface="浪漫雅圆" panose="02010601040101010101" pitchFamily="2" charset="-122"/>
                  <a:ea typeface="浪漫雅圆" panose="02010601040101010101" pitchFamily="2" charset="-122"/>
                  <a:cs typeface="Times New Roman" panose="02020603050405020304" pitchFamily="18" charset="0"/>
                </a:rPr>
                <a:t>折扣率处于饱和点</a:t>
              </a:r>
              <a:r>
                <a:rPr lang="en-US" altLang="zh-CN">
                  <a:latin typeface="浪漫雅圆" panose="02010601040101010101" pitchFamily="2" charset="-122"/>
                  <a:ea typeface="浪漫雅圆" panose="0201060104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zh-CN" altLang="en-US">
                  <a:latin typeface="浪漫雅圆" panose="02010601040101010101" pitchFamily="2" charset="-122"/>
                  <a:ea typeface="浪漫雅圆" panose="02010601040101010101" pitchFamily="2" charset="-122"/>
                  <a:cs typeface="Times New Roman" panose="02020603050405020304" pitchFamily="18" charset="0"/>
                </a:rPr>
                <a:t>与阈值</a:t>
              </a:r>
              <a:r>
                <a:rPr lang="en-US" altLang="zh-CN">
                  <a:latin typeface="浪漫雅圆" panose="02010601040101010101" pitchFamily="2" charset="-122"/>
                  <a:ea typeface="浪漫雅圆" panose="02010601040101010101" pitchFamily="2" charset="-122"/>
                  <a:cs typeface="Times New Roman" panose="02020603050405020304" pitchFamily="18" charset="0"/>
                </a:rPr>
                <a:t>K2</a:t>
              </a:r>
              <a:r>
                <a:rPr lang="zh-CN" altLang="en-US">
                  <a:latin typeface="浪漫雅圆" panose="02010601040101010101" pitchFamily="2" charset="-122"/>
                  <a:ea typeface="浪漫雅圆" panose="02010601040101010101" pitchFamily="2" charset="-122"/>
                  <a:cs typeface="Times New Roman" panose="02020603050405020304" pitchFamily="18" charset="0"/>
                </a:rPr>
                <a:t>之间</a:t>
              </a:r>
              <a:endParaRPr lang="zh-CN" altLang="en-US" dirty="0"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sp>
        <p:nvSpPr>
          <p:cNvPr id="3" name="矩形 2"/>
          <p:cNvSpPr/>
          <p:nvPr/>
        </p:nvSpPr>
        <p:spPr>
          <a:xfrm>
            <a:off x="1019100" y="269249"/>
            <a:ext cx="245131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600">
                <a:solidFill>
                  <a:srgbClr val="969696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01  </a:t>
            </a:r>
            <a:r>
              <a:rPr lang="zh-CN" altLang="en-US" sz="1600">
                <a:solidFill>
                  <a:srgbClr val="969696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资料来源与研究方法</a:t>
            </a:r>
            <a:endParaRPr lang="zh-CN" altLang="en-US" sz="1600" dirty="0">
              <a:solidFill>
                <a:srgbClr val="969696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285" y="3202619"/>
            <a:ext cx="2622438" cy="2356581"/>
          </a:xfrm>
          <a:prstGeom prst="rect">
            <a:avLst/>
          </a:prstGeom>
        </p:spPr>
      </p:pic>
      <p:grpSp>
        <p:nvGrpSpPr>
          <p:cNvPr id="21" name="组合 20"/>
          <p:cNvGrpSpPr/>
          <p:nvPr/>
        </p:nvGrpSpPr>
        <p:grpSpPr>
          <a:xfrm>
            <a:off x="188595" y="1276368"/>
            <a:ext cx="3704967" cy="2634336"/>
            <a:chOff x="3432312" y="1566484"/>
            <a:chExt cx="3704967" cy="2634336"/>
          </a:xfrm>
        </p:grpSpPr>
        <p:sp>
          <p:nvSpPr>
            <p:cNvPr id="31" name="矩形: 对角圆角 30"/>
            <p:cNvSpPr/>
            <p:nvPr/>
          </p:nvSpPr>
          <p:spPr>
            <a:xfrm>
              <a:off x="3432312" y="1566484"/>
              <a:ext cx="3392450" cy="2585321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FBD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矩形 22"/>
            <p:cNvSpPr/>
            <p:nvPr/>
          </p:nvSpPr>
          <p:spPr>
            <a:xfrm>
              <a:off x="3839960" y="1844251"/>
              <a:ext cx="3297319" cy="235656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>
                  <a:latin typeface="浪漫雅圆" panose="02010601040101010101" pitchFamily="2" charset="-122"/>
                  <a:ea typeface="浪漫雅圆" panose="02010601040101010101" pitchFamily="2" charset="-122"/>
                  <a:cs typeface="Times New Roman" panose="02020603050405020304" pitchFamily="18" charset="0"/>
                </a:rPr>
                <a:t>三个特征值分别为：</a:t>
              </a:r>
              <a:endParaRPr lang="en-US" altLang="zh-CN">
                <a:latin typeface="浪漫雅圆" panose="02010601040101010101" pitchFamily="2" charset="-122"/>
                <a:ea typeface="浪漫雅圆" panose="02010601040101010101" pitchFamily="2" charset="-122"/>
                <a:cs typeface="Times New Roman" panose="02020603050405020304" pitchFamily="18" charset="0"/>
              </a:endParaRPr>
            </a:p>
            <a:p>
              <a:pPr algn="just">
                <a:lnSpc>
                  <a:spcPct val="150000"/>
                </a:lnSpc>
              </a:pPr>
              <a:r>
                <a:rPr lang="zh-CN" altLang="en-US">
                  <a:latin typeface="浪漫雅圆" panose="02010601040101010101" pitchFamily="2" charset="-122"/>
                  <a:ea typeface="浪漫雅圆" panose="02010601040101010101" pitchFamily="2" charset="-122"/>
                  <a:cs typeface="Times New Roman" panose="02020603050405020304" pitchFamily="18" charset="0"/>
                </a:rPr>
                <a:t>阈值</a:t>
              </a:r>
              <a:r>
                <a:rPr lang="en-US" altLang="zh-CN">
                  <a:latin typeface="Times New Roman" panose="02020603050405020304" pitchFamily="18" charset="0"/>
                  <a:ea typeface="浪漫雅圆" panose="02010601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baseline="-25000">
                  <a:latin typeface="Times New Roman" panose="02020603050405020304" pitchFamily="18" charset="0"/>
                  <a:ea typeface="浪漫雅圆" panose="02010601040101010101" pitchFamily="2" charset="-122"/>
                  <a:cs typeface="Times New Roman" panose="02020603050405020304" pitchFamily="18" charset="0"/>
                </a:rPr>
                <a:t>1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>
                  <a:latin typeface="浪漫雅圆" panose="02010601040101010101" pitchFamily="2" charset="-122"/>
                  <a:ea typeface="浪漫雅圆" panose="02010601040101010101" pitchFamily="2" charset="-122"/>
                  <a:cs typeface="Times New Roman" panose="02020603050405020304" pitchFamily="18" charset="0"/>
                </a:rPr>
                <a:t>阈值</a:t>
              </a:r>
              <a:r>
                <a:rPr lang="en-US" altLang="zh-CN">
                  <a:latin typeface="Times New Roman" panose="02020603050405020304" pitchFamily="18" charset="0"/>
                  <a:ea typeface="浪漫雅圆" panose="02010601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baseline="-25000">
                  <a:latin typeface="Times New Roman" panose="02020603050405020304" pitchFamily="18" charset="0"/>
                  <a:ea typeface="浪漫雅圆" panose="02010601040101010101" pitchFamily="2" charset="-122"/>
                  <a:cs typeface="Times New Roman" panose="02020603050405020304" pitchFamily="18" charset="0"/>
                </a:rPr>
                <a:t>2</a:t>
              </a:r>
            </a:p>
            <a:p>
              <a:pPr algn="just">
                <a:lnSpc>
                  <a:spcPct val="150000"/>
                </a:lnSpc>
              </a:pPr>
              <a:r>
                <a:rPr lang="zh-CN" altLang="en-US">
                  <a:latin typeface="浪漫雅圆" panose="02010601040101010101" pitchFamily="2" charset="-122"/>
                  <a:ea typeface="浪漫雅圆" panose="02010601040101010101" pitchFamily="2" charset="-122"/>
                  <a:cs typeface="Times New Roman" panose="02020603050405020304" pitchFamily="18" charset="0"/>
                </a:rPr>
                <a:t>饱和点</a:t>
              </a:r>
              <a:r>
                <a:rPr lang="en-US" altLang="zh-CN">
                  <a:latin typeface="Times New Roman" panose="02020603050405020304" pitchFamily="18" charset="0"/>
                  <a:ea typeface="浪漫雅圆" panose="02010601040101010101" pitchFamily="2" charset="-122"/>
                  <a:cs typeface="Times New Roman" panose="02020603050405020304" pitchFamily="18" charset="0"/>
                </a:rPr>
                <a:t>S</a:t>
              </a:r>
              <a:endParaRPr lang="zh-CN" altLang="en-US" dirty="0"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188595" y="4900249"/>
            <a:ext cx="3392450" cy="2585321"/>
            <a:chOff x="188595" y="4900249"/>
            <a:chExt cx="3392450" cy="2585321"/>
          </a:xfrm>
        </p:grpSpPr>
        <p:sp>
          <p:nvSpPr>
            <p:cNvPr id="32" name="矩形: 对角圆角 31"/>
            <p:cNvSpPr/>
            <p:nvPr/>
          </p:nvSpPr>
          <p:spPr>
            <a:xfrm>
              <a:off x="188595" y="4900249"/>
              <a:ext cx="3392450" cy="2585321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FBD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矩形 21"/>
            <p:cNvSpPr/>
            <p:nvPr/>
          </p:nvSpPr>
          <p:spPr>
            <a:xfrm>
              <a:off x="293452" y="5177792"/>
              <a:ext cx="3095171" cy="21698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>
                  <a:latin typeface="浪漫雅圆" panose="02010601040101010101" pitchFamily="2" charset="-122"/>
                  <a:ea typeface="浪漫雅圆" panose="02010601040101010101" pitchFamily="2" charset="-122"/>
                  <a:cs typeface="Times New Roman" panose="02020603050405020304" pitchFamily="18" charset="0"/>
                </a:rPr>
                <a:t>当折扣率较低时，随着折扣力度增大，营销额及件数呈正比例上升，饱和点后加大折扣力度，营销额及销售量均会下降</a:t>
              </a:r>
              <a:endParaRPr lang="zh-CN" altLang="en-US" dirty="0"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257963" y="4900487"/>
            <a:ext cx="3392450" cy="2585321"/>
            <a:chOff x="6257963" y="4900487"/>
            <a:chExt cx="3392450" cy="2585321"/>
          </a:xfrm>
        </p:grpSpPr>
        <p:sp>
          <p:nvSpPr>
            <p:cNvPr id="33" name="矩形: 对角圆角 32"/>
            <p:cNvSpPr/>
            <p:nvPr/>
          </p:nvSpPr>
          <p:spPr>
            <a:xfrm>
              <a:off x="6257963" y="4900487"/>
              <a:ext cx="3392450" cy="2585321"/>
            </a:xfrm>
            <a:prstGeom prst="round2DiagRect">
              <a:avLst>
                <a:gd name="adj1" fmla="val 16667"/>
                <a:gd name="adj2" fmla="val 0"/>
              </a:avLst>
            </a:prstGeom>
            <a:solidFill>
              <a:srgbClr val="FBD5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6498133" y="5443163"/>
              <a:ext cx="3095171" cy="13388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>
                <a:lnSpc>
                  <a:spcPct val="150000"/>
                </a:lnSpc>
              </a:pPr>
              <a:r>
                <a:rPr lang="zh-CN" altLang="en-US">
                  <a:latin typeface="浪漫雅圆" panose="02010601040101010101" pitchFamily="2" charset="-122"/>
                  <a:ea typeface="浪漫雅圆" panose="02010601040101010101" pitchFamily="2" charset="-122"/>
                  <a:cs typeface="Times New Roman" panose="02020603050405020304" pitchFamily="18" charset="0"/>
                </a:rPr>
                <a:t>折扣率即使在</a:t>
              </a:r>
              <a:r>
                <a:rPr lang="en-US" altLang="zh-CN">
                  <a:latin typeface="Times New Roman" panose="02020603050405020304" pitchFamily="18" charset="0"/>
                  <a:ea typeface="浪漫雅圆" panose="0201060104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baseline="-25000">
                  <a:latin typeface="Times New Roman" panose="02020603050405020304" pitchFamily="18" charset="0"/>
                  <a:ea typeface="浪漫雅圆" panose="02010601040101010101" pitchFamily="2" charset="-122"/>
                  <a:cs typeface="Times New Roman" panose="02020603050405020304" pitchFamily="18" charset="0"/>
                </a:rPr>
                <a:t>1</a:t>
              </a:r>
              <a:r>
                <a:rPr lang="zh-CN" altLang="en-US">
                  <a:latin typeface="浪漫雅圆" panose="02010601040101010101" pitchFamily="2" charset="-122"/>
                  <a:ea typeface="浪漫雅圆" panose="02010601040101010101" pitchFamily="2" charset="-122"/>
                  <a:cs typeface="Times New Roman" panose="02020603050405020304" pitchFamily="18" charset="0"/>
                </a:rPr>
                <a:t>与</a:t>
              </a:r>
              <a:r>
                <a:rPr lang="en-US" altLang="zh-CN">
                  <a:latin typeface="Times New Roman" panose="02020603050405020304" pitchFamily="18" charset="0"/>
                  <a:ea typeface="浪漫雅圆" panose="02010601040101010101" pitchFamily="2" charset="-122"/>
                  <a:cs typeface="Times New Roman" panose="02020603050405020304" pitchFamily="18" charset="0"/>
                </a:rPr>
                <a:t>S</a:t>
              </a:r>
              <a:r>
                <a:rPr lang="zh-CN" altLang="en-US">
                  <a:latin typeface="浪漫雅圆" panose="02010601040101010101" pitchFamily="2" charset="-122"/>
                  <a:ea typeface="浪漫雅圆" panose="02010601040101010101" pitchFamily="2" charset="-122"/>
                  <a:cs typeface="Times New Roman" panose="02020603050405020304" pitchFamily="18" charset="0"/>
                </a:rPr>
                <a:t>间，不同折扣率对不同档次或款式服装的促销作用不同</a:t>
              </a:r>
              <a:endParaRPr lang="zh-CN" altLang="en-US" dirty="0"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pic>
        <p:nvPicPr>
          <p:cNvPr id="38" name="图片 37" descr="C:\Users\Administrator\Desktop\8.png8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>
          <a:xfrm>
            <a:off x="3766820" y="1696720"/>
            <a:ext cx="2159000" cy="2164715"/>
          </a:xfrm>
          <a:prstGeom prst="rect">
            <a:avLst/>
          </a:prstGeom>
          <a:solidFill>
            <a:srgbClr val="C2D7EA">
              <a:alpha val="0"/>
            </a:srgbClr>
          </a:solidFill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文本框 3"/>
          <p:cNvSpPr txBox="1">
            <a:spLocks noChangeArrowheads="1"/>
          </p:cNvSpPr>
          <p:nvPr/>
        </p:nvSpPr>
        <p:spPr bwMode="auto">
          <a:xfrm>
            <a:off x="190342" y="3374549"/>
            <a:ext cx="5881370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/>
            <a:r>
              <a:rPr lang="en-US" altLang="zh-CN" sz="6600" dirty="0">
                <a:solidFill>
                  <a:srgbClr val="3D3D3D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THANK YOU</a:t>
            </a:r>
            <a:r>
              <a:rPr lang="zh-CN" altLang="en-US" sz="6600" dirty="0">
                <a:solidFill>
                  <a:srgbClr val="3D3D3D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 </a:t>
            </a:r>
            <a:r>
              <a:rPr lang="en-US" altLang="zh-CN" sz="6600" dirty="0">
                <a:solidFill>
                  <a:srgbClr val="3D3D3D"/>
                </a:solidFill>
                <a:latin typeface="方正舒体" panose="02010601030101010101" pitchFamily="2" charset="-122"/>
                <a:ea typeface="方正舒体" panose="02010601030101010101" pitchFamily="2" charset="-122"/>
              </a:rPr>
              <a:t>.</a:t>
            </a:r>
          </a:p>
        </p:txBody>
      </p:sp>
      <p:pic>
        <p:nvPicPr>
          <p:cNvPr id="5123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8833" y="1210945"/>
            <a:ext cx="4159568" cy="2965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92733" y="796867"/>
            <a:ext cx="1905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100" dirty="0">
                <a:solidFill>
                  <a:srgbClr val="F2704C"/>
                </a:solidFill>
                <a:latin typeface="Century Gothic" panose="020B0502020202020204" pitchFamily="34" charset="0"/>
                <a:ea typeface="张海山锐谐体" panose="02000000000000000000" pitchFamily="2" charset="-122"/>
              </a:rPr>
              <a:t>CONTENTS  </a:t>
            </a:r>
            <a:r>
              <a:rPr lang="en-US" altLang="zh-CN" sz="1100" dirty="0">
                <a:solidFill>
                  <a:srgbClr val="F04E24"/>
                </a:solidFill>
                <a:latin typeface="Century Gothic" panose="020B0502020202020204" pitchFamily="34" charset="0"/>
                <a:ea typeface="张海山锐谐体" panose="02000000000000000000" pitchFamily="2" charset="-122"/>
              </a:rPr>
              <a:t>PAGE</a:t>
            </a:r>
            <a:endParaRPr lang="zh-CN" altLang="en-US" sz="1100" dirty="0">
              <a:solidFill>
                <a:srgbClr val="F04E24"/>
              </a:solidFill>
              <a:latin typeface="Century Gothic" panose="020B0502020202020204" pitchFamily="34" charset="0"/>
              <a:ea typeface="张海山锐谐体" panose="020000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7162" y="297107"/>
            <a:ext cx="17578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latin typeface="张海山锐谐体" panose="02000000000000000000" pitchFamily="2" charset="-122"/>
                <a:ea typeface="张海山锐谐体" panose="02000000000000000000" pitchFamily="2" charset="-122"/>
              </a:rPr>
              <a:t>目录页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6344214" y="4666344"/>
            <a:ext cx="3524562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980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中国人力资源管理的四个阶段</a:t>
            </a:r>
          </a:p>
        </p:txBody>
      </p:sp>
      <p:cxnSp>
        <p:nvCxnSpPr>
          <p:cNvPr id="7" name="直接连接符 6"/>
          <p:cNvCxnSpPr/>
          <p:nvPr/>
        </p:nvCxnSpPr>
        <p:spPr>
          <a:xfrm>
            <a:off x="340301" y="1676400"/>
            <a:ext cx="9133730" cy="0"/>
          </a:xfrm>
          <a:prstGeom prst="line">
            <a:avLst/>
          </a:prstGeom>
          <a:ln w="25400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组合 7"/>
          <p:cNvGrpSpPr/>
          <p:nvPr/>
        </p:nvGrpSpPr>
        <p:grpSpPr>
          <a:xfrm>
            <a:off x="762000" y="2646840"/>
            <a:ext cx="2237872" cy="3696175"/>
            <a:chOff x="762000" y="2704625"/>
            <a:chExt cx="2237872" cy="3696175"/>
          </a:xfrm>
        </p:grpSpPr>
        <p:grpSp>
          <p:nvGrpSpPr>
            <p:cNvPr id="2" name="组合 1"/>
            <p:cNvGrpSpPr/>
            <p:nvPr/>
          </p:nvGrpSpPr>
          <p:grpSpPr>
            <a:xfrm>
              <a:off x="762000" y="4066782"/>
              <a:ext cx="2237872" cy="2334018"/>
              <a:chOff x="263970" y="4043746"/>
              <a:chExt cx="2237872" cy="2334018"/>
            </a:xfrm>
          </p:grpSpPr>
          <p:sp>
            <p:nvSpPr>
              <p:cNvPr id="40" name="椭圆 39"/>
              <p:cNvSpPr/>
              <p:nvPr/>
            </p:nvSpPr>
            <p:spPr>
              <a:xfrm>
                <a:off x="340301" y="4125551"/>
                <a:ext cx="2085209" cy="2170408"/>
              </a:xfrm>
              <a:prstGeom prst="ellipse">
                <a:avLst/>
              </a:prstGeom>
              <a:solidFill>
                <a:srgbClr val="F04E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3" name="图片 2"/>
              <p:cNvPicPr>
                <a:picLocks noChangeAspect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8673" y="4353505"/>
                <a:ext cx="1714500" cy="1714500"/>
              </a:xfrm>
              <a:prstGeom prst="rect">
                <a:avLst/>
              </a:prstGeom>
            </p:spPr>
          </p:pic>
          <p:sp>
            <p:nvSpPr>
              <p:cNvPr id="35" name="椭圆 34"/>
              <p:cNvSpPr/>
              <p:nvPr/>
            </p:nvSpPr>
            <p:spPr>
              <a:xfrm>
                <a:off x="263970" y="4043746"/>
                <a:ext cx="2237872" cy="2334018"/>
              </a:xfrm>
              <a:prstGeom prst="ellipse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49" name="矩形 48"/>
            <p:cNvSpPr/>
            <p:nvPr/>
          </p:nvSpPr>
          <p:spPr>
            <a:xfrm>
              <a:off x="802698" y="2704625"/>
              <a:ext cx="2120842" cy="680368"/>
            </a:xfrm>
            <a:prstGeom prst="rect">
              <a:avLst/>
            </a:prstGeom>
            <a:solidFill>
              <a:srgbClr val="F04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浪漫雅圆" panose="02010601040101010101" pitchFamily="2" charset="-122"/>
                  <a:ea typeface="浪漫雅圆" panose="02010601040101010101" pitchFamily="2" charset="-122"/>
                </a:rPr>
                <a:t>01 </a:t>
              </a:r>
              <a:r>
                <a:rPr lang="zh-CN" altLang="en-US" sz="2000">
                  <a:latin typeface="浪漫雅圆" panose="02010601040101010101" pitchFamily="2" charset="-122"/>
                  <a:ea typeface="浪漫雅圆" panose="02010601040101010101" pitchFamily="2" charset="-122"/>
                </a:rPr>
                <a:t>资料来源与研究方法</a:t>
              </a:r>
              <a:endParaRPr lang="zh-CN" altLang="en-US" sz="2000" dirty="0"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3853228" y="2646570"/>
            <a:ext cx="2237872" cy="3706605"/>
            <a:chOff x="3799253" y="2694195"/>
            <a:chExt cx="2237872" cy="3706605"/>
          </a:xfrm>
        </p:grpSpPr>
        <p:sp>
          <p:nvSpPr>
            <p:cNvPr id="50" name="矩形 49"/>
            <p:cNvSpPr/>
            <p:nvPr/>
          </p:nvSpPr>
          <p:spPr>
            <a:xfrm>
              <a:off x="3857768" y="2694195"/>
              <a:ext cx="2120842" cy="680369"/>
            </a:xfrm>
            <a:prstGeom prst="rect">
              <a:avLst/>
            </a:prstGeom>
            <a:solidFill>
              <a:srgbClr val="F04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>
                  <a:latin typeface="浪漫雅圆" panose="02010601040101010101" pitchFamily="2" charset="-122"/>
                  <a:ea typeface="浪漫雅圆" panose="02010601040101010101" pitchFamily="2" charset="-122"/>
                </a:rPr>
                <a:t>02 </a:t>
              </a:r>
              <a:r>
                <a:rPr lang="zh-CN" altLang="en-US">
                  <a:latin typeface="浪漫雅圆" panose="02010601040101010101" pitchFamily="2" charset="-122"/>
                  <a:ea typeface="浪漫雅圆" panose="02010601040101010101" pitchFamily="2" charset="-122"/>
                </a:rPr>
                <a:t>结果与讨论</a:t>
              </a:r>
              <a:endParaRPr lang="zh-CN" altLang="en-US" dirty="0"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799253" y="4066782"/>
              <a:ext cx="2237872" cy="2334018"/>
              <a:chOff x="5044304" y="4043746"/>
              <a:chExt cx="2237872" cy="2334018"/>
            </a:xfrm>
          </p:grpSpPr>
          <p:sp>
            <p:nvSpPr>
              <p:cNvPr id="58" name="椭圆 57"/>
              <p:cNvSpPr/>
              <p:nvPr/>
            </p:nvSpPr>
            <p:spPr>
              <a:xfrm>
                <a:off x="5044304" y="4043746"/>
                <a:ext cx="2237872" cy="2334018"/>
              </a:xfrm>
              <a:prstGeom prst="ellipse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9" name="椭圆 58"/>
              <p:cNvSpPr/>
              <p:nvPr/>
            </p:nvSpPr>
            <p:spPr>
              <a:xfrm>
                <a:off x="5120635" y="4125551"/>
                <a:ext cx="2085209" cy="2170408"/>
              </a:xfrm>
              <a:prstGeom prst="ellipse">
                <a:avLst/>
              </a:prstGeom>
              <a:solidFill>
                <a:srgbClr val="F04E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2" name="图片 61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373921" y="4353505"/>
                <a:ext cx="1568091" cy="1568091"/>
              </a:xfrm>
              <a:prstGeom prst="rect">
                <a:avLst/>
              </a:prstGeom>
            </p:spPr>
          </p:pic>
        </p:grpSp>
      </p:grpSp>
      <p:grpSp>
        <p:nvGrpSpPr>
          <p:cNvPr id="10" name="组合 9"/>
          <p:cNvGrpSpPr/>
          <p:nvPr/>
        </p:nvGrpSpPr>
        <p:grpSpPr>
          <a:xfrm>
            <a:off x="6836506" y="2646559"/>
            <a:ext cx="2237872" cy="3721659"/>
            <a:chOff x="6836506" y="2646559"/>
            <a:chExt cx="2237872" cy="3721659"/>
          </a:xfrm>
        </p:grpSpPr>
        <p:sp>
          <p:nvSpPr>
            <p:cNvPr id="51" name="矩形 50"/>
            <p:cNvSpPr/>
            <p:nvPr/>
          </p:nvSpPr>
          <p:spPr>
            <a:xfrm>
              <a:off x="6912839" y="2646559"/>
              <a:ext cx="2120842" cy="648056"/>
            </a:xfrm>
            <a:prstGeom prst="rect">
              <a:avLst/>
            </a:prstGeom>
            <a:solidFill>
              <a:srgbClr val="F04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浪漫雅圆" panose="02010601040101010101" pitchFamily="2" charset="-122"/>
                  <a:ea typeface="浪漫雅圆" panose="02010601040101010101" pitchFamily="2" charset="-122"/>
                </a:rPr>
                <a:t>03 </a:t>
              </a:r>
              <a:r>
                <a:rPr lang="zh-CN" altLang="en-US" sz="2000" dirty="0">
                  <a:latin typeface="浪漫雅圆" panose="02010601040101010101" pitchFamily="2" charset="-122"/>
                  <a:ea typeface="浪漫雅圆" panose="02010601040101010101" pitchFamily="2" charset="-122"/>
                </a:rPr>
                <a:t>总结</a:t>
              </a:r>
            </a:p>
          </p:txBody>
        </p:sp>
        <p:grpSp>
          <p:nvGrpSpPr>
            <p:cNvPr id="5" name="组合 4"/>
            <p:cNvGrpSpPr/>
            <p:nvPr/>
          </p:nvGrpSpPr>
          <p:grpSpPr>
            <a:xfrm>
              <a:off x="6836506" y="4034200"/>
              <a:ext cx="2237872" cy="2334018"/>
              <a:chOff x="7353189" y="4071964"/>
              <a:chExt cx="2237872" cy="2334018"/>
            </a:xfrm>
          </p:grpSpPr>
          <p:sp>
            <p:nvSpPr>
              <p:cNvPr id="60" name="椭圆 59"/>
              <p:cNvSpPr/>
              <p:nvPr/>
            </p:nvSpPr>
            <p:spPr>
              <a:xfrm>
                <a:off x="7353189" y="4071964"/>
                <a:ext cx="2237872" cy="2334018"/>
              </a:xfrm>
              <a:prstGeom prst="ellipse">
                <a:avLst/>
              </a:prstGeom>
              <a:noFill/>
              <a:ln w="31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7429520" y="4153769"/>
                <a:ext cx="2085209" cy="2170408"/>
              </a:xfrm>
              <a:prstGeom prst="ellipse">
                <a:avLst/>
              </a:prstGeom>
              <a:solidFill>
                <a:srgbClr val="F04E2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pic>
            <p:nvPicPr>
              <p:cNvPr id="63" name="图片 62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625221" y="4390845"/>
                <a:ext cx="1761070" cy="1653716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2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847090"/>
            <a:ext cx="10058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泪滴形 6"/>
          <p:cNvSpPr/>
          <p:nvPr/>
        </p:nvSpPr>
        <p:spPr>
          <a:xfrm rot="7980028">
            <a:off x="215265" y="76835"/>
            <a:ext cx="490220" cy="492760"/>
          </a:xfrm>
          <a:prstGeom prst="teardrop">
            <a:avLst/>
          </a:prstGeom>
          <a:solidFill>
            <a:srgbClr val="F04E24">
              <a:alpha val="95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85"/>
          </a:p>
        </p:txBody>
      </p:sp>
      <p:grpSp>
        <p:nvGrpSpPr>
          <p:cNvPr id="3" name="组合 2"/>
          <p:cNvGrpSpPr/>
          <p:nvPr/>
        </p:nvGrpSpPr>
        <p:grpSpPr>
          <a:xfrm>
            <a:off x="1153824" y="349903"/>
            <a:ext cx="7750752" cy="320858"/>
            <a:chOff x="1153824" y="247668"/>
            <a:chExt cx="7750752" cy="320858"/>
          </a:xfrm>
        </p:grpSpPr>
        <p:sp>
          <p:nvSpPr>
            <p:cNvPr id="9" name="文本框 8"/>
            <p:cNvSpPr txBox="1"/>
            <p:nvPr/>
          </p:nvSpPr>
          <p:spPr>
            <a:xfrm>
              <a:off x="4717786" y="247669"/>
              <a:ext cx="1703250" cy="320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85">
                  <a:solidFill>
                    <a:schemeClr val="bg1">
                      <a:lumMod val="50000"/>
                    </a:schemeClr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02 </a:t>
              </a:r>
              <a:r>
                <a:rPr lang="zh-CN" altLang="en-US" sz="1485">
                  <a:solidFill>
                    <a:schemeClr val="bg1">
                      <a:lumMod val="50000"/>
                    </a:schemeClr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结果与讨论</a:t>
              </a:r>
              <a:endParaRPr lang="zh-CN" altLang="en-US" sz="1485" dirty="0">
                <a:solidFill>
                  <a:schemeClr val="bg1">
                    <a:lumMod val="50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153824" y="247668"/>
              <a:ext cx="3131820" cy="320040"/>
            </a:xfrm>
            <a:custGeom>
              <a:avLst/>
              <a:gdLst>
                <a:gd name="connsiteX0" fmla="*/ 0 w 2064545"/>
                <a:gd name="connsiteY0" fmla="*/ 0 h 646331"/>
                <a:gd name="connsiteX1" fmla="*/ 1741380 w 2064545"/>
                <a:gd name="connsiteY1" fmla="*/ 0 h 646331"/>
                <a:gd name="connsiteX2" fmla="*/ 2064545 w 2064545"/>
                <a:gd name="connsiteY2" fmla="*/ 323166 h 646331"/>
                <a:gd name="connsiteX3" fmla="*/ 1741380 w 2064545"/>
                <a:gd name="connsiteY3" fmla="*/ 646331 h 646331"/>
                <a:gd name="connsiteX4" fmla="*/ 0 w 2064545"/>
                <a:gd name="connsiteY4" fmla="*/ 646331 h 646331"/>
                <a:gd name="connsiteX5" fmla="*/ 0 w 2064545"/>
                <a:gd name="connsiteY5" fmla="*/ 0 h 646331"/>
                <a:gd name="connsiteX0-1" fmla="*/ 3 w 2064548"/>
                <a:gd name="connsiteY0-2" fmla="*/ 0 h 646331"/>
                <a:gd name="connsiteX1-3" fmla="*/ 1741383 w 2064548"/>
                <a:gd name="connsiteY1-4" fmla="*/ 0 h 646331"/>
                <a:gd name="connsiteX2-5" fmla="*/ 2064548 w 2064548"/>
                <a:gd name="connsiteY2-6" fmla="*/ 323166 h 646331"/>
                <a:gd name="connsiteX3-7" fmla="*/ 1741383 w 2064548"/>
                <a:gd name="connsiteY3-8" fmla="*/ 646331 h 646331"/>
                <a:gd name="connsiteX4-9" fmla="*/ 3 w 2064548"/>
                <a:gd name="connsiteY4-10" fmla="*/ 646331 h 646331"/>
                <a:gd name="connsiteX5-11" fmla="*/ 140500 w 2064548"/>
                <a:gd name="connsiteY5-12" fmla="*/ 339960 h 646331"/>
                <a:gd name="connsiteX6" fmla="*/ 3 w 2064548"/>
                <a:gd name="connsiteY6" fmla="*/ 0 h 6463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" y="connsiteY6"/>
                </a:cxn>
              </a:cxnLst>
              <a:rect l="l" t="t" r="r" b="b"/>
              <a:pathLst>
                <a:path w="2064548" h="646331">
                  <a:moveTo>
                    <a:pt x="3" y="0"/>
                  </a:moveTo>
                  <a:lnTo>
                    <a:pt x="1741383" y="0"/>
                  </a:lnTo>
                  <a:lnTo>
                    <a:pt x="2064548" y="323166"/>
                  </a:lnTo>
                  <a:lnTo>
                    <a:pt x="1741383" y="646331"/>
                  </a:lnTo>
                  <a:lnTo>
                    <a:pt x="3" y="646331"/>
                  </a:lnTo>
                  <a:cubicBezTo>
                    <a:pt x="-790" y="544207"/>
                    <a:pt x="141293" y="442084"/>
                    <a:pt x="140500" y="33996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04E2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85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    01  </a:t>
              </a:r>
              <a:r>
                <a:rPr lang="zh-CN" altLang="en-US" sz="1485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资料来源与研究方法</a:t>
              </a:r>
              <a:endParaRPr lang="zh-CN" altLang="en-US" sz="1485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7201326" y="247668"/>
              <a:ext cx="1703250" cy="3208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85">
                  <a:solidFill>
                    <a:schemeClr val="bg1">
                      <a:lumMod val="50000"/>
                    </a:schemeClr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03 </a:t>
              </a:r>
              <a:r>
                <a:rPr lang="zh-CN" altLang="en-US" sz="1485" dirty="0">
                  <a:solidFill>
                    <a:schemeClr val="bg1">
                      <a:lumMod val="50000"/>
                    </a:schemeClr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总结</a:t>
              </a:r>
            </a:p>
          </p:txBody>
        </p:sp>
      </p:grpSp>
      <p:sp>
        <p:nvSpPr>
          <p:cNvPr id="17" name="燕尾形 16"/>
          <p:cNvSpPr/>
          <p:nvPr/>
        </p:nvSpPr>
        <p:spPr>
          <a:xfrm>
            <a:off x="9512024" y="902769"/>
            <a:ext cx="199911" cy="399821"/>
          </a:xfrm>
          <a:prstGeom prst="chevron">
            <a:avLst/>
          </a:prstGeom>
          <a:solidFill>
            <a:srgbClr val="F0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85">
              <a:solidFill>
                <a:schemeClr val="tx1"/>
              </a:solidFill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9712580" y="902770"/>
            <a:ext cx="204311" cy="399821"/>
          </a:xfrm>
          <a:prstGeom prst="chevron">
            <a:avLst/>
          </a:prstGeom>
          <a:solidFill>
            <a:srgbClr val="F0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85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354" y="1386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1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607040" y="5281596"/>
            <a:ext cx="4203243" cy="1077218"/>
          </a:xfrm>
          <a:prstGeom prst="rect">
            <a:avLst/>
          </a:prstGeom>
          <a:solidFill>
            <a:srgbClr val="F04E24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latin typeface="浪漫雅圆" panose="02010601040101010101" pitchFamily="2" charset="-122"/>
                <a:ea typeface="浪漫雅圆" panose="02010601040101010101" pitchFamily="2" charset="-122"/>
              </a:rPr>
              <a:t>优衣库与</a:t>
            </a:r>
            <a:r>
              <a:rPr lang="en-US" altLang="zh-CN" sz="1600">
                <a:latin typeface="浪漫雅圆" panose="02010601040101010101" pitchFamily="2" charset="-122"/>
                <a:ea typeface="浪漫雅圆" panose="02010601040101010101" pitchFamily="2" charset="-122"/>
              </a:rPr>
              <a:t>ZARA</a:t>
            </a:r>
            <a:r>
              <a:rPr lang="zh-CN" altLang="en-US" sz="1600">
                <a:latin typeface="浪漫雅圆" panose="02010601040101010101" pitchFamily="2" charset="-122"/>
                <a:ea typeface="浪漫雅圆" panose="02010601040101010101" pitchFamily="2" charset="-122"/>
              </a:rPr>
              <a:t>、</a:t>
            </a:r>
            <a:r>
              <a:rPr lang="en-US" altLang="zh-CN" sz="1600">
                <a:latin typeface="浪漫雅圆" panose="02010601040101010101" pitchFamily="2" charset="-122"/>
                <a:ea typeface="浪漫雅圆" panose="02010601040101010101" pitchFamily="2" charset="-122"/>
              </a:rPr>
              <a:t>H&amp;M</a:t>
            </a:r>
            <a:r>
              <a:rPr lang="zh-CN" altLang="en-US" sz="1600">
                <a:latin typeface="浪漫雅圆" panose="02010601040101010101" pitchFamily="2" charset="-122"/>
                <a:ea typeface="浪漫雅圆" panose="02010601040101010101" pitchFamily="2" charset="-122"/>
              </a:rPr>
              <a:t>并称为快时尚“三架马车”，</a:t>
            </a:r>
            <a:r>
              <a:rPr lang="en-US" altLang="zh-CN" sz="1600">
                <a:latin typeface="浪漫雅圆" panose="02010601040101010101" pitchFamily="2" charset="-122"/>
                <a:ea typeface="浪漫雅圆" panose="02010601040101010101" pitchFamily="2" charset="-122"/>
              </a:rPr>
              <a:t>2016</a:t>
            </a:r>
            <a:r>
              <a:rPr lang="zh-CN" altLang="en-US" sz="1600">
                <a:latin typeface="浪漫雅圆" panose="02010601040101010101" pitchFamily="2" charset="-122"/>
                <a:ea typeface="浪漫雅圆" panose="02010601040101010101" pitchFamily="2" charset="-122"/>
              </a:rPr>
              <a:t>年总营收达到</a:t>
            </a:r>
            <a:r>
              <a:rPr lang="en-US" altLang="zh-CN" sz="1600">
                <a:latin typeface="浪漫雅圆" panose="02010601040101010101" pitchFamily="2" charset="-122"/>
                <a:ea typeface="浪漫雅圆" panose="02010601040101010101" pitchFamily="2" charset="-122"/>
              </a:rPr>
              <a:t>1078</a:t>
            </a:r>
            <a:r>
              <a:rPr lang="zh-CN" altLang="en-US" sz="1600">
                <a:latin typeface="浪漫雅圆" panose="02010601040101010101" pitchFamily="2" charset="-122"/>
                <a:ea typeface="浪漫雅圆" panose="02010601040101010101" pitchFamily="2" charset="-122"/>
              </a:rPr>
              <a:t>亿人民币。</a:t>
            </a:r>
            <a:endParaRPr lang="en-US" altLang="zh-CN" sz="16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39" y="1725588"/>
            <a:ext cx="4203243" cy="3055135"/>
          </a:xfrm>
          <a:prstGeom prst="rect">
            <a:avLst/>
          </a:prstGeom>
          <a:effectLst>
            <a:outerShdw blurRad="114300" dir="2400000" sx="20000" sy="20000" algn="t" rotWithShape="0">
              <a:prstClr val="black">
                <a:alpha val="10000"/>
              </a:prstClr>
            </a:outerShdw>
            <a:reflection blurRad="25400" stA="52000" endA="300" endPos="15000" dir="5400000" sy="-100000" algn="bl" rotWithShape="0"/>
            <a:softEdge rad="31750"/>
          </a:effectLst>
        </p:spPr>
      </p:pic>
      <p:sp>
        <p:nvSpPr>
          <p:cNvPr id="38" name="文本框 37"/>
          <p:cNvSpPr txBox="1"/>
          <p:nvPr/>
        </p:nvSpPr>
        <p:spPr>
          <a:xfrm>
            <a:off x="5243488" y="5281596"/>
            <a:ext cx="4203242" cy="1077218"/>
          </a:xfrm>
          <a:prstGeom prst="rect">
            <a:avLst/>
          </a:prstGeom>
          <a:solidFill>
            <a:srgbClr val="F04E24"/>
          </a:solidFill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600">
                <a:latin typeface="浪漫雅圆" panose="02010601040101010101" pitchFamily="2" charset="-122"/>
                <a:ea typeface="浪漫雅圆" panose="02010601040101010101" pitchFamily="2" charset="-122"/>
              </a:rPr>
              <a:t>本文数据来自优衣库门店销售数据，包括折扣率、营销额、销售量等。</a:t>
            </a:r>
            <a:endParaRPr lang="en-US" altLang="zh-CN" sz="16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859"/>
          <a:stretch>
            <a:fillRect/>
          </a:stretch>
        </p:blipFill>
        <p:spPr>
          <a:xfrm>
            <a:off x="5243488" y="1725590"/>
            <a:ext cx="4203243" cy="3055133"/>
          </a:xfrm>
          <a:prstGeom prst="rect">
            <a:avLst/>
          </a:prstGeom>
          <a:effectLst>
            <a:reflection blurRad="50800" stA="50000" endPos="15000" dir="5400000" sy="-100000" algn="bl" rotWithShape="0"/>
          </a:effec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3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接连接符 5"/>
          <p:cNvCxnSpPr/>
          <p:nvPr/>
        </p:nvCxnSpPr>
        <p:spPr>
          <a:xfrm>
            <a:off x="0" y="772160"/>
            <a:ext cx="10058400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泪滴形 6"/>
          <p:cNvSpPr/>
          <p:nvPr/>
        </p:nvSpPr>
        <p:spPr>
          <a:xfrm rot="7980028">
            <a:off x="220345" y="81915"/>
            <a:ext cx="480060" cy="482600"/>
          </a:xfrm>
          <a:prstGeom prst="teardrop">
            <a:avLst/>
          </a:prstGeom>
          <a:solidFill>
            <a:srgbClr val="F04E24">
              <a:alpha val="95000"/>
            </a:srgb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85"/>
          </a:p>
        </p:txBody>
      </p:sp>
      <p:sp>
        <p:nvSpPr>
          <p:cNvPr id="8" name="文本框 7"/>
          <p:cNvSpPr txBox="1"/>
          <p:nvPr/>
        </p:nvSpPr>
        <p:spPr>
          <a:xfrm>
            <a:off x="265211" y="1110158"/>
            <a:ext cx="388977" cy="447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155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rPr>
              <a:t>10</a:t>
            </a:r>
            <a:endParaRPr lang="zh-CN" altLang="en-US" sz="1155" dirty="0">
              <a:solidFill>
                <a:schemeClr val="bg1"/>
              </a:solidFill>
              <a:latin typeface="张海山锐谐体" panose="02000000000000000000" pitchFamily="2" charset="-122"/>
              <a:ea typeface="张海山锐谐体" panose="02000000000000000000" pitchFamily="2" charset="-122"/>
            </a:endParaRPr>
          </a:p>
        </p:txBody>
      </p:sp>
      <p:sp>
        <p:nvSpPr>
          <p:cNvPr id="17" name="燕尾形 16"/>
          <p:cNvSpPr/>
          <p:nvPr/>
        </p:nvSpPr>
        <p:spPr>
          <a:xfrm>
            <a:off x="9508849" y="836729"/>
            <a:ext cx="199911" cy="399821"/>
          </a:xfrm>
          <a:prstGeom prst="chevron">
            <a:avLst/>
          </a:prstGeom>
          <a:solidFill>
            <a:srgbClr val="F0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85">
              <a:solidFill>
                <a:schemeClr val="tx1"/>
              </a:solidFill>
            </a:endParaRPr>
          </a:p>
        </p:txBody>
      </p:sp>
      <p:sp>
        <p:nvSpPr>
          <p:cNvPr id="19" name="燕尾形 18"/>
          <p:cNvSpPr/>
          <p:nvPr/>
        </p:nvSpPr>
        <p:spPr>
          <a:xfrm>
            <a:off x="9709405" y="836730"/>
            <a:ext cx="204311" cy="399821"/>
          </a:xfrm>
          <a:prstGeom prst="chevron">
            <a:avLst/>
          </a:prstGeom>
          <a:solidFill>
            <a:srgbClr val="F0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85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05354" y="1513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</a:rPr>
              <a:t>2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" name="矩形 2"/>
          <p:cNvSpPr/>
          <p:nvPr/>
        </p:nvSpPr>
        <p:spPr>
          <a:xfrm>
            <a:off x="0" y="809625"/>
            <a:ext cx="2242820" cy="6962775"/>
          </a:xfrm>
          <a:prstGeom prst="rect">
            <a:avLst/>
          </a:prstGeom>
          <a:solidFill>
            <a:srgbClr val="F0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>
                <a:latin typeface="浪漫雅圆" panose="02010601040101010101" pitchFamily="2" charset="-122"/>
                <a:ea typeface="浪漫雅圆" panose="02010601040101010101" pitchFamily="2" charset="-122"/>
              </a:rPr>
              <a:t>在对数据进行梳理后，从验证数据分布及剖析折扣率对营销额与销售量的影响程度考虑，本文采用了</a:t>
            </a:r>
            <a:r>
              <a:rPr lang="en-US" altLang="zh-CN"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P-P</a:t>
            </a:r>
            <a:r>
              <a:rPr lang="zh-CN" altLang="en-US">
                <a:latin typeface="浪漫雅圆" panose="02010601040101010101" pitchFamily="2" charset="-122"/>
                <a:ea typeface="浪漫雅圆" panose="02010601040101010101" pitchFamily="2" charset="-122"/>
              </a:rPr>
              <a:t>图与单因素方差分析。</a:t>
            </a:r>
            <a:endParaRPr lang="zh-CN" altLang="en-US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775239" y="2706586"/>
            <a:ext cx="2448280" cy="3009901"/>
            <a:chOff x="2286000" y="2781299"/>
            <a:chExt cx="2448280" cy="3009901"/>
          </a:xfrm>
        </p:grpSpPr>
        <p:sp>
          <p:nvSpPr>
            <p:cNvPr id="26" name="椭圆 25"/>
            <p:cNvSpPr/>
            <p:nvPr/>
          </p:nvSpPr>
          <p:spPr>
            <a:xfrm>
              <a:off x="2516255" y="2836320"/>
              <a:ext cx="2177706" cy="2091244"/>
            </a:xfrm>
            <a:prstGeom prst="ellipse">
              <a:avLst/>
            </a:prstGeom>
            <a:solidFill>
              <a:srgbClr val="F04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2475936" y="2781299"/>
              <a:ext cx="2258344" cy="2201286"/>
            </a:xfrm>
            <a:prstGeom prst="ellipse">
              <a:avLst/>
            </a:prstGeom>
            <a:noFill/>
            <a:ln w="9525">
              <a:solidFill>
                <a:srgbClr val="F04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39" name="图片 3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57213" y="3053447"/>
              <a:ext cx="1901495" cy="1656988"/>
            </a:xfrm>
            <a:prstGeom prst="rect">
              <a:avLst/>
            </a:prstGeom>
          </p:spPr>
        </p:pic>
        <p:sp>
          <p:nvSpPr>
            <p:cNvPr id="40" name="对角圆角矩形 39"/>
            <p:cNvSpPr/>
            <p:nvPr/>
          </p:nvSpPr>
          <p:spPr>
            <a:xfrm>
              <a:off x="2286000" y="5334000"/>
              <a:ext cx="2407961" cy="457200"/>
            </a:xfrm>
            <a:prstGeom prst="round2DiagRect">
              <a:avLst/>
            </a:prstGeom>
            <a:solidFill>
              <a:srgbClr val="F04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dirty="0">
                  <a:latin typeface="浪漫雅圆" panose="02010601040101010101" pitchFamily="2" charset="-122"/>
                  <a:ea typeface="浪漫雅圆" panose="02010601040101010101" pitchFamily="2" charset="-122"/>
                </a:rPr>
                <a:t>单因素方差分析</a:t>
              </a:r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3295781" y="2706586"/>
            <a:ext cx="2407961" cy="3009901"/>
            <a:chOff x="5029200" y="2781299"/>
            <a:chExt cx="2407961" cy="3009901"/>
          </a:xfrm>
        </p:grpSpPr>
        <p:sp>
          <p:nvSpPr>
            <p:cNvPr id="33" name="椭圆 32"/>
            <p:cNvSpPr/>
            <p:nvPr/>
          </p:nvSpPr>
          <p:spPr>
            <a:xfrm>
              <a:off x="5029200" y="2781299"/>
              <a:ext cx="2258344" cy="2201286"/>
            </a:xfrm>
            <a:prstGeom prst="ellipse">
              <a:avLst/>
            </a:prstGeom>
            <a:noFill/>
            <a:ln w="9525">
              <a:solidFill>
                <a:srgbClr val="F04E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5" name="椭圆 34"/>
            <p:cNvSpPr/>
            <p:nvPr/>
          </p:nvSpPr>
          <p:spPr>
            <a:xfrm>
              <a:off x="5087502" y="2836320"/>
              <a:ext cx="2177706" cy="2091244"/>
            </a:xfrm>
            <a:prstGeom prst="ellipse">
              <a:avLst/>
            </a:prstGeom>
            <a:solidFill>
              <a:srgbClr val="F04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2" name="对角圆角矩形 41"/>
            <p:cNvSpPr/>
            <p:nvPr/>
          </p:nvSpPr>
          <p:spPr>
            <a:xfrm>
              <a:off x="5029200" y="5334000"/>
              <a:ext cx="2407961" cy="457200"/>
            </a:xfrm>
            <a:prstGeom prst="round2DiagRect">
              <a:avLst/>
            </a:prstGeom>
            <a:solidFill>
              <a:srgbClr val="F04E2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>
                  <a:latin typeface="Times New Roman" panose="02020603050405020304" pitchFamily="18" charset="0"/>
                  <a:ea typeface="浪漫雅圆" panose="02010601040101010101" pitchFamily="2" charset="-122"/>
                  <a:cs typeface="Times New Roman" panose="02020603050405020304" pitchFamily="18" charset="0"/>
                </a:rPr>
                <a:t>P-P</a:t>
              </a:r>
              <a:r>
                <a:rPr lang="zh-CN" altLang="en-US" sz="2000">
                  <a:latin typeface="浪漫雅圆" panose="02010601040101010101" pitchFamily="2" charset="-122"/>
                  <a:ea typeface="浪漫雅圆" panose="02010601040101010101" pitchFamily="2" charset="-122"/>
                </a:rPr>
                <a:t>图</a:t>
              </a:r>
              <a:endParaRPr lang="zh-CN" altLang="en-US" sz="2000" dirty="0">
                <a:latin typeface="浪漫雅圆" panose="02010601040101010101" pitchFamily="2" charset="-122"/>
                <a:ea typeface="浪漫雅圆" panose="02010601040101010101" pitchFamily="2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153824" y="247033"/>
            <a:ext cx="7750752" cy="321493"/>
            <a:chOff x="1153824" y="247033"/>
            <a:chExt cx="7750752" cy="321493"/>
          </a:xfrm>
        </p:grpSpPr>
        <p:sp>
          <p:nvSpPr>
            <p:cNvPr id="36" name="文本框 35"/>
            <p:cNvSpPr txBox="1"/>
            <p:nvPr/>
          </p:nvSpPr>
          <p:spPr>
            <a:xfrm>
              <a:off x="4717786" y="247669"/>
              <a:ext cx="1703250" cy="32085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85">
                  <a:solidFill>
                    <a:schemeClr val="bg1">
                      <a:lumMod val="50000"/>
                    </a:schemeClr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02 </a:t>
              </a:r>
              <a:r>
                <a:rPr lang="zh-CN" altLang="en-US" sz="1485">
                  <a:solidFill>
                    <a:schemeClr val="bg1">
                      <a:lumMod val="50000"/>
                    </a:schemeClr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结果与讨论</a:t>
              </a:r>
              <a:endParaRPr lang="zh-CN" altLang="en-US" sz="1485" dirty="0">
                <a:solidFill>
                  <a:schemeClr val="bg1">
                    <a:lumMod val="50000"/>
                  </a:schemeClr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1153824" y="247033"/>
              <a:ext cx="3136265" cy="320040"/>
            </a:xfrm>
            <a:custGeom>
              <a:avLst/>
              <a:gdLst>
                <a:gd name="connsiteX0" fmla="*/ 0 w 2064545"/>
                <a:gd name="connsiteY0" fmla="*/ 0 h 646331"/>
                <a:gd name="connsiteX1" fmla="*/ 1741380 w 2064545"/>
                <a:gd name="connsiteY1" fmla="*/ 0 h 646331"/>
                <a:gd name="connsiteX2" fmla="*/ 2064545 w 2064545"/>
                <a:gd name="connsiteY2" fmla="*/ 323166 h 646331"/>
                <a:gd name="connsiteX3" fmla="*/ 1741380 w 2064545"/>
                <a:gd name="connsiteY3" fmla="*/ 646331 h 646331"/>
                <a:gd name="connsiteX4" fmla="*/ 0 w 2064545"/>
                <a:gd name="connsiteY4" fmla="*/ 646331 h 646331"/>
                <a:gd name="connsiteX5" fmla="*/ 0 w 2064545"/>
                <a:gd name="connsiteY5" fmla="*/ 0 h 646331"/>
                <a:gd name="connsiteX0-1" fmla="*/ 3 w 2064548"/>
                <a:gd name="connsiteY0-2" fmla="*/ 0 h 646331"/>
                <a:gd name="connsiteX1-3" fmla="*/ 1741383 w 2064548"/>
                <a:gd name="connsiteY1-4" fmla="*/ 0 h 646331"/>
                <a:gd name="connsiteX2-5" fmla="*/ 2064548 w 2064548"/>
                <a:gd name="connsiteY2-6" fmla="*/ 323166 h 646331"/>
                <a:gd name="connsiteX3-7" fmla="*/ 1741383 w 2064548"/>
                <a:gd name="connsiteY3-8" fmla="*/ 646331 h 646331"/>
                <a:gd name="connsiteX4-9" fmla="*/ 3 w 2064548"/>
                <a:gd name="connsiteY4-10" fmla="*/ 646331 h 646331"/>
                <a:gd name="connsiteX5-11" fmla="*/ 140500 w 2064548"/>
                <a:gd name="connsiteY5-12" fmla="*/ 339960 h 646331"/>
                <a:gd name="connsiteX6" fmla="*/ 3 w 2064548"/>
                <a:gd name="connsiteY6" fmla="*/ 0 h 64633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" y="connsiteY6"/>
                </a:cxn>
              </a:cxnLst>
              <a:rect l="l" t="t" r="r" b="b"/>
              <a:pathLst>
                <a:path w="2064548" h="646331">
                  <a:moveTo>
                    <a:pt x="3" y="0"/>
                  </a:moveTo>
                  <a:lnTo>
                    <a:pt x="1741383" y="0"/>
                  </a:lnTo>
                  <a:lnTo>
                    <a:pt x="2064548" y="323166"/>
                  </a:lnTo>
                  <a:lnTo>
                    <a:pt x="1741383" y="646331"/>
                  </a:lnTo>
                  <a:lnTo>
                    <a:pt x="3" y="646331"/>
                  </a:lnTo>
                  <a:cubicBezTo>
                    <a:pt x="-790" y="544207"/>
                    <a:pt x="141293" y="442084"/>
                    <a:pt x="140500" y="33996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04E24"/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85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     01  </a:t>
              </a:r>
              <a:r>
                <a:rPr lang="zh-CN" altLang="en-US" sz="1485">
                  <a:solidFill>
                    <a:schemeClr val="bg1"/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资料来源与研究方法</a:t>
              </a:r>
              <a:endParaRPr lang="zh-CN" altLang="en-US" sz="1485" dirty="0">
                <a:solidFill>
                  <a:schemeClr val="bg1"/>
                </a:solidFill>
                <a:latin typeface="张海山锐谐体" panose="02000000000000000000" pitchFamily="2" charset="-122"/>
                <a:ea typeface="张海山锐谐体" panose="02000000000000000000" pitchFamily="2" charset="-122"/>
              </a:endParaRPr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7201326" y="247668"/>
              <a:ext cx="1703250" cy="32085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CN" sz="1485">
                  <a:solidFill>
                    <a:schemeClr val="bg1">
                      <a:lumMod val="50000"/>
                    </a:schemeClr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03 </a:t>
              </a:r>
              <a:r>
                <a:rPr lang="zh-CN" altLang="en-US" sz="1485" dirty="0">
                  <a:solidFill>
                    <a:schemeClr val="bg1">
                      <a:lumMod val="50000"/>
                    </a:schemeClr>
                  </a:solidFill>
                  <a:latin typeface="张海山锐谐体" panose="02000000000000000000" pitchFamily="2" charset="-122"/>
                  <a:ea typeface="张海山锐谐体" panose="02000000000000000000" pitchFamily="2" charset="-122"/>
                </a:rPr>
                <a:t>总结</a:t>
              </a:r>
            </a:p>
          </p:txBody>
        </p:sp>
      </p:grpSp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04003" y="3171857"/>
            <a:ext cx="1269049" cy="12707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702129"/>
            <a:ext cx="367393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94038" y="702129"/>
            <a:ext cx="8791575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0319" y="265000"/>
            <a:ext cx="881743" cy="874258"/>
          </a:xfrm>
          <a:prstGeom prst="ellipse">
            <a:avLst/>
          </a:prstGeom>
          <a:noFill/>
          <a:ln w="9525">
            <a:solidFill>
              <a:srgbClr val="F04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3181" y="333545"/>
            <a:ext cx="796018" cy="737168"/>
          </a:xfrm>
          <a:prstGeom prst="ellipse">
            <a:avLst/>
          </a:prstGeom>
          <a:solidFill>
            <a:srgbClr val="F0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03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381760" y="179366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浪漫雅圆" panose="02010601040101010101" pitchFamily="2" charset="-122"/>
                <a:ea typeface="浪漫雅圆" panose="02010601040101010101" pitchFamily="2" charset="-122"/>
              </a:rPr>
              <a:t>2.</a:t>
            </a:r>
            <a:r>
              <a:rPr lang="zh-CN" altLang="en-US" sz="2800">
                <a:latin typeface="浪漫雅圆" panose="02010601040101010101" pitchFamily="2" charset="-122"/>
                <a:ea typeface="浪漫雅圆" panose="02010601040101010101" pitchFamily="2" charset="-122"/>
              </a:rPr>
              <a:t>结果与讨论</a:t>
            </a:r>
            <a:endParaRPr lang="zh-CN" altLang="en-US" sz="28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274373" y="1278524"/>
            <a:ext cx="3239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浪漫雅圆" panose="02010601040101010101" pitchFamily="2" charset="-122"/>
                <a:ea typeface="浪漫雅圆" panose="02010601040101010101" pitchFamily="2" charset="-122"/>
              </a:rPr>
              <a:t>2.1 </a:t>
            </a:r>
            <a:r>
              <a:rPr lang="zh-CN" altLang="en-US" sz="2400">
                <a:latin typeface="浪漫雅圆" panose="02010601040101010101" pitchFamily="2" charset="-122"/>
                <a:ea typeface="浪漫雅圆" panose="02010601040101010101" pitchFamily="2" charset="-122"/>
              </a:rPr>
              <a:t>销售数据</a:t>
            </a:r>
            <a:r>
              <a:rPr lang="en-US" altLang="zh-CN" sz="2400">
                <a:latin typeface="浪漫雅圆" panose="02010601040101010101" pitchFamily="2" charset="-122"/>
                <a:ea typeface="浪漫雅圆" panose="02010601040101010101" pitchFamily="2" charset="-122"/>
              </a:rPr>
              <a:t>P-P</a:t>
            </a:r>
            <a:r>
              <a:rPr lang="zh-CN" altLang="en-US" sz="2400">
                <a:latin typeface="浪漫雅圆" panose="02010601040101010101" pitchFamily="2" charset="-122"/>
                <a:ea typeface="浪漫雅圆" panose="02010601040101010101" pitchFamily="2" charset="-122"/>
              </a:rPr>
              <a:t>分布图</a:t>
            </a:r>
            <a:endParaRPr lang="zh-CN" altLang="en-US" sz="24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43000" y="6313627"/>
            <a:ext cx="7560810" cy="5539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latin typeface="浪漫雅圆" panose="02010601040101010101" pitchFamily="2" charset="-122"/>
                <a:ea typeface="浪漫雅圆" panose="02010601040101010101" pitchFamily="2" charset="-122"/>
              </a:rPr>
              <a:t>数据大体分布于直线</a:t>
            </a:r>
            <a:r>
              <a:rPr lang="en-US" altLang="zh-CN" sz="2000"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y=x</a:t>
            </a:r>
            <a:r>
              <a:rPr lang="zh-CN" altLang="en-US" sz="2000">
                <a:latin typeface="浪漫雅圆" panose="02010601040101010101" pitchFamily="2" charset="-122"/>
                <a:ea typeface="浪漫雅圆" panose="02010601040101010101" pitchFamily="2" charset="-122"/>
              </a:rPr>
              <a:t>周围，说明所收集数据大致符合正态分布</a:t>
            </a:r>
            <a:endParaRPr lang="en-US" altLang="zh-CN" sz="20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951032" y="1714500"/>
            <a:ext cx="6116770" cy="4343400"/>
            <a:chOff x="4918753" y="2227682"/>
            <a:chExt cx="6116770" cy="4343400"/>
          </a:xfrm>
        </p:grpSpPr>
        <p:pic>
          <p:nvPicPr>
            <p:cNvPr id="14" name="图片 13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6" t="5655" r="20050" b="5152"/>
            <a:stretch>
              <a:fillRect/>
            </a:stretch>
          </p:blipFill>
          <p:spPr>
            <a:xfrm rot="5400000">
              <a:off x="5805438" y="1340997"/>
              <a:ext cx="4343400" cy="6116770"/>
            </a:xfrm>
            <a:prstGeom prst="rect">
              <a:avLst/>
            </a:prstGeom>
          </p:spPr>
        </p:pic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07576" y="2804070"/>
              <a:ext cx="4428475" cy="332529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702129"/>
            <a:ext cx="367393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94038" y="702129"/>
            <a:ext cx="8791575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0319" y="265000"/>
            <a:ext cx="881743" cy="874258"/>
          </a:xfrm>
          <a:prstGeom prst="ellipse">
            <a:avLst/>
          </a:prstGeom>
          <a:noFill/>
          <a:ln w="9525">
            <a:solidFill>
              <a:srgbClr val="F04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3181" y="333545"/>
            <a:ext cx="796018" cy="737168"/>
          </a:xfrm>
          <a:prstGeom prst="ellipse">
            <a:avLst/>
          </a:prstGeom>
          <a:solidFill>
            <a:srgbClr val="F0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 dirty="0"/>
              <a:t>04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409700" y="179366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浪漫雅圆" panose="02010601040101010101" pitchFamily="2" charset="-122"/>
                <a:ea typeface="浪漫雅圆" panose="02010601040101010101" pitchFamily="2" charset="-122"/>
              </a:rPr>
              <a:t>2.</a:t>
            </a:r>
            <a:r>
              <a:rPr lang="zh-CN" altLang="en-US" sz="2800">
                <a:latin typeface="浪漫雅圆" panose="02010601040101010101" pitchFamily="2" charset="-122"/>
                <a:ea typeface="浪漫雅圆" panose="02010601040101010101" pitchFamily="2" charset="-122"/>
              </a:rPr>
              <a:t>结果与讨论</a:t>
            </a:r>
            <a:endParaRPr lang="zh-CN" altLang="en-US" sz="28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971800" y="1275330"/>
            <a:ext cx="31518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>
                <a:latin typeface="浪漫雅圆" panose="02010601040101010101" pitchFamily="2" charset="-122"/>
                <a:ea typeface="浪漫雅圆" panose="02010601040101010101" pitchFamily="2" charset="-122"/>
              </a:rPr>
              <a:t>2.2 </a:t>
            </a:r>
            <a:r>
              <a:rPr lang="zh-CN" altLang="en-US" sz="2400">
                <a:latin typeface="浪漫雅圆" panose="02010601040101010101" pitchFamily="2" charset="-122"/>
                <a:ea typeface="浪漫雅圆" panose="02010601040101010101" pitchFamily="2" charset="-122"/>
              </a:rPr>
              <a:t>折扣率分组散点图</a:t>
            </a:r>
            <a:endParaRPr lang="zh-CN" altLang="en-US" sz="24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86769" y="1884210"/>
            <a:ext cx="2285999" cy="4973790"/>
          </a:xfrm>
          <a:prstGeom prst="rect">
            <a:avLst/>
          </a:prstGeom>
          <a:solidFill>
            <a:srgbClr val="F0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10898" y="2703497"/>
            <a:ext cx="23023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       为探究不同折扣率对销售的影响程度，将折扣率进行分组，每隔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0.4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分档，将折扣率分为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13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个组别，作散点图后发现，线性拟合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600" baseline="300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为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0.993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，说明分组效果较好。</a:t>
            </a:r>
            <a:endParaRPr lang="zh-CN" altLang="en-US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631440" y="2096241"/>
            <a:ext cx="6116770" cy="4343400"/>
            <a:chOff x="951032" y="1714500"/>
            <a:chExt cx="6116770" cy="4343400"/>
          </a:xfrm>
        </p:grpSpPr>
        <p:pic>
          <p:nvPicPr>
            <p:cNvPr id="17" name="图片 16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6616" t="5655" r="20050" b="5152"/>
            <a:stretch>
              <a:fillRect/>
            </a:stretch>
          </p:blipFill>
          <p:spPr>
            <a:xfrm rot="5400000">
              <a:off x="1837717" y="827815"/>
              <a:ext cx="4343400" cy="6116770"/>
            </a:xfrm>
            <a:prstGeom prst="rect">
              <a:avLst/>
            </a:prstGeom>
          </p:spPr>
        </p:pic>
        <p:pic>
          <p:nvPicPr>
            <p:cNvPr id="15" name="图片 14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23950" y="2336210"/>
              <a:ext cx="4476850" cy="3302590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702129"/>
            <a:ext cx="367393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94038" y="702129"/>
            <a:ext cx="8791575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0319" y="265000"/>
            <a:ext cx="881743" cy="874258"/>
          </a:xfrm>
          <a:prstGeom prst="ellipse">
            <a:avLst/>
          </a:prstGeom>
          <a:noFill/>
          <a:ln w="9525">
            <a:solidFill>
              <a:srgbClr val="F04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3181" y="333545"/>
            <a:ext cx="796018" cy="737168"/>
          </a:xfrm>
          <a:prstGeom prst="ellipse">
            <a:avLst/>
          </a:prstGeom>
          <a:solidFill>
            <a:srgbClr val="F0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05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447800" y="179366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浪漫雅圆" panose="02010601040101010101" pitchFamily="2" charset="-122"/>
                <a:ea typeface="浪漫雅圆" panose="02010601040101010101" pitchFamily="2" charset="-122"/>
              </a:rPr>
              <a:t>2.</a:t>
            </a:r>
            <a:r>
              <a:rPr lang="zh-CN" altLang="en-US" sz="2800">
                <a:latin typeface="浪漫雅圆" panose="02010601040101010101" pitchFamily="2" charset="-122"/>
                <a:ea typeface="浪漫雅圆" panose="02010601040101010101" pitchFamily="2" charset="-122"/>
              </a:rPr>
              <a:t>结果与讨论</a:t>
            </a:r>
            <a:endParaRPr lang="zh-CN" altLang="en-US" sz="28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21190" y="6184827"/>
            <a:ext cx="733221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>
                <a:solidFill>
                  <a:srgbClr val="F04E24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不同折扣率对营销额</a:t>
            </a:r>
            <a:r>
              <a:rPr lang="en-US" altLang="zh-CN" sz="2400">
                <a:solidFill>
                  <a:srgbClr val="F04E24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,</a:t>
            </a:r>
            <a:r>
              <a:rPr lang="zh-CN" altLang="en-US" sz="2400">
                <a:solidFill>
                  <a:srgbClr val="F04E24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销售量的影响是显著的</a:t>
            </a:r>
            <a:endParaRPr lang="en-US" altLang="zh-CN" sz="2400" dirty="0">
              <a:solidFill>
                <a:srgbClr val="F04E24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aphicFrame>
        <p:nvGraphicFramePr>
          <p:cNvPr id="11" name="表格 10"/>
          <p:cNvGraphicFramePr>
            <a:graphicFrameLocks noGrp="1"/>
          </p:cNvGraphicFramePr>
          <p:nvPr/>
        </p:nvGraphicFramePr>
        <p:xfrm>
          <a:off x="685800" y="2219962"/>
          <a:ext cx="8458200" cy="35432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954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5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87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2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76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40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403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平方和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df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均方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F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显著性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8734">
                <a:tc row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600" ker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600" ker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600" ker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营销额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/</a:t>
                      </a:r>
                      <a:r>
                        <a:rPr lang="zh-CN" sz="1600" ker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十万元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组间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404100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12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33670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3.812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.000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873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组内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583000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66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8833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873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总数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987000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78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8734">
                <a:tc rowSpan="3"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600" ker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600" ker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600" kern="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600" ker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销售量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600" ker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/</a:t>
                      </a:r>
                      <a:r>
                        <a:rPr lang="zh-CN" sz="1600" kern="0"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件</a:t>
                      </a:r>
                      <a:endParaRPr lang="zh-CN" sz="1600" kern="100"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组间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1914194.814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12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159516.234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2.308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.016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873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组内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4561886.275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66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69119.489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8734"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zh-CN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总数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6476081.089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endParaRPr lang="en-US" sz="1200" kern="0">
                        <a:solidFill>
                          <a:srgbClr val="000000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MingLiU" panose="02020509000000000000" pitchFamily="49" charset="-120"/>
                      </a:endParaRPr>
                    </a:p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200" kern="0">
                          <a:solidFill>
                            <a:srgbClr val="000000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MingLiU" panose="02020509000000000000" pitchFamily="49" charset="-120"/>
                        </a:rPr>
                        <a:t>78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2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 </a:t>
                      </a:r>
                      <a:endParaRPr lang="zh-CN" sz="12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1447800" y="1257414"/>
            <a:ext cx="52373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浪漫雅圆" panose="02010601040101010101" pitchFamily="2" charset="-122"/>
                <a:ea typeface="浪漫雅圆" panose="02010601040101010101" pitchFamily="2" charset="-122"/>
              </a:rPr>
              <a:t>2.3 </a:t>
            </a:r>
            <a:r>
              <a:rPr lang="zh-CN" altLang="en-US" sz="2000">
                <a:latin typeface="浪漫雅圆" panose="02010601040101010101" pitchFamily="2" charset="-122"/>
                <a:ea typeface="浪漫雅圆" panose="02010601040101010101" pitchFamily="2" charset="-122"/>
              </a:rPr>
              <a:t>折扣率与营销额、销售量单因素</a:t>
            </a:r>
            <a:r>
              <a:rPr lang="en-US" altLang="zh-CN" sz="2000">
                <a:latin typeface="浪漫雅圆" panose="02010601040101010101" pitchFamily="2" charset="-122"/>
                <a:ea typeface="浪漫雅圆" panose="02010601040101010101" pitchFamily="2" charset="-122"/>
              </a:rPr>
              <a:t>ANOVA</a:t>
            </a:r>
            <a:r>
              <a:rPr lang="zh-CN" altLang="en-US" sz="2000">
                <a:latin typeface="浪漫雅圆" panose="02010601040101010101" pitchFamily="2" charset="-122"/>
                <a:ea typeface="浪漫雅圆" panose="02010601040101010101" pitchFamily="2" charset="-122"/>
              </a:rPr>
              <a:t>表</a:t>
            </a:r>
            <a:endParaRPr lang="zh-CN" altLang="en-US" sz="20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702129"/>
            <a:ext cx="367393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94038" y="702129"/>
            <a:ext cx="8791575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0319" y="265000"/>
            <a:ext cx="881743" cy="874258"/>
          </a:xfrm>
          <a:prstGeom prst="ellipse">
            <a:avLst/>
          </a:prstGeom>
          <a:noFill/>
          <a:ln w="9525">
            <a:solidFill>
              <a:srgbClr val="F04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3181" y="333545"/>
            <a:ext cx="796018" cy="737168"/>
          </a:xfrm>
          <a:prstGeom prst="ellipse">
            <a:avLst/>
          </a:prstGeom>
          <a:solidFill>
            <a:srgbClr val="F0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06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429385" y="179366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浪漫雅圆" panose="02010601040101010101" pitchFamily="2" charset="-122"/>
                <a:ea typeface="浪漫雅圆" panose="02010601040101010101" pitchFamily="2" charset="-122"/>
              </a:rPr>
              <a:t>2.</a:t>
            </a:r>
            <a:r>
              <a:rPr lang="zh-CN" altLang="en-US" sz="2800">
                <a:latin typeface="浪漫雅圆" panose="02010601040101010101" pitchFamily="2" charset="-122"/>
                <a:ea typeface="浪漫雅圆" panose="02010601040101010101" pitchFamily="2" charset="-122"/>
              </a:rPr>
              <a:t>结果与讨论</a:t>
            </a:r>
            <a:endParaRPr lang="zh-CN" altLang="en-US" sz="28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94583" y="1513735"/>
            <a:ext cx="2285999" cy="6193235"/>
          </a:xfrm>
          <a:prstGeom prst="rect">
            <a:avLst/>
          </a:prstGeom>
          <a:solidFill>
            <a:srgbClr val="F0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194583" y="2514600"/>
            <a:ext cx="230232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>
                <a:latin typeface="浪漫雅圆" panose="02010601040101010101" pitchFamily="2" charset="-122"/>
                <a:ea typeface="浪漫雅圆" panose="02010601040101010101" pitchFamily="2" charset="-122"/>
              </a:rPr>
              <a:t>     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对于营销额，存在阈值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600" baseline="-250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[2.2-2.6]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1600" baseline="-250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[4.2-4.6]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及饱和点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S</a:t>
            </a:r>
            <a:r>
              <a:rPr lang="en-US" altLang="zh-CN" sz="1600" baseline="-250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[3.0-3.4]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，将折扣率与营业额的关系曲线划分为</a:t>
            </a:r>
            <a:r>
              <a:rPr lang="en-US" altLang="zh-CN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3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段，而阈值与饱和点是营业额的变化曲线的转折点。</a:t>
            </a:r>
            <a:endParaRPr lang="zh-CN" altLang="en-US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2743200" y="1513735"/>
            <a:ext cx="6898964" cy="5887100"/>
            <a:chOff x="1816501" y="1092549"/>
            <a:chExt cx="7331310" cy="6375051"/>
          </a:xfrm>
        </p:grpSpPr>
        <p:pic>
          <p:nvPicPr>
            <p:cNvPr id="18" name="图片 17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16501" y="1092549"/>
              <a:ext cx="7331310" cy="6375051"/>
            </a:xfrm>
            <a:prstGeom prst="rect">
              <a:avLst/>
            </a:prstGeom>
          </p:spPr>
        </p:pic>
        <p:pic>
          <p:nvPicPr>
            <p:cNvPr id="19" name="图片 18"/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71010" y="1381729"/>
              <a:ext cx="6729857" cy="398783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19050" y="702129"/>
            <a:ext cx="367393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94038" y="702129"/>
            <a:ext cx="8791575" cy="152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80319" y="265000"/>
            <a:ext cx="881743" cy="874258"/>
          </a:xfrm>
          <a:prstGeom prst="ellipse">
            <a:avLst/>
          </a:prstGeom>
          <a:noFill/>
          <a:ln w="9525">
            <a:solidFill>
              <a:srgbClr val="F04E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423181" y="333545"/>
            <a:ext cx="796018" cy="737168"/>
          </a:xfrm>
          <a:prstGeom prst="ellipse">
            <a:avLst/>
          </a:prstGeom>
          <a:solidFill>
            <a:srgbClr val="F0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/>
              <a:t>07</a:t>
            </a:r>
            <a:endParaRPr lang="zh-CN" altLang="en-US" sz="2800" dirty="0"/>
          </a:p>
        </p:txBody>
      </p:sp>
      <p:sp>
        <p:nvSpPr>
          <p:cNvPr id="10" name="文本框 9"/>
          <p:cNvSpPr txBox="1"/>
          <p:nvPr/>
        </p:nvSpPr>
        <p:spPr>
          <a:xfrm>
            <a:off x="1447800" y="179366"/>
            <a:ext cx="22797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>
                <a:latin typeface="浪漫雅圆" panose="02010601040101010101" pitchFamily="2" charset="-122"/>
                <a:ea typeface="浪漫雅圆" panose="02010601040101010101" pitchFamily="2" charset="-122"/>
              </a:rPr>
              <a:t>2.</a:t>
            </a:r>
            <a:r>
              <a:rPr lang="zh-CN" altLang="en-US" sz="2800">
                <a:latin typeface="浪漫雅圆" panose="02010601040101010101" pitchFamily="2" charset="-122"/>
                <a:ea typeface="浪漫雅圆" panose="02010601040101010101" pitchFamily="2" charset="-122"/>
              </a:rPr>
              <a:t>结果与讨论</a:t>
            </a:r>
            <a:endParaRPr lang="zh-CN" altLang="en-US" sz="28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587695" y="1634572"/>
            <a:ext cx="39388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>
                <a:latin typeface="浪漫雅圆" panose="02010601040101010101" pitchFamily="2" charset="-122"/>
                <a:ea typeface="浪漫雅圆" panose="02010601040101010101" pitchFamily="2" charset="-122"/>
              </a:rPr>
              <a:t>2.5 </a:t>
            </a:r>
            <a:r>
              <a:rPr lang="zh-CN" altLang="en-US" sz="2000">
                <a:latin typeface="浪漫雅圆" panose="02010601040101010101" pitchFamily="2" charset="-122"/>
                <a:ea typeface="浪漫雅圆" panose="02010601040101010101" pitchFamily="2" charset="-122"/>
              </a:rPr>
              <a:t>营业额与折扣率关系模型建立</a:t>
            </a:r>
            <a:endParaRPr lang="zh-CN" altLang="en-US" sz="2000" dirty="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119062" y="1635990"/>
            <a:ext cx="2285999" cy="5907810"/>
          </a:xfrm>
          <a:prstGeom prst="rect">
            <a:avLst/>
          </a:prstGeom>
          <a:solidFill>
            <a:srgbClr val="F04E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68035" y="1635990"/>
            <a:ext cx="2302328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所建模型调整后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R</a:t>
            </a:r>
            <a:r>
              <a:rPr lang="en-US" altLang="zh-CN" sz="1600" baseline="300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分别为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0.683</a:t>
            </a:r>
            <a:r>
              <a: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0.577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，说明整体建模效果良好。</a:t>
            </a:r>
            <a:endParaRPr lang="en-US" altLang="zh-CN" sz="160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经检验，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x∈[2.2</a:t>
            </a:r>
            <a:r>
              <a: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3.4﹚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时，二次线性回归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R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值为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0.868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，</a:t>
            </a:r>
            <a:r>
              <a:rPr lang="zh-CN" altLang="en-US" sz="1600">
                <a:latin typeface="浪漫雅圆" panose="02010601040101010101" pitchFamily="2" charset="-122"/>
                <a:ea typeface="浪漫雅圆" panose="02010601040101010101" pitchFamily="2" charset="-122"/>
              </a:rPr>
              <a:t>对应的</a:t>
            </a:r>
            <a:r>
              <a:rPr lang="en-US" altLang="zh-CN" sz="1600">
                <a:latin typeface="浪漫雅圆" panose="02010601040101010101" pitchFamily="2" charset="-122"/>
                <a:ea typeface="浪漫雅圆" panose="02010601040101010101" pitchFamily="2" charset="-122"/>
              </a:rPr>
              <a:t>F</a:t>
            </a:r>
            <a:r>
              <a:rPr lang="zh-CN" altLang="en-US" sz="1600">
                <a:latin typeface="浪漫雅圆" panose="02010601040101010101" pitchFamily="2" charset="-122"/>
                <a:ea typeface="浪漫雅圆" panose="02010601040101010101" pitchFamily="2" charset="-122"/>
              </a:rPr>
              <a:t>统计量的值为</a:t>
            </a:r>
            <a:r>
              <a:rPr lang="en-US" altLang="zh-CN" sz="1600"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10.696</a:t>
            </a:r>
            <a:r>
              <a:rPr lang="zh-CN" altLang="en-US" sz="1600">
                <a:latin typeface="浪漫雅圆" panose="02010601040101010101" pitchFamily="2" charset="-122"/>
                <a:ea typeface="浪漫雅圆" panose="02010601040101010101" pitchFamily="2" charset="-122"/>
              </a:rPr>
              <a:t>，显著性水平低于</a:t>
            </a:r>
            <a:r>
              <a:rPr lang="en-US" altLang="zh-CN" sz="1600"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0.05</a:t>
            </a:r>
            <a:r>
              <a:rPr lang="zh-CN" altLang="en-US" sz="1600">
                <a:latin typeface="浪漫雅圆" panose="02010601040101010101" pitchFamily="2" charset="-122"/>
                <a:ea typeface="浪漫雅圆" panose="02010601040101010101" pitchFamily="2" charset="-122"/>
              </a:rPr>
              <a:t>，显著性检验</a:t>
            </a:r>
            <a:r>
              <a:rPr lang="en-US" altLang="zh-CN" sz="1600"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t</a:t>
            </a:r>
            <a:r>
              <a:rPr lang="zh-CN" altLang="en-US" sz="1600">
                <a:latin typeface="浪漫雅圆" panose="02010601040101010101" pitchFamily="2" charset="-122"/>
                <a:ea typeface="浪漫雅圆" panose="02010601040101010101" pitchFamily="2" charset="-122"/>
              </a:rPr>
              <a:t>统计量的值为</a:t>
            </a:r>
            <a:r>
              <a:rPr lang="en-US" altLang="zh-CN" sz="1600">
                <a:latin typeface="浪漫雅圆" panose="02010601040101010101" pitchFamily="2" charset="-122"/>
                <a:ea typeface="浪漫雅圆" panose="02010601040101010101" pitchFamily="2" charset="-122"/>
              </a:rPr>
              <a:t>-</a:t>
            </a:r>
            <a:r>
              <a:rPr lang="en-US" altLang="zh-CN" sz="1600"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4.563</a:t>
            </a:r>
            <a:r>
              <a:rPr lang="zh-CN" altLang="en-US" sz="1600">
                <a:latin typeface="浪漫雅圆" panose="02010601040101010101" pitchFamily="2" charset="-122"/>
                <a:ea typeface="浪漫雅圆" panose="02010601040101010101" pitchFamily="2" charset="-122"/>
              </a:rPr>
              <a:t>，对应的显著性水平</a:t>
            </a:r>
            <a:r>
              <a:rPr lang="en-US" altLang="zh-CN" sz="1600"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Sig=0.003&lt;0.05</a:t>
            </a:r>
            <a:r>
              <a:rPr lang="zh-CN" altLang="en-US" sz="1600">
                <a:latin typeface="浪漫雅圆" panose="02010601040101010101" pitchFamily="2" charset="-122"/>
                <a:ea typeface="浪漫雅圆" panose="02010601040101010101" pitchFamily="2" charset="-122"/>
              </a:rPr>
              <a:t>，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同样，当</a:t>
            </a:r>
            <a:r>
              <a:rPr lang="en-US" altLang="zh-CN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x∈[3.4,4.6</a:t>
            </a:r>
            <a:r>
              <a:rPr lang="zh-CN" altLang="en-US" sz="1600">
                <a:solidFill>
                  <a:schemeClr val="bg1"/>
                </a:solidFill>
                <a:latin typeface="Times New Roman" panose="02020603050405020304" pitchFamily="18" charset="0"/>
                <a:ea typeface="浪漫雅圆" panose="02010601040101010101" pitchFamily="2" charset="-122"/>
                <a:cs typeface="Times New Roman" panose="02020603050405020304" pitchFamily="18" charset="0"/>
              </a:rPr>
              <a:t>）</a:t>
            </a:r>
            <a:r>
              <a:rPr lang="zh-CN" altLang="en-US" sz="1600">
                <a:solidFill>
                  <a:schemeClr val="bg1"/>
                </a:solidFill>
                <a:latin typeface="浪漫雅圆" panose="02010601040101010101" pitchFamily="2" charset="-122"/>
                <a:ea typeface="浪漫雅圆" panose="02010601040101010101" pitchFamily="2" charset="-122"/>
              </a:rPr>
              <a:t>时，回归结果显著。</a:t>
            </a:r>
            <a:endParaRPr lang="en-US" altLang="zh-CN" sz="1600" dirty="0">
              <a:solidFill>
                <a:schemeClr val="bg1"/>
              </a:solidFill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>
                <a:extLst/>
              </p:cNvPr>
              <p:cNvSpPr/>
              <p:nvPr/>
            </p:nvSpPr>
            <p:spPr>
              <a:xfrm>
                <a:off x="2580352" y="2362200"/>
                <a:ext cx="5029200" cy="1088760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altLang="zh-CN" b="0"/>
                  <a:t>M</a:t>
                </a:r>
                <a14:m>
                  <m:oMath xmlns:m="http://schemas.openxmlformats.org/officeDocument/2006/math">
                    <m:r>
                      <a:rPr lang="zh-CN" altLang="en-US" b="0" i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zh-CN" altLang="en-US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zh-CN" altLang="en-US" b="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zh-CN" altLang="en-US" b="0" i="0">
                                <a:latin typeface="Cambria Math" panose="02040503050406030204" pitchFamily="18" charset="0"/>
                              </a:rPr>
                              <m:t>−95339239.451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b="0" i="0">
                                <a:latin typeface="Cambria Math" panose="02040503050406030204" pitchFamily="18" charset="0"/>
                              </a:rPr>
                              <m:t>²+57147040.669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b="0" i="0">
                                <a:latin typeface="Cambria Math" panose="02040503050406030204" pitchFamily="18" charset="0"/>
                              </a:rPr>
                              <m:t>−8414196.882,  &amp;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b="0" i="0">
                                <a:latin typeface="Cambria Math" panose="02040503050406030204" pitchFamily="18" charset="0"/>
                              </a:rPr>
                              <m:t>∈[2.2</m:t>
                            </m:r>
                            <m:r>
                              <a:rPr lang="zh-CN" altLang="en-US" b="0" i="0">
                                <a:latin typeface="Cambria Math" panose="02040503050406030204" pitchFamily="18" charset="0"/>
                              </a:rPr>
                              <m:t>，</m:t>
                            </m:r>
                            <m:r>
                              <a:rPr lang="zh-CN" altLang="en-US" b="0" i="0">
                                <a:latin typeface="Cambria Math" panose="02040503050406030204" pitchFamily="18" charset="0"/>
                              </a:rPr>
                              <m:t>3.4﹚</m:t>
                            </m:r>
                          </m:e>
                          <m:e>
                            <m:r>
                              <a:rPr lang="zh-CN" altLang="en-US" b="0" i="0">
                                <a:latin typeface="Cambria Math" panose="02040503050406030204" pitchFamily="18" charset="0"/>
                              </a:rPr>
                              <m:t>6687804.527</m:t>
                            </m:r>
                            <m:sSup>
                              <m:sSupPr>
                                <m:ctrlPr>
                                  <a:rPr lang="zh-CN" altLang="en-US" b="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b="1" i="0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  <m:sup>
                                <m:r>
                                  <a:rPr lang="zh-CN" altLang="en-US" b="0" i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b="0" i="0">
                                <a:latin typeface="Cambria Math" panose="02040503050406030204" pitchFamily="18" charset="0"/>
                              </a:rPr>
                              <m:t>−5920539.766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b="0" i="0">
                                <a:latin typeface="Cambria Math" panose="02040503050406030204" pitchFamily="18" charset="0"/>
                              </a:rPr>
                              <m:t>+1322618.287,  &amp;</m:t>
                            </m:r>
                            <m:r>
                              <a:rPr lang="zh-CN" altLang="en-US" b="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b="0" i="0">
                                <a:latin typeface="Cambria Math" panose="02040503050406030204" pitchFamily="18" charset="0"/>
                              </a:rPr>
                              <m:t>∈[3.4,4.6</m:t>
                            </m:r>
                            <m:r>
                              <a:rPr lang="zh-CN" altLang="en-US" b="0" i="0">
                                <a:latin typeface="Cambria Math" panose="02040503050406030204" pitchFamily="18" charset="0"/>
                              </a:rPr>
                              <m:t>）</m:t>
                            </m:r>
                          </m:e>
                        </m:eqArr>
                      </m:e>
                    </m:d>
                  </m:oMath>
                </a14:m>
                <a:endParaRPr lang="zh-CN" altLang="en-US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352" y="2362200"/>
                <a:ext cx="5029200" cy="1088760"/>
              </a:xfrm>
              <a:prstGeom prst="rect">
                <a:avLst/>
              </a:prstGeom>
              <a:blipFill rotWithShape="1">
                <a:blip r:embed="rId2"/>
                <a:stretch>
                  <a:fillRect l="-970" t="-3371" r="-40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  <a:endParaRPr lang="zh-CN" altLang="en-US">
                  <a:noFill/>
                </a:endParaRPr>
              </a:p>
            </p:txBody>
          </p:sp>
        </mc:Fallback>
      </mc:AlternateContent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2663256" y="4321441"/>
          <a:ext cx="6053137" cy="1817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15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60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8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55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0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05896">
                <a:tc>
                  <a:txBody>
                    <a:bodyPr/>
                    <a:lstStyle/>
                    <a:p>
                      <a:pPr marL="38100" marR="381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模型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 </a:t>
                      </a: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调整</a:t>
                      </a: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R </a:t>
                      </a: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方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ct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标准 估计的误差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marL="38100" marR="381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2.2-3.4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0.868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0.753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0.683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36651.397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5896">
                <a:tc>
                  <a:txBody>
                    <a:bodyPr/>
                    <a:lstStyle/>
                    <a:p>
                      <a:pPr marL="38100" marR="38100" algn="l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3.4-4.6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0.782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0.612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0.577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38100" marR="38100" algn="r">
                        <a:lnSpc>
                          <a:spcPts val="16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33804.806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矩形 17"/>
          <p:cNvSpPr/>
          <p:nvPr/>
        </p:nvSpPr>
        <p:spPr>
          <a:xfrm>
            <a:off x="4731682" y="3778478"/>
            <a:ext cx="15167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kern="0">
                <a:latin typeface="浪漫雅圆" panose="02010601040101010101" pitchFamily="2" charset="-122"/>
                <a:ea typeface="浪漫雅圆" panose="02010601040101010101" pitchFamily="2" charset="-122"/>
                <a:cs typeface="Times New Roman" panose="02020603050405020304" pitchFamily="18" charset="0"/>
              </a:rPr>
              <a:t>模型汇总</a:t>
            </a:r>
            <a:r>
              <a:rPr lang="zh-CN" altLang="en-US" sz="2000" kern="0">
                <a:latin typeface="浪漫雅圆" panose="02010601040101010101" pitchFamily="2" charset="-122"/>
                <a:ea typeface="浪漫雅圆" panose="02010601040101010101" pitchFamily="2" charset="-122"/>
                <a:cs typeface="Times New Roman" panose="02020603050405020304" pitchFamily="18" charset="0"/>
              </a:rPr>
              <a:t>表</a:t>
            </a:r>
            <a:endParaRPr lang="zh-CN" altLang="en-US" sz="2000">
              <a:latin typeface="浪漫雅圆" panose="02010601040101010101" pitchFamily="2" charset="-122"/>
              <a:ea typeface="浪漫雅圆" panose="0201060104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800</Words>
  <Application>Microsoft Office PowerPoint</Application>
  <PresentationFormat>自定义</PresentationFormat>
  <Paragraphs>186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6" baseType="lpstr">
      <vt:lpstr>Calibri</vt:lpstr>
      <vt:lpstr>MingLiU</vt:lpstr>
      <vt:lpstr>微软雅黑</vt:lpstr>
      <vt:lpstr>Times New Roman</vt:lpstr>
      <vt:lpstr>浪漫雅圆</vt:lpstr>
      <vt:lpstr>Wingdings</vt:lpstr>
      <vt:lpstr>宋体</vt:lpstr>
      <vt:lpstr>方正舒体</vt:lpstr>
      <vt:lpstr>Cambria Math</vt:lpstr>
      <vt:lpstr>张海山锐谐体</vt:lpstr>
      <vt:lpstr>Century Gothic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AutoBVT</cp:lastModifiedBy>
  <cp:revision>158</cp:revision>
  <dcterms:created xsi:type="dcterms:W3CDTF">2016-10-24T19:25:00Z</dcterms:created>
  <dcterms:modified xsi:type="dcterms:W3CDTF">2017-11-30T03:24:27Z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2015-07-02T00:00:00Z</vt:filetime>
  </property>
  <property fmtid="{D5CDD505-2E9C-101B-9397-08002B2CF9AE}" pid="3" name="LastSaved">
    <vt:filetime>2016-10-24T00:00:00Z</vt:filetime>
  </property>
  <property fmtid="{D5CDD505-2E9C-101B-9397-08002B2CF9AE}" pid="4" name="KSOProductBuildVer">
    <vt:lpwstr>2052-10.1.0.6930</vt:lpwstr>
  </property>
</Properties>
</file>