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61" r:id="rId5"/>
    <p:sldId id="262" r:id="rId6"/>
    <p:sldId id="283" r:id="rId7"/>
    <p:sldId id="284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5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7FC5EB-476C-4055-B07A-AAAE6AA10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084763"/>
            <a:ext cx="6913562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21388"/>
            <a:ext cx="691356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00788" y="836613"/>
            <a:ext cx="1871662" cy="468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836613"/>
            <a:ext cx="5464175" cy="468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1341438"/>
            <a:ext cx="3667125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03738" y="1341438"/>
            <a:ext cx="3668712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836613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74882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5157788"/>
            <a:ext cx="5903913" cy="10075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0070C0"/>
                </a:solidFill>
              </a:rPr>
              <a:t>Object Oriented Programming in Java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81128"/>
            <a:ext cx="3657600" cy="43338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PH" sz="2000" dirty="0">
                <a:latin typeface="+mj-lt"/>
              </a:rPr>
              <a:t>Chapter </a:t>
            </a:r>
            <a:r>
              <a:rPr lang="en-PH" sz="2000" dirty="0" smtClean="0">
                <a:latin typeface="+mj-lt"/>
              </a:rPr>
              <a:t>2</a:t>
            </a: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916832"/>
            <a:ext cx="7488237" cy="3672408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Consists </a:t>
            </a:r>
            <a:r>
              <a:rPr lang="en-PH" dirty="0"/>
              <a:t>of actions that the object can perform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/>
              <a:t>Means that </a:t>
            </a:r>
            <a:r>
              <a:rPr lang="en-US" dirty="0"/>
              <a:t>they can do things. Like state, the specific behavior of an object depends on its type, but unlike state, behavior is not different for each instance of a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2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6985000" cy="504825"/>
          </a:xfrm>
        </p:spPr>
        <p:txBody>
          <a:bodyPr/>
          <a:lstStyle/>
          <a:p>
            <a:r>
              <a:rPr lang="en-PH" dirty="0"/>
              <a:t>Creating object from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7848227" cy="352931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PH" dirty="0" err="1"/>
              <a:t>ClassName</a:t>
            </a:r>
            <a:r>
              <a:rPr lang="en-PH" dirty="0"/>
              <a:t> </a:t>
            </a:r>
            <a:r>
              <a:rPr lang="en-PH" dirty="0" err="1"/>
              <a:t>variableName</a:t>
            </a:r>
            <a:r>
              <a:rPr lang="en-PH" dirty="0"/>
              <a:t> = new </a:t>
            </a:r>
            <a:r>
              <a:rPr lang="en-PH" dirty="0" err="1"/>
              <a:t>ClassName</a:t>
            </a:r>
            <a:r>
              <a:rPr lang="en-PH" dirty="0"/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5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6985000" cy="1344613"/>
          </a:xfrm>
        </p:spPr>
        <p:txBody>
          <a:bodyPr/>
          <a:lstStyle/>
          <a:p>
            <a:r>
              <a:rPr lang="en-PH" dirty="0" smtClean="0"/>
              <a:t>The previous statement </a:t>
            </a:r>
            <a:r>
              <a:rPr lang="en-PH" dirty="0"/>
              <a:t>actually does three things</a:t>
            </a:r>
            <a:r>
              <a:rPr lang="en-PH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51" y="2132856"/>
            <a:ext cx="7488237" cy="3529310"/>
          </a:xfrm>
        </p:spPr>
        <p:txBody>
          <a:bodyPr/>
          <a:lstStyle/>
          <a:p>
            <a:pPr lvl="0"/>
            <a:r>
              <a:rPr lang="en-PH" dirty="0"/>
              <a:t>It creates a variable named </a:t>
            </a:r>
            <a:r>
              <a:rPr lang="en-PH" dirty="0" smtClean="0"/>
              <a:t>myClass1 Object </a:t>
            </a:r>
            <a:r>
              <a:rPr lang="en-PH" dirty="0"/>
              <a:t>that can be used to hold objects created from the Class1 class. At this point, no object has been created — just a variable that can be used to store </a:t>
            </a:r>
            <a:r>
              <a:rPr lang="en-PH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28800"/>
            <a:ext cx="7488237" cy="3889350"/>
          </a:xfrm>
        </p:spPr>
        <p:txBody>
          <a:bodyPr/>
          <a:lstStyle/>
          <a:p>
            <a:pPr lvl="0"/>
            <a:r>
              <a:rPr lang="en-PH" dirty="0"/>
              <a:t>It creates a new object in memory from the Class1 class.</a:t>
            </a:r>
            <a:endParaRPr lang="en-US" dirty="0"/>
          </a:p>
          <a:p>
            <a:pPr lvl="0"/>
            <a:r>
              <a:rPr lang="en-PH" dirty="0"/>
              <a:t>It assigns this newly created object to the myClass1Object variable. That way, you can use the </a:t>
            </a:r>
            <a:r>
              <a:rPr lang="en-PH" dirty="0" err="1"/>
              <a:t>myClassObject</a:t>
            </a:r>
            <a:r>
              <a:rPr lang="en-PH" dirty="0"/>
              <a:t> variable to refer to the object that was created.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700808"/>
            <a:ext cx="7848922" cy="4464496"/>
          </a:xfrm>
        </p:spPr>
        <p:txBody>
          <a:bodyPr/>
          <a:lstStyle/>
          <a:p>
            <a:r>
              <a:rPr lang="en-PH" dirty="0"/>
              <a:t>public class Greeter </a:t>
            </a:r>
            <a:r>
              <a:rPr lang="en-PH" dirty="0" smtClean="0"/>
              <a:t>{</a:t>
            </a:r>
            <a:endParaRPr lang="en-US" dirty="0"/>
          </a:p>
          <a:p>
            <a:r>
              <a:rPr lang="en-PH" dirty="0"/>
              <a:t>   	</a:t>
            </a:r>
            <a:r>
              <a:rPr lang="en-PH" dirty="0" smtClean="0"/>
              <a:t>public </a:t>
            </a:r>
            <a:r>
              <a:rPr lang="en-PH" dirty="0"/>
              <a:t>Greeter() </a:t>
            </a:r>
            <a:r>
              <a:rPr lang="en-PH" dirty="0" smtClean="0"/>
              <a:t>{</a:t>
            </a:r>
            <a:endParaRPr lang="en-US" dirty="0"/>
          </a:p>
          <a:p>
            <a:r>
              <a:rPr lang="en-PH" dirty="0"/>
              <a:t> 	</a:t>
            </a:r>
            <a:r>
              <a:rPr lang="en-PH" dirty="0" smtClean="0"/>
              <a:t>}</a:t>
            </a:r>
            <a:endParaRPr lang="en-US" dirty="0"/>
          </a:p>
          <a:p>
            <a:r>
              <a:rPr lang="en-PH" dirty="0"/>
              <a:t>    		</a:t>
            </a:r>
            <a:endParaRPr lang="en-US" dirty="0"/>
          </a:p>
          <a:p>
            <a:r>
              <a:rPr lang="en-PH" dirty="0"/>
              <a:t>   </a:t>
            </a:r>
            <a:r>
              <a:rPr lang="en-PH" dirty="0" smtClean="0"/>
              <a:t>public </a:t>
            </a:r>
            <a:r>
              <a:rPr lang="en-PH" dirty="0"/>
              <a:t>void </a:t>
            </a:r>
            <a:r>
              <a:rPr lang="en-PH" dirty="0" err="1"/>
              <a:t>sayHello</a:t>
            </a:r>
            <a:r>
              <a:rPr lang="en-PH" dirty="0"/>
              <a:t>(){</a:t>
            </a:r>
            <a:endParaRPr lang="en-US" dirty="0"/>
          </a:p>
          <a:p>
            <a:r>
              <a:rPr lang="en-PH" dirty="0"/>
              <a:t>   	</a:t>
            </a:r>
            <a:r>
              <a:rPr lang="en-PH" sz="1800" dirty="0" err="1" smtClean="0"/>
              <a:t>System.out.println</a:t>
            </a:r>
            <a:r>
              <a:rPr lang="en-PH" sz="1800" dirty="0"/>
              <a:t>("Hello! Welcome to Java Programming!");</a:t>
            </a:r>
            <a:endParaRPr lang="en-US" sz="1800" dirty="0"/>
          </a:p>
          <a:p>
            <a:r>
              <a:rPr lang="en-PH" dirty="0"/>
              <a:t>    	</a:t>
            </a:r>
            <a:r>
              <a:rPr lang="en-PH" dirty="0" smtClean="0"/>
              <a:t>}</a:t>
            </a:r>
            <a:endParaRPr lang="en-US" dirty="0"/>
          </a:p>
          <a:p>
            <a:r>
              <a:rPr lang="en-PH" dirty="0"/>
              <a:t>    </a:t>
            </a:r>
            <a:r>
              <a:rPr lang="en-PH" dirty="0" smtClean="0"/>
              <a:t>}</a:t>
            </a:r>
            <a:r>
              <a:rPr lang="en-PH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720"/>
            <a:ext cx="7488237" cy="4609430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public class Hello {</a:t>
            </a:r>
            <a:endParaRPr lang="en-US" dirty="0"/>
          </a:p>
          <a:p>
            <a:pPr marL="0" indent="0">
              <a:buNone/>
            </a:pPr>
            <a:r>
              <a:rPr lang="en-PH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PH" dirty="0" smtClean="0"/>
              <a:t>public </a:t>
            </a:r>
            <a:r>
              <a:rPr lang="en-PH" dirty="0"/>
              <a:t>static void main(String </a:t>
            </a:r>
            <a:r>
              <a:rPr lang="en-PH" dirty="0" err="1"/>
              <a:t>args</a:t>
            </a:r>
            <a:r>
              <a:rPr lang="en-PH" dirty="0"/>
              <a:t>[] ){</a:t>
            </a:r>
            <a:endParaRPr lang="en-US" dirty="0"/>
          </a:p>
          <a:p>
            <a:pPr marL="0" indent="0">
              <a:buNone/>
            </a:pPr>
            <a:r>
              <a:rPr lang="en-PH" dirty="0"/>
              <a:t>	</a:t>
            </a:r>
            <a:endParaRPr lang="en-US" dirty="0"/>
          </a:p>
          <a:p>
            <a:pPr marL="0" indent="0">
              <a:buNone/>
            </a:pPr>
            <a:r>
              <a:rPr lang="en-PH" sz="2400" dirty="0" smtClean="0"/>
              <a:t>	Greeter </a:t>
            </a:r>
            <a:r>
              <a:rPr lang="en-PH" sz="2400" dirty="0" err="1"/>
              <a:t>greeter</a:t>
            </a:r>
            <a:r>
              <a:rPr lang="en-PH" sz="2400" dirty="0"/>
              <a:t> = new Greeter(); //</a:t>
            </a:r>
            <a:r>
              <a:rPr lang="en-PH" sz="2400" i="1" dirty="0"/>
              <a:t>Instantiation</a:t>
            </a:r>
            <a:endParaRPr lang="en-US" sz="2400" dirty="0"/>
          </a:p>
          <a:p>
            <a:pPr marL="0" indent="0">
              <a:buNone/>
            </a:pPr>
            <a:r>
              <a:rPr lang="en-PH" dirty="0" smtClean="0"/>
              <a:t>	</a:t>
            </a:r>
            <a:r>
              <a:rPr lang="en-PH" dirty="0" err="1" smtClean="0"/>
              <a:t>greeter.sayHello</a:t>
            </a:r>
            <a:r>
              <a:rPr lang="en-PH" dirty="0"/>
              <a:t>():	</a:t>
            </a:r>
            <a:endParaRPr lang="en-US" dirty="0"/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PH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PH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1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Challenge</a:t>
            </a:r>
            <a:r>
              <a:rPr lang="en-PH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132856"/>
            <a:ext cx="7488237" cy="2304256"/>
          </a:xfrm>
        </p:spPr>
        <p:txBody>
          <a:bodyPr/>
          <a:lstStyle/>
          <a:p>
            <a:pPr marL="0" indent="0">
              <a:buNone/>
            </a:pPr>
            <a:r>
              <a:rPr lang="en-PH" b="1" dirty="0"/>
              <a:t>	</a:t>
            </a:r>
            <a:endParaRPr lang="en-US" dirty="0"/>
          </a:p>
          <a:p>
            <a:pPr marL="0" indent="0">
              <a:buNone/>
            </a:pPr>
            <a:r>
              <a:rPr lang="en-PH" dirty="0"/>
              <a:t>Write any statement in the constructor and see what happen.</a:t>
            </a:r>
            <a:endParaRPr lang="en-US" dirty="0"/>
          </a:p>
          <a:p>
            <a:pPr marL="0" indent="0">
              <a:buNone/>
            </a:pPr>
            <a:r>
              <a:rPr lang="en-PH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200800" cy="4033366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public </a:t>
            </a:r>
            <a:r>
              <a:rPr lang="en-PH" dirty="0"/>
              <a:t>class Greeter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PH" dirty="0" smtClean="0"/>
              <a:t>   public </a:t>
            </a:r>
            <a:r>
              <a:rPr lang="en-PH" dirty="0"/>
              <a:t>void </a:t>
            </a:r>
            <a:r>
              <a:rPr lang="en-PH" dirty="0" err="1"/>
              <a:t>sayHello</a:t>
            </a:r>
            <a:r>
              <a:rPr lang="en-PH" dirty="0"/>
              <a:t>()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PH" dirty="0"/>
              <a:t> </a:t>
            </a:r>
            <a:r>
              <a:rPr lang="en-PH" sz="1800" dirty="0" err="1" smtClean="0"/>
              <a:t>JOptionPane.showMessageDialog</a:t>
            </a:r>
            <a:r>
              <a:rPr lang="en-PH" sz="1800" dirty="0" smtClean="0"/>
              <a:t>(null</a:t>
            </a:r>
            <a:r>
              <a:rPr lang="en-PH" sz="1800" dirty="0"/>
              <a:t>,</a:t>
            </a:r>
            <a:r>
              <a:rPr lang="en-US" sz="1800" dirty="0"/>
              <a:t>"Hello, World!", "Greeter", </a:t>
            </a:r>
            <a:r>
              <a:rPr lang="en-US" sz="1800" dirty="0" err="1"/>
              <a:t>JOptionPane.INFORMATION_MESSAGE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en-PH" dirty="0"/>
              <a:t> </a:t>
            </a:r>
            <a:r>
              <a:rPr lang="en-PH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PH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1" y="404664"/>
            <a:ext cx="6985000" cy="508000"/>
          </a:xfrm>
        </p:spPr>
        <p:txBody>
          <a:bodyPr/>
          <a:lstStyle/>
          <a:p>
            <a:r>
              <a:rPr lang="en-PH" dirty="0"/>
              <a:t>Importing Java API </a:t>
            </a:r>
            <a:r>
              <a:rPr lang="en-PH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060848"/>
            <a:ext cx="7488237" cy="3457302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The purpose of the </a:t>
            </a:r>
            <a:r>
              <a:rPr lang="en-US" dirty="0"/>
              <a:t>import statement is to let the compiler know that the program is using a class that’s defined by the Java API called </a:t>
            </a:r>
            <a:r>
              <a:rPr lang="en-US" dirty="0" err="1"/>
              <a:t>JOptionPane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38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17" y="476672"/>
            <a:ext cx="6985000" cy="1080120"/>
          </a:xfrm>
        </p:spPr>
        <p:txBody>
          <a:bodyPr/>
          <a:lstStyle/>
          <a:p>
            <a:r>
              <a:rPr lang="en-PH" dirty="0"/>
              <a:t>Rules for working with </a:t>
            </a:r>
            <a:r>
              <a:rPr lang="en-US" dirty="0"/>
              <a:t>import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772816"/>
            <a:ext cx="7488237" cy="4320480"/>
          </a:xfrm>
        </p:spPr>
        <p:txBody>
          <a:bodyPr/>
          <a:lstStyle/>
          <a:p>
            <a:pPr lvl="0"/>
            <a:r>
              <a:rPr lang="en-PH" dirty="0"/>
              <a:t>Import</a:t>
            </a:r>
            <a:r>
              <a:rPr lang="en-US" dirty="0"/>
              <a:t> statements must appear at the beginning of the class file, before any class </a:t>
            </a:r>
            <a:r>
              <a:rPr lang="en-US" dirty="0" smtClean="0"/>
              <a:t>declarations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PH" dirty="0"/>
              <a:t>You can include as many </a:t>
            </a:r>
            <a:r>
              <a:rPr lang="en-US" dirty="0"/>
              <a:t>import statements as are necessary to import all the classes used by your program</a:t>
            </a:r>
          </a:p>
        </p:txBody>
      </p:sp>
    </p:spTree>
    <p:extLst>
      <p:ext uri="{BB962C8B-B14F-4D97-AF65-F5344CB8AC3E}">
        <p14:creationId xmlns:p14="http://schemas.microsoft.com/office/powerpoint/2010/main" val="227487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36712"/>
            <a:ext cx="6552727" cy="649287"/>
          </a:xfrm>
        </p:spPr>
        <p:txBody>
          <a:bodyPr/>
          <a:lstStyle/>
          <a:p>
            <a:pPr eaLnBrk="1" hangingPunct="1"/>
            <a:r>
              <a:rPr lang="en-PH" dirty="0">
                <a:effectLst/>
                <a:latin typeface="Arial" panose="020B0604020202020204" pitchFamily="34" charset="0"/>
              </a:rPr>
              <a:t>In This Chapter you will learn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88889"/>
            <a:ext cx="7560840" cy="3168303"/>
          </a:xfrm>
        </p:spPr>
        <p:txBody>
          <a:bodyPr/>
          <a:lstStyle/>
          <a:p>
            <a:r>
              <a:rPr lang="en-US" b="1" dirty="0"/>
              <a:t>In This Chapter you will learn</a:t>
            </a:r>
            <a:endParaRPr lang="en-US" dirty="0"/>
          </a:p>
          <a:p>
            <a:pPr lvl="0"/>
            <a:r>
              <a:rPr lang="en-PH" dirty="0"/>
              <a:t>What object-oriented programming is</a:t>
            </a:r>
            <a:endParaRPr lang="en-US" dirty="0"/>
          </a:p>
          <a:p>
            <a:pPr lvl="0"/>
            <a:r>
              <a:rPr lang="en-PH" dirty="0"/>
              <a:t>Objects and classes</a:t>
            </a:r>
            <a:endParaRPr lang="en-US" dirty="0"/>
          </a:p>
          <a:p>
            <a:pPr lvl="0"/>
            <a:r>
              <a:rPr lang="en-PH" dirty="0"/>
              <a:t>To Investigating inheritance and interfaces</a:t>
            </a:r>
            <a:endParaRPr lang="en-US" dirty="0"/>
          </a:p>
          <a:p>
            <a:pPr lvl="0"/>
            <a:r>
              <a:rPr lang="en-PH" dirty="0"/>
              <a:t>To Designing programs with objects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844824"/>
            <a:ext cx="7488237" cy="3673326"/>
          </a:xfrm>
        </p:spPr>
        <p:txBody>
          <a:bodyPr/>
          <a:lstStyle/>
          <a:p>
            <a:pPr lvl="0"/>
            <a:r>
              <a:rPr lang="en-PH" dirty="0"/>
              <a:t>You can import all the classes in a particular package by listing the pack</a:t>
            </a:r>
            <a:r>
              <a:rPr lang="en-US" dirty="0"/>
              <a:t>-age name followed by an asterisk wildcard, like this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Because many programs use the classes that are contained in the </a:t>
            </a:r>
            <a:r>
              <a:rPr lang="en-US" dirty="0" err="1"/>
              <a:t>java.lang</a:t>
            </a:r>
            <a:r>
              <a:rPr lang="en-US" dirty="0"/>
              <a:t> package, you don’t have to import that package. Instead, those classes are automatically available to all programs. The System class is defined in the </a:t>
            </a:r>
            <a:r>
              <a:rPr lang="en-US" dirty="0" err="1"/>
              <a:t>java.lang</a:t>
            </a:r>
            <a:r>
              <a:rPr lang="en-US" dirty="0"/>
              <a:t> package. As a result, you don’t have to </a:t>
            </a:r>
            <a:r>
              <a:rPr lang="en-US" dirty="0" smtClean="0"/>
              <a:t>provide </a:t>
            </a:r>
            <a:r>
              <a:rPr lang="en-US" dirty="0"/>
              <a:t>an import statement to use this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6985000" cy="1372096"/>
          </a:xfrm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en-US" sz="4800" dirty="0" smtClean="0"/>
              <a:t>Activity Time</a:t>
            </a:r>
            <a:endParaRPr lang="en-US" sz="4800" dirty="0"/>
          </a:p>
        </p:txBody>
      </p:sp>
      <p:pic>
        <p:nvPicPr>
          <p:cNvPr id="4" name="ES_Alarm Clock Bell - SFX Producer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3814" y="404664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31798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76672"/>
            <a:ext cx="6985000" cy="508000"/>
          </a:xfrm>
        </p:spPr>
        <p:txBody>
          <a:bodyPr/>
          <a:lstStyle/>
          <a:p>
            <a:r>
              <a:rPr lang="en-US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772816"/>
            <a:ext cx="7488187" cy="3745334"/>
          </a:xfrm>
        </p:spPr>
        <p:txBody>
          <a:bodyPr/>
          <a:lstStyle/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sz="4000" dirty="0" smtClean="0"/>
              <a:t>import</a:t>
            </a:r>
            <a:r>
              <a:rPr lang="en-US" sz="4000" dirty="0" smtClean="0"/>
              <a:t> </a:t>
            </a:r>
            <a:r>
              <a:rPr lang="en-US" sz="4000" dirty="0"/>
              <a:t>statements are </a:t>
            </a:r>
            <a:r>
              <a:rPr lang="en-US" sz="4000" dirty="0" smtClean="0"/>
              <a:t>required in your program whenever you are incorporating an API in your program.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07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62" y="1916832"/>
            <a:ext cx="7488237" cy="3816672"/>
          </a:xfrm>
        </p:spPr>
        <p:txBody>
          <a:bodyPr/>
          <a:lstStyle/>
          <a:p>
            <a:pPr marL="0" indent="0">
              <a:buNone/>
            </a:pPr>
            <a:r>
              <a:rPr lang="en-PH" sz="4400" dirty="0" smtClean="0"/>
              <a:t>in </a:t>
            </a:r>
            <a:r>
              <a:rPr lang="en-PH" sz="4400" dirty="0"/>
              <a:t>order to implement the greeter class you need to call it inside another class and create an object.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2759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700808"/>
            <a:ext cx="7488237" cy="3817342"/>
          </a:xfrm>
        </p:spPr>
        <p:txBody>
          <a:bodyPr/>
          <a:lstStyle/>
          <a:p>
            <a:pPr marL="0" indent="0">
              <a:buNone/>
            </a:pPr>
            <a:r>
              <a:rPr lang="en-PH" sz="4400" dirty="0" smtClean="0"/>
              <a:t>The </a:t>
            </a:r>
            <a:r>
              <a:rPr lang="en-PH" sz="4400" dirty="0"/>
              <a:t>state of an object consists of any data that the object might be keeping track of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605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488237" cy="417671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In Object Oriented Programming you need to change everything when one of the component of your program needed to be modified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416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700808"/>
            <a:ext cx="7488237" cy="3817342"/>
          </a:xfrm>
        </p:spPr>
        <p:txBody>
          <a:bodyPr/>
          <a:lstStyle/>
          <a:p>
            <a:pPr marL="0" indent="0">
              <a:buNone/>
            </a:pPr>
            <a:r>
              <a:rPr lang="en-PH" sz="4400" dirty="0"/>
              <a:t>Class is code that defines the behavior of a Java programming element called an object</a:t>
            </a:r>
            <a:r>
              <a:rPr lang="en-PH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064946" cy="4176712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002060"/>
                </a:solidFill>
              </a:rPr>
              <a:t>Congratulations. Well done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5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8D29-1DCC-4F46-AE76-99735345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36612"/>
            <a:ext cx="6985000" cy="1080219"/>
          </a:xfrm>
        </p:spPr>
        <p:txBody>
          <a:bodyPr/>
          <a:lstStyle/>
          <a:p>
            <a:r>
              <a:rPr lang="en-US" dirty="0"/>
              <a:t>Object-oriented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F774-1C99-4F61-8AC7-D6C1B587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420888"/>
            <a:ext cx="7488237" cy="2592288"/>
          </a:xfrm>
        </p:spPr>
        <p:txBody>
          <a:bodyPr/>
          <a:lstStyle/>
          <a:p>
            <a:pPr marL="0" indent="0">
              <a:buNone/>
            </a:pPr>
            <a:endParaRPr lang="en-PH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H" dirty="0"/>
              <a:t>Object-oriented programming is modelled on how, in the real world, objects are often made up of many kinds of smaller objects. </a:t>
            </a:r>
            <a:endParaRPr lang="en-P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0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836612"/>
            <a:ext cx="6985000" cy="720179"/>
          </a:xfrm>
        </p:spPr>
        <p:txBody>
          <a:bodyPr/>
          <a:lstStyle/>
          <a:p>
            <a:r>
              <a:rPr lang="en-PH" dirty="0"/>
              <a:t>What is a Class</a:t>
            </a:r>
            <a:r>
              <a:rPr lang="en-PH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844824"/>
            <a:ext cx="7488237" cy="381642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PH" dirty="0"/>
              <a:t>Class is code that defines the behavior of a Java programming element called an object.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an Object</a:t>
            </a:r>
            <a:r>
              <a:rPr lang="en-PH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916832"/>
            <a:ext cx="7488237" cy="360131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PH" dirty="0"/>
              <a:t>Is anything that is visible or tangible and is relatively stable in form, a thing, person, or matter to which thought or action is directed.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8680"/>
            <a:ext cx="6985000" cy="795933"/>
          </a:xfrm>
        </p:spPr>
        <p:txBody>
          <a:bodyPr/>
          <a:lstStyle/>
          <a:p>
            <a:r>
              <a:rPr lang="en-PH" dirty="0"/>
              <a:t>Characteristics of an </a:t>
            </a:r>
            <a:r>
              <a:rPr lang="en-PH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916832"/>
            <a:ext cx="7488237" cy="2592288"/>
          </a:xfrm>
        </p:spPr>
        <p:txBody>
          <a:bodyPr/>
          <a:lstStyle/>
          <a:p>
            <a:r>
              <a:rPr lang="en-PH" b="1" dirty="0" smtClean="0"/>
              <a:t>Identity</a:t>
            </a:r>
          </a:p>
          <a:p>
            <a:r>
              <a:rPr lang="en-PH" b="1" dirty="0" smtClean="0"/>
              <a:t>Type</a:t>
            </a:r>
            <a:endParaRPr lang="en-US" dirty="0"/>
          </a:p>
          <a:p>
            <a:r>
              <a:rPr lang="en-PH" b="1" dirty="0" smtClean="0"/>
              <a:t>State</a:t>
            </a:r>
          </a:p>
          <a:p>
            <a:r>
              <a:rPr lang="en-PH" b="1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28800"/>
            <a:ext cx="7488237" cy="3889350"/>
          </a:xfrm>
        </p:spPr>
        <p:txBody>
          <a:bodyPr/>
          <a:lstStyle/>
          <a:p>
            <a:pPr marL="0" indent="0">
              <a:buNone/>
            </a:pPr>
            <a:r>
              <a:rPr lang="en-PH" sz="3200" dirty="0"/>
              <a:t>Every object in an object-oriented program has an </a:t>
            </a:r>
            <a:r>
              <a:rPr lang="en-US" sz="3200" dirty="0"/>
              <a:t>identity. In other words, every occurrence of a particular type of object — called an instance — can be distinguished from every other occurrence of the same type of object, as well as from objects of other types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579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772816"/>
            <a:ext cx="7488237" cy="3745334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In Java, classes define types. Therefore, when you create an object from a type, you are saying </a:t>
            </a:r>
            <a:r>
              <a:rPr lang="en-US" dirty="0"/>
              <a:t>that the object is of the type specified by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1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276872"/>
            <a:ext cx="7488237" cy="3744416"/>
          </a:xfrm>
        </p:spPr>
        <p:txBody>
          <a:bodyPr/>
          <a:lstStyle/>
          <a:p>
            <a:r>
              <a:rPr lang="en-PH" dirty="0" smtClean="0"/>
              <a:t>consists </a:t>
            </a:r>
            <a:r>
              <a:rPr lang="en-PH" dirty="0"/>
              <a:t>of any data that </a:t>
            </a:r>
            <a:r>
              <a:rPr lang="en-PH" dirty="0" smtClean="0"/>
              <a:t>the </a:t>
            </a:r>
            <a:r>
              <a:rPr lang="en-PH" dirty="0"/>
              <a:t>object might be keeping track of</a:t>
            </a:r>
            <a:endParaRPr lang="en-US" dirty="0"/>
          </a:p>
          <a:p>
            <a:endParaRPr lang="en-US" dirty="0" smtClean="0"/>
          </a:p>
          <a:p>
            <a:r>
              <a:rPr lang="en-PH" dirty="0"/>
              <a:t>The combination of the values for all the attributes of an object is called </a:t>
            </a:r>
            <a:r>
              <a:rPr lang="en-US" dirty="0"/>
              <a:t>the object’s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56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2133</TotalTime>
  <Words>770</Words>
  <Application>Microsoft Office PowerPoint</Application>
  <PresentationFormat>On-screen Show (4:3)</PresentationFormat>
  <Paragraphs>92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template</vt:lpstr>
      <vt:lpstr>Object Oriented Programming in Java</vt:lpstr>
      <vt:lpstr>In This Chapter you will learn</vt:lpstr>
      <vt:lpstr>Object-oriented programming languages</vt:lpstr>
      <vt:lpstr>What is a Class?</vt:lpstr>
      <vt:lpstr>What is an Object?</vt:lpstr>
      <vt:lpstr>Characteristics of an Object</vt:lpstr>
      <vt:lpstr>Identity</vt:lpstr>
      <vt:lpstr>Type</vt:lpstr>
      <vt:lpstr>State</vt:lpstr>
      <vt:lpstr>Behavior</vt:lpstr>
      <vt:lpstr>Creating object from a class</vt:lpstr>
      <vt:lpstr>The previous statement actually does three things:</vt:lpstr>
      <vt:lpstr>PowerPoint Presentation</vt:lpstr>
      <vt:lpstr>Example</vt:lpstr>
      <vt:lpstr>PowerPoint Presentation</vt:lpstr>
      <vt:lpstr>Challenge:</vt:lpstr>
      <vt:lpstr>PowerPoint Presentation</vt:lpstr>
      <vt:lpstr>Importing Java API Classes</vt:lpstr>
      <vt:lpstr>Rules for working with import statements</vt:lpstr>
      <vt:lpstr>PowerPoint Presentation</vt:lpstr>
      <vt:lpstr>PowerPoint Presentation</vt:lpstr>
      <vt:lpstr>Activity Time</vt:lpstr>
      <vt:lpstr>True or False</vt:lpstr>
      <vt:lpstr>True or False</vt:lpstr>
      <vt:lpstr>True or False</vt:lpstr>
      <vt:lpstr>True or False</vt:lpstr>
      <vt:lpstr>True or False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Basics</dc:title>
  <dc:creator>Caya, Domingo Jr. (Faculty)</dc:creator>
  <cp:lastModifiedBy>Caya, Domingo Jr. (Faculty)</cp:lastModifiedBy>
  <cp:revision>53</cp:revision>
  <dcterms:created xsi:type="dcterms:W3CDTF">2021-06-03T07:00:57Z</dcterms:created>
  <dcterms:modified xsi:type="dcterms:W3CDTF">2021-06-30T03:11:09Z</dcterms:modified>
</cp:coreProperties>
</file>