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9" r:id="rId5"/>
    <p:sldId id="274" r:id="rId6"/>
    <p:sldId id="276" r:id="rId7"/>
    <p:sldId id="259" r:id="rId8"/>
    <p:sldId id="275" r:id="rId9"/>
    <p:sldId id="260" r:id="rId10"/>
    <p:sldId id="280" r:id="rId11"/>
    <p:sldId id="281" r:id="rId12"/>
    <p:sldId id="261" r:id="rId13"/>
    <p:sldId id="277" r:id="rId14"/>
    <p:sldId id="267" r:id="rId15"/>
    <p:sldId id="271" r:id="rId16"/>
    <p:sldId id="268" r:id="rId17"/>
    <p:sldId id="269" r:id="rId18"/>
    <p:sldId id="270" r:id="rId19"/>
    <p:sldId id="278" r:id="rId20"/>
    <p:sldId id="262" r:id="rId21"/>
  </p:sldIdLst>
  <p:sldSz cx="12192000" cy="6858000"/>
  <p:notesSz cx="6858000" cy="9144000"/>
  <p:embeddedFontLst>
    <p:embeddedFont>
      <p:font typeface="-윤고딕330" panose="020B0600000101010101" charset="-127"/>
      <p:regular r:id="rId22"/>
    </p:embeddedFont>
    <p:embeddedFont>
      <p:font typeface="-윤고딕310" panose="020B0600000101010101" charset="-127"/>
      <p:regular r:id="rId23"/>
    </p:embeddedFont>
    <p:embeddedFont>
      <p:font typeface="-윤고딕320" panose="020B0600000101010101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-윤고딕360" panose="020B0600000101010101" charset="-127"/>
      <p:regular r:id="rId27"/>
    </p:embeddedFont>
    <p:embeddedFont>
      <p:font typeface="-윤고딕340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808684"/>
    <a:srgbClr val="D759BC"/>
    <a:srgbClr val="94B4B3"/>
    <a:srgbClr val="FFFFFF"/>
    <a:srgbClr val="D2D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86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2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4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2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C838-0FFD-4E2C-9225-54EA8A6ED897}" type="datetimeFigureOut">
              <a:rPr lang="ko-KR" altLang="en-US" smtClean="0"/>
              <a:t>2016-11-07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1E0D-5CE7-43ED-9787-80491B056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99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6096000" y="1878931"/>
            <a:ext cx="3080084" cy="3100137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SIGN UP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4693" y="2839453"/>
            <a:ext cx="410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SIGN UP</a:t>
            </a:r>
            <a:endParaRPr lang="ko-KR" altLang="en-US" sz="72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8296" y="6365289"/>
            <a:ext cx="539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A989063 </a:t>
            </a:r>
            <a:r>
              <a:rPr lang="ko-KR" altLang="en-US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이석현 </a:t>
            </a:r>
            <a:r>
              <a:rPr lang="en-US" altLang="ko-KR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B489049 </a:t>
            </a:r>
            <a:r>
              <a:rPr lang="ko-KR" altLang="en-US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이연경 </a:t>
            </a:r>
            <a:r>
              <a:rPr lang="en-US" altLang="ko-KR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B489054 </a:t>
            </a:r>
            <a:r>
              <a:rPr lang="ko-KR" altLang="en-US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이윤정</a:t>
            </a:r>
          </a:p>
        </p:txBody>
      </p:sp>
    </p:spTree>
    <p:extLst>
      <p:ext uri="{BB962C8B-B14F-4D97-AF65-F5344CB8AC3E}">
        <p14:creationId xmlns:p14="http://schemas.microsoft.com/office/powerpoint/2010/main" val="240433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요구분석서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617" y="1260629"/>
            <a:ext cx="11463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수강신청을 할 때</a:t>
            </a:r>
            <a:r>
              <a:rPr lang="en-US" altLang="ko-KR" dirty="0"/>
              <a:t>, </a:t>
            </a:r>
            <a:r>
              <a:rPr lang="ko-KR" altLang="ko-KR" dirty="0"/>
              <a:t>아이콘을 누르면 현재까지 수강 신청 된 시간표를 새 창에 띄워서 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각 교수는 하나의 학과에 속한다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교수는 한 개 이상의 과목들을 담당하여 강의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학과는 학과 이름</a:t>
            </a:r>
            <a:r>
              <a:rPr lang="en-US" altLang="ko-KR" dirty="0"/>
              <a:t>(</a:t>
            </a:r>
            <a:r>
              <a:rPr lang="ko-KR" altLang="ko-KR" dirty="0"/>
              <a:t>고유함</a:t>
            </a:r>
            <a:r>
              <a:rPr lang="en-US" altLang="ko-KR" dirty="0"/>
              <a:t>), </a:t>
            </a:r>
            <a:r>
              <a:rPr lang="ko-KR" altLang="ko-KR" dirty="0"/>
              <a:t>과사무실</a:t>
            </a:r>
            <a:r>
              <a:rPr lang="en-US" altLang="ko-KR" dirty="0"/>
              <a:t>, </a:t>
            </a:r>
            <a:r>
              <a:rPr lang="ko-KR" altLang="ko-KR" dirty="0"/>
              <a:t>전화번호</a:t>
            </a:r>
            <a:r>
              <a:rPr lang="en-US" altLang="ko-KR" dirty="0"/>
              <a:t>, </a:t>
            </a:r>
            <a:r>
              <a:rPr lang="ko-KR" altLang="ko-KR" dirty="0"/>
              <a:t>홈페이지를 저장한다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학과에는 한 명 이상의 학생들이 속해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학과에는 한 명 이상의 교수들을 속해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학과마다 이수구분 별로 다른 졸업요건을 가진다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과목은 학수번호</a:t>
            </a:r>
            <a:r>
              <a:rPr lang="en-US" altLang="ko-KR" dirty="0"/>
              <a:t>(</a:t>
            </a:r>
            <a:r>
              <a:rPr lang="ko-KR" altLang="ko-KR" dirty="0"/>
              <a:t>고유함</a:t>
            </a:r>
            <a:r>
              <a:rPr lang="en-US" altLang="ko-KR" dirty="0"/>
              <a:t>), </a:t>
            </a:r>
            <a:r>
              <a:rPr lang="ko-KR" altLang="ko-KR" dirty="0"/>
              <a:t>교수</a:t>
            </a:r>
            <a:r>
              <a:rPr lang="en-US" altLang="ko-KR" dirty="0"/>
              <a:t>ID, </a:t>
            </a:r>
            <a:r>
              <a:rPr lang="ko-KR" altLang="ko-KR" dirty="0"/>
              <a:t>이수구분</a:t>
            </a:r>
            <a:r>
              <a:rPr lang="en-US" altLang="ko-KR" dirty="0"/>
              <a:t>, </a:t>
            </a:r>
            <a:r>
              <a:rPr lang="ko-KR" altLang="ko-KR" dirty="0"/>
              <a:t>영역</a:t>
            </a:r>
            <a:r>
              <a:rPr lang="en-US" altLang="ko-KR" dirty="0"/>
              <a:t>, </a:t>
            </a:r>
            <a:r>
              <a:rPr lang="ko-KR" altLang="ko-KR" dirty="0"/>
              <a:t>과목명</a:t>
            </a:r>
            <a:r>
              <a:rPr lang="en-US" altLang="ko-KR" dirty="0"/>
              <a:t>, </a:t>
            </a:r>
            <a:r>
              <a:rPr lang="ko-KR" altLang="ko-KR" dirty="0"/>
              <a:t>학점</a:t>
            </a:r>
            <a:r>
              <a:rPr lang="en-US" altLang="ko-KR" dirty="0"/>
              <a:t>, </a:t>
            </a:r>
            <a:r>
              <a:rPr lang="ko-KR" altLang="ko-KR" dirty="0"/>
              <a:t>제한인원</a:t>
            </a:r>
            <a:r>
              <a:rPr lang="en-US" altLang="ko-KR" dirty="0"/>
              <a:t>, </a:t>
            </a:r>
            <a:r>
              <a:rPr lang="ko-KR" altLang="ko-KR" dirty="0"/>
              <a:t>캠퍼스</a:t>
            </a:r>
            <a:r>
              <a:rPr lang="en-US" altLang="ko-KR" dirty="0"/>
              <a:t>, </a:t>
            </a:r>
            <a:r>
              <a:rPr lang="ko-KR" altLang="ko-KR" dirty="0"/>
              <a:t>수강인원</a:t>
            </a:r>
            <a:r>
              <a:rPr lang="en-US" altLang="ko-KR" dirty="0"/>
              <a:t>, </a:t>
            </a:r>
            <a:r>
              <a:rPr lang="ko-KR" altLang="ko-KR" dirty="0"/>
              <a:t>총인원</a:t>
            </a:r>
            <a:r>
              <a:rPr lang="en-US" altLang="ko-KR" dirty="0"/>
              <a:t>, </a:t>
            </a:r>
            <a:r>
              <a:rPr lang="ko-KR" altLang="ko-KR" dirty="0"/>
              <a:t>강의 시간</a:t>
            </a:r>
            <a:r>
              <a:rPr lang="en-US" altLang="ko-KR" dirty="0"/>
              <a:t>, </a:t>
            </a:r>
            <a:r>
              <a:rPr lang="ko-KR" altLang="ko-KR" dirty="0"/>
              <a:t>강의실</a:t>
            </a:r>
            <a:r>
              <a:rPr lang="en-US" altLang="ko-KR" dirty="0"/>
              <a:t>, </a:t>
            </a:r>
            <a:r>
              <a:rPr lang="ko-KR" altLang="ko-KR" dirty="0"/>
              <a:t>비고를 저장한다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한 과목은 한 명의 </a:t>
            </a:r>
            <a:r>
              <a:rPr lang="ko-KR" altLang="ko-KR" dirty="0" smtClean="0"/>
              <a:t>교수</a:t>
            </a:r>
            <a:r>
              <a:rPr lang="ko-KR" altLang="en-US" dirty="0" smtClean="0"/>
              <a:t>만</a:t>
            </a:r>
            <a:r>
              <a:rPr lang="ko-KR" altLang="ko-KR" dirty="0" smtClean="0"/>
              <a:t> 강의한다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9850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요구분석서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617" y="1260629"/>
            <a:ext cx="1069759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한 과목은 다수의 학생에게 수강신청 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모든 과목은 년도</a:t>
            </a:r>
            <a:r>
              <a:rPr lang="en-US" altLang="ko-KR" dirty="0"/>
              <a:t>, </a:t>
            </a:r>
            <a:r>
              <a:rPr lang="ko-KR" altLang="en-US" dirty="0" smtClean="0"/>
              <a:t>학기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이수구분</a:t>
            </a:r>
            <a:r>
              <a:rPr lang="en-US" altLang="ko-KR" dirty="0"/>
              <a:t>, </a:t>
            </a:r>
            <a:r>
              <a:rPr lang="ko-KR" altLang="ko-KR" dirty="0"/>
              <a:t>과목</a:t>
            </a:r>
            <a:r>
              <a:rPr lang="en-US" altLang="ko-KR" dirty="0"/>
              <a:t>, </a:t>
            </a:r>
            <a:r>
              <a:rPr lang="ko-KR" altLang="ko-KR" dirty="0"/>
              <a:t>분반을 토대로 만들어진 고유한 학수 번호를 가지고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수강은 학생</a:t>
            </a:r>
            <a:r>
              <a:rPr lang="en-US" altLang="ko-KR" dirty="0"/>
              <a:t>ID, </a:t>
            </a:r>
            <a:r>
              <a:rPr lang="ko-KR" altLang="ko-KR" dirty="0"/>
              <a:t>학수번호</a:t>
            </a:r>
            <a:r>
              <a:rPr lang="en-US" altLang="ko-KR" dirty="0"/>
              <a:t>, </a:t>
            </a:r>
            <a:r>
              <a:rPr lang="ko-KR" altLang="ko-KR" dirty="0"/>
              <a:t>재수강 정보를 가진다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수강은 모든 학생들이 현재 수강 신청한 과목들을 가진다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수강의 정보는 모두 들은 과목에 들어가고</a:t>
            </a:r>
            <a:r>
              <a:rPr lang="en-US" altLang="ko-KR" dirty="0"/>
              <a:t>, </a:t>
            </a:r>
            <a:r>
              <a:rPr lang="ko-KR" altLang="ko-KR" dirty="0"/>
              <a:t>어떤 수강의 정보가 삭제되면 들은 과목에서의 수강에서 삭제된 수강 정보도 삭제된다</a:t>
            </a:r>
            <a:r>
              <a:rPr lang="en-US" altLang="ko-KR" dirty="0"/>
              <a:t>. 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이수구분은 이수구분</a:t>
            </a:r>
            <a:r>
              <a:rPr lang="en-US" altLang="ko-KR" dirty="0"/>
              <a:t>(</a:t>
            </a:r>
            <a:r>
              <a:rPr lang="ko-KR" altLang="ko-KR" dirty="0"/>
              <a:t>고유함</a:t>
            </a:r>
            <a:r>
              <a:rPr lang="en-US" altLang="ko-KR" dirty="0"/>
              <a:t>), </a:t>
            </a:r>
            <a:r>
              <a:rPr lang="ko-KR" altLang="ko-KR" dirty="0"/>
              <a:t>영역</a:t>
            </a:r>
            <a:r>
              <a:rPr lang="en-US" altLang="ko-KR" dirty="0"/>
              <a:t>(</a:t>
            </a:r>
            <a:r>
              <a:rPr lang="ko-KR" altLang="ko-KR" dirty="0"/>
              <a:t>고유함</a:t>
            </a:r>
            <a:r>
              <a:rPr lang="en-US" altLang="ko-KR" dirty="0"/>
              <a:t>)</a:t>
            </a:r>
            <a:r>
              <a:rPr lang="ko-KR" altLang="ko-KR" dirty="0"/>
              <a:t>을 저장한다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들은 과목은 각 학생이 저번 학기까지 수강한 과목들과 수강에 들어있는 현재 수강신청 하고 있는 과목들을 담고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들은 과목은 수강의 </a:t>
            </a:r>
            <a:r>
              <a:rPr lang="ko-KR" altLang="ko-KR" dirty="0" err="1"/>
              <a:t>애트리뷰트</a:t>
            </a:r>
            <a:r>
              <a:rPr lang="ko-KR" altLang="ko-KR" dirty="0"/>
              <a:t> 외에 성적</a:t>
            </a:r>
            <a:r>
              <a:rPr lang="en-US" altLang="ko-KR" dirty="0"/>
              <a:t>, </a:t>
            </a:r>
            <a:r>
              <a:rPr lang="ko-KR" altLang="ko-KR" dirty="0"/>
              <a:t>연도</a:t>
            </a:r>
            <a:r>
              <a:rPr lang="en-US" altLang="ko-KR" dirty="0"/>
              <a:t>, </a:t>
            </a:r>
            <a:r>
              <a:rPr lang="ko-KR" altLang="ko-KR" dirty="0"/>
              <a:t>학기 정보를 가진다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졸업요건은 학과이름</a:t>
            </a:r>
            <a:r>
              <a:rPr lang="en-US" altLang="ko-KR" dirty="0"/>
              <a:t>, </a:t>
            </a:r>
            <a:r>
              <a:rPr lang="ko-KR" altLang="ko-KR" dirty="0"/>
              <a:t>이수구분</a:t>
            </a:r>
            <a:r>
              <a:rPr lang="en-US" altLang="ko-KR" dirty="0"/>
              <a:t>, </a:t>
            </a:r>
            <a:r>
              <a:rPr lang="ko-KR" altLang="ko-KR" dirty="0"/>
              <a:t>영역에 따라 졸업요건 정보를 가진다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5894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35403" y="348164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ER</a:t>
            </a:r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모델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ER</a:t>
            </a:r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diagram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409578" y="338280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</p:txBody>
      </p:sp>
      <p:sp>
        <p:nvSpPr>
          <p:cNvPr id="137" name="TextBox 4"/>
          <p:cNvSpPr txBox="1"/>
          <p:nvPr/>
        </p:nvSpPr>
        <p:spPr>
          <a:xfrm>
            <a:off x="9790434" y="62138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제한인원</a:t>
            </a:r>
          </a:p>
        </p:txBody>
      </p:sp>
      <p:sp>
        <p:nvSpPr>
          <p:cNvPr id="138" name="TextBox 5"/>
          <p:cNvSpPr txBox="1"/>
          <p:nvPr/>
        </p:nvSpPr>
        <p:spPr>
          <a:xfrm>
            <a:off x="9012612" y="62003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학점</a:t>
            </a:r>
          </a:p>
        </p:txBody>
      </p:sp>
      <p:sp>
        <p:nvSpPr>
          <p:cNvPr id="139" name="TextBox 8"/>
          <p:cNvSpPr txBox="1"/>
          <p:nvPr/>
        </p:nvSpPr>
        <p:spPr>
          <a:xfrm>
            <a:off x="8212297" y="616451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과목명</a:t>
            </a:r>
          </a:p>
        </p:txBody>
      </p:sp>
      <p:sp>
        <p:nvSpPr>
          <p:cNvPr id="140" name="TextBox 9"/>
          <p:cNvSpPr txBox="1"/>
          <p:nvPr/>
        </p:nvSpPr>
        <p:spPr>
          <a:xfrm>
            <a:off x="7387011" y="621940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강의실</a:t>
            </a:r>
          </a:p>
        </p:txBody>
      </p:sp>
      <p:sp>
        <p:nvSpPr>
          <p:cNvPr id="141" name="TextBox 10"/>
          <p:cNvSpPr txBox="1"/>
          <p:nvPr/>
        </p:nvSpPr>
        <p:spPr>
          <a:xfrm>
            <a:off x="6618208" y="631032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수강인원</a:t>
            </a:r>
          </a:p>
        </p:txBody>
      </p:sp>
      <p:sp>
        <p:nvSpPr>
          <p:cNvPr id="142" name="TextBox 11"/>
          <p:cNvSpPr txBox="1"/>
          <p:nvPr/>
        </p:nvSpPr>
        <p:spPr>
          <a:xfrm>
            <a:off x="5805415" y="618333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비고</a:t>
            </a:r>
          </a:p>
        </p:txBody>
      </p:sp>
      <p:sp>
        <p:nvSpPr>
          <p:cNvPr id="143" name="TextBox 12"/>
          <p:cNvSpPr txBox="1"/>
          <p:nvPr/>
        </p:nvSpPr>
        <p:spPr>
          <a:xfrm>
            <a:off x="4997216" y="619535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강의시간</a:t>
            </a:r>
          </a:p>
        </p:txBody>
      </p:sp>
      <p:sp>
        <p:nvSpPr>
          <p:cNvPr id="144" name="TextBox 13"/>
          <p:cNvSpPr txBox="1"/>
          <p:nvPr/>
        </p:nvSpPr>
        <p:spPr>
          <a:xfrm>
            <a:off x="4205402" y="619576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캠퍼스</a:t>
            </a:r>
          </a:p>
        </p:txBody>
      </p:sp>
      <p:sp>
        <p:nvSpPr>
          <p:cNvPr id="145" name="TextBox 14"/>
          <p:cNvSpPr txBox="1"/>
          <p:nvPr/>
        </p:nvSpPr>
        <p:spPr>
          <a:xfrm>
            <a:off x="3416205" y="64849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학수번호</a:t>
            </a:r>
          </a:p>
        </p:txBody>
      </p:sp>
      <p:sp>
        <p:nvSpPr>
          <p:cNvPr id="146" name="TextBox 15"/>
          <p:cNvSpPr txBox="1"/>
          <p:nvPr/>
        </p:nvSpPr>
        <p:spPr>
          <a:xfrm>
            <a:off x="6200143" y="5545730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학과</a:t>
            </a:r>
          </a:p>
        </p:txBody>
      </p:sp>
      <p:sp>
        <p:nvSpPr>
          <p:cNvPr id="147" name="TextBox 16"/>
          <p:cNvSpPr txBox="1"/>
          <p:nvPr/>
        </p:nvSpPr>
        <p:spPr>
          <a:xfrm>
            <a:off x="8888960" y="2535452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교수</a:t>
            </a:r>
          </a:p>
        </p:txBody>
      </p:sp>
      <p:sp>
        <p:nvSpPr>
          <p:cNvPr id="148" name="TextBox 17"/>
          <p:cNvSpPr txBox="1"/>
          <p:nvPr/>
        </p:nvSpPr>
        <p:spPr>
          <a:xfrm>
            <a:off x="6200143" y="3575511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학생</a:t>
            </a:r>
          </a:p>
        </p:txBody>
      </p:sp>
      <p:sp>
        <p:nvSpPr>
          <p:cNvPr id="149" name="TextBox 18"/>
          <p:cNvSpPr txBox="1"/>
          <p:nvPr/>
        </p:nvSpPr>
        <p:spPr>
          <a:xfrm>
            <a:off x="2085342" y="379141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졸업요건</a:t>
            </a:r>
          </a:p>
        </p:txBody>
      </p:sp>
      <p:sp>
        <p:nvSpPr>
          <p:cNvPr id="150" name="TextBox 19"/>
          <p:cNvSpPr txBox="1"/>
          <p:nvPr/>
        </p:nvSpPr>
        <p:spPr>
          <a:xfrm>
            <a:off x="2085343" y="1609073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이수구분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2228719" y="3734331"/>
            <a:ext cx="867060" cy="388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84394" y="5511236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9072128" y="2500956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84394" y="3541019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84394" y="1650779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2192802" y="3701314"/>
            <a:ext cx="944418" cy="457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7" name="직선 연결선 156"/>
          <p:cNvCxnSpPr>
            <a:stCxn id="154" idx="0"/>
            <a:endCxn id="155" idx="2"/>
          </p:cNvCxnSpPr>
          <p:nvPr/>
        </p:nvCxnSpPr>
        <p:spPr>
          <a:xfrm flipV="1">
            <a:off x="6779812" y="1996768"/>
            <a:ext cx="0" cy="1544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7195191" y="1810809"/>
            <a:ext cx="1017106" cy="11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2269594" y="1574063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60" name="직선 연결선 159"/>
          <p:cNvCxnSpPr>
            <a:stCxn id="154" idx="2"/>
            <a:endCxn id="152" idx="0"/>
          </p:cNvCxnSpPr>
          <p:nvPr/>
        </p:nvCxnSpPr>
        <p:spPr>
          <a:xfrm>
            <a:off x="6779812" y="3887008"/>
            <a:ext cx="0" cy="162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endCxn id="245" idx="0"/>
          </p:cNvCxnSpPr>
          <p:nvPr/>
        </p:nvCxnSpPr>
        <p:spPr>
          <a:xfrm flipH="1">
            <a:off x="4742259" y="1967310"/>
            <a:ext cx="1655111" cy="116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52" idx="3"/>
            <a:endCxn id="153" idx="2"/>
          </p:cNvCxnSpPr>
          <p:nvPr/>
        </p:nvCxnSpPr>
        <p:spPr>
          <a:xfrm flipV="1">
            <a:off x="7175230" y="2846945"/>
            <a:ext cx="2292316" cy="28372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156" idx="2"/>
            <a:endCxn id="152" idx="1"/>
          </p:cNvCxnSpPr>
          <p:nvPr/>
        </p:nvCxnSpPr>
        <p:spPr>
          <a:xfrm rot="16200000" flipH="1">
            <a:off x="3761843" y="3061679"/>
            <a:ext cx="1525719" cy="3719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59" idx="2"/>
            <a:endCxn id="156" idx="0"/>
          </p:cNvCxnSpPr>
          <p:nvPr/>
        </p:nvCxnSpPr>
        <p:spPr>
          <a:xfrm rot="5400000">
            <a:off x="1774381" y="2810683"/>
            <a:ext cx="178126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59" idx="3"/>
          </p:cNvCxnSpPr>
          <p:nvPr/>
        </p:nvCxnSpPr>
        <p:spPr>
          <a:xfrm>
            <a:off x="3060430" y="1747058"/>
            <a:ext cx="3304003" cy="4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421669" y="595403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5205279" y="606363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8433620" y="603099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6039024" y="607841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3614407" y="60499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7621034" y="608588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6826831" y="61768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71" idx="4"/>
            <a:endCxn id="176" idx="0"/>
          </p:cNvCxnSpPr>
          <p:nvPr/>
        </p:nvCxnSpPr>
        <p:spPr>
          <a:xfrm flipH="1">
            <a:off x="6779812" y="962815"/>
            <a:ext cx="1199568" cy="70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209" idx="4"/>
          </p:cNvCxnSpPr>
          <p:nvPr/>
        </p:nvCxnSpPr>
        <p:spPr>
          <a:xfrm flipH="1">
            <a:off x="6807824" y="950169"/>
            <a:ext cx="3571714" cy="708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208" idx="4"/>
            <a:endCxn id="155" idx="0"/>
          </p:cNvCxnSpPr>
          <p:nvPr/>
        </p:nvCxnSpPr>
        <p:spPr>
          <a:xfrm flipH="1">
            <a:off x="6779812" y="962869"/>
            <a:ext cx="2812326" cy="68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57"/>
          <p:cNvSpPr txBox="1"/>
          <p:nvPr/>
        </p:nvSpPr>
        <p:spPr>
          <a:xfrm>
            <a:off x="6200143" y="1672310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과목</a:t>
            </a:r>
          </a:p>
        </p:txBody>
      </p:sp>
      <p:sp>
        <p:nvSpPr>
          <p:cNvPr id="177" name="TextBox 58"/>
          <p:cNvSpPr txBox="1"/>
          <p:nvPr/>
        </p:nvSpPr>
        <p:spPr>
          <a:xfrm>
            <a:off x="10623084" y="62003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총인원</a:t>
            </a:r>
          </a:p>
        </p:txBody>
      </p:sp>
      <p:sp>
        <p:nvSpPr>
          <p:cNvPr id="178" name="타원 177"/>
          <p:cNvSpPr/>
          <p:nvPr/>
        </p:nvSpPr>
        <p:spPr>
          <a:xfrm>
            <a:off x="10843509" y="610055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179" name="직선 연결선 178"/>
          <p:cNvCxnSpPr>
            <a:stCxn id="178" idx="4"/>
            <a:endCxn id="155" idx="0"/>
          </p:cNvCxnSpPr>
          <p:nvPr/>
        </p:nvCxnSpPr>
        <p:spPr>
          <a:xfrm flipH="1">
            <a:off x="6779812" y="964282"/>
            <a:ext cx="4422043" cy="686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61"/>
          <p:cNvSpPr txBox="1"/>
          <p:nvPr/>
        </p:nvSpPr>
        <p:spPr>
          <a:xfrm>
            <a:off x="10415813" y="209866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181" name="타원 180"/>
          <p:cNvSpPr/>
          <p:nvPr/>
        </p:nvSpPr>
        <p:spPr>
          <a:xfrm>
            <a:off x="10638029" y="161607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2" name="TextBox 63"/>
          <p:cNvSpPr txBox="1"/>
          <p:nvPr/>
        </p:nvSpPr>
        <p:spPr>
          <a:xfrm>
            <a:off x="10395568" y="2548153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83" name="타원 182"/>
          <p:cNvSpPr/>
          <p:nvPr/>
        </p:nvSpPr>
        <p:spPr>
          <a:xfrm>
            <a:off x="10638029" y="250954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4" name="TextBox 65"/>
          <p:cNvSpPr txBox="1"/>
          <p:nvPr/>
        </p:nvSpPr>
        <p:spPr>
          <a:xfrm>
            <a:off x="10408268" y="3035385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직책</a:t>
            </a:r>
          </a:p>
        </p:txBody>
      </p:sp>
      <p:sp>
        <p:nvSpPr>
          <p:cNvPr id="185" name="타원 184"/>
          <p:cNvSpPr/>
          <p:nvPr/>
        </p:nvSpPr>
        <p:spPr>
          <a:xfrm>
            <a:off x="10638029" y="299677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TextBox 67"/>
          <p:cNvSpPr txBox="1"/>
          <p:nvPr/>
        </p:nvSpPr>
        <p:spPr>
          <a:xfrm>
            <a:off x="10413045" y="347627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187" name="타원 186"/>
          <p:cNvSpPr/>
          <p:nvPr/>
        </p:nvSpPr>
        <p:spPr>
          <a:xfrm>
            <a:off x="10642806" y="3437661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8" name="TextBox 69"/>
          <p:cNvSpPr txBox="1"/>
          <p:nvPr/>
        </p:nvSpPr>
        <p:spPr>
          <a:xfrm>
            <a:off x="10431341" y="1651519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교수</a:t>
            </a:r>
            <a:r>
              <a:rPr lang="en-US" altLang="ko-KR" sz="1200" u="sng" dirty="0"/>
              <a:t>ID</a:t>
            </a:r>
            <a:endParaRPr lang="ko-KR" altLang="en-US" sz="1200" u="sng" dirty="0"/>
          </a:p>
        </p:txBody>
      </p:sp>
      <p:sp>
        <p:nvSpPr>
          <p:cNvPr id="189" name="타원 188"/>
          <p:cNvSpPr/>
          <p:nvPr/>
        </p:nvSpPr>
        <p:spPr>
          <a:xfrm>
            <a:off x="10645930" y="205714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9862965" y="1815468"/>
            <a:ext cx="790835" cy="889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>
            <a:stCxn id="153" idx="3"/>
            <a:endCxn id="183" idx="2"/>
          </p:cNvCxnSpPr>
          <p:nvPr/>
        </p:nvCxnSpPr>
        <p:spPr>
          <a:xfrm>
            <a:off x="9862964" y="2673951"/>
            <a:ext cx="775065" cy="1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85" idx="2"/>
            <a:endCxn id="153" idx="3"/>
          </p:cNvCxnSpPr>
          <p:nvPr/>
        </p:nvCxnSpPr>
        <p:spPr>
          <a:xfrm flipH="1" flipV="1">
            <a:off x="9862964" y="2673951"/>
            <a:ext cx="775065" cy="49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87" idx="2"/>
            <a:endCxn id="153" idx="3"/>
          </p:cNvCxnSpPr>
          <p:nvPr/>
        </p:nvCxnSpPr>
        <p:spPr>
          <a:xfrm flipH="1" flipV="1">
            <a:off x="9862964" y="2673951"/>
            <a:ext cx="779842" cy="94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06"/>
          <p:cNvSpPr txBox="1"/>
          <p:nvPr/>
        </p:nvSpPr>
        <p:spPr>
          <a:xfrm>
            <a:off x="538513" y="146782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이수구분</a:t>
            </a:r>
          </a:p>
        </p:txBody>
      </p:sp>
      <p:sp>
        <p:nvSpPr>
          <p:cNvPr id="195" name="타원 194"/>
          <p:cNvSpPr/>
          <p:nvPr/>
        </p:nvSpPr>
        <p:spPr>
          <a:xfrm>
            <a:off x="755574" y="1429211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6" name="TextBox 108"/>
          <p:cNvSpPr txBox="1"/>
          <p:nvPr/>
        </p:nvSpPr>
        <p:spPr>
          <a:xfrm>
            <a:off x="542775" y="1903402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영역</a:t>
            </a:r>
          </a:p>
        </p:txBody>
      </p:sp>
      <p:sp>
        <p:nvSpPr>
          <p:cNvPr id="197" name="타원 196"/>
          <p:cNvSpPr/>
          <p:nvPr/>
        </p:nvSpPr>
        <p:spPr>
          <a:xfrm>
            <a:off x="759836" y="1864789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98" name="직선 연결선 197"/>
          <p:cNvCxnSpPr>
            <a:stCxn id="195" idx="6"/>
            <a:endCxn id="159" idx="1"/>
          </p:cNvCxnSpPr>
          <p:nvPr/>
        </p:nvCxnSpPr>
        <p:spPr>
          <a:xfrm>
            <a:off x="1472266" y="1606325"/>
            <a:ext cx="797328" cy="14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197" idx="7"/>
            <a:endCxn id="159" idx="1"/>
          </p:cNvCxnSpPr>
          <p:nvPr/>
        </p:nvCxnSpPr>
        <p:spPr>
          <a:xfrm flipV="1">
            <a:off x="1371571" y="1747058"/>
            <a:ext cx="898023" cy="16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12"/>
          <p:cNvSpPr txBox="1"/>
          <p:nvPr/>
        </p:nvSpPr>
        <p:spPr>
          <a:xfrm>
            <a:off x="646938" y="380042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졸업요건</a:t>
            </a:r>
          </a:p>
        </p:txBody>
      </p:sp>
      <p:sp>
        <p:nvSpPr>
          <p:cNvPr id="201" name="타원 200"/>
          <p:cNvSpPr/>
          <p:nvPr/>
        </p:nvSpPr>
        <p:spPr>
          <a:xfrm>
            <a:off x="863999" y="3761811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02" name="직선 연결선 201"/>
          <p:cNvCxnSpPr>
            <a:stCxn id="201" idx="6"/>
            <a:endCxn id="156" idx="1"/>
          </p:cNvCxnSpPr>
          <p:nvPr/>
        </p:nvCxnSpPr>
        <p:spPr>
          <a:xfrm flipV="1">
            <a:off x="1580691" y="3929913"/>
            <a:ext cx="612111" cy="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이등변 삼각형 202"/>
          <p:cNvSpPr/>
          <p:nvPr/>
        </p:nvSpPr>
        <p:spPr>
          <a:xfrm rot="3458790">
            <a:off x="5431633" y="2289157"/>
            <a:ext cx="486521" cy="390656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4" name="다이아몬드 203"/>
          <p:cNvSpPr/>
          <p:nvPr/>
        </p:nvSpPr>
        <p:spPr>
          <a:xfrm>
            <a:off x="2264946" y="2464744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5" name="다이아몬드 204"/>
          <p:cNvSpPr/>
          <p:nvPr/>
        </p:nvSpPr>
        <p:spPr>
          <a:xfrm>
            <a:off x="2333184" y="2533201"/>
            <a:ext cx="627118" cy="58096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6" name="다이아몬드 205"/>
          <p:cNvSpPr/>
          <p:nvPr/>
        </p:nvSpPr>
        <p:spPr>
          <a:xfrm>
            <a:off x="2273358" y="4681705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7" name="다이아몬드 206"/>
          <p:cNvSpPr/>
          <p:nvPr/>
        </p:nvSpPr>
        <p:spPr>
          <a:xfrm>
            <a:off x="2358342" y="4750162"/>
            <a:ext cx="610372" cy="58096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8" name="타원 207"/>
          <p:cNvSpPr/>
          <p:nvPr/>
        </p:nvSpPr>
        <p:spPr>
          <a:xfrm>
            <a:off x="9233792" y="60864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>
            <a:off x="10021192" y="59594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168" idx="4"/>
            <a:endCxn id="155" idx="0"/>
          </p:cNvCxnSpPr>
          <p:nvPr/>
        </p:nvCxnSpPr>
        <p:spPr>
          <a:xfrm flipH="1">
            <a:off x="6779812" y="957326"/>
            <a:ext cx="2012154" cy="69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169" idx="4"/>
          </p:cNvCxnSpPr>
          <p:nvPr/>
        </p:nvCxnSpPr>
        <p:spPr>
          <a:xfrm>
            <a:off x="6397370" y="962068"/>
            <a:ext cx="382442" cy="71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167" idx="4"/>
          </p:cNvCxnSpPr>
          <p:nvPr/>
        </p:nvCxnSpPr>
        <p:spPr>
          <a:xfrm>
            <a:off x="5563625" y="960590"/>
            <a:ext cx="1216187" cy="715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172" idx="4"/>
          </p:cNvCxnSpPr>
          <p:nvPr/>
        </p:nvCxnSpPr>
        <p:spPr>
          <a:xfrm flipH="1">
            <a:off x="6779812" y="971907"/>
            <a:ext cx="405365" cy="704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166" idx="4"/>
          </p:cNvCxnSpPr>
          <p:nvPr/>
        </p:nvCxnSpPr>
        <p:spPr>
          <a:xfrm>
            <a:off x="4780015" y="949630"/>
            <a:ext cx="1963336" cy="708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170" idx="4"/>
            <a:endCxn id="176" idx="0"/>
          </p:cNvCxnSpPr>
          <p:nvPr/>
        </p:nvCxnSpPr>
        <p:spPr>
          <a:xfrm>
            <a:off x="3972753" y="959217"/>
            <a:ext cx="2807059" cy="71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endCxn id="153" idx="3"/>
          </p:cNvCxnSpPr>
          <p:nvPr/>
        </p:nvCxnSpPr>
        <p:spPr>
          <a:xfrm flipH="1">
            <a:off x="9862964" y="2271008"/>
            <a:ext cx="760120" cy="40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03"/>
          <p:cNvSpPr txBox="1"/>
          <p:nvPr/>
        </p:nvSpPr>
        <p:spPr>
          <a:xfrm>
            <a:off x="7429753" y="6188685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홈페이지</a:t>
            </a:r>
          </a:p>
        </p:txBody>
      </p:sp>
      <p:sp>
        <p:nvSpPr>
          <p:cNvPr id="218" name="TextBox 204"/>
          <p:cNvSpPr txBox="1"/>
          <p:nvPr/>
        </p:nvSpPr>
        <p:spPr>
          <a:xfrm>
            <a:off x="6608854" y="6189887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219" name="TextBox 205"/>
          <p:cNvSpPr txBox="1"/>
          <p:nvPr/>
        </p:nvSpPr>
        <p:spPr>
          <a:xfrm>
            <a:off x="5829740" y="617722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과사무실</a:t>
            </a:r>
          </a:p>
        </p:txBody>
      </p:sp>
      <p:sp>
        <p:nvSpPr>
          <p:cNvPr id="220" name="TextBox 206"/>
          <p:cNvSpPr txBox="1"/>
          <p:nvPr/>
        </p:nvSpPr>
        <p:spPr>
          <a:xfrm>
            <a:off x="5040543" y="6180750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학과이름</a:t>
            </a:r>
          </a:p>
        </p:txBody>
      </p:sp>
      <p:sp>
        <p:nvSpPr>
          <p:cNvPr id="221" name="타원 220"/>
          <p:cNvSpPr/>
          <p:nvPr/>
        </p:nvSpPr>
        <p:spPr>
          <a:xfrm>
            <a:off x="6046007" y="6153055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6829617" y="6164015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7663362" y="6165493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5238745" y="616264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25" name="직선 연결선 224"/>
          <p:cNvCxnSpPr>
            <a:stCxn id="223" idx="0"/>
          </p:cNvCxnSpPr>
          <p:nvPr/>
        </p:nvCxnSpPr>
        <p:spPr>
          <a:xfrm flipH="1" flipV="1">
            <a:off x="6762026" y="5845315"/>
            <a:ext cx="1259682" cy="32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22" idx="0"/>
          </p:cNvCxnSpPr>
          <p:nvPr/>
        </p:nvCxnSpPr>
        <p:spPr>
          <a:xfrm flipH="1" flipV="1">
            <a:off x="6790205" y="5857223"/>
            <a:ext cx="397758" cy="30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21" idx="0"/>
          </p:cNvCxnSpPr>
          <p:nvPr/>
        </p:nvCxnSpPr>
        <p:spPr>
          <a:xfrm flipV="1">
            <a:off x="6404353" y="5890322"/>
            <a:ext cx="384320" cy="262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24" idx="0"/>
          </p:cNvCxnSpPr>
          <p:nvPr/>
        </p:nvCxnSpPr>
        <p:spPr>
          <a:xfrm flipV="1">
            <a:off x="5597091" y="5858751"/>
            <a:ext cx="1244101" cy="30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19"/>
          <p:cNvSpPr txBox="1"/>
          <p:nvPr/>
        </p:nvSpPr>
        <p:spPr>
          <a:xfrm>
            <a:off x="7576636" y="2564912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u="sng" dirty="0"/>
              <a:t>학생</a:t>
            </a:r>
            <a:r>
              <a:rPr lang="en-US" altLang="ko-KR" sz="1200" u="sng" dirty="0"/>
              <a:t>ID</a:t>
            </a:r>
            <a:endParaRPr lang="ko-KR" altLang="en-US" sz="1200" u="sng" dirty="0"/>
          </a:p>
        </p:txBody>
      </p:sp>
      <p:sp>
        <p:nvSpPr>
          <p:cNvPr id="230" name="TextBox 220"/>
          <p:cNvSpPr txBox="1"/>
          <p:nvPr/>
        </p:nvSpPr>
        <p:spPr>
          <a:xfrm>
            <a:off x="7569091" y="3027097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231" name="타원 230"/>
          <p:cNvSpPr/>
          <p:nvPr/>
        </p:nvSpPr>
        <p:spPr>
          <a:xfrm>
            <a:off x="7798852" y="2975784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2" name="TextBox 222"/>
          <p:cNvSpPr txBox="1"/>
          <p:nvPr/>
        </p:nvSpPr>
        <p:spPr>
          <a:xfrm>
            <a:off x="7569091" y="3501629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생년월일</a:t>
            </a:r>
          </a:p>
        </p:txBody>
      </p:sp>
      <p:sp>
        <p:nvSpPr>
          <p:cNvPr id="233" name="타원 232"/>
          <p:cNvSpPr/>
          <p:nvPr/>
        </p:nvSpPr>
        <p:spPr>
          <a:xfrm>
            <a:off x="7798852" y="3463016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7806753" y="2523384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5" name="TextBox 228"/>
          <p:cNvSpPr txBox="1"/>
          <p:nvPr/>
        </p:nvSpPr>
        <p:spPr>
          <a:xfrm>
            <a:off x="7566749" y="397526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학년</a:t>
            </a:r>
          </a:p>
        </p:txBody>
      </p:sp>
      <p:sp>
        <p:nvSpPr>
          <p:cNvPr id="236" name="TextBox 229"/>
          <p:cNvSpPr txBox="1"/>
          <p:nvPr/>
        </p:nvSpPr>
        <p:spPr>
          <a:xfrm>
            <a:off x="7610004" y="4437453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/>
              <a:t>전화번호</a:t>
            </a:r>
            <a:endParaRPr lang="ko-KR" altLang="en-US" sz="1200" dirty="0"/>
          </a:p>
        </p:txBody>
      </p:sp>
      <p:sp>
        <p:nvSpPr>
          <p:cNvPr id="237" name="타원 236"/>
          <p:cNvSpPr/>
          <p:nvPr/>
        </p:nvSpPr>
        <p:spPr>
          <a:xfrm>
            <a:off x="7788965" y="438614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8" name="TextBox 231"/>
          <p:cNvSpPr txBox="1"/>
          <p:nvPr/>
        </p:nvSpPr>
        <p:spPr>
          <a:xfrm>
            <a:off x="7610004" y="4911985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239" name="타원 238"/>
          <p:cNvSpPr/>
          <p:nvPr/>
        </p:nvSpPr>
        <p:spPr>
          <a:xfrm>
            <a:off x="7788965" y="4873372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7796866" y="3933740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41" name="직선 연결선 240"/>
          <p:cNvCxnSpPr/>
          <p:nvPr/>
        </p:nvCxnSpPr>
        <p:spPr>
          <a:xfrm flipV="1">
            <a:off x="7204158" y="3162089"/>
            <a:ext cx="626409" cy="53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/>
          <p:cNvCxnSpPr>
            <a:stCxn id="233" idx="2"/>
          </p:cNvCxnSpPr>
          <p:nvPr/>
        </p:nvCxnSpPr>
        <p:spPr>
          <a:xfrm flipH="1">
            <a:off x="7165330" y="3640130"/>
            <a:ext cx="633522" cy="8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234" idx="2"/>
          </p:cNvCxnSpPr>
          <p:nvPr/>
        </p:nvCxnSpPr>
        <p:spPr>
          <a:xfrm flipH="1">
            <a:off x="7191700" y="2700498"/>
            <a:ext cx="615053" cy="102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4"/>
          <p:cNvSpPr txBox="1"/>
          <p:nvPr/>
        </p:nvSpPr>
        <p:spPr>
          <a:xfrm>
            <a:off x="4162590" y="3167441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들은 과목</a:t>
            </a:r>
          </a:p>
        </p:txBody>
      </p:sp>
      <p:sp>
        <p:nvSpPr>
          <p:cNvPr id="245" name="직사각형 244"/>
          <p:cNvSpPr/>
          <p:nvPr/>
        </p:nvSpPr>
        <p:spPr>
          <a:xfrm>
            <a:off x="4346841" y="3132947"/>
            <a:ext cx="790836" cy="345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6" name="TextBox 246"/>
          <p:cNvSpPr txBox="1"/>
          <p:nvPr/>
        </p:nvSpPr>
        <p:spPr>
          <a:xfrm>
            <a:off x="4985800" y="3848496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학기</a:t>
            </a:r>
          </a:p>
        </p:txBody>
      </p:sp>
      <p:sp>
        <p:nvSpPr>
          <p:cNvPr id="247" name="TextBox 247"/>
          <p:cNvSpPr txBox="1"/>
          <p:nvPr/>
        </p:nvSpPr>
        <p:spPr>
          <a:xfrm>
            <a:off x="4164901" y="384969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연도</a:t>
            </a:r>
          </a:p>
        </p:txBody>
      </p:sp>
      <p:sp>
        <p:nvSpPr>
          <p:cNvPr id="248" name="타원 247"/>
          <p:cNvSpPr/>
          <p:nvPr/>
        </p:nvSpPr>
        <p:spPr>
          <a:xfrm>
            <a:off x="3602054" y="3812866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9" name="타원 248"/>
          <p:cNvSpPr/>
          <p:nvPr/>
        </p:nvSpPr>
        <p:spPr>
          <a:xfrm>
            <a:off x="4385664" y="3823826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0" name="타원 249"/>
          <p:cNvSpPr/>
          <p:nvPr/>
        </p:nvSpPr>
        <p:spPr>
          <a:xfrm>
            <a:off x="5219409" y="3825304"/>
            <a:ext cx="716692" cy="3542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51" name="직선 연결선 250"/>
          <p:cNvCxnSpPr>
            <a:stCxn id="250" idx="0"/>
            <a:endCxn id="245" idx="2"/>
          </p:cNvCxnSpPr>
          <p:nvPr/>
        </p:nvCxnSpPr>
        <p:spPr>
          <a:xfrm flipH="1" flipV="1">
            <a:off x="4742259" y="3478936"/>
            <a:ext cx="835496" cy="346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249" idx="0"/>
            <a:endCxn id="245" idx="2"/>
          </p:cNvCxnSpPr>
          <p:nvPr/>
        </p:nvCxnSpPr>
        <p:spPr>
          <a:xfrm flipH="1" flipV="1">
            <a:off x="4742259" y="3478936"/>
            <a:ext cx="1751" cy="344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/>
          <p:cNvCxnSpPr>
            <a:stCxn id="248" idx="0"/>
            <a:endCxn id="245" idx="2"/>
          </p:cNvCxnSpPr>
          <p:nvPr/>
        </p:nvCxnSpPr>
        <p:spPr>
          <a:xfrm flipV="1">
            <a:off x="3960400" y="3478936"/>
            <a:ext cx="781859" cy="333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4"/>
          <p:cNvSpPr txBox="1"/>
          <p:nvPr/>
        </p:nvSpPr>
        <p:spPr>
          <a:xfrm>
            <a:off x="3380731" y="3860885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성적</a:t>
            </a:r>
          </a:p>
        </p:txBody>
      </p:sp>
      <p:sp>
        <p:nvSpPr>
          <p:cNvPr id="255" name="다이아몬드 254"/>
          <p:cNvSpPr/>
          <p:nvPr/>
        </p:nvSpPr>
        <p:spPr>
          <a:xfrm>
            <a:off x="2264946" y="4684940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6" name="다이아몬드 255"/>
          <p:cNvSpPr/>
          <p:nvPr/>
        </p:nvSpPr>
        <p:spPr>
          <a:xfrm>
            <a:off x="2328372" y="4753397"/>
            <a:ext cx="653488" cy="580963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7" name="TextBox 275"/>
          <p:cNvSpPr txBox="1"/>
          <p:nvPr/>
        </p:nvSpPr>
        <p:spPr>
          <a:xfrm>
            <a:off x="2707681" y="308678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58" name="TextBox 276"/>
          <p:cNvSpPr txBox="1"/>
          <p:nvPr/>
        </p:nvSpPr>
        <p:spPr>
          <a:xfrm>
            <a:off x="2760475" y="226412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59" name="TextBox 279"/>
          <p:cNvSpPr txBox="1"/>
          <p:nvPr/>
        </p:nvSpPr>
        <p:spPr>
          <a:xfrm>
            <a:off x="2812792" y="52366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60" name="TextBox 280"/>
          <p:cNvSpPr txBox="1"/>
          <p:nvPr/>
        </p:nvSpPr>
        <p:spPr>
          <a:xfrm>
            <a:off x="2768010" y="446081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61" name="다이아몬드 260"/>
          <p:cNvSpPr/>
          <p:nvPr/>
        </p:nvSpPr>
        <p:spPr>
          <a:xfrm>
            <a:off x="6387900" y="4315784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" name="TextBox 128"/>
          <p:cNvSpPr txBox="1"/>
          <p:nvPr/>
        </p:nvSpPr>
        <p:spPr>
          <a:xfrm>
            <a:off x="6189989" y="452911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소속</a:t>
            </a:r>
          </a:p>
        </p:txBody>
      </p:sp>
      <p:sp>
        <p:nvSpPr>
          <p:cNvPr id="263" name="다이아몬드 262"/>
          <p:cNvSpPr/>
          <p:nvPr/>
        </p:nvSpPr>
        <p:spPr>
          <a:xfrm>
            <a:off x="9078468" y="4152038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4" name="TextBox 285"/>
          <p:cNvSpPr txBox="1"/>
          <p:nvPr/>
        </p:nvSpPr>
        <p:spPr>
          <a:xfrm>
            <a:off x="8880557" y="4365372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소속</a:t>
            </a:r>
          </a:p>
        </p:txBody>
      </p:sp>
      <p:cxnSp>
        <p:nvCxnSpPr>
          <p:cNvPr id="265" name="직선 연결선 264"/>
          <p:cNvCxnSpPr/>
          <p:nvPr/>
        </p:nvCxnSpPr>
        <p:spPr>
          <a:xfrm flipH="1" flipV="1">
            <a:off x="7171725" y="3675313"/>
            <a:ext cx="611736" cy="38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37" idx="2"/>
            <a:endCxn id="154" idx="3"/>
          </p:cNvCxnSpPr>
          <p:nvPr/>
        </p:nvCxnSpPr>
        <p:spPr>
          <a:xfrm flipH="1" flipV="1">
            <a:off x="7175230" y="3714014"/>
            <a:ext cx="613735" cy="849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>
            <a:stCxn id="239" idx="2"/>
          </p:cNvCxnSpPr>
          <p:nvPr/>
        </p:nvCxnSpPr>
        <p:spPr>
          <a:xfrm flipH="1" flipV="1">
            <a:off x="7214586" y="3703408"/>
            <a:ext cx="574379" cy="134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다이아몬드 267"/>
          <p:cNvSpPr/>
          <p:nvPr/>
        </p:nvSpPr>
        <p:spPr>
          <a:xfrm>
            <a:off x="6386622" y="2373434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9" name="TextBox 312"/>
          <p:cNvSpPr txBox="1"/>
          <p:nvPr/>
        </p:nvSpPr>
        <p:spPr>
          <a:xfrm>
            <a:off x="6188711" y="258676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수강</a:t>
            </a:r>
          </a:p>
        </p:txBody>
      </p:sp>
      <p:sp>
        <p:nvSpPr>
          <p:cNvPr id="270" name="TextBox 313"/>
          <p:cNvSpPr txBox="1"/>
          <p:nvPr/>
        </p:nvSpPr>
        <p:spPr>
          <a:xfrm>
            <a:off x="9566738" y="471445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1" name="TextBox 314"/>
          <p:cNvSpPr txBox="1"/>
          <p:nvPr/>
        </p:nvSpPr>
        <p:spPr>
          <a:xfrm>
            <a:off x="9541270" y="3956858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2" name="TextBox 315"/>
          <p:cNvSpPr txBox="1"/>
          <p:nvPr/>
        </p:nvSpPr>
        <p:spPr>
          <a:xfrm>
            <a:off x="8805866" y="144059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3" name="TextBox 316"/>
          <p:cNvSpPr txBox="1"/>
          <p:nvPr/>
        </p:nvSpPr>
        <p:spPr>
          <a:xfrm>
            <a:off x="7931775" y="1488654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4" name="TextBox 317"/>
          <p:cNvSpPr txBox="1"/>
          <p:nvPr/>
        </p:nvSpPr>
        <p:spPr>
          <a:xfrm>
            <a:off x="6874998" y="29239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5" name="TextBox 318"/>
          <p:cNvSpPr txBox="1"/>
          <p:nvPr/>
        </p:nvSpPr>
        <p:spPr>
          <a:xfrm>
            <a:off x="6860564" y="2173946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6" name="TextBox 319"/>
          <p:cNvSpPr txBox="1"/>
          <p:nvPr/>
        </p:nvSpPr>
        <p:spPr>
          <a:xfrm>
            <a:off x="6863756" y="48033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7" name="TextBox 320"/>
          <p:cNvSpPr txBox="1"/>
          <p:nvPr/>
        </p:nvSpPr>
        <p:spPr>
          <a:xfrm>
            <a:off x="6815730" y="406787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8" name="TextBox 321"/>
          <p:cNvSpPr txBox="1"/>
          <p:nvPr/>
        </p:nvSpPr>
        <p:spPr>
          <a:xfrm>
            <a:off x="3992615" y="136117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279" name="TextBox 322"/>
          <p:cNvSpPr txBox="1"/>
          <p:nvPr/>
        </p:nvSpPr>
        <p:spPr>
          <a:xfrm>
            <a:off x="4705136" y="1379307"/>
            <a:ext cx="345877" cy="33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accent1"/>
                </a:solidFill>
              </a:rPr>
              <a:t>M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280" name="직선 연결선 279"/>
          <p:cNvCxnSpPr/>
          <p:nvPr/>
        </p:nvCxnSpPr>
        <p:spPr>
          <a:xfrm>
            <a:off x="2626911" y="4158512"/>
            <a:ext cx="532" cy="55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625531" y="3141818"/>
            <a:ext cx="532" cy="55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다이아몬드 281"/>
          <p:cNvSpPr/>
          <p:nvPr/>
        </p:nvSpPr>
        <p:spPr>
          <a:xfrm>
            <a:off x="4102010" y="1395739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3" name="TextBox 331"/>
          <p:cNvSpPr txBox="1"/>
          <p:nvPr/>
        </p:nvSpPr>
        <p:spPr>
          <a:xfrm>
            <a:off x="3904099" y="1609073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소유</a:t>
            </a:r>
          </a:p>
        </p:txBody>
      </p:sp>
      <p:sp>
        <p:nvSpPr>
          <p:cNvPr id="284" name="다이아몬드 283"/>
          <p:cNvSpPr/>
          <p:nvPr/>
        </p:nvSpPr>
        <p:spPr>
          <a:xfrm>
            <a:off x="8175542" y="1457779"/>
            <a:ext cx="763516" cy="712438"/>
          </a:xfrm>
          <a:prstGeom prst="diamon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5" name="TextBox 333"/>
          <p:cNvSpPr txBox="1"/>
          <p:nvPr/>
        </p:nvSpPr>
        <p:spPr>
          <a:xfrm>
            <a:off x="7977631" y="1675498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강의</a:t>
            </a:r>
          </a:p>
        </p:txBody>
      </p:sp>
      <p:cxnSp>
        <p:nvCxnSpPr>
          <p:cNvPr id="286" name="연결선: 꺾임 352"/>
          <p:cNvCxnSpPr>
            <a:endCxn id="153" idx="0"/>
          </p:cNvCxnSpPr>
          <p:nvPr/>
        </p:nvCxnSpPr>
        <p:spPr>
          <a:xfrm rot="16200000" flipH="1">
            <a:off x="8867806" y="1901216"/>
            <a:ext cx="669094" cy="530386"/>
          </a:xfrm>
          <a:prstGeom prst="bentConnector3">
            <a:avLst>
              <a:gd name="adj1" fmla="val -1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360"/>
          <p:cNvSpPr txBox="1"/>
          <p:nvPr/>
        </p:nvSpPr>
        <p:spPr>
          <a:xfrm>
            <a:off x="2058392" y="4927049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성적</a:t>
            </a:r>
          </a:p>
        </p:txBody>
      </p:sp>
      <p:sp>
        <p:nvSpPr>
          <p:cNvPr id="288" name="TextBox 363"/>
          <p:cNvSpPr txBox="1"/>
          <p:nvPr/>
        </p:nvSpPr>
        <p:spPr>
          <a:xfrm>
            <a:off x="2067827" y="2680764"/>
            <a:ext cx="1159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/>
              <a:t>성적</a:t>
            </a:r>
          </a:p>
        </p:txBody>
      </p:sp>
    </p:spTree>
    <p:extLst>
      <p:ext uri="{BB962C8B-B14F-4D97-AF65-F5344CB8AC3E}">
        <p14:creationId xmlns:p14="http://schemas.microsoft.com/office/powerpoint/2010/main" val="112345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ER</a:t>
            </a:r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모델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2000" dirty="0" err="1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ERwin</a:t>
            </a:r>
            <a:endParaRPr lang="en-US" altLang="ko-KR" sz="20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6" y="1286173"/>
            <a:ext cx="8161727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학수번호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964395" y="2254914"/>
            <a:ext cx="2622084" cy="2173821"/>
            <a:chOff x="964395" y="2254914"/>
            <a:chExt cx="2622084" cy="2173821"/>
          </a:xfrm>
        </p:grpSpPr>
        <p:cxnSp>
          <p:nvCxnSpPr>
            <p:cNvPr id="16" name="꺾인 연결선 15"/>
            <p:cNvCxnSpPr/>
            <p:nvPr/>
          </p:nvCxnSpPr>
          <p:spPr>
            <a:xfrm rot="10800000">
              <a:off x="1669002" y="2485747"/>
              <a:ext cx="1225118" cy="798990"/>
            </a:xfrm>
            <a:prstGeom prst="bentConnector3">
              <a:avLst>
                <a:gd name="adj1" fmla="val 2898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64395" y="2254914"/>
              <a:ext cx="95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년도</a:t>
              </a: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2468881" y="3305057"/>
              <a:ext cx="1037799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281560" y="3105296"/>
              <a:ext cx="13049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16</a:t>
              </a:r>
              <a:endParaRPr lang="ko-KR" altLang="en-US" sz="80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3395679" y="3093605"/>
            <a:ext cx="2069337" cy="2100574"/>
            <a:chOff x="3395679" y="3093605"/>
            <a:chExt cx="2069337" cy="2100574"/>
          </a:xfrm>
        </p:grpSpPr>
        <p:cxnSp>
          <p:nvCxnSpPr>
            <p:cNvPr id="9" name="꺾인 연결선 8"/>
            <p:cNvCxnSpPr/>
            <p:nvPr/>
          </p:nvCxnSpPr>
          <p:spPr>
            <a:xfrm>
              <a:off x="3776935" y="4334338"/>
              <a:ext cx="729293" cy="629009"/>
            </a:xfrm>
            <a:prstGeom prst="bentConnector3">
              <a:avLst>
                <a:gd name="adj1" fmla="val 600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06228" y="4732514"/>
              <a:ext cx="95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학기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>
              <a:off x="3586480" y="4270257"/>
              <a:ext cx="447040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395679" y="3093605"/>
              <a:ext cx="7949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1</a:t>
              </a:r>
              <a:endParaRPr lang="ko-KR" altLang="en-US" sz="80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57140" y="2254914"/>
            <a:ext cx="3470354" cy="2173821"/>
            <a:chOff x="3957140" y="2254914"/>
            <a:chExt cx="3470354" cy="2173821"/>
          </a:xfrm>
        </p:grpSpPr>
        <p:cxnSp>
          <p:nvCxnSpPr>
            <p:cNvPr id="13" name="꺾인 연결선 12"/>
            <p:cNvCxnSpPr/>
            <p:nvPr/>
          </p:nvCxnSpPr>
          <p:spPr>
            <a:xfrm rot="10800000" flipH="1">
              <a:off x="4443664" y="2485746"/>
              <a:ext cx="1225118" cy="798990"/>
            </a:xfrm>
            <a:prstGeom prst="bentConnector3">
              <a:avLst>
                <a:gd name="adj1" fmla="val 2898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616605" y="2254914"/>
              <a:ext cx="18108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전공</a:t>
              </a:r>
              <a:r>
                <a:rPr lang="en-US" altLang="ko-KR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/</a:t>
              </a:r>
              <a:r>
                <a:rPr lang="ko-KR" altLang="en-US" sz="2400" dirty="0" err="1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비전공</a:t>
              </a:r>
              <a:endParaRPr lang="ko-KR" altLang="en-US" sz="2400" dirty="0">
                <a:solidFill>
                  <a:srgbClr val="40404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>
              <a:off x="4033521" y="3308114"/>
              <a:ext cx="1727199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957140" y="3105296"/>
              <a:ext cx="209552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089</a:t>
              </a:r>
              <a:endParaRPr lang="ko-KR" altLang="en-US" sz="80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630709" y="3098307"/>
            <a:ext cx="2028494" cy="2095872"/>
            <a:chOff x="5630709" y="3098307"/>
            <a:chExt cx="2028494" cy="2095872"/>
          </a:xfrm>
        </p:grpSpPr>
        <p:cxnSp>
          <p:nvCxnSpPr>
            <p:cNvPr id="15" name="꺾인 연결선 14"/>
            <p:cNvCxnSpPr/>
            <p:nvPr/>
          </p:nvCxnSpPr>
          <p:spPr>
            <a:xfrm>
              <a:off x="5971122" y="4334337"/>
              <a:ext cx="729293" cy="629009"/>
            </a:xfrm>
            <a:prstGeom prst="bentConnector3">
              <a:avLst>
                <a:gd name="adj1" fmla="val 600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700415" y="4732514"/>
              <a:ext cx="95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영역</a:t>
              </a: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>
              <a:off x="5760720" y="4296754"/>
              <a:ext cx="538480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630709" y="3098307"/>
              <a:ext cx="7985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203033" y="2540405"/>
            <a:ext cx="2830914" cy="1888330"/>
            <a:chOff x="6203033" y="2540405"/>
            <a:chExt cx="2830914" cy="1888330"/>
          </a:xfrm>
        </p:grpSpPr>
        <p:cxnSp>
          <p:nvCxnSpPr>
            <p:cNvPr id="20" name="꺾인 연결선 19"/>
            <p:cNvCxnSpPr/>
            <p:nvPr/>
          </p:nvCxnSpPr>
          <p:spPr>
            <a:xfrm flipV="1">
              <a:off x="7021054" y="2765156"/>
              <a:ext cx="1215338" cy="473829"/>
            </a:xfrm>
            <a:prstGeom prst="bentConnector3">
              <a:avLst>
                <a:gd name="adj1" fmla="val 3185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236392" y="2540405"/>
              <a:ext cx="7975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과목</a:t>
              </a:r>
              <a:endParaRPr lang="ko-KR" altLang="en-US" sz="2400" dirty="0">
                <a:solidFill>
                  <a:srgbClr val="404040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H="1">
              <a:off x="6246964" y="3305057"/>
              <a:ext cx="1727199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203033" y="3105296"/>
              <a:ext cx="190905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001</a:t>
              </a:r>
              <a:endParaRPr lang="ko-KR" altLang="en-US" sz="8000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896999" y="3093605"/>
            <a:ext cx="1976674" cy="2187982"/>
            <a:chOff x="7896999" y="3093605"/>
            <a:chExt cx="1976674" cy="2187982"/>
          </a:xfrm>
        </p:grpSpPr>
        <p:cxnSp>
          <p:nvCxnSpPr>
            <p:cNvPr id="24" name="꺾인 연결선 23"/>
            <p:cNvCxnSpPr/>
            <p:nvPr/>
          </p:nvCxnSpPr>
          <p:spPr>
            <a:xfrm>
              <a:off x="8216072" y="4353702"/>
              <a:ext cx="729293" cy="629009"/>
            </a:xfrm>
            <a:prstGeom prst="bentConnector3">
              <a:avLst>
                <a:gd name="adj1" fmla="val 6007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914885" y="4819922"/>
              <a:ext cx="9587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40404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분반</a:t>
              </a:r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7997632" y="4296754"/>
              <a:ext cx="538480" cy="0"/>
            </a:xfrm>
            <a:prstGeom prst="line">
              <a:avLst/>
            </a:prstGeom>
            <a:ln w="5715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896999" y="3093605"/>
              <a:ext cx="7985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0</a:t>
              </a:r>
              <a:endParaRPr lang="ko-KR" altLang="en-US" sz="8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516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이수구분</a:t>
            </a:r>
            <a:endParaRPr lang="en-US" altLang="ko-KR" sz="20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2715" y="1376039"/>
            <a:ext cx="93659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이수구분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0~99	  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전공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  100~999 </a:t>
            </a:r>
            <a:r>
              <a:rPr lang="ko-KR" altLang="en-US" sz="2000" dirty="0" err="1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비전공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기초교양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100	MSC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수학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103</a:t>
            </a: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일반교양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101	MSC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과학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104</a:t>
            </a: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핵심교양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102	MSC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전산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105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영역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이수구분 안에서의 구별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일반교양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역사와 문화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	 2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언어와 논리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 3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제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외국어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 4</a:t>
            </a:r>
          </a:p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 5</a:t>
            </a:r>
          </a:p>
          <a:p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전공필수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</a:t>
            </a:r>
          </a:p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총 전공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 0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273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18924" y="2118466"/>
            <a:ext cx="4219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수강</a:t>
            </a:r>
            <a:endParaRPr lang="en-US" altLang="ko-KR" sz="20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96218"/>
              </p:ext>
            </p:extLst>
          </p:nvPr>
        </p:nvGraphicFramePr>
        <p:xfrm>
          <a:off x="272715" y="1435305"/>
          <a:ext cx="4973988" cy="5098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835">
                  <a:extLst>
                    <a:ext uri="{9D8B030D-6E8A-4147-A177-3AD203B41FA5}">
                      <a16:colId xmlns:a16="http://schemas.microsoft.com/office/drawing/2014/main" xmlns="" val="1734774255"/>
                    </a:ext>
                  </a:extLst>
                </a:gridCol>
                <a:gridCol w="3513153">
                  <a:extLst>
                    <a:ext uri="{9D8B030D-6E8A-4147-A177-3AD203B41FA5}">
                      <a16:colId xmlns:a16="http://schemas.microsoft.com/office/drawing/2014/main" xmlns="" val="477310055"/>
                    </a:ext>
                  </a:extLst>
                </a:gridCol>
              </a:tblGrid>
              <a:tr h="574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7306361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A989063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3659226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8229857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03658112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B489049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네트워크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실험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6588060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디지털기술융합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31210683"/>
                  </a:ext>
                </a:extLst>
              </a:tr>
              <a:tr h="581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A989063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사이언스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31385114"/>
                  </a:ext>
                </a:extLst>
              </a:tr>
              <a:tr h="10327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8510030"/>
                  </a:ext>
                </a:extLst>
              </a:tr>
            </a:tbl>
          </a:graphicData>
        </a:graphic>
      </p:graphicFrame>
      <p:sp>
        <p:nvSpPr>
          <p:cNvPr id="4" name="갈매기형 수장 3"/>
          <p:cNvSpPr/>
          <p:nvPr/>
        </p:nvSpPr>
        <p:spPr>
          <a:xfrm>
            <a:off x="6076063" y="1826451"/>
            <a:ext cx="825623" cy="1162975"/>
          </a:xfrm>
          <a:prstGeom prst="chevron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8"/>
          <p:cNvSpPr/>
          <p:nvPr/>
        </p:nvSpPr>
        <p:spPr>
          <a:xfrm>
            <a:off x="5923601" y="4336810"/>
            <a:ext cx="825623" cy="1162975"/>
          </a:xfrm>
          <a:prstGeom prst="chevron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26646" y="1481527"/>
            <a:ext cx="18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A989063 </a:t>
            </a:r>
            <a:r>
              <a:rPr lang="ko-KR" altLang="en-US" dirty="0"/>
              <a:t>시간표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646" y="3840266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75592"/>
              </p:ext>
            </p:extLst>
          </p:nvPr>
        </p:nvGraphicFramePr>
        <p:xfrm>
          <a:off x="7420673" y="4327463"/>
          <a:ext cx="4409377" cy="1172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002">
                  <a:extLst>
                    <a:ext uri="{9D8B030D-6E8A-4147-A177-3AD203B41FA5}">
                      <a16:colId xmlns:a16="http://schemas.microsoft.com/office/drawing/2014/main" xmlns="" val="19597042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xmlns="" val="177597854"/>
                    </a:ext>
                  </a:extLst>
                </a:gridCol>
              </a:tblGrid>
              <a:tr h="562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 수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3858330"/>
                  </a:ext>
                </a:extLst>
              </a:tr>
              <a:tr h="6096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A989063, B489049, B489054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112819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7700616" y="904875"/>
            <a:ext cx="3624609" cy="2621241"/>
            <a:chOff x="7705816" y="470517"/>
            <a:chExt cx="4147669" cy="3350515"/>
          </a:xfrm>
        </p:grpSpPr>
        <p:sp>
          <p:nvSpPr>
            <p:cNvPr id="12" name="직사각형 11"/>
            <p:cNvSpPr/>
            <p:nvPr/>
          </p:nvSpPr>
          <p:spPr>
            <a:xfrm>
              <a:off x="7705817" y="479394"/>
              <a:ext cx="4140000" cy="33416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05817" y="470517"/>
              <a:ext cx="4140000" cy="470516"/>
            </a:xfrm>
            <a:prstGeom prst="rect">
              <a:avLst/>
            </a:prstGeom>
            <a:solidFill>
              <a:srgbClr val="808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705816" y="941032"/>
              <a:ext cx="540000" cy="2880000"/>
            </a:xfrm>
            <a:prstGeom prst="rect">
              <a:avLst/>
            </a:prstGeom>
            <a:solidFill>
              <a:srgbClr val="808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242101" y="2359624"/>
              <a:ext cx="630314" cy="720000"/>
            </a:xfrm>
            <a:prstGeom prst="rect">
              <a:avLst/>
            </a:prstGeom>
            <a:solidFill>
              <a:srgbClr val="94B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583332" y="940385"/>
              <a:ext cx="630314" cy="360000"/>
            </a:xfrm>
            <a:prstGeom prst="rect">
              <a:avLst/>
            </a:prstGeom>
            <a:solidFill>
              <a:srgbClr val="D759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245168" y="937967"/>
              <a:ext cx="630314" cy="720000"/>
            </a:xfrm>
            <a:prstGeom prst="rect">
              <a:avLst/>
            </a:prstGeom>
            <a:solidFill>
              <a:srgbClr val="D759B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223171" y="1642630"/>
              <a:ext cx="630314" cy="360000"/>
            </a:xfrm>
            <a:prstGeom prst="rect">
              <a:avLst/>
            </a:prstGeom>
            <a:solidFill>
              <a:srgbClr val="94B4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수강</a:t>
            </a:r>
            <a:endParaRPr lang="en-US" altLang="ko-KR" sz="20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193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졸업요건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99285"/>
              </p:ext>
            </p:extLst>
          </p:nvPr>
        </p:nvGraphicFramePr>
        <p:xfrm>
          <a:off x="272715" y="1358858"/>
          <a:ext cx="8128000" cy="490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79068907"/>
                    </a:ext>
                  </a:extLst>
                </a:gridCol>
                <a:gridCol w="1537810">
                  <a:extLst>
                    <a:ext uri="{9D8B030D-6E8A-4147-A177-3AD203B41FA5}">
                      <a16:colId xmlns:a16="http://schemas.microsoft.com/office/drawing/2014/main" xmlns="" val="504103341"/>
                    </a:ext>
                  </a:extLst>
                </a:gridCol>
                <a:gridCol w="2744706">
                  <a:extLst>
                    <a:ext uri="{9D8B030D-6E8A-4147-A177-3AD203B41FA5}">
                      <a16:colId xmlns:a16="http://schemas.microsoft.com/office/drawing/2014/main" xmlns="" val="1767520382"/>
                    </a:ext>
                  </a:extLst>
                </a:gridCol>
                <a:gridCol w="1813484">
                  <a:extLst>
                    <a:ext uri="{9D8B030D-6E8A-4147-A177-3AD203B41FA5}">
                      <a16:colId xmlns:a16="http://schemas.microsoft.com/office/drawing/2014/main" xmlns="" val="3636859680"/>
                    </a:ext>
                  </a:extLst>
                </a:gridCol>
              </a:tblGrid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이수구분 이름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748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컴퓨터정보통신공학과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1792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컴퓨터정보통신공학과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3185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기초교양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64649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일반교양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역사와 문화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53543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일반교양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언어와 논리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9652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일반교양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baseline="0" dirty="0"/>
                        <a:t>제</a:t>
                      </a:r>
                      <a:r>
                        <a:rPr lang="en-US" altLang="ko-KR" baseline="0" dirty="0"/>
                        <a:t>2</a:t>
                      </a:r>
                      <a:r>
                        <a:rPr lang="ko-KR" altLang="en-US" baseline="0" dirty="0"/>
                        <a:t>외국어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51920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핵심교양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공학의 이해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21796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핵심교양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의사소통</a:t>
                      </a:r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881784"/>
                  </a:ext>
                </a:extLst>
              </a:tr>
              <a:tr h="130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69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61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들은 과목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164185"/>
              </p:ext>
            </p:extLst>
          </p:nvPr>
        </p:nvGraphicFramePr>
        <p:xfrm>
          <a:off x="272716" y="1271403"/>
          <a:ext cx="8986693" cy="490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023">
                  <a:extLst>
                    <a:ext uri="{9D8B030D-6E8A-4147-A177-3AD203B41FA5}">
                      <a16:colId xmlns:a16="http://schemas.microsoft.com/office/drawing/2014/main" xmlns="" val="2594629620"/>
                    </a:ext>
                  </a:extLst>
                </a:gridCol>
                <a:gridCol w="1605682">
                  <a:extLst>
                    <a:ext uri="{9D8B030D-6E8A-4147-A177-3AD203B41FA5}">
                      <a16:colId xmlns:a16="http://schemas.microsoft.com/office/drawing/2014/main" xmlns="" val="3652995797"/>
                    </a:ext>
                  </a:extLst>
                </a:gridCol>
                <a:gridCol w="1054364">
                  <a:extLst>
                    <a:ext uri="{9D8B030D-6E8A-4147-A177-3AD203B41FA5}">
                      <a16:colId xmlns:a16="http://schemas.microsoft.com/office/drawing/2014/main" xmlns="" val="937304617"/>
                    </a:ext>
                  </a:extLst>
                </a:gridCol>
                <a:gridCol w="1330023">
                  <a:extLst>
                    <a:ext uri="{9D8B030D-6E8A-4147-A177-3AD203B41FA5}">
                      <a16:colId xmlns:a16="http://schemas.microsoft.com/office/drawing/2014/main" xmlns="" val="1689611415"/>
                    </a:ext>
                  </a:extLst>
                </a:gridCol>
                <a:gridCol w="1330023">
                  <a:extLst>
                    <a:ext uri="{9D8B030D-6E8A-4147-A177-3AD203B41FA5}">
                      <a16:colId xmlns:a16="http://schemas.microsoft.com/office/drawing/2014/main" xmlns="" val="4131336709"/>
                    </a:ext>
                  </a:extLst>
                </a:gridCol>
                <a:gridCol w="1330023">
                  <a:extLst>
                    <a:ext uri="{9D8B030D-6E8A-4147-A177-3AD203B41FA5}">
                      <a16:colId xmlns:a16="http://schemas.microsoft.com/office/drawing/2014/main" xmlns="" val="1579068907"/>
                    </a:ext>
                  </a:extLst>
                </a:gridCol>
                <a:gridCol w="1006555">
                  <a:extLst>
                    <a:ext uri="{9D8B030D-6E8A-4147-A177-3AD203B41FA5}">
                      <a16:colId xmlns:a16="http://schemas.microsoft.com/office/drawing/2014/main" xmlns="" val="504103341"/>
                    </a:ext>
                  </a:extLst>
                </a:gridCol>
              </a:tblGrid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학수구분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학기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748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A989063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16108900010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1792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16108900010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3185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14110000111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64649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14110100121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53543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14110100112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9652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A989063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15110110011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51920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A989063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15210200112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21796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B489049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16110203010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881784"/>
                  </a:ext>
                </a:extLst>
              </a:tr>
              <a:tr h="130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69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3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자형 화살표 9"/>
          <p:cNvSpPr/>
          <p:nvPr/>
        </p:nvSpPr>
        <p:spPr>
          <a:xfrm flipH="1">
            <a:off x="7958535" y="825159"/>
            <a:ext cx="2149641" cy="1215189"/>
          </a:xfrm>
          <a:prstGeom prst="uturnArrow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U자형 화살표 3"/>
          <p:cNvSpPr/>
          <p:nvPr/>
        </p:nvSpPr>
        <p:spPr>
          <a:xfrm>
            <a:off x="5199988" y="825159"/>
            <a:ext cx="2149641" cy="1215189"/>
          </a:xfrm>
          <a:prstGeom prst="uturnArrow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6</a:t>
            </a:r>
            <a:endParaRPr lang="en-US" altLang="ko-KR" sz="4000" dirty="0">
              <a:solidFill>
                <a:srgbClr val="D2D3D2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상세설명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졸업요건 들은 과목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67815"/>
              </p:ext>
            </p:extLst>
          </p:nvPr>
        </p:nvGraphicFramePr>
        <p:xfrm>
          <a:off x="272715" y="1743866"/>
          <a:ext cx="5383294" cy="487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1579068907"/>
                    </a:ext>
                  </a:extLst>
                </a:gridCol>
                <a:gridCol w="1537810">
                  <a:extLst>
                    <a:ext uri="{9D8B030D-6E8A-4147-A177-3AD203B41FA5}">
                      <a16:colId xmlns:a16="http://schemas.microsoft.com/office/drawing/2014/main" xmlns="" val="504103341"/>
                    </a:ext>
                  </a:extLst>
                </a:gridCol>
                <a:gridCol w="1813484">
                  <a:extLst>
                    <a:ext uri="{9D8B030D-6E8A-4147-A177-3AD203B41FA5}">
                      <a16:colId xmlns:a16="http://schemas.microsoft.com/office/drawing/2014/main" xmlns="" val="3636859680"/>
                    </a:ext>
                  </a:extLst>
                </a:gridCol>
              </a:tblGrid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이수학점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748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17928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31855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646494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53543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9652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519203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217962"/>
                  </a:ext>
                </a:extLst>
              </a:tr>
              <a:tr h="39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881784"/>
                  </a:ext>
                </a:extLst>
              </a:tr>
              <a:tr h="129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693113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444853"/>
              </p:ext>
            </p:extLst>
          </p:nvPr>
        </p:nvGraphicFramePr>
        <p:xfrm>
          <a:off x="9590065" y="1743866"/>
          <a:ext cx="2336578" cy="487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023">
                  <a:extLst>
                    <a:ext uri="{9D8B030D-6E8A-4147-A177-3AD203B41FA5}">
                      <a16:colId xmlns:a16="http://schemas.microsoft.com/office/drawing/2014/main" xmlns="" val="1579068907"/>
                    </a:ext>
                  </a:extLst>
                </a:gridCol>
                <a:gridCol w="1006555">
                  <a:extLst>
                    <a:ext uri="{9D8B030D-6E8A-4147-A177-3AD203B41FA5}">
                      <a16:colId xmlns:a16="http://schemas.microsoft.com/office/drawing/2014/main" xmlns="" val="50410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이수구분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748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1792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3185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64649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53543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9652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51920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21796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881784"/>
                  </a:ext>
                </a:extLst>
              </a:tr>
              <a:tr h="130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69311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51129"/>
              </p:ext>
            </p:extLst>
          </p:nvPr>
        </p:nvGraphicFramePr>
        <p:xfrm>
          <a:off x="6342452" y="1743866"/>
          <a:ext cx="2560915" cy="4872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20">
                  <a:extLst>
                    <a:ext uri="{9D8B030D-6E8A-4147-A177-3AD203B41FA5}">
                      <a16:colId xmlns:a16="http://schemas.microsoft.com/office/drawing/2014/main" xmlns="" val="1579068907"/>
                    </a:ext>
                  </a:extLst>
                </a:gridCol>
                <a:gridCol w="1103195">
                  <a:extLst>
                    <a:ext uri="{9D8B030D-6E8A-4147-A177-3AD203B41FA5}">
                      <a16:colId xmlns:a16="http://schemas.microsoft.com/office/drawing/2014/main" xmlns="" val="504103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들은학점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남은학점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173748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8317928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231855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646494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153543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39652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8519203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2217962"/>
                  </a:ext>
                </a:extLst>
              </a:tr>
              <a:tr h="4004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3881784"/>
                  </a:ext>
                </a:extLst>
              </a:tr>
              <a:tr h="13035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r>
                        <a:rPr lang="en-US" altLang="ko-KR" dirty="0"/>
                        <a:t>.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56931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59068" y="123269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졸업요건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08176" y="12326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</a:rPr>
              <a:t>들은 과목</a:t>
            </a:r>
          </a:p>
        </p:txBody>
      </p:sp>
    </p:spTree>
    <p:extLst>
      <p:ext uri="{BB962C8B-B14F-4D97-AF65-F5344CB8AC3E}">
        <p14:creationId xmlns:p14="http://schemas.microsoft.com/office/powerpoint/2010/main" val="19587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9615732" y="365455"/>
            <a:ext cx="2281991" cy="2248913"/>
          </a:xfrm>
          <a:prstGeom prst="rect">
            <a:avLst/>
          </a:prstGeom>
          <a:solidFill>
            <a:srgbClr val="94B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CONTENTS</a:t>
            </a:r>
            <a:endParaRPr lang="ko-KR" altLang="en-US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6295" y="1267326"/>
            <a:ext cx="7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295" y="2871537"/>
            <a:ext cx="7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6944" y="1253571"/>
            <a:ext cx="226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0903" y="2871536"/>
            <a:ext cx="226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요구분석서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0903" y="3606496"/>
            <a:ext cx="226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ER </a:t>
            </a:r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모델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6295" y="3606497"/>
            <a:ext cx="7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30904" y="1828800"/>
            <a:ext cx="30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문제정의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46945" y="2261573"/>
            <a:ext cx="30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아이디어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6294" y="5053232"/>
            <a:ext cx="7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0903" y="5053201"/>
            <a:ext cx="226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상세 설명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6944" y="4093190"/>
            <a:ext cx="30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 diagram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30903" y="4520373"/>
            <a:ext cx="30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ERwin</a:t>
            </a:r>
            <a:endParaRPr lang="ko-KR" altLang="en-US" dirty="0"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4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5400000">
            <a:off x="6096000" y="1878931"/>
            <a:ext cx="3080084" cy="3100137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40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Q &amp; A</a:t>
            </a:r>
            <a:endParaRPr lang="ko-KR" altLang="en-US" sz="40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2766" y="2839453"/>
            <a:ext cx="292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-윤고딕360" panose="02030504000101010101" pitchFamily="18" charset="-127"/>
                <a:ea typeface="-윤고딕360" panose="02030504000101010101" pitchFamily="18" charset="-127"/>
              </a:rPr>
              <a:t>Q &amp; A</a:t>
            </a:r>
            <a:endParaRPr lang="ko-KR" altLang="en-US" sz="7200" dirty="0">
              <a:solidFill>
                <a:schemeClr val="bg1"/>
              </a:solidFill>
              <a:latin typeface="-윤고딕360" panose="02030504000101010101" pitchFamily="18" charset="-127"/>
              <a:ea typeface="-윤고딕36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1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문제정의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090863" y="1275639"/>
            <a:ext cx="5144940" cy="5357651"/>
            <a:chOff x="3146805" y="1142474"/>
            <a:chExt cx="5144940" cy="53576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6805" y="1142474"/>
              <a:ext cx="5144940" cy="53576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157242" y="1437054"/>
              <a:ext cx="2086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 과목이 </a:t>
              </a:r>
              <a:r>
                <a:rPr lang="ko-KR" altLang="en-US" dirty="0" err="1"/>
                <a:t>꿀강이라던뎅</a:t>
              </a:r>
              <a:r>
                <a:rPr lang="ko-KR" altLang="en-US" dirty="0"/>
                <a:t> </a:t>
              </a:r>
              <a:r>
                <a:rPr lang="ko-KR" altLang="en-US" dirty="0" err="1"/>
                <a:t>헤헿</a:t>
              </a:r>
              <a:endParaRPr lang="ko-KR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 rot="426473">
            <a:off x="4057095" y="3338004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수강신청화면</a:t>
            </a:r>
          </a:p>
        </p:txBody>
      </p:sp>
    </p:spTree>
    <p:extLst>
      <p:ext uri="{BB962C8B-B14F-4D97-AF65-F5344CB8AC3E}">
        <p14:creationId xmlns:p14="http://schemas.microsoft.com/office/powerpoint/2010/main" val="276225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문제정의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841240" y="2926080"/>
            <a:ext cx="2509520" cy="10058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404040"/>
                </a:solidFill>
              </a:rPr>
              <a:t>수강신청하기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6840866" y="3647750"/>
            <a:ext cx="950242" cy="1004026"/>
            <a:chOff x="2441172" y="3759510"/>
            <a:chExt cx="950242" cy="1004026"/>
          </a:xfrm>
        </p:grpSpPr>
        <p:sp>
          <p:nvSpPr>
            <p:cNvPr id="4" name="오른쪽 화살표 3"/>
            <p:cNvSpPr/>
            <p:nvPr/>
          </p:nvSpPr>
          <p:spPr>
            <a:xfrm rot="14436720">
              <a:off x="2368637" y="3892971"/>
              <a:ext cx="964475" cy="697553"/>
            </a:xfrm>
            <a:prstGeom prst="rightArrow">
              <a:avLst>
                <a:gd name="adj1" fmla="val 32950"/>
                <a:gd name="adj2" fmla="val 985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1172" y="3813294"/>
              <a:ext cx="950242" cy="95024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2" name="그룹 11"/>
          <p:cNvGrpSpPr/>
          <p:nvPr/>
        </p:nvGrpSpPr>
        <p:grpSpPr>
          <a:xfrm>
            <a:off x="2740241" y="1404891"/>
            <a:ext cx="6711518" cy="4048218"/>
            <a:chOff x="3699302" y="1916299"/>
            <a:chExt cx="4793395" cy="3025402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259" b="96474" l="954" r="99841">
                          <a14:foregroundMark x1="30207" y1="11083" x2="52146" y2="9320"/>
                          <a14:foregroundMark x1="51510" y1="7053" x2="97297" y2="9068"/>
                          <a14:foregroundMark x1="34340" y1="6801" x2="1749" y2="7557"/>
                          <a14:foregroundMark x1="96184" y1="6297" x2="98251" y2="15113"/>
                          <a14:foregroundMark x1="44515" y1="95214" x2="44515" y2="95718"/>
                          <a14:foregroundMark x1="98251" y1="75567" x2="98251" y2="75567"/>
                          <a14:backgroundMark x1="32273" y1="504" x2="32273" y2="504"/>
                          <a14:backgroundMark x1="32432" y1="504" x2="49444" y2="1008"/>
                          <a14:backgroundMark x1="59459" y1="252" x2="71383" y2="2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302" y="1916299"/>
              <a:ext cx="4793395" cy="3025402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52404" y="3107184"/>
              <a:ext cx="3808520" cy="541538"/>
            </a:xfrm>
            <a:prstGeom prst="rect">
              <a:avLst/>
            </a:prstGeom>
            <a:solidFill>
              <a:srgbClr val="FFFC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7602" y="3193287"/>
              <a:ext cx="4296793" cy="713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시간이 중복되어 과목을 담을 수 없습니다</a:t>
              </a:r>
              <a:r>
                <a:rPr lang="en-US" altLang="ko-KR" sz="2800" dirty="0"/>
                <a:t>.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377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문제정의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r="836"/>
          <a:stretch/>
        </p:blipFill>
        <p:spPr>
          <a:xfrm>
            <a:off x="5291091" y="1090864"/>
            <a:ext cx="6569477" cy="56553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2629" y="1944210"/>
            <a:ext cx="23703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아</a:t>
            </a:r>
            <a:r>
              <a:rPr lang="en-US" altLang="ko-KR" sz="2800" dirty="0"/>
              <a:t>……</a:t>
            </a:r>
          </a:p>
          <a:p>
            <a:r>
              <a:rPr lang="ko-KR" altLang="en-US" sz="2800" dirty="0" err="1"/>
              <a:t>꿀강</a:t>
            </a:r>
            <a:r>
              <a:rPr lang="en-US" altLang="ko-KR" sz="2800" dirty="0"/>
              <a:t>……</a:t>
            </a:r>
          </a:p>
          <a:p>
            <a:r>
              <a:rPr lang="ko-KR" altLang="en-US" sz="2800" dirty="0"/>
              <a:t>꿀</a:t>
            </a:r>
            <a:r>
              <a:rPr lang="en-US" altLang="ko-KR" sz="2800" dirty="0"/>
              <a:t>…….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049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문제정의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715" y="1402672"/>
            <a:ext cx="9519355" cy="234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수강신청을 </a:t>
            </a:r>
            <a:r>
              <a:rPr lang="ko-KR" altLang="en-US" sz="2000" dirty="0" err="1"/>
              <a:t>할때</a:t>
            </a:r>
            <a:r>
              <a:rPr lang="ko-KR" altLang="en-US" sz="2000" dirty="0"/>
              <a:t> 수강신청 현황을 바로바로 확인할 수 없어 불편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졸업요건을 채우기 위한 과목을 찾기 번거로움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검색기능으로 원하는 과목을 쉽게 찾을 수 없음 </a:t>
            </a:r>
            <a:r>
              <a:rPr lang="en-US" altLang="ko-KR" sz="2000" dirty="0"/>
              <a:t>(ctrl + F</a:t>
            </a:r>
            <a:r>
              <a:rPr lang="ko-KR" altLang="en-US" sz="2000" dirty="0"/>
              <a:t>를 눌러서 검색해야 함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597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9" y="1358283"/>
            <a:ext cx="6383044" cy="4394447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6488837" y="1228543"/>
            <a:ext cx="5245114" cy="5041973"/>
            <a:chOff x="6428305" y="953335"/>
            <a:chExt cx="5245114" cy="504197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8305" y="953335"/>
              <a:ext cx="5245114" cy="504197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8305" y="1459281"/>
              <a:ext cx="5245114" cy="4285660"/>
            </a:xfrm>
            <a:prstGeom prst="rect">
              <a:avLst/>
            </a:prstGeom>
          </p:spPr>
        </p:pic>
      </p:grpSp>
      <p:sp>
        <p:nvSpPr>
          <p:cNvPr id="5" name="타원 4"/>
          <p:cNvSpPr/>
          <p:nvPr/>
        </p:nvSpPr>
        <p:spPr>
          <a:xfrm>
            <a:off x="5317724" y="2009697"/>
            <a:ext cx="1109243" cy="618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Click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0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아이디어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0" y="1921372"/>
            <a:ext cx="7762805" cy="473688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37351" y="1391305"/>
            <a:ext cx="4577452" cy="452761"/>
            <a:chOff x="337351" y="1562470"/>
            <a:chExt cx="4577452" cy="452761"/>
          </a:xfrm>
        </p:grpSpPr>
        <p:sp>
          <p:nvSpPr>
            <p:cNvPr id="13" name="직사각형 12"/>
            <p:cNvSpPr/>
            <p:nvPr/>
          </p:nvSpPr>
          <p:spPr>
            <a:xfrm>
              <a:off x="337351" y="1562470"/>
              <a:ext cx="4577452" cy="4527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8086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808684"/>
                  </a:solidFill>
                </a:rPr>
                <a:t>과목명</a:t>
              </a:r>
              <a:r>
                <a:rPr lang="en-US" altLang="ko-KR" dirty="0">
                  <a:solidFill>
                    <a:srgbClr val="808684"/>
                  </a:solidFill>
                </a:rPr>
                <a:t>, </a:t>
              </a:r>
              <a:r>
                <a:rPr lang="ko-KR" altLang="en-US" dirty="0">
                  <a:solidFill>
                    <a:srgbClr val="808684"/>
                  </a:solidFill>
                </a:rPr>
                <a:t>교수 검색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548" y="1639775"/>
              <a:ext cx="298149" cy="298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35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684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72715" y="328864"/>
            <a:ext cx="818148" cy="762000"/>
          </a:xfrm>
          <a:prstGeom prst="rect">
            <a:avLst/>
          </a:prstGeom>
          <a:solidFill>
            <a:srgbClr val="80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D2D3D2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99411" y="352200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808684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요구분석서</a:t>
            </a:r>
            <a:endParaRPr lang="en-US" altLang="ko-KR" sz="2400" dirty="0">
              <a:solidFill>
                <a:srgbClr val="808684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0617" y="1260629"/>
            <a:ext cx="1069759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대학에는 다수의 학과와 교수들</a:t>
            </a:r>
            <a:r>
              <a:rPr lang="en-US" altLang="ko-KR" dirty="0"/>
              <a:t>, </a:t>
            </a:r>
            <a:r>
              <a:rPr lang="ko-KR" altLang="ko-KR" dirty="0"/>
              <a:t>학생들이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학생</a:t>
            </a:r>
            <a:r>
              <a:rPr lang="en-US" altLang="ko-KR" dirty="0"/>
              <a:t>ID(</a:t>
            </a:r>
            <a:r>
              <a:rPr lang="ko-KR" altLang="ko-KR" dirty="0"/>
              <a:t>고유함</a:t>
            </a:r>
            <a:r>
              <a:rPr lang="en-US" altLang="ko-KR" dirty="0"/>
              <a:t>), </a:t>
            </a:r>
            <a:r>
              <a:rPr lang="ko-KR" altLang="ko-KR" dirty="0"/>
              <a:t>학과이름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생년월일</a:t>
            </a:r>
            <a:r>
              <a:rPr lang="en-US" altLang="ko-KR" dirty="0"/>
              <a:t>, </a:t>
            </a:r>
            <a:r>
              <a:rPr lang="ko-KR" altLang="ko-KR" dirty="0"/>
              <a:t>학년</a:t>
            </a:r>
            <a:r>
              <a:rPr lang="en-US" altLang="ko-KR" dirty="0"/>
              <a:t>, </a:t>
            </a:r>
            <a:r>
              <a:rPr lang="ko-KR" altLang="ko-KR" dirty="0"/>
              <a:t>전화번호</a:t>
            </a:r>
            <a:r>
              <a:rPr lang="en-US" altLang="ko-KR" dirty="0"/>
              <a:t>, </a:t>
            </a:r>
            <a:r>
              <a:rPr lang="ko-KR" altLang="ko-KR" dirty="0"/>
              <a:t>이메일의 정보를 가진다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각 학생은 하나의 학과를 갖는다</a:t>
            </a:r>
            <a:r>
              <a:rPr lang="en-US" altLang="ko-KR" dirty="0"/>
              <a:t>.(</a:t>
            </a:r>
            <a:r>
              <a:rPr lang="ko-KR" altLang="ko-KR" dirty="0"/>
              <a:t>복수전공</a:t>
            </a:r>
            <a:r>
              <a:rPr lang="en-US" altLang="ko-KR" dirty="0"/>
              <a:t>, </a:t>
            </a:r>
            <a:r>
              <a:rPr lang="ko-KR" altLang="ko-KR" dirty="0"/>
              <a:t>부전공은 허용하지 않는다</a:t>
            </a:r>
            <a:r>
              <a:rPr lang="en-US" altLang="ko-KR" dirty="0"/>
              <a:t>.)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수강신청을 할 때</a:t>
            </a:r>
            <a:r>
              <a:rPr lang="en-US" altLang="ko-KR" dirty="0"/>
              <a:t>, </a:t>
            </a:r>
            <a:r>
              <a:rPr lang="ko-KR" altLang="ko-KR" dirty="0"/>
              <a:t>현재 등록된 모든 과목을 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수강신청을 할 때</a:t>
            </a:r>
            <a:r>
              <a:rPr lang="en-US" altLang="ko-KR" dirty="0"/>
              <a:t>, </a:t>
            </a:r>
            <a:r>
              <a:rPr lang="ko-KR" altLang="ko-KR" dirty="0"/>
              <a:t>자신의 현재 시간표와 겹치는 과목들을 제외한 </a:t>
            </a:r>
            <a:r>
              <a:rPr lang="ko-KR" altLang="ko-KR" dirty="0" err="1"/>
              <a:t>과목들만을</a:t>
            </a:r>
            <a:r>
              <a:rPr lang="ko-KR" altLang="ko-KR" dirty="0"/>
              <a:t> 볼 수 도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각 학생은 다수의 과목을 수강신청 할 수 있고</a:t>
            </a:r>
            <a:r>
              <a:rPr lang="en-US" altLang="ko-KR" dirty="0"/>
              <a:t>, </a:t>
            </a:r>
            <a:r>
              <a:rPr lang="ko-KR" altLang="ko-KR" dirty="0"/>
              <a:t>교수는 교수</a:t>
            </a:r>
            <a:r>
              <a:rPr lang="en-US" altLang="ko-KR" dirty="0"/>
              <a:t>ID(</a:t>
            </a:r>
            <a:r>
              <a:rPr lang="ko-KR" altLang="ko-KR" dirty="0"/>
              <a:t>고유함</a:t>
            </a:r>
            <a:r>
              <a:rPr lang="en-US" altLang="ko-KR" dirty="0"/>
              <a:t>), </a:t>
            </a:r>
            <a:r>
              <a:rPr lang="ko-KR" altLang="ko-KR" dirty="0"/>
              <a:t>학과이름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직책</a:t>
            </a:r>
            <a:r>
              <a:rPr lang="en-US" altLang="ko-KR" dirty="0"/>
              <a:t>, </a:t>
            </a:r>
            <a:r>
              <a:rPr lang="ko-KR" altLang="ko-KR" dirty="0"/>
              <a:t>전화번호</a:t>
            </a:r>
            <a:r>
              <a:rPr lang="en-US" altLang="ko-KR" dirty="0"/>
              <a:t>, </a:t>
            </a:r>
            <a:r>
              <a:rPr lang="ko-KR" altLang="ko-KR" dirty="0"/>
              <a:t>이메일을 저장한다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과목의 수강인원이 제한인원이 된 과목을 수강할 수 없다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교수</a:t>
            </a:r>
            <a:r>
              <a:rPr lang="en-US" altLang="ko-KR" dirty="0"/>
              <a:t>, </a:t>
            </a:r>
            <a:r>
              <a:rPr lang="ko-KR" altLang="ko-KR" dirty="0"/>
              <a:t>과목명</a:t>
            </a:r>
            <a:r>
              <a:rPr lang="en-US" altLang="ko-KR" dirty="0"/>
              <a:t>, </a:t>
            </a:r>
            <a:r>
              <a:rPr lang="ko-KR" altLang="ko-KR" dirty="0"/>
              <a:t>캠퍼스</a:t>
            </a:r>
            <a:r>
              <a:rPr lang="en-US" altLang="ko-KR" dirty="0"/>
              <a:t>, </a:t>
            </a:r>
            <a:r>
              <a:rPr lang="ko-KR" altLang="ko-KR" dirty="0"/>
              <a:t>강의실</a:t>
            </a:r>
            <a:r>
              <a:rPr lang="en-US" altLang="ko-KR" dirty="0"/>
              <a:t>, </a:t>
            </a:r>
            <a:r>
              <a:rPr lang="ko-KR" altLang="ko-KR" dirty="0"/>
              <a:t>강의시간</a:t>
            </a:r>
            <a:r>
              <a:rPr lang="en-US" altLang="ko-KR" dirty="0"/>
              <a:t>, </a:t>
            </a:r>
            <a:r>
              <a:rPr lang="ko-KR" altLang="ko-KR" dirty="0"/>
              <a:t>학점을 검색하여 원하는 과목들을 찾을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학생은 들은 과목과 졸업요건으로 자신이 들어야 할 이수구분과 과목들을 확인 할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dirty="0"/>
              <a:t>학생이 이수구분</a:t>
            </a:r>
            <a:r>
              <a:rPr lang="en-US" altLang="ko-KR" dirty="0"/>
              <a:t>, </a:t>
            </a:r>
            <a:r>
              <a:rPr lang="ko-KR" altLang="ko-KR" dirty="0"/>
              <a:t>영역</a:t>
            </a:r>
            <a:r>
              <a:rPr lang="en-US" altLang="ko-KR" dirty="0"/>
              <a:t>, </a:t>
            </a:r>
            <a:r>
              <a:rPr lang="ko-KR" altLang="ko-KR" dirty="0"/>
              <a:t>과목이 같은 과목을 다시 수강 할 경우 재수강이 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2117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871</Words>
  <Application>Microsoft Office PowerPoint</Application>
  <PresentationFormat>와이드스크린</PresentationFormat>
  <Paragraphs>432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-윤고딕330</vt:lpstr>
      <vt:lpstr>-윤고딕310</vt:lpstr>
      <vt:lpstr>Arial</vt:lpstr>
      <vt:lpstr>-윤고딕320</vt:lpstr>
      <vt:lpstr>맑은 고딕</vt:lpstr>
      <vt:lpstr>-윤고딕360</vt:lpstr>
      <vt:lpstr>-윤고딕340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CIC4</cp:lastModifiedBy>
  <cp:revision>41</cp:revision>
  <dcterms:created xsi:type="dcterms:W3CDTF">2016-10-19T12:46:55Z</dcterms:created>
  <dcterms:modified xsi:type="dcterms:W3CDTF">2016-11-07T06:13:45Z</dcterms:modified>
</cp:coreProperties>
</file>