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77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5" r:id="rId18"/>
    <p:sldId id="272" r:id="rId19"/>
    <p:sldId id="273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2BFAAC9-E305-4400-8FD3-06819FBDC497}">
          <p14:sldIdLst>
            <p14:sldId id="256"/>
            <p14:sldId id="257"/>
            <p14:sldId id="258"/>
            <p14:sldId id="261"/>
            <p14:sldId id="262"/>
            <p14:sldId id="263"/>
            <p14:sldId id="277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4"/>
            <p14:sldId id="275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04"/>
    <p:restoredTop sz="97783"/>
  </p:normalViewPr>
  <p:slideViewPr>
    <p:cSldViewPr snapToObjects="1">
      <p:cViewPr varScale="1">
        <p:scale>
          <a:sx n="84" d="100"/>
          <a:sy n="84" d="100"/>
        </p:scale>
        <p:origin x="522" y="96"/>
      </p:cViewPr>
      <p:guideLst>
        <p:guide orient="horz" pos="2157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41433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8" name="그룹 22"/>
          <p:cNvGrpSpPr/>
          <p:nvPr/>
        </p:nvGrpSpPr>
        <p:grpSpPr>
          <a:xfrm>
            <a:off x="0" y="6248400"/>
            <a:ext cx="9144000" cy="609600"/>
            <a:chOff x="0" y="6248400"/>
            <a:chExt cx="9144000" cy="609600"/>
          </a:xfrm>
        </p:grpSpPr>
        <p:sp>
          <p:nvSpPr>
            <p:cNvPr id="9" name="직사각형 8"/>
            <p:cNvSpPr/>
            <p:nvPr/>
          </p:nvSpPr>
          <p:spPr>
            <a:xfrm>
              <a:off x="2786743" y="6248400"/>
              <a:ext cx="6357257" cy="60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6248400"/>
              <a:ext cx="1066800" cy="6096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90600" y="6248400"/>
              <a:ext cx="875145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701799" y="6248400"/>
              <a:ext cx="1281546" cy="6096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0" y="4038600"/>
            <a:ext cx="9144000" cy="101600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4019549"/>
            <a:ext cx="9144000" cy="18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112835"/>
          </a:xfrm>
        </p:spPr>
        <p:txBody>
          <a:bodyPr/>
          <a:lstStyle>
            <a:lvl1pPr algn="ctr">
              <a:defRPr sz="5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011258"/>
            <a:ext cx="6400800" cy="5116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20BB949-DD4D-4E00-8136-9C47052EDC27}" type="datetime1">
              <a:rPr lang="ko-KR" altLang="en-US"/>
              <a:pPr>
                <a:defRPr lang="ko-KR" altLang="en-US"/>
              </a:pPr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151DA520-B2BD-4C52-AEE1-B6D14B5F78A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 rot="16200000">
            <a:off x="3505198" y="1219200"/>
            <a:ext cx="2133600" cy="9144000"/>
          </a:xfrm>
          <a:prstGeom prst="rect">
            <a:avLst/>
          </a:prstGeom>
          <a:solidFill>
            <a:schemeClr val="bg2">
              <a:lumMod val="25000"/>
            </a:schemeClr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0" y="4561114"/>
            <a:ext cx="9144000" cy="165100"/>
            <a:chOff x="0" y="4561114"/>
            <a:chExt cx="9144000" cy="165100"/>
          </a:xfrm>
        </p:grpSpPr>
        <p:sp>
          <p:nvSpPr>
            <p:cNvPr id="15" name="직사각형 14"/>
            <p:cNvSpPr/>
            <p:nvPr/>
          </p:nvSpPr>
          <p:spPr>
            <a:xfrm rot="10800000" flipH="1">
              <a:off x="2685472" y="4561114"/>
              <a:ext cx="366486" cy="1651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10800000" flipH="1">
              <a:off x="2786743" y="4561114"/>
              <a:ext cx="6357257" cy="16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0800000" flipH="1">
              <a:off x="0" y="4561114"/>
              <a:ext cx="1066800" cy="1651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 rot="10800000" flipH="1">
              <a:off x="990600" y="4561114"/>
              <a:ext cx="875145" cy="1651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0800000" flipH="1">
              <a:off x="1701799" y="4561114"/>
              <a:ext cx="1281546" cy="1651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1643050"/>
            <a:ext cx="8229600" cy="1276588"/>
          </a:xfrm>
        </p:spPr>
        <p:txBody>
          <a:bodyPr/>
          <a:lstStyle>
            <a:lvl1pPr algn="ctr">
              <a:defRPr sz="4800">
                <a:solidFill>
                  <a:schemeClr val="tx2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50E0774A-493C-49A3-9651-CD37D79C74AD}" type="datetime1">
              <a:rPr lang="ko-KR" altLang="en-US"/>
              <a:pPr>
                <a:defRPr lang="ko-KR" altLang="en-US"/>
              </a:pPr>
              <a:t>2016-12-11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3EA2D13-3D58-4C81-988B-6DA3BC7C040B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6" name="그룹 24"/>
          <p:cNvGrpSpPr/>
          <p:nvPr/>
        </p:nvGrpSpPr>
        <p:grpSpPr>
          <a:xfrm>
            <a:off x="0" y="609600"/>
            <a:ext cx="9144000" cy="165100"/>
            <a:chOff x="0" y="0"/>
            <a:chExt cx="9144000" cy="165100"/>
          </a:xfrm>
        </p:grpSpPr>
        <p:sp>
          <p:nvSpPr>
            <p:cNvPr id="7" name="직사각형 6"/>
            <p:cNvSpPr/>
            <p:nvPr/>
          </p:nvSpPr>
          <p:spPr>
            <a:xfrm rot="10800000">
              <a:off x="6092042" y="0"/>
              <a:ext cx="366486" cy="1651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0" y="0"/>
              <a:ext cx="6357257" cy="16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0800000">
              <a:off x="8077200" y="0"/>
              <a:ext cx="1066800" cy="1651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10800000">
              <a:off x="7278255" y="0"/>
              <a:ext cx="875145" cy="1651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0800000">
              <a:off x="6160655" y="0"/>
              <a:ext cx="1281546" cy="1651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 rot="16200000">
            <a:off x="4305299" y="-4229101"/>
            <a:ext cx="533402" cy="9144000"/>
          </a:xfrm>
          <a:prstGeom prst="rect">
            <a:avLst/>
          </a:prstGeom>
          <a:solidFill>
            <a:schemeClr val="bg2">
              <a:lumMod val="25000"/>
            </a:schemeClr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3042" y="1214422"/>
            <a:ext cx="7000924" cy="1031200"/>
          </a:xfrm>
        </p:spPr>
        <p:txBody>
          <a:bodyPr/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4" hasCustomPrompt="1"/>
          </p:nvPr>
        </p:nvSpPr>
        <p:spPr>
          <a:xfrm>
            <a:off x="1643042" y="2357438"/>
            <a:ext cx="4352925" cy="346710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C919DF9-70BA-4B35-824F-9DBA703248D4}" type="datetime1">
              <a:rPr lang="ko-KR" altLang="en-US"/>
              <a:pPr>
                <a:defRPr lang="ko-KR" altLang="en-US"/>
              </a:pPr>
              <a:t>2016-12-11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3EA2D13-3D58-4C81-988B-6DA3BC7C040B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18" name="그룹 22"/>
          <p:cNvGrpSpPr/>
          <p:nvPr/>
        </p:nvGrpSpPr>
        <p:grpSpPr>
          <a:xfrm>
            <a:off x="0" y="0"/>
            <a:ext cx="9144000" cy="609600"/>
            <a:chOff x="0" y="6248400"/>
            <a:chExt cx="9144000" cy="609600"/>
          </a:xfrm>
          <a:effectLst/>
        </p:grpSpPr>
        <p:sp>
          <p:nvSpPr>
            <p:cNvPr id="19" name="직사각형 18"/>
            <p:cNvSpPr/>
            <p:nvPr/>
          </p:nvSpPr>
          <p:spPr>
            <a:xfrm>
              <a:off x="2685472" y="6248400"/>
              <a:ext cx="366486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786743" y="6248400"/>
              <a:ext cx="6357257" cy="609600"/>
            </a:xfrm>
            <a:prstGeom prst="rect">
              <a:avLst/>
            </a:prstGeom>
            <a:solidFill>
              <a:schemeClr val="accent1">
                <a:lumMod val="50000"/>
                <a:alpha val="7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0" y="6248400"/>
              <a:ext cx="1066800" cy="6096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90600" y="6248400"/>
              <a:ext cx="875145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701799" y="6248400"/>
              <a:ext cx="1281546" cy="6096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24" name="그룹 22"/>
          <p:cNvGrpSpPr/>
          <p:nvPr/>
        </p:nvGrpSpPr>
        <p:grpSpPr>
          <a:xfrm>
            <a:off x="0" y="0"/>
            <a:ext cx="9144000" cy="609600"/>
            <a:chOff x="0" y="6248400"/>
            <a:chExt cx="9144000" cy="609600"/>
          </a:xfrm>
          <a:effectLst/>
        </p:grpSpPr>
        <p:sp>
          <p:nvSpPr>
            <p:cNvPr id="25" name="직사각형 24"/>
            <p:cNvSpPr/>
            <p:nvPr/>
          </p:nvSpPr>
          <p:spPr>
            <a:xfrm>
              <a:off x="2685472" y="6248400"/>
              <a:ext cx="366486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786743" y="6248400"/>
              <a:ext cx="6357257" cy="609600"/>
            </a:xfrm>
            <a:prstGeom prst="rect">
              <a:avLst/>
            </a:prstGeom>
            <a:solidFill>
              <a:schemeClr val="accent1">
                <a:lumMod val="50000"/>
                <a:alpha val="7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0" y="6248400"/>
              <a:ext cx="1066800" cy="6096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90600" y="6248400"/>
              <a:ext cx="875145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701799" y="6248400"/>
              <a:ext cx="1281546" cy="6096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20000" y="0"/>
            <a:ext cx="1524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8" name="그룹 13"/>
          <p:cNvGrpSpPr/>
          <p:nvPr/>
        </p:nvGrpSpPr>
        <p:grpSpPr>
          <a:xfrm>
            <a:off x="0" y="-18000"/>
            <a:ext cx="165100" cy="6875999"/>
            <a:chOff x="0" y="-18000"/>
            <a:chExt cx="165100" cy="6875999"/>
          </a:xfrm>
        </p:grpSpPr>
        <p:sp>
          <p:nvSpPr>
            <p:cNvPr id="9" name="직사각형 8"/>
            <p:cNvSpPr/>
            <p:nvPr/>
          </p:nvSpPr>
          <p:spPr>
            <a:xfrm rot="5400000">
              <a:off x="-55243" y="2056633"/>
              <a:ext cx="275586" cy="1651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-2307679" y="4385221"/>
              <a:ext cx="4780457" cy="165100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-318550" y="300550"/>
              <a:ext cx="802200" cy="16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-246491" y="973391"/>
              <a:ext cx="658081" cy="1651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5400000">
              <a:off x="-399291" y="1660990"/>
              <a:ext cx="963682" cy="1651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3286" y="274638"/>
            <a:ext cx="1186542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7108371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1C7421-1023-4044-8AF5-0115FDDAE253}" type="datetime1">
              <a:rPr lang="ko-KR" altLang="en-US"/>
              <a:pPr>
                <a:defRPr lang="ko-KR" altLang="en-US"/>
              </a:pPr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151DA520-B2BD-4C52-AEE1-B6D14B5F78A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01BAA10-A09E-4BAD-8F26-F59F9BE2ABB5}" type="datetime1">
              <a:rPr lang="ko-KR" altLang="en-US"/>
              <a:pPr>
                <a:defRPr lang="ko-KR" altLang="en-US"/>
              </a:pPr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151DA520-B2BD-4C52-AEE1-B6D14B5F78A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화면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17358058-3378-45F4-849E-25EB15CA8A93}" type="datetime1">
              <a:rPr lang="ko-KR" altLang="en-US"/>
              <a:pPr>
                <a:defRPr lang="ko-KR" altLang="en-US"/>
              </a:pPr>
              <a:t>2016-12-11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3EA2D13-3D58-4C81-988B-6DA3BC7C040B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2" name="그룹 17"/>
          <p:cNvGrpSpPr/>
          <p:nvPr/>
        </p:nvGrpSpPr>
        <p:grpSpPr>
          <a:xfrm>
            <a:off x="8978900" y="1050"/>
            <a:ext cx="165100" cy="6858000"/>
            <a:chOff x="8978900" y="-18000"/>
            <a:chExt cx="165100" cy="6876000"/>
          </a:xfrm>
        </p:grpSpPr>
        <p:sp>
          <p:nvSpPr>
            <p:cNvPr id="19" name="직사각형 18"/>
            <p:cNvSpPr/>
            <p:nvPr/>
          </p:nvSpPr>
          <p:spPr>
            <a:xfrm rot="16200000">
              <a:off x="8923657" y="4618267"/>
              <a:ext cx="275586" cy="1651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16200000">
              <a:off x="6671221" y="2289679"/>
              <a:ext cx="4780457" cy="165100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 rot="16200000">
              <a:off x="8660350" y="6374350"/>
              <a:ext cx="802200" cy="16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6200000">
              <a:off x="8732409" y="5701509"/>
              <a:ext cx="658081" cy="1651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6200000">
              <a:off x="8579609" y="5013910"/>
              <a:ext cx="963682" cy="1651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0" y="1050"/>
            <a:ext cx="165100" cy="6858000"/>
            <a:chOff x="0" y="-18000"/>
            <a:chExt cx="165100" cy="6875999"/>
          </a:xfrm>
        </p:grpSpPr>
        <p:sp>
          <p:nvSpPr>
            <p:cNvPr id="25" name="직사각형 24"/>
            <p:cNvSpPr/>
            <p:nvPr/>
          </p:nvSpPr>
          <p:spPr>
            <a:xfrm rot="5400000">
              <a:off x="-55243" y="2056633"/>
              <a:ext cx="275586" cy="1651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 rot="5400000">
              <a:off x="-2307679" y="4385221"/>
              <a:ext cx="4780457" cy="165100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5400000">
              <a:off x="-318550" y="300550"/>
              <a:ext cx="802200" cy="16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5400000">
              <a:off x="-246491" y="973391"/>
              <a:ext cx="658081" cy="1651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5400000">
              <a:off x="-399291" y="1660990"/>
              <a:ext cx="963682" cy="1651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0" y="6248400"/>
            <a:ext cx="9144000" cy="609600"/>
            <a:chOff x="0" y="6248400"/>
            <a:chExt cx="9144000" cy="609600"/>
          </a:xfrm>
        </p:grpSpPr>
        <p:sp>
          <p:nvSpPr>
            <p:cNvPr id="8" name="직사각형 7"/>
            <p:cNvSpPr/>
            <p:nvPr/>
          </p:nvSpPr>
          <p:spPr>
            <a:xfrm>
              <a:off x="2685472" y="6248400"/>
              <a:ext cx="366486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86743" y="6248400"/>
              <a:ext cx="6357257" cy="609600"/>
            </a:xfrm>
            <a:prstGeom prst="rect">
              <a:avLst/>
            </a:prstGeom>
            <a:solidFill>
              <a:schemeClr val="accent1">
                <a:lumMod val="50000"/>
                <a:alpha val="7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6248400"/>
              <a:ext cx="1066800" cy="6096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90600" y="6248400"/>
              <a:ext cx="875145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701799" y="6248400"/>
              <a:ext cx="1281546" cy="6096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3" name="그룹 28"/>
          <p:cNvGrpSpPr/>
          <p:nvPr/>
        </p:nvGrpSpPr>
        <p:grpSpPr>
          <a:xfrm>
            <a:off x="0" y="0"/>
            <a:ext cx="9144000" cy="165100"/>
            <a:chOff x="0" y="0"/>
            <a:chExt cx="9144000" cy="165100"/>
          </a:xfrm>
        </p:grpSpPr>
        <p:sp>
          <p:nvSpPr>
            <p:cNvPr id="14" name="직사각형 13"/>
            <p:cNvSpPr/>
            <p:nvPr/>
          </p:nvSpPr>
          <p:spPr>
            <a:xfrm rot="10800000">
              <a:off x="6092042" y="0"/>
              <a:ext cx="366486" cy="1651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10800000">
              <a:off x="0" y="0"/>
              <a:ext cx="6357257" cy="165100"/>
            </a:xfrm>
            <a:prstGeom prst="rect">
              <a:avLst/>
            </a:prstGeom>
            <a:solidFill>
              <a:schemeClr val="accent1">
                <a:lumMod val="50000"/>
                <a:alpha val="7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10800000">
              <a:off x="8077200" y="0"/>
              <a:ext cx="1066800" cy="1651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0800000">
              <a:off x="7278255" y="0"/>
              <a:ext cx="875145" cy="1651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 rot="10800000">
              <a:off x="6160655" y="0"/>
              <a:ext cx="1281546" cy="1651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732314"/>
            <a:ext cx="7772400" cy="1201505"/>
          </a:xfrm>
        </p:spPr>
        <p:txBody>
          <a:bodyPr anchor="ctr"/>
          <a:lstStyle>
            <a:lvl1pPr algn="ctr">
              <a:defRPr sz="5400" b="0" cap="all">
                <a:solidFill>
                  <a:schemeClr val="tx2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3929066"/>
            <a:ext cx="7772400" cy="477834"/>
          </a:xfr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98FC97C4-6B48-4E23-8622-824FA576C638}" type="datetime1">
              <a:rPr lang="ko-KR" altLang="en-US"/>
              <a:pPr>
                <a:defRPr lang="ko-KR" altLang="en-US"/>
              </a:pPr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151DA520-B2BD-4C52-AEE1-B6D14B5F78A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49830"/>
            <a:ext cx="4038600" cy="47763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49830"/>
            <a:ext cx="4038600" cy="47763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419138E-9E16-4545-A75F-8CC439FA8461}" type="datetime1">
              <a:rPr lang="ko-KR" altLang="en-US"/>
              <a:pPr>
                <a:defRPr lang="ko-KR" altLang="en-US"/>
              </a:pPr>
              <a:t>2016-12-11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151DA520-B2BD-4C52-AEE1-B6D14B5F78A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D092B3B-38D5-4566-B116-D11A30E13BF5}" type="datetime1">
              <a:rPr lang="ko-KR" altLang="en-US"/>
              <a:pPr>
                <a:defRPr lang="ko-KR" altLang="en-US"/>
              </a:pPr>
              <a:t>2016-12-11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3EA2D13-3D58-4C81-988B-6DA3BC7C040B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457200" y="188890"/>
            <a:ext cx="8229600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6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300163"/>
            <a:ext cx="8229600" cy="4889622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AC6B901-48F2-47A7-9372-F1C330481E82}" type="datetime1">
              <a:rPr lang="ko-KR" altLang="en-US"/>
              <a:pPr>
                <a:defRPr lang="ko-KR" altLang="en-US"/>
              </a:pPr>
              <a:t>2016-12-11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3EA2D13-3D58-4C81-988B-6DA3BC7C040B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890"/>
            <a:ext cx="8229600" cy="80171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86190"/>
            <a:ext cx="4038600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sz="quarter" idx="13"/>
          </p:nvPr>
        </p:nvSpPr>
        <p:spPr>
          <a:xfrm>
            <a:off x="4648200" y="1286190"/>
            <a:ext cx="4038600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4"/>
          </p:nvPr>
        </p:nvSpPr>
        <p:spPr>
          <a:xfrm>
            <a:off x="457200" y="3829734"/>
            <a:ext cx="4038600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5"/>
          </p:nvPr>
        </p:nvSpPr>
        <p:spPr>
          <a:xfrm>
            <a:off x="4648200" y="3829734"/>
            <a:ext cx="4038600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CE64BCB-319E-4E1F-ACEF-3759601F72EB}" type="datetime1">
              <a:rPr lang="ko-KR" altLang="en-US"/>
              <a:pPr>
                <a:defRPr lang="ko-KR" altLang="en-US"/>
              </a:pPr>
              <a:t>2016-12-11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3EA2D13-3D58-4C81-988B-6DA3BC7C040B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273176" y="1300163"/>
            <a:ext cx="6524624" cy="391001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73176" y="5257800"/>
            <a:ext cx="6524624" cy="8048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86E6CDF-4321-43CD-BC03-71955125F6C2}" type="datetime1">
              <a:rPr lang="ko-KR" altLang="en-US"/>
              <a:pPr>
                <a:defRPr lang="ko-KR" altLang="en-US"/>
              </a:pPr>
              <a:t>2016-12-11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3EA2D13-3D58-4C81-988B-6DA3BC7C040B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890"/>
            <a:ext cx="8229600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직선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890"/>
            <a:ext cx="8229600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491397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 lang="ko-KR" altLang="en-US"/>
            </a:pPr>
            <a:fld id="{29CDC68B-64A2-476A-BC18-6B92D66850AF}" type="datetime1">
              <a:rPr lang="ko-KR" altLang="en-US"/>
              <a:pPr>
                <a:defRPr lang="ko-KR" altLang="en-US"/>
              </a:pPr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 lang="ko-KR" altLang="en-US"/>
            </a:pPr>
            <a:fld id="{83EA2D13-3D58-4C81-988B-6DA3BC7C040B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7" name="그룹 23"/>
          <p:cNvGrpSpPr/>
          <p:nvPr/>
        </p:nvGrpSpPr>
        <p:grpSpPr>
          <a:xfrm>
            <a:off x="8978900" y="1050"/>
            <a:ext cx="165100" cy="6858000"/>
            <a:chOff x="8978900" y="-18000"/>
            <a:chExt cx="165100" cy="6876000"/>
          </a:xfrm>
        </p:grpSpPr>
        <p:sp>
          <p:nvSpPr>
            <p:cNvPr id="12" name="직사각형 11"/>
            <p:cNvSpPr/>
            <p:nvPr/>
          </p:nvSpPr>
          <p:spPr>
            <a:xfrm rot="16200000">
              <a:off x="8923657" y="4618267"/>
              <a:ext cx="275586" cy="1651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6200000">
              <a:off x="6671221" y="2289679"/>
              <a:ext cx="4780457" cy="165100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6200000">
              <a:off x="8660350" y="6374350"/>
              <a:ext cx="802200" cy="16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16200000">
              <a:off x="8732409" y="5701509"/>
              <a:ext cx="658081" cy="1651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16200000">
              <a:off x="8579609" y="5013910"/>
              <a:ext cx="963682" cy="1651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21"/>
          <p:cNvGrpSpPr/>
          <p:nvPr/>
        </p:nvGrpSpPr>
        <p:grpSpPr>
          <a:xfrm>
            <a:off x="0" y="1050"/>
            <a:ext cx="165100" cy="6858000"/>
            <a:chOff x="0" y="-18000"/>
            <a:chExt cx="165100" cy="6875999"/>
          </a:xfrm>
        </p:grpSpPr>
        <p:sp>
          <p:nvSpPr>
            <p:cNvPr id="19" name="직사각형 18"/>
            <p:cNvSpPr/>
            <p:nvPr/>
          </p:nvSpPr>
          <p:spPr>
            <a:xfrm rot="5400000">
              <a:off x="-55243" y="2056633"/>
              <a:ext cx="275586" cy="1651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5400000">
              <a:off x="-2307679" y="4385221"/>
              <a:ext cx="4780457" cy="165100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 rot="5400000">
              <a:off x="-318550" y="300550"/>
              <a:ext cx="802200" cy="16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5400000">
              <a:off x="-246491" y="973391"/>
              <a:ext cx="658081" cy="1651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5400000">
              <a:off x="-399291" y="1660990"/>
              <a:ext cx="963682" cy="1651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b="0" kern="1200">
          <a:solidFill>
            <a:schemeClr val="tx2">
              <a:lumMod val="10000"/>
              <a:lumOff val="90000"/>
            </a:schemeClr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"/>
        <a:buChar char="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25475" indent="-244475" algn="l" defTabSz="914400" rtl="0" eaLnBrk="1" latinLnBrk="1" hangingPunct="1">
        <a:spcBef>
          <a:spcPct val="20000"/>
        </a:spcBef>
        <a:buClr>
          <a:schemeClr val="tx2">
            <a:lumMod val="90000"/>
            <a:lumOff val="10000"/>
          </a:schemeClr>
        </a:buClr>
        <a:buSzPct val="80000"/>
        <a:buFont typeface="Wingdings"/>
        <a:buChar char="l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87425" indent="-27146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SzPct val="100000"/>
        <a:buFont typeface="Wingdings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349375" indent="-271463" algn="l" defTabSz="914400" rtl="0" eaLnBrk="1" latinLnBrk="1" hangingPunct="1">
        <a:spcBef>
          <a:spcPct val="20000"/>
        </a:spcBef>
        <a:buClr>
          <a:schemeClr val="tx2">
            <a:lumMod val="90000"/>
            <a:lumOff val="10000"/>
          </a:schemeClr>
        </a:buClr>
        <a:buSzPct val="100000"/>
        <a:buFont typeface="Arial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701800" indent="-261938" algn="l" defTabSz="914400" rtl="0" eaLnBrk="1" latinLnBrk="1" hangingPunct="1">
        <a:spcBef>
          <a:spcPct val="20000"/>
        </a:spcBef>
        <a:buClr>
          <a:schemeClr val="tx1"/>
        </a:buClr>
        <a:buSzPct val="100000"/>
        <a:buFont typeface="Arial"/>
        <a:buChar char="»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066925" indent="-276225" algn="l" defTabSz="914400" rtl="0" eaLnBrk="1" latinLnBrk="1" hangingPunct="1">
        <a:spcBef>
          <a:spcPct val="20000"/>
        </a:spcBef>
        <a:buClr>
          <a:schemeClr val="tx1"/>
        </a:buClr>
        <a:buFont typeface="Tahoma"/>
        <a:buChar char="»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419350" indent="-266700" algn="l" defTabSz="914400" rtl="0" eaLnBrk="1" latinLnBrk="1" hangingPunct="1">
        <a:spcBef>
          <a:spcPct val="20000"/>
        </a:spcBef>
        <a:buClr>
          <a:schemeClr val="tx1"/>
        </a:buClr>
        <a:buFont typeface="Tahoma"/>
        <a:buChar char="»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781300" indent="-266700" algn="l" defTabSz="914400" rtl="0" eaLnBrk="1" latinLnBrk="1" hangingPunct="1">
        <a:spcBef>
          <a:spcPct val="20000"/>
        </a:spcBef>
        <a:buClr>
          <a:schemeClr val="tx1"/>
        </a:buClr>
        <a:buFont typeface="Tahoma"/>
        <a:buChar char="»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3141663" indent="-274638" algn="l" defTabSz="914400" rtl="0" eaLnBrk="1" latinLnBrk="1" hangingPunct="1">
        <a:spcBef>
          <a:spcPct val="20000"/>
        </a:spcBef>
        <a:buClr>
          <a:schemeClr val="tx1"/>
        </a:buClr>
        <a:buFont typeface="Tahoma"/>
        <a:buChar char="»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매장 관리 시스템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DATA BASE </a:t>
            </a:r>
            <a:r>
              <a:rPr lang="ko-KR" altLang="en-US"/>
              <a:t>최종 발표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		                       </a:t>
            </a:r>
            <a:r>
              <a:rPr lang="en-US" altLang="ko-KR">
                <a:solidFill>
                  <a:schemeClr val="tx1"/>
                </a:solidFill>
              </a:rPr>
              <a:t>B289047 </a:t>
            </a:r>
            <a:r>
              <a:rPr lang="ko-KR" altLang="en-US">
                <a:solidFill>
                  <a:schemeClr val="tx1"/>
                </a:solidFill>
              </a:rPr>
              <a:t>조완기</a:t>
            </a: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                                          </a:t>
            </a:r>
            <a:r>
              <a:rPr lang="en-US" altLang="ko-KR">
                <a:solidFill>
                  <a:schemeClr val="tx1"/>
                </a:solidFill>
              </a:rPr>
              <a:t>B289054 </a:t>
            </a:r>
            <a:r>
              <a:rPr lang="ko-KR" altLang="en-US">
                <a:solidFill>
                  <a:schemeClr val="tx1"/>
                </a:solidFill>
              </a:rPr>
              <a:t>손영준</a:t>
            </a: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                                          </a:t>
            </a:r>
            <a:r>
              <a:rPr lang="en-US" altLang="ko-KR">
                <a:solidFill>
                  <a:schemeClr val="tx1"/>
                </a:solidFill>
              </a:rPr>
              <a:t>B289064 </a:t>
            </a:r>
            <a:r>
              <a:rPr lang="ko-KR" altLang="en-US">
                <a:solidFill>
                  <a:schemeClr val="tx1"/>
                </a:solidFill>
              </a:rPr>
              <a:t>유수호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Relation Schema</a:t>
            </a:r>
            <a:r>
              <a:rPr lang="ko-KR" altLang="en-US"/>
              <a:t> - 수정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460373"/>
            <a:ext cx="8599714" cy="4989774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ko-KR" altLang="ko-KR" sz="2200" b="1">
                <a:ea typeface="함초롬바탕"/>
              </a:rPr>
              <a:t>CREATE TABLE</a:t>
            </a:r>
            <a:r>
              <a:rPr lang="ko-KR" altLang="ko-KR" sz="2200">
                <a:ea typeface="함초롬바탕"/>
              </a:rPr>
              <a:t> </a:t>
            </a:r>
            <a:r>
              <a:rPr lang="ko-KR" altLang="ko-KR" sz="2200">
                <a:latin typeface="함초롬바탕"/>
                <a:ea typeface="함초롬바탕"/>
              </a:rPr>
              <a:t>식자재</a:t>
            </a:r>
            <a:r>
              <a:rPr lang="ko-KR" altLang="en-US" sz="2200">
                <a:latin typeface="함초롬바탕"/>
                <a:ea typeface="함초롬바탕"/>
              </a:rPr>
              <a:t> 주문</a:t>
            </a:r>
            <a:r>
              <a:rPr lang="ko-KR" altLang="ko-KR" sz="2200">
                <a:latin typeface="함초롬바탕"/>
                <a:ea typeface="함초롬바탕"/>
              </a:rPr>
              <a:t> (</a:t>
            </a:r>
          </a:p>
          <a:p>
            <a:pPr marL="304800" lvl="2" indent="-304800">
              <a:buClr>
                <a:schemeClr val="accent6">
                  <a:lumMod val="75000"/>
                </a:schemeClr>
              </a:buClr>
              <a:buFont typeface="Wingdings"/>
              <a:buNone/>
              <a:defRPr lang="ko-KR" altLang="en-US"/>
            </a:pPr>
            <a:r>
              <a:rPr lang="ko-KR" altLang="en-US" sz="2200">
                <a:latin typeface="함초롬바탕"/>
                <a:ea typeface="함초롬바탕"/>
              </a:rPr>
              <a:t>		</a:t>
            </a:r>
            <a:r>
              <a:rPr lang="ko-KR" altLang="en-US" sz="2100">
                <a:latin typeface="함초롬바탕"/>
                <a:ea typeface="함초롬바탕"/>
              </a:rPr>
              <a:t>주문 번호</a:t>
            </a:r>
            <a:r>
              <a:rPr lang="ko-KR" altLang="ko-KR" sz="2100">
                <a:latin typeface="함초롬바탕"/>
                <a:ea typeface="함초롬바탕"/>
              </a:rPr>
              <a:t> </a:t>
            </a:r>
            <a:r>
              <a:rPr lang="en-US" altLang="ko-KR" sz="2100" b="1">
                <a:latin typeface="함초롬바탕"/>
                <a:ea typeface="함초롬바탕"/>
              </a:rPr>
              <a:t>INTEGER</a:t>
            </a:r>
            <a:r>
              <a:rPr lang="ko-KR" altLang="ko-KR" sz="2100">
                <a:latin typeface="함초롬바탕"/>
                <a:ea typeface="함초롬바탕"/>
              </a:rPr>
              <a:t> </a:t>
            </a:r>
            <a:r>
              <a:rPr lang="ko-KR" altLang="ko-KR" sz="2100" b="1">
                <a:solidFill>
                  <a:srgbClr val="FF0000"/>
                </a:solidFill>
                <a:latin typeface="함초롬바탕"/>
                <a:ea typeface="함초롬바탕"/>
              </a:rPr>
              <a:t>PRIMARY KEY</a:t>
            </a:r>
            <a:r>
              <a:rPr lang="ko-KR" altLang="ko-KR" sz="2100">
                <a:latin typeface="함초롬바탕"/>
                <a:ea typeface="함초롬바탕"/>
              </a:rPr>
              <a:t>,</a:t>
            </a:r>
          </a:p>
          <a:p>
            <a:pPr marL="304800" lvl="2" indent="-304800">
              <a:buClr>
                <a:schemeClr val="accent6">
                  <a:lumMod val="75000"/>
                </a:schemeClr>
              </a:buClr>
              <a:buFont typeface="Wingdings"/>
              <a:buNone/>
              <a:defRPr lang="ko-KR" altLang="en-US"/>
            </a:pPr>
            <a:r>
              <a:rPr lang="ko-KR" altLang="en-US" sz="2100">
                <a:latin typeface="함초롬바탕"/>
                <a:ea typeface="함초롬바탕"/>
              </a:rPr>
              <a:t>		개수 </a:t>
            </a:r>
            <a:r>
              <a:rPr lang="en-US" altLang="ko-KR" sz="2100" b="1">
                <a:latin typeface="함초롬바탕"/>
                <a:ea typeface="함초롬바탕"/>
              </a:rPr>
              <a:t>INTEGER</a:t>
            </a:r>
            <a:r>
              <a:rPr lang="ko-KR" altLang="ko-KR" sz="2100">
                <a:latin typeface="함초롬바탕"/>
                <a:ea typeface="함초롬바탕"/>
              </a:rPr>
              <a:t>,</a:t>
            </a:r>
          </a:p>
          <a:p>
            <a:pPr>
              <a:buNone/>
              <a:defRPr lang="ko-KR" altLang="en-US"/>
            </a:pPr>
            <a:r>
              <a:rPr lang="ko-KR" altLang="en-US" sz="2100">
                <a:latin typeface="함초롬바탕"/>
                <a:ea typeface="함초롬바탕"/>
              </a:rPr>
              <a:t>		누적된 가격 </a:t>
            </a:r>
            <a:r>
              <a:rPr lang="en-US" altLang="ko-KR" sz="2100">
                <a:latin typeface="함초롬바탕"/>
                <a:ea typeface="함초롬바탕"/>
              </a:rPr>
              <a:t>INTEGER</a:t>
            </a:r>
          </a:p>
          <a:p>
            <a:pPr>
              <a:buNone/>
              <a:defRPr lang="ko-KR" altLang="en-US"/>
            </a:pPr>
            <a:r>
              <a:rPr lang="ko-KR" altLang="en-US" sz="2100">
                <a:latin typeface="함초롬바탕"/>
                <a:ea typeface="함초롬바탕"/>
              </a:rPr>
              <a:t>		등록 번호</a:t>
            </a:r>
            <a:r>
              <a:rPr lang="ko-KR" altLang="ko-KR" sz="2100">
                <a:latin typeface="함초롬바탕"/>
                <a:ea typeface="함초롬바탕"/>
              </a:rPr>
              <a:t> </a:t>
            </a:r>
            <a:r>
              <a:rPr lang="ko-KR" altLang="ko-KR" sz="2100" b="1">
                <a:latin typeface="함초롬바탕"/>
                <a:ea typeface="함초롬바탕"/>
              </a:rPr>
              <a:t>CHAR(30)</a:t>
            </a:r>
            <a:r>
              <a:rPr lang="ko-KR" altLang="ko-KR" sz="2100">
                <a:latin typeface="함초롬바탕"/>
                <a:ea typeface="함초롬바탕"/>
              </a:rPr>
              <a:t>,</a:t>
            </a:r>
          </a:p>
          <a:p>
            <a:pPr>
              <a:buNone/>
              <a:defRPr lang="ko-KR" altLang="en-US"/>
            </a:pPr>
            <a:r>
              <a:rPr lang="ko-KR" altLang="en-US" sz="2100">
                <a:latin typeface="함초롬바탕"/>
                <a:ea typeface="함초롬바탕"/>
              </a:rPr>
              <a:t>		</a:t>
            </a:r>
            <a:r>
              <a:rPr lang="ko-KR" altLang="ko-KR" sz="2100" b="1">
                <a:solidFill>
                  <a:srgbClr val="0000FF"/>
                </a:solidFill>
                <a:latin typeface="함초롬바탕"/>
                <a:ea typeface="함초롬바탕"/>
              </a:rPr>
              <a:t>FOREIGN KEY</a:t>
            </a:r>
            <a:r>
              <a:rPr lang="ko-KR" altLang="ko-KR" sz="2100">
                <a:latin typeface="함초롬바탕"/>
                <a:ea typeface="함초롬바탕"/>
              </a:rPr>
              <a:t> (</a:t>
            </a:r>
            <a:r>
              <a:rPr lang="ko-KR" altLang="en-US" sz="2100">
                <a:latin typeface="함초롬바탕"/>
                <a:ea typeface="함초롬바탕"/>
              </a:rPr>
              <a:t>등록 번호</a:t>
            </a:r>
            <a:r>
              <a:rPr lang="ko-KR" altLang="ko-KR" sz="2100">
                <a:latin typeface="함초롬바탕"/>
                <a:ea typeface="함초롬바탕"/>
              </a:rPr>
              <a:t>) </a:t>
            </a:r>
            <a:r>
              <a:rPr lang="ko-KR" altLang="ko-KR" sz="2100" b="1">
                <a:solidFill>
                  <a:srgbClr val="0000FF"/>
                </a:solidFill>
                <a:latin typeface="함초롬바탕"/>
                <a:ea typeface="함초롬바탕"/>
              </a:rPr>
              <a:t>REFERENCES</a:t>
            </a:r>
            <a:r>
              <a:rPr lang="ko-KR" altLang="ko-KR" sz="2100">
                <a:latin typeface="함초롬바탕"/>
                <a:ea typeface="함초롬바탕"/>
              </a:rPr>
              <a:t> </a:t>
            </a:r>
            <a:r>
              <a:rPr lang="ko-KR" altLang="en-US" sz="2100">
                <a:latin typeface="함초롬바탕"/>
                <a:ea typeface="함초롬바탕"/>
              </a:rPr>
              <a:t>식자재 거래처</a:t>
            </a:r>
            <a:r>
              <a:rPr lang="ko-KR" altLang="ko-KR" sz="2100">
                <a:latin typeface="함초롬바탕"/>
                <a:ea typeface="함초롬바탕"/>
              </a:rPr>
              <a:t> );</a:t>
            </a:r>
          </a:p>
          <a:p>
            <a:pPr>
              <a:buNone/>
              <a:defRPr lang="ko-KR" altLang="en-US"/>
            </a:pPr>
            <a:endParaRPr lang="ko-KR" altLang="ko-KR" sz="2100">
              <a:latin typeface="함초롬바탕"/>
              <a:ea typeface="함초롬바탕"/>
            </a:endParaRPr>
          </a:p>
          <a:p>
            <a:pPr>
              <a:buNone/>
              <a:defRPr lang="ko-KR" altLang="en-US"/>
            </a:pPr>
            <a:r>
              <a:rPr lang="ko-KR" altLang="ko-KR" sz="2100" b="1">
                <a:ea typeface="함초롬바탕"/>
              </a:rPr>
              <a:t>CREATE TABLE</a:t>
            </a:r>
            <a:r>
              <a:rPr lang="ko-KR" altLang="ko-KR" sz="2100">
                <a:ea typeface="함초롬바탕"/>
              </a:rPr>
              <a:t> </a:t>
            </a:r>
            <a:r>
              <a:rPr lang="ko-KR" altLang="en-US" sz="2100">
                <a:latin typeface="함초롬바탕"/>
                <a:ea typeface="함초롬바탕"/>
              </a:rPr>
              <a:t>메뉴판</a:t>
            </a:r>
            <a:r>
              <a:rPr lang="ko-KR" altLang="ko-KR" sz="2100">
                <a:latin typeface="함초롬바탕"/>
                <a:ea typeface="함초롬바탕"/>
              </a:rPr>
              <a:t> (</a:t>
            </a:r>
          </a:p>
          <a:p>
            <a:pPr>
              <a:buNone/>
              <a:defRPr lang="ko-KR" altLang="en-US"/>
            </a:pPr>
            <a:r>
              <a:rPr lang="ko-KR" altLang="en-US" sz="2100">
                <a:latin typeface="함초롬바탕"/>
                <a:ea typeface="함초롬바탕"/>
              </a:rPr>
              <a:t>		메뉴</a:t>
            </a:r>
            <a:r>
              <a:rPr lang="ko-KR" altLang="ko-KR" sz="2100">
                <a:latin typeface="함초롬바탕"/>
                <a:ea typeface="함초롬바탕"/>
              </a:rPr>
              <a:t> </a:t>
            </a:r>
            <a:r>
              <a:rPr lang="ko-KR" altLang="ko-KR" sz="2100" b="1">
                <a:latin typeface="함초롬바탕"/>
                <a:ea typeface="함초롬바탕"/>
              </a:rPr>
              <a:t>CHAR(</a:t>
            </a:r>
            <a:r>
              <a:rPr lang="ko-KR" altLang="en-US" sz="2100" b="1">
                <a:latin typeface="함초롬바탕"/>
                <a:ea typeface="함초롬바탕"/>
              </a:rPr>
              <a:t>2</a:t>
            </a:r>
            <a:r>
              <a:rPr lang="ko-KR" altLang="ko-KR" sz="2100" b="1">
                <a:latin typeface="함초롬바탕"/>
                <a:ea typeface="함초롬바탕"/>
              </a:rPr>
              <a:t>0)</a:t>
            </a:r>
            <a:r>
              <a:rPr lang="ko-KR" altLang="en-US" sz="2100">
                <a:latin typeface="함초롬바탕"/>
                <a:ea typeface="함초롬바탕"/>
              </a:rPr>
              <a:t> </a:t>
            </a:r>
            <a:r>
              <a:rPr lang="ko-KR" altLang="ko-KR" sz="2100" b="1">
                <a:solidFill>
                  <a:srgbClr val="FF0000"/>
                </a:solidFill>
                <a:latin typeface="함초롬바탕"/>
                <a:ea typeface="함초롬바탕"/>
              </a:rPr>
              <a:t>PRIMARY KEY</a:t>
            </a:r>
            <a:r>
              <a:rPr lang="ko-KR" altLang="ko-KR" sz="2100">
                <a:latin typeface="함초롬바탕"/>
                <a:ea typeface="함초롬바탕"/>
              </a:rPr>
              <a:t>,</a:t>
            </a:r>
          </a:p>
          <a:p>
            <a:pPr marL="304800" lvl="2" indent="-304800">
              <a:buClr>
                <a:schemeClr val="accent6">
                  <a:lumMod val="75000"/>
                </a:schemeClr>
              </a:buClr>
              <a:buFont typeface="Wingdings"/>
              <a:buNone/>
              <a:defRPr lang="ko-KR" altLang="en-US"/>
            </a:pPr>
            <a:r>
              <a:rPr lang="ko-KR" altLang="en-US" sz="2100">
                <a:latin typeface="함초롬바탕"/>
                <a:ea typeface="함초롬바탕"/>
              </a:rPr>
              <a:t>		개수 </a:t>
            </a:r>
            <a:r>
              <a:rPr lang="en-US" altLang="ko-KR" sz="2100" b="1">
                <a:latin typeface="함초롬바탕"/>
                <a:ea typeface="함초롬바탕"/>
              </a:rPr>
              <a:t>INTEGER</a:t>
            </a:r>
            <a:r>
              <a:rPr lang="ko-KR" altLang="en-US" sz="2100" b="1">
                <a:latin typeface="함초롬바탕"/>
                <a:ea typeface="함초롬바탕"/>
              </a:rPr>
              <a:t> );</a:t>
            </a:r>
          </a:p>
          <a:p>
            <a:pPr>
              <a:buNone/>
              <a:defRPr lang="ko-KR" altLang="en-US"/>
            </a:pPr>
            <a:r>
              <a:rPr lang="ko-KR" altLang="en-US" sz="2100">
                <a:latin typeface="함초롬바탕"/>
                <a:ea typeface="함초롬바탕"/>
              </a:rPr>
              <a:t>	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Relation Schema</a:t>
            </a:r>
            <a:r>
              <a:rPr lang="ko-KR" altLang="en-US"/>
              <a:t> - 수정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463604"/>
            <a:ext cx="8599714" cy="4989774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ko-KR" altLang="ko-KR" sz="2200" b="1">
                <a:ea typeface="함초롬바탕"/>
              </a:rPr>
              <a:t>CREATE TABLE</a:t>
            </a:r>
            <a:r>
              <a:rPr lang="ko-KR" altLang="ko-KR" sz="2200">
                <a:ea typeface="함초롬바탕"/>
              </a:rPr>
              <a:t> </a:t>
            </a:r>
            <a:r>
              <a:rPr lang="ko-KR" altLang="ko-KR" sz="2200">
                <a:latin typeface="함초롬바탕"/>
                <a:ea typeface="함초롬바탕"/>
              </a:rPr>
              <a:t>사장 (</a:t>
            </a:r>
          </a:p>
          <a:p>
            <a:pPr>
              <a:buNone/>
              <a:defRPr lang="ko-KR" altLang="en-US"/>
            </a:pPr>
            <a:r>
              <a:rPr lang="ko-KR" altLang="en-US" sz="2100">
                <a:solidFill>
                  <a:schemeClr val="accent2">
                    <a:lumMod val="50000"/>
                  </a:schemeClr>
                </a:solidFill>
                <a:latin typeface="함초롬바탕"/>
                <a:ea typeface="함초롬바탕"/>
                <a:cs typeface="함초롬바탕"/>
              </a:rPr>
              <a:t>		</a:t>
            </a:r>
            <a:r>
              <a:rPr lang="ko-KR" altLang="ko-KR" sz="2100">
                <a:solidFill>
                  <a:schemeClr val="tx1"/>
                </a:solidFill>
                <a:latin typeface="함초롬바탕"/>
                <a:ea typeface="함초롬바탕"/>
                <a:cs typeface="함초롬바탕"/>
              </a:rPr>
              <a:t>사장ID</a:t>
            </a:r>
            <a:r>
              <a:rPr lang="ko-KR" altLang="ko-KR" sz="2100">
                <a:solidFill>
                  <a:schemeClr val="tx1"/>
                </a:solidFill>
                <a:latin typeface="함초롬바탕"/>
                <a:ea typeface="함초롬바탕"/>
              </a:rPr>
              <a:t> </a:t>
            </a:r>
            <a:r>
              <a:rPr lang="ko-KR" altLang="ko-KR" sz="2100" b="1">
                <a:latin typeface="함초롬바탕"/>
                <a:ea typeface="함초롬바탕"/>
              </a:rPr>
              <a:t>CHAR(20)</a:t>
            </a:r>
            <a:r>
              <a:rPr lang="ko-KR" altLang="ko-KR" sz="2100">
                <a:latin typeface="함초롬바탕"/>
                <a:ea typeface="함초롬바탕"/>
              </a:rPr>
              <a:t> </a:t>
            </a:r>
            <a:r>
              <a:rPr lang="ko-KR" altLang="ko-KR" sz="2100" b="1">
                <a:solidFill>
                  <a:srgbClr val="FF0000"/>
                </a:solidFill>
                <a:latin typeface="함초롬바탕"/>
                <a:ea typeface="함초롬바탕"/>
              </a:rPr>
              <a:t>PRIMARY KEY,</a:t>
            </a:r>
          </a:p>
          <a:p>
            <a:pPr>
              <a:buNone/>
              <a:defRPr lang="ko-KR" altLang="en-US"/>
            </a:pPr>
            <a:r>
              <a:rPr lang="ko-KR" altLang="en-US" sz="2100" b="1">
                <a:solidFill>
                  <a:srgbClr val="FF0000"/>
                </a:solidFill>
                <a:latin typeface="함초롬바탕"/>
                <a:ea typeface="함초롬바탕"/>
              </a:rPr>
              <a:t>		</a:t>
            </a:r>
            <a:r>
              <a:rPr lang="ko-KR" altLang="en-US" sz="2100">
                <a:solidFill>
                  <a:schemeClr val="tx1"/>
                </a:solidFill>
                <a:latin typeface="함초롬바탕"/>
                <a:ea typeface="함초롬바탕"/>
              </a:rPr>
              <a:t>사장</a:t>
            </a:r>
            <a:r>
              <a:rPr lang="en-US" altLang="ko-KR" sz="2100">
                <a:latin typeface="함초롬바탕"/>
                <a:ea typeface="함초롬바탕"/>
              </a:rPr>
              <a:t>PW</a:t>
            </a:r>
            <a:r>
              <a:rPr lang="ko-KR" altLang="ko-KR" sz="2100">
                <a:latin typeface="함초롬바탕"/>
                <a:ea typeface="함초롬바탕"/>
              </a:rPr>
              <a:t> </a:t>
            </a:r>
            <a:r>
              <a:rPr lang="ko-KR" altLang="ko-KR" sz="2100" b="1">
                <a:latin typeface="함초롬바탕"/>
                <a:ea typeface="함초롬바탕"/>
              </a:rPr>
              <a:t>CHAR(20)</a:t>
            </a:r>
            <a:r>
              <a:rPr lang="ko-KR" altLang="en-US" sz="2100" b="1">
                <a:latin typeface="함초롬바탕"/>
                <a:ea typeface="함초롬바탕"/>
              </a:rPr>
              <a:t>,</a:t>
            </a:r>
          </a:p>
          <a:p>
            <a:pPr>
              <a:buNone/>
              <a:defRPr lang="ko-KR" altLang="en-US"/>
            </a:pPr>
            <a:r>
              <a:rPr lang="ko-KR" altLang="en-US" sz="2100">
                <a:latin typeface="함초롬바탕"/>
                <a:ea typeface="함초롬바탕"/>
              </a:rPr>
              <a:t>		</a:t>
            </a:r>
            <a:r>
              <a:rPr lang="ko-KR" altLang="en-US" sz="2100">
                <a:solidFill>
                  <a:schemeClr val="tx1"/>
                </a:solidFill>
                <a:latin typeface="함초롬바탕"/>
                <a:ea typeface="함초롬바탕"/>
              </a:rPr>
              <a:t>사장</a:t>
            </a:r>
            <a:r>
              <a:rPr lang="ko-KR" altLang="ko-KR" sz="2100">
                <a:latin typeface="함초롬바탕"/>
                <a:ea typeface="함초롬바탕"/>
              </a:rPr>
              <a:t> 이름 </a:t>
            </a:r>
            <a:r>
              <a:rPr lang="ko-KR" altLang="ko-KR" sz="2100" b="1">
                <a:latin typeface="함초롬바탕"/>
                <a:ea typeface="함초롬바탕"/>
              </a:rPr>
              <a:t>CHAR(20)</a:t>
            </a:r>
            <a:r>
              <a:rPr lang="ko-KR" altLang="en-US" sz="2100" b="1">
                <a:latin typeface="함초롬바탕"/>
                <a:ea typeface="함초롬바탕"/>
              </a:rPr>
              <a:t> </a:t>
            </a:r>
            <a:r>
              <a:rPr lang="ko-KR" altLang="ko-KR" sz="2100">
                <a:latin typeface="함초롬바탕"/>
                <a:ea typeface="함초롬바탕"/>
              </a:rPr>
              <a:t>);</a:t>
            </a:r>
          </a:p>
          <a:p>
            <a:pPr>
              <a:buNone/>
              <a:defRPr lang="ko-KR" altLang="en-US"/>
            </a:pPr>
            <a:endParaRPr lang="ko-KR" altLang="ko-KR" sz="2100">
              <a:latin typeface="함초롬바탕"/>
              <a:ea typeface="함초롬바탕"/>
            </a:endParaRPr>
          </a:p>
          <a:p>
            <a:pPr>
              <a:buNone/>
              <a:defRPr lang="ko-KR" altLang="en-US"/>
            </a:pPr>
            <a:r>
              <a:rPr lang="ko-KR" altLang="ko-KR" sz="2200" b="1">
                <a:solidFill>
                  <a:schemeClr val="tx1"/>
                </a:solidFill>
                <a:ea typeface="함초롬바탕"/>
              </a:rPr>
              <a:t>CREATE TABLE</a:t>
            </a:r>
            <a:r>
              <a:rPr lang="ko-KR" altLang="ko-KR" sz="2200">
                <a:latin typeface="함초롬바탕"/>
                <a:ea typeface="함초롬바탕"/>
              </a:rPr>
              <a:t> 직원 </a:t>
            </a:r>
            <a:r>
              <a:rPr lang="ko-KR" altLang="ko-KR" sz="2200">
                <a:solidFill>
                  <a:schemeClr val="accent2">
                    <a:lumMod val="50000"/>
                  </a:schemeClr>
                </a:solidFill>
                <a:latin typeface="함초롬바탕"/>
                <a:ea typeface="함초롬바탕"/>
              </a:rPr>
              <a:t>(</a:t>
            </a:r>
          </a:p>
          <a:p>
            <a:pPr>
              <a:buNone/>
              <a:defRPr lang="ko-KR" altLang="en-US"/>
            </a:pPr>
            <a:r>
              <a:rPr lang="ko-KR" altLang="en-US" sz="2100">
                <a:latin typeface="함초롬바탕"/>
                <a:ea typeface="함초롬바탕"/>
              </a:rPr>
              <a:t>		</a:t>
            </a:r>
            <a:r>
              <a:rPr lang="ko-KR" altLang="ko-KR" sz="2100">
                <a:latin typeface="함초롬바탕"/>
                <a:ea typeface="함초롬바탕"/>
              </a:rPr>
              <a:t>사원 번호 </a:t>
            </a:r>
            <a:r>
              <a:rPr lang="ko-KR" altLang="ko-KR" sz="2100" b="1">
                <a:latin typeface="함초롬바탕"/>
                <a:ea typeface="함초롬바탕"/>
              </a:rPr>
              <a:t>CHAR(20)</a:t>
            </a:r>
            <a:r>
              <a:rPr lang="ko-KR" altLang="ko-KR" sz="2100" b="1">
                <a:solidFill>
                  <a:srgbClr val="FF0000"/>
                </a:solidFill>
                <a:latin typeface="함초롬바탕"/>
                <a:ea typeface="함초롬바탕"/>
              </a:rPr>
              <a:t> PRIMARY KEY</a:t>
            </a:r>
            <a:r>
              <a:rPr lang="ko-KR" altLang="ko-KR" sz="2100">
                <a:latin typeface="함초롬바탕"/>
                <a:ea typeface="함초롬바탕"/>
              </a:rPr>
              <a:t>,</a:t>
            </a:r>
          </a:p>
          <a:p>
            <a:pPr>
              <a:buNone/>
              <a:defRPr lang="ko-KR" altLang="en-US"/>
            </a:pPr>
            <a:r>
              <a:rPr lang="ko-KR" altLang="en-US" sz="2100">
                <a:latin typeface="함초롬바탕"/>
                <a:ea typeface="함초롬바탕"/>
              </a:rPr>
              <a:t>		</a:t>
            </a:r>
            <a:r>
              <a:rPr lang="ko-KR" altLang="ko-KR" sz="2100">
                <a:latin typeface="함초롬바탕"/>
                <a:ea typeface="함초롬바탕"/>
              </a:rPr>
              <a:t>휴무일 </a:t>
            </a:r>
            <a:r>
              <a:rPr lang="en-US" altLang="ko-KR" sz="2100" b="1">
                <a:latin typeface="함초롬바탕"/>
                <a:ea typeface="함초롬바탕"/>
              </a:rPr>
              <a:t>DATE</a:t>
            </a:r>
            <a:r>
              <a:rPr lang="ko-KR" altLang="ko-KR" sz="2100">
                <a:latin typeface="함초롬바탕"/>
                <a:ea typeface="함초롬바탕"/>
              </a:rPr>
              <a:t>,</a:t>
            </a:r>
          </a:p>
          <a:p>
            <a:pPr>
              <a:buNone/>
              <a:defRPr lang="ko-KR" altLang="en-US"/>
            </a:pPr>
            <a:r>
              <a:rPr lang="ko-KR" altLang="en-US" sz="2100">
                <a:latin typeface="함초롬바탕"/>
                <a:ea typeface="함초롬바탕"/>
              </a:rPr>
              <a:t>		</a:t>
            </a:r>
            <a:r>
              <a:rPr lang="ko-KR" altLang="ko-KR" sz="2100">
                <a:latin typeface="함초롬바탕"/>
                <a:ea typeface="함초롬바탕"/>
              </a:rPr>
              <a:t>월급 </a:t>
            </a:r>
            <a:r>
              <a:rPr lang="ko-KR" altLang="ko-KR" sz="2100" b="1">
                <a:latin typeface="함초롬바탕"/>
                <a:ea typeface="함초롬바탕"/>
              </a:rPr>
              <a:t>INTEGER</a:t>
            </a:r>
            <a:r>
              <a:rPr lang="ko-KR" altLang="ko-KR" sz="2100">
                <a:latin typeface="함초롬바탕"/>
                <a:ea typeface="함초롬바탕"/>
              </a:rPr>
              <a:t>,</a:t>
            </a:r>
          </a:p>
          <a:p>
            <a:pPr>
              <a:buNone/>
              <a:defRPr lang="ko-KR" altLang="en-US"/>
            </a:pPr>
            <a:r>
              <a:rPr lang="ko-KR" altLang="en-US" sz="2100">
                <a:latin typeface="함초롬바탕"/>
                <a:ea typeface="함초롬바탕"/>
              </a:rPr>
              <a:t>		</a:t>
            </a:r>
            <a:r>
              <a:rPr lang="ko-KR" altLang="ko-KR" sz="2100">
                <a:latin typeface="함초롬바탕"/>
                <a:ea typeface="함초롬바탕"/>
              </a:rPr>
              <a:t>이름</a:t>
            </a:r>
            <a:r>
              <a:rPr lang="ko-KR" altLang="ko-KR" sz="2100" b="1">
                <a:latin typeface="함초롬바탕"/>
                <a:ea typeface="함초롬바탕"/>
              </a:rPr>
              <a:t> CHAR(20)</a:t>
            </a:r>
            <a:r>
              <a:rPr lang="ko-KR" altLang="ko-KR" sz="2100">
                <a:latin typeface="함초롬바탕"/>
                <a:ea typeface="함초롬바탕"/>
              </a:rPr>
              <a:t>,</a:t>
            </a:r>
          </a:p>
          <a:p>
            <a:pPr>
              <a:buNone/>
              <a:defRPr lang="ko-KR" altLang="en-US"/>
            </a:pPr>
            <a:r>
              <a:rPr lang="en-US" altLang="ko-KR" sz="2100">
                <a:latin typeface="함초롬바탕"/>
                <a:ea typeface="함초롬바탕"/>
              </a:rPr>
              <a:t>		</a:t>
            </a:r>
            <a:r>
              <a:rPr lang="ko-KR" altLang="en-US" sz="2100">
                <a:latin typeface="함초롬바탕"/>
                <a:ea typeface="함초롬바탕"/>
              </a:rPr>
              <a:t>매장 등록 코드 </a:t>
            </a:r>
            <a:r>
              <a:rPr lang="ko-KR" altLang="ko-KR" sz="2100" b="1">
                <a:latin typeface="함초롬바탕"/>
                <a:ea typeface="함초롬바탕"/>
              </a:rPr>
              <a:t>CHAR(20)</a:t>
            </a:r>
            <a:r>
              <a:rPr lang="ko-KR" altLang="ko-KR" sz="2100">
                <a:latin typeface="함초롬바탕"/>
                <a:ea typeface="함초롬바탕"/>
              </a:rPr>
              <a:t>,</a:t>
            </a:r>
            <a:endParaRPr lang="en-US" altLang="ko-KR" sz="2100">
              <a:latin typeface="함초롬바탕"/>
              <a:ea typeface="함초롬바탕"/>
            </a:endParaRPr>
          </a:p>
          <a:p>
            <a:pPr marL="757238" indent="-196850">
              <a:buClr>
                <a:schemeClr val="tx1">
                  <a:lumMod val="65000"/>
                  <a:lumOff val="35000"/>
                </a:schemeClr>
              </a:buClr>
              <a:buFont typeface="Arial"/>
              <a:buNone/>
              <a:defRPr lang="ko-KR" altLang="en-US"/>
            </a:pPr>
            <a:r>
              <a:rPr lang="ko-KR" altLang="en-US" sz="2100" b="1">
                <a:solidFill>
                  <a:srgbClr val="0000FF"/>
                </a:solidFill>
                <a:latin typeface="함초롬바탕"/>
                <a:ea typeface="함초롬바탕"/>
              </a:rPr>
              <a:t>		</a:t>
            </a:r>
            <a:r>
              <a:rPr lang="ko-KR" altLang="ko-KR" sz="2100" b="1">
                <a:solidFill>
                  <a:srgbClr val="0000FF"/>
                </a:solidFill>
                <a:latin typeface="함초롬바탕"/>
                <a:ea typeface="함초롬바탕"/>
              </a:rPr>
              <a:t>FOREIGN KEY</a:t>
            </a:r>
            <a:r>
              <a:rPr lang="ko-KR" altLang="ko-KR" sz="2100">
                <a:latin typeface="함초롬바탕"/>
                <a:ea typeface="함초롬바탕"/>
              </a:rPr>
              <a:t> (매장 등록 코드) </a:t>
            </a:r>
            <a:r>
              <a:rPr lang="ko-KR" altLang="ko-KR" sz="2100" b="1">
                <a:solidFill>
                  <a:srgbClr val="0000FF"/>
                </a:solidFill>
                <a:latin typeface="함초롬바탕"/>
                <a:ea typeface="함초롬바탕"/>
              </a:rPr>
              <a:t>REFERENCES</a:t>
            </a:r>
            <a:r>
              <a:rPr lang="ko-KR" altLang="ko-KR" sz="2100">
                <a:latin typeface="함초롬바탕"/>
                <a:ea typeface="함초롬바탕"/>
              </a:rPr>
              <a:t> 매장 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Relation Schema</a:t>
            </a:r>
            <a:r>
              <a:rPr lang="ko-KR" altLang="en-US"/>
              <a:t> - 수정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463604"/>
            <a:ext cx="8599714" cy="4989774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ko-KR" altLang="ko-KR" sz="2200" b="1">
                <a:solidFill>
                  <a:schemeClr val="tx1"/>
                </a:solidFill>
                <a:ea typeface="함초롬바탕"/>
              </a:rPr>
              <a:t>CREATE TABLE</a:t>
            </a:r>
            <a:r>
              <a:rPr lang="ko-KR" altLang="ko-KR" sz="2200">
                <a:latin typeface="함초롬바탕"/>
                <a:ea typeface="함초롬바탕"/>
                <a:cs typeface="함초롬바탕"/>
              </a:rPr>
              <a:t> 매장 (</a:t>
            </a:r>
          </a:p>
          <a:p>
            <a:pPr>
              <a:buNone/>
              <a:defRPr lang="ko-KR" altLang="en-US"/>
            </a:pPr>
            <a:r>
              <a:rPr lang="ko-KR" altLang="en-US" sz="2100">
                <a:latin typeface="함초롬바탕"/>
                <a:ea typeface="함초롬바탕"/>
                <a:cs typeface="함초롬바탕"/>
              </a:rPr>
              <a:t>		</a:t>
            </a:r>
            <a:r>
              <a:rPr lang="ko-KR" altLang="ko-KR" sz="2100">
                <a:latin typeface="함초롬바탕"/>
                <a:ea typeface="함초롬바탕"/>
                <a:cs typeface="함초롬바탕"/>
              </a:rPr>
              <a:t>매장 등록 코드 </a:t>
            </a:r>
            <a:r>
              <a:rPr lang="ko-KR" altLang="ko-KR" sz="2100" b="1">
                <a:latin typeface="함초롬바탕"/>
                <a:ea typeface="함초롬바탕"/>
                <a:cs typeface="함초롬바탕"/>
              </a:rPr>
              <a:t>CHAR(</a:t>
            </a:r>
            <a:r>
              <a:rPr lang="ko-KR" altLang="en-US" sz="2100" b="1">
                <a:latin typeface="함초롬바탕"/>
                <a:ea typeface="함초롬바탕"/>
                <a:cs typeface="함초롬바탕"/>
              </a:rPr>
              <a:t>2</a:t>
            </a:r>
            <a:r>
              <a:rPr lang="ko-KR" altLang="ko-KR" sz="2100" b="1">
                <a:latin typeface="함초롬바탕"/>
                <a:ea typeface="함초롬바탕"/>
                <a:cs typeface="함초롬바탕"/>
              </a:rPr>
              <a:t>0)</a:t>
            </a:r>
            <a:r>
              <a:rPr lang="ko-KR" altLang="ko-KR" sz="2100" b="1">
                <a:solidFill>
                  <a:srgbClr val="FF0000"/>
                </a:solidFill>
                <a:latin typeface="함초롬바탕"/>
                <a:ea typeface="함초롬바탕"/>
              </a:rPr>
              <a:t> PRIMARY KEY</a:t>
            </a:r>
            <a:r>
              <a:rPr lang="ko-KR" altLang="ko-KR" sz="2100">
                <a:latin typeface="함초롬바탕"/>
                <a:ea typeface="함초롬바탕"/>
                <a:cs typeface="함초롬바탕"/>
              </a:rPr>
              <a:t>,</a:t>
            </a:r>
          </a:p>
          <a:p>
            <a:pPr>
              <a:buNone/>
              <a:defRPr lang="ko-KR" altLang="en-US"/>
            </a:pPr>
            <a:r>
              <a:rPr lang="ko-KR" altLang="en-US" sz="2100">
                <a:latin typeface="함초롬바탕"/>
                <a:ea typeface="함초롬바탕"/>
                <a:cs typeface="함초롬바탕"/>
              </a:rPr>
              <a:t>		</a:t>
            </a:r>
            <a:r>
              <a:rPr lang="ko-KR" altLang="ko-KR" sz="2100">
                <a:latin typeface="함초롬바탕"/>
                <a:ea typeface="함초롬바탕"/>
                <a:cs typeface="함초롬바탕"/>
              </a:rPr>
              <a:t>번호 </a:t>
            </a:r>
            <a:r>
              <a:rPr lang="ko-KR" altLang="ko-KR" sz="2100" b="1">
                <a:latin typeface="함초롬바탕"/>
                <a:ea typeface="함초롬바탕"/>
                <a:cs typeface="함초롬바탕"/>
              </a:rPr>
              <a:t>CHAR(20)</a:t>
            </a:r>
            <a:r>
              <a:rPr lang="ko-KR" altLang="ko-KR" sz="2100">
                <a:latin typeface="함초롬바탕"/>
                <a:ea typeface="함초롬바탕"/>
                <a:cs typeface="함초롬바탕"/>
              </a:rPr>
              <a:t>,</a:t>
            </a:r>
          </a:p>
          <a:p>
            <a:pPr>
              <a:buNone/>
              <a:defRPr lang="ko-KR" altLang="en-US"/>
            </a:pPr>
            <a:r>
              <a:rPr lang="ko-KR" altLang="en-US" sz="2100">
                <a:latin typeface="함초롬바탕"/>
                <a:ea typeface="함초롬바탕"/>
                <a:cs typeface="함초롬바탕"/>
              </a:rPr>
              <a:t>		</a:t>
            </a:r>
            <a:r>
              <a:rPr lang="ko-KR" altLang="ko-KR" sz="2100">
                <a:latin typeface="함초롬바탕"/>
                <a:ea typeface="함초롬바탕"/>
                <a:cs typeface="함초롬바탕"/>
              </a:rPr>
              <a:t>이름 </a:t>
            </a:r>
            <a:r>
              <a:rPr lang="ko-KR" altLang="ko-KR" sz="2100" b="1">
                <a:latin typeface="함초롬바탕"/>
                <a:ea typeface="함초롬바탕"/>
                <a:cs typeface="함초롬바탕"/>
              </a:rPr>
              <a:t>CHAR(20)</a:t>
            </a:r>
            <a:r>
              <a:rPr lang="ko-KR" altLang="ko-KR" sz="2100">
                <a:latin typeface="함초롬바탕"/>
                <a:ea typeface="함초롬바탕"/>
                <a:cs typeface="함초롬바탕"/>
              </a:rPr>
              <a:t>,</a:t>
            </a:r>
          </a:p>
          <a:p>
            <a:pPr>
              <a:buNone/>
              <a:defRPr lang="ko-KR" altLang="en-US"/>
            </a:pPr>
            <a:r>
              <a:rPr lang="en-US" altLang="ko-KR" sz="2100">
                <a:latin typeface="함초롬바탕"/>
                <a:ea typeface="함초롬바탕"/>
                <a:cs typeface="함초롬바탕"/>
              </a:rPr>
              <a:t>		</a:t>
            </a:r>
            <a:r>
              <a:rPr lang="ko-KR" altLang="en-US" sz="2100">
                <a:latin typeface="함초롬바탕"/>
                <a:ea typeface="함초롬바탕"/>
                <a:cs typeface="함초롬바탕"/>
              </a:rPr>
              <a:t>거리처 등록번호 </a:t>
            </a:r>
            <a:r>
              <a:rPr lang="ko-KR" altLang="ko-KR" sz="2100" b="1">
                <a:latin typeface="함초롬바탕"/>
                <a:ea typeface="함초롬바탕"/>
                <a:cs typeface="함초롬바탕"/>
              </a:rPr>
              <a:t>CHAR(20)</a:t>
            </a:r>
            <a:r>
              <a:rPr lang="ko-KR" altLang="ko-KR" sz="2100">
                <a:latin typeface="함초롬바탕"/>
                <a:ea typeface="함초롬바탕"/>
                <a:cs typeface="함초롬바탕"/>
              </a:rPr>
              <a:t>,</a:t>
            </a:r>
          </a:p>
          <a:p>
            <a:pPr>
              <a:buNone/>
              <a:defRPr lang="ko-KR" altLang="en-US"/>
            </a:pPr>
            <a:r>
              <a:rPr lang="ko-KR" altLang="en-US" sz="2100">
                <a:latin typeface="함초롬바탕"/>
                <a:ea typeface="함초롬바탕"/>
                <a:cs typeface="함초롬바탕"/>
              </a:rPr>
              <a:t>		사장 </a:t>
            </a:r>
            <a:r>
              <a:rPr lang="en-US" altLang="ko-KR" sz="2100">
                <a:latin typeface="함초롬바탕"/>
                <a:ea typeface="함초롬바탕"/>
                <a:cs typeface="함초롬바탕"/>
              </a:rPr>
              <a:t>ID </a:t>
            </a:r>
            <a:r>
              <a:rPr lang="ko-KR" altLang="ko-KR" sz="2100" b="1">
                <a:latin typeface="함초롬바탕"/>
                <a:ea typeface="함초롬바탕"/>
                <a:cs typeface="함초롬바탕"/>
              </a:rPr>
              <a:t>CHAR(20)</a:t>
            </a:r>
            <a:r>
              <a:rPr lang="ko-KR" altLang="ko-KR" sz="2100">
                <a:latin typeface="함초롬바탕"/>
                <a:ea typeface="함초롬바탕"/>
                <a:cs typeface="함초롬바탕"/>
              </a:rPr>
              <a:t>,</a:t>
            </a:r>
            <a:endParaRPr lang="en-US" altLang="ko-KR" sz="2100">
              <a:latin typeface="함초롬바탕"/>
              <a:ea typeface="함초롬바탕"/>
              <a:cs typeface="함초롬바탕"/>
            </a:endParaRPr>
          </a:p>
          <a:p>
            <a:pPr marL="757238" indent="-196850">
              <a:buClr>
                <a:schemeClr val="tx1">
                  <a:lumMod val="65000"/>
                  <a:lumOff val="35000"/>
                </a:schemeClr>
              </a:buClr>
              <a:buFont typeface="Arial"/>
              <a:buNone/>
              <a:defRPr lang="ko-KR" altLang="en-US"/>
            </a:pPr>
            <a:r>
              <a:rPr lang="ko-KR" altLang="en-US" sz="2100">
                <a:latin typeface="함초롬바탕"/>
                <a:ea typeface="함초롬바탕"/>
                <a:cs typeface="함초롬바탕"/>
              </a:rPr>
              <a:t>		</a:t>
            </a:r>
            <a:r>
              <a:rPr lang="ko-KR" altLang="ko-KR" sz="2100" b="1">
                <a:solidFill>
                  <a:srgbClr val="0000FF"/>
                </a:solidFill>
                <a:latin typeface="함초롬바탕"/>
                <a:ea typeface="함초롬바탕"/>
              </a:rPr>
              <a:t>FOREIGN KEY</a:t>
            </a:r>
            <a:r>
              <a:rPr lang="ko-KR" altLang="ko-KR" sz="2100">
                <a:latin typeface="함초롬바탕"/>
                <a:ea typeface="함초롬바탕"/>
              </a:rPr>
              <a:t> (</a:t>
            </a:r>
            <a:r>
              <a:rPr lang="ko-KR" altLang="en-US" sz="2100">
                <a:latin typeface="함초롬바탕"/>
                <a:ea typeface="함초롬바탕"/>
              </a:rPr>
              <a:t>거래처등록번호</a:t>
            </a:r>
            <a:r>
              <a:rPr lang="ko-KR" altLang="ko-KR" sz="2100">
                <a:latin typeface="함초롬바탕"/>
                <a:ea typeface="함초롬바탕"/>
              </a:rPr>
              <a:t>) </a:t>
            </a:r>
            <a:r>
              <a:rPr lang="ko-KR" altLang="ko-KR" sz="2100" b="1">
                <a:solidFill>
                  <a:srgbClr val="0000FF"/>
                </a:solidFill>
                <a:latin typeface="함초롬바탕"/>
                <a:ea typeface="함초롬바탕"/>
              </a:rPr>
              <a:t>REFERENCE</a:t>
            </a:r>
            <a:r>
              <a:rPr lang="ko-KR" altLang="ko-KR" sz="2100">
                <a:latin typeface="함초롬바탕"/>
                <a:ea typeface="함초롬바탕"/>
              </a:rPr>
              <a:t> </a:t>
            </a:r>
            <a:r>
              <a:rPr lang="ko-KR" altLang="en-US" sz="2100">
                <a:latin typeface="함초롬바탕"/>
                <a:ea typeface="함초롬바탕"/>
              </a:rPr>
              <a:t>식자재거래처,</a:t>
            </a:r>
          </a:p>
          <a:p>
            <a:pPr marL="757238" indent="-196850">
              <a:buClr>
                <a:schemeClr val="tx1">
                  <a:lumMod val="65000"/>
                  <a:lumOff val="35000"/>
                </a:schemeClr>
              </a:buClr>
              <a:buFont typeface="Arial"/>
              <a:buNone/>
              <a:defRPr lang="ko-KR" altLang="en-US"/>
            </a:pPr>
            <a:r>
              <a:rPr lang="ko-KR" altLang="en-US" sz="2100">
                <a:latin typeface="함초롬바탕"/>
                <a:ea typeface="함초롬바탕"/>
                <a:cs typeface="함초롬바탕"/>
              </a:rPr>
              <a:t>		</a:t>
            </a:r>
            <a:r>
              <a:rPr lang="ko-KR" altLang="ko-KR" sz="2100" b="1">
                <a:solidFill>
                  <a:srgbClr val="0000FF"/>
                </a:solidFill>
                <a:latin typeface="함초롬바탕"/>
                <a:ea typeface="함초롬바탕"/>
              </a:rPr>
              <a:t>FOREIGN KEY</a:t>
            </a:r>
            <a:r>
              <a:rPr lang="ko-KR" altLang="ko-KR" sz="2100">
                <a:latin typeface="함초롬바탕"/>
                <a:ea typeface="함초롬바탕"/>
              </a:rPr>
              <a:t> (</a:t>
            </a:r>
            <a:r>
              <a:rPr lang="ko-KR" altLang="en-US" sz="2100">
                <a:latin typeface="함초롬바탕"/>
                <a:ea typeface="함초롬바탕"/>
              </a:rPr>
              <a:t>사장</a:t>
            </a:r>
            <a:r>
              <a:rPr lang="en-US" altLang="ko-KR" sz="2100">
                <a:latin typeface="함초롬바탕"/>
                <a:ea typeface="함초롬바탕"/>
              </a:rPr>
              <a:t>ID</a:t>
            </a:r>
            <a:r>
              <a:rPr lang="ko-KR" altLang="ko-KR" sz="2100">
                <a:latin typeface="함초롬바탕"/>
                <a:ea typeface="함초롬바탕"/>
              </a:rPr>
              <a:t>) </a:t>
            </a:r>
            <a:r>
              <a:rPr lang="ko-KR" altLang="ko-KR" sz="2100" b="1">
                <a:solidFill>
                  <a:srgbClr val="0000FF"/>
                </a:solidFill>
                <a:latin typeface="함초롬바탕"/>
                <a:ea typeface="함초롬바탕"/>
              </a:rPr>
              <a:t>REFERENCE</a:t>
            </a:r>
            <a:r>
              <a:rPr lang="ko-KR" altLang="ko-KR" sz="2100">
                <a:latin typeface="함초롬바탕"/>
                <a:ea typeface="함초롬바탕"/>
              </a:rPr>
              <a:t> </a:t>
            </a:r>
            <a:r>
              <a:rPr lang="ko-KR" altLang="en-US" sz="2100">
                <a:latin typeface="함초롬바탕"/>
                <a:ea typeface="함초롬바탕"/>
              </a:rPr>
              <a:t>사장 </a:t>
            </a:r>
            <a:r>
              <a:rPr lang="ko-KR" altLang="ko-KR" sz="2100">
                <a:latin typeface="함초롬바탕"/>
                <a:ea typeface="함초롬바탕"/>
                <a:cs typeface="함초롬바탕"/>
              </a:rPr>
              <a:t>);</a:t>
            </a:r>
          </a:p>
          <a:p>
            <a:pPr>
              <a:defRPr lang="ko-KR" altLang="en-US"/>
            </a:pPr>
            <a:endParaRPr lang="ko-KR" altLang="ko-KR" sz="2200" b="1" i="0" kern="1200">
              <a:latin typeface="+mn-lt"/>
              <a:ea typeface="함초롬바탕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Relation Schema</a:t>
            </a:r>
            <a:r>
              <a:rPr lang="ko-KR" altLang="en-US"/>
              <a:t> - 수정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463604"/>
            <a:ext cx="8599714" cy="4989774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ko-KR" altLang="ko-KR" sz="2200" b="1">
                <a:solidFill>
                  <a:schemeClr val="tx1"/>
                </a:solidFill>
                <a:ea typeface="함초롬바탕"/>
              </a:rPr>
              <a:t>CREATE TABLE</a:t>
            </a:r>
            <a:r>
              <a:rPr lang="ko-KR" altLang="ko-KR" sz="2200">
                <a:latin typeface="함초롬바탕"/>
                <a:ea typeface="함초롬바탕"/>
              </a:rPr>
              <a:t> 사용자 (</a:t>
            </a:r>
          </a:p>
          <a:p>
            <a:pPr>
              <a:buNone/>
              <a:defRPr lang="ko-KR" altLang="en-US"/>
            </a:pPr>
            <a:r>
              <a:rPr lang="ko-KR" altLang="en-US" sz="2100">
                <a:latin typeface="함초롬바탕"/>
                <a:ea typeface="함초롬바탕"/>
              </a:rPr>
              <a:t>		주문번호 </a:t>
            </a:r>
            <a:r>
              <a:rPr lang="en-US" altLang="ko-KR" sz="2100" b="1">
                <a:latin typeface="함초롬바탕"/>
                <a:ea typeface="함초롬바탕"/>
              </a:rPr>
              <a:t>INTEGER </a:t>
            </a:r>
            <a:r>
              <a:rPr lang="ko-KR" altLang="ko-KR" sz="2100" b="1">
                <a:solidFill>
                  <a:srgbClr val="FF0000"/>
                </a:solidFill>
                <a:latin typeface="함초롬바탕"/>
                <a:ea typeface="함초롬바탕"/>
              </a:rPr>
              <a:t>PRIMARY KEY</a:t>
            </a:r>
            <a:r>
              <a:rPr lang="ko-KR" altLang="ko-KR" sz="2100">
                <a:latin typeface="함초롬바탕"/>
                <a:ea typeface="함초롬바탕"/>
              </a:rPr>
              <a:t>,</a:t>
            </a:r>
            <a:endParaRPr lang="en-US" altLang="ko-KR" sz="2100" b="1">
              <a:latin typeface="함초롬바탕"/>
              <a:ea typeface="함초롬바탕"/>
            </a:endParaRPr>
          </a:p>
          <a:p>
            <a:pPr>
              <a:buNone/>
              <a:defRPr lang="ko-KR" altLang="en-US"/>
            </a:pPr>
            <a:r>
              <a:rPr lang="ko-KR" altLang="en-US" sz="2100">
                <a:latin typeface="함초롬바탕"/>
                <a:ea typeface="함초롬바탕"/>
              </a:rPr>
              <a:t>		주소 </a:t>
            </a:r>
            <a:r>
              <a:rPr lang="ko-KR" altLang="ko-KR" sz="2100" b="1">
                <a:latin typeface="함초롬바탕"/>
                <a:ea typeface="함초롬바탕"/>
              </a:rPr>
              <a:t>CHAR(20)</a:t>
            </a:r>
            <a:r>
              <a:rPr lang="en-US" altLang="ko-KR" sz="2100">
                <a:latin typeface="함초롬바탕"/>
                <a:ea typeface="함초롬바탕"/>
              </a:rPr>
              <a:t>,</a:t>
            </a:r>
          </a:p>
          <a:p>
            <a:pPr>
              <a:buNone/>
              <a:defRPr lang="ko-KR" altLang="en-US"/>
            </a:pPr>
            <a:r>
              <a:rPr lang="en-US" altLang="ko-KR" sz="2100">
                <a:latin typeface="함초롬바탕"/>
                <a:ea typeface="함초롬바탕"/>
              </a:rPr>
              <a:t>		</a:t>
            </a:r>
            <a:r>
              <a:rPr lang="ko-KR" altLang="en-US" sz="2100">
                <a:latin typeface="함초롬바탕"/>
                <a:ea typeface="함초롬바탕"/>
              </a:rPr>
              <a:t>메뉴</a:t>
            </a:r>
            <a:r>
              <a:rPr lang="ko-KR" altLang="ko-KR" sz="2100">
                <a:latin typeface="함초롬바탕"/>
                <a:ea typeface="함초롬바탕"/>
              </a:rPr>
              <a:t> </a:t>
            </a:r>
            <a:r>
              <a:rPr lang="ko-KR" altLang="ko-KR" sz="2100" b="1">
                <a:latin typeface="함초롬바탕"/>
                <a:ea typeface="함초롬바탕"/>
              </a:rPr>
              <a:t>CHAR(20)</a:t>
            </a:r>
            <a:r>
              <a:rPr lang="en-US" altLang="ko-KR" sz="2100" b="1">
                <a:latin typeface="함초롬바탕"/>
                <a:ea typeface="함초롬바탕"/>
              </a:rPr>
              <a:t>,</a:t>
            </a:r>
            <a:r>
              <a:rPr lang="ko-KR" altLang="ko-KR" sz="2100">
                <a:solidFill>
                  <a:schemeClr val="accent2">
                    <a:lumMod val="50000"/>
                  </a:schemeClr>
                </a:solidFill>
                <a:latin typeface="함초롬바탕"/>
                <a:ea typeface="함초롬바탕"/>
                <a:cs typeface="함초롬바탕"/>
              </a:rPr>
              <a:t> </a:t>
            </a:r>
          </a:p>
          <a:p>
            <a:pPr>
              <a:buNone/>
              <a:defRPr lang="ko-KR" altLang="en-US"/>
            </a:pPr>
            <a:r>
              <a:rPr lang="ko-KR" altLang="en-US" sz="2100">
                <a:latin typeface="함초롬바탕"/>
                <a:ea typeface="함초롬바탕"/>
              </a:rPr>
              <a:t>		개수</a:t>
            </a:r>
            <a:r>
              <a:rPr lang="ko-KR" altLang="ko-KR" sz="2100">
                <a:latin typeface="함초롬바탕"/>
                <a:ea typeface="함초롬바탕"/>
              </a:rPr>
              <a:t> </a:t>
            </a:r>
            <a:r>
              <a:rPr lang="en-US" altLang="ko-KR" sz="2100" b="1">
                <a:latin typeface="함초롬바탕"/>
                <a:ea typeface="함초롬바탕"/>
              </a:rPr>
              <a:t>INTEGER,</a:t>
            </a:r>
          </a:p>
          <a:p>
            <a:pPr>
              <a:buNone/>
              <a:defRPr lang="ko-KR" altLang="en-US"/>
            </a:pPr>
            <a:r>
              <a:rPr lang="en-US" altLang="ko-KR" sz="2100" b="1">
                <a:latin typeface="함초롬바탕"/>
                <a:ea typeface="함초롬바탕"/>
              </a:rPr>
              <a:t>		</a:t>
            </a:r>
            <a:r>
              <a:rPr lang="ko-KR" altLang="en-US" sz="2100">
                <a:latin typeface="함초롬바탕"/>
                <a:ea typeface="함초롬바탕"/>
              </a:rPr>
              <a:t>매장 등록 코드 </a:t>
            </a:r>
            <a:r>
              <a:rPr lang="ko-KR" altLang="ko-KR" sz="2100" b="1">
                <a:latin typeface="함초롬바탕"/>
                <a:ea typeface="함초롬바탕"/>
              </a:rPr>
              <a:t>CHAR(20)</a:t>
            </a:r>
            <a:r>
              <a:rPr lang="en-US" altLang="ko-KR" sz="2100" b="1">
                <a:latin typeface="함초롬바탕"/>
                <a:ea typeface="함초롬바탕"/>
              </a:rPr>
              <a:t>,</a:t>
            </a:r>
            <a:r>
              <a:rPr lang="ko-KR" altLang="en-US" sz="2100">
                <a:latin typeface="함초롬바탕"/>
                <a:ea typeface="함초롬바탕"/>
              </a:rPr>
              <a:t>   </a:t>
            </a:r>
          </a:p>
          <a:p>
            <a:pPr marL="757238" indent="-196850">
              <a:buClr>
                <a:schemeClr val="tx1">
                  <a:lumMod val="65000"/>
                  <a:lumOff val="35000"/>
                </a:schemeClr>
              </a:buClr>
              <a:buFont typeface="Arial"/>
              <a:buNone/>
              <a:defRPr lang="ko-KR" altLang="en-US"/>
            </a:pPr>
            <a:r>
              <a:rPr lang="ko-KR" altLang="en-US" sz="2100">
                <a:latin typeface="함초롬바탕"/>
                <a:ea typeface="함초롬바탕"/>
              </a:rPr>
              <a:t>		</a:t>
            </a:r>
            <a:r>
              <a:rPr lang="ko-KR" altLang="ko-KR" sz="2100" b="1">
                <a:solidFill>
                  <a:srgbClr val="0000FF"/>
                </a:solidFill>
                <a:latin typeface="함초롬바탕"/>
                <a:ea typeface="함초롬바탕"/>
              </a:rPr>
              <a:t>FOREIGN KEY</a:t>
            </a:r>
            <a:r>
              <a:rPr lang="ko-KR" altLang="ko-KR" sz="2100">
                <a:latin typeface="함초롬바탕"/>
                <a:ea typeface="함초롬바탕"/>
              </a:rPr>
              <a:t> (매장 등록 코드) </a:t>
            </a:r>
            <a:r>
              <a:rPr lang="ko-KR" altLang="ko-KR" sz="2100" b="1">
                <a:solidFill>
                  <a:srgbClr val="0000FF"/>
                </a:solidFill>
                <a:latin typeface="함초롬바탕"/>
                <a:ea typeface="함초롬바탕"/>
              </a:rPr>
              <a:t>REFERENCE</a:t>
            </a:r>
            <a:r>
              <a:rPr lang="ko-KR" altLang="ko-KR" sz="2100">
                <a:latin typeface="함초롬바탕"/>
                <a:ea typeface="함초롬바탕"/>
              </a:rPr>
              <a:t> 매장 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Relation Schema</a:t>
            </a:r>
            <a:r>
              <a:rPr lang="ko-KR" altLang="en-US"/>
              <a:t> - 수정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463604"/>
            <a:ext cx="8599714" cy="4989774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ko-KR" altLang="ko-KR" sz="2200" b="1" dirty="0">
                <a:solidFill>
                  <a:schemeClr val="tx1"/>
                </a:solidFill>
                <a:ea typeface="함초롬바탕"/>
              </a:rPr>
              <a:t>CREATE TABLE</a:t>
            </a:r>
            <a:r>
              <a:rPr lang="ko-KR" altLang="ko-KR" sz="2200" dirty="0">
                <a:latin typeface="함초롬바탕"/>
                <a:ea typeface="함초롬바탕"/>
              </a:rPr>
              <a:t> </a:t>
            </a:r>
            <a:r>
              <a:rPr lang="ko-KR" altLang="en-US" sz="2200" dirty="0">
                <a:latin typeface="함초롬바탕"/>
                <a:ea typeface="함초롬바탕"/>
              </a:rPr>
              <a:t>가계부</a:t>
            </a:r>
            <a:r>
              <a:rPr lang="ko-KR" altLang="ko-KR" sz="2200" dirty="0">
                <a:latin typeface="함초롬바탕"/>
                <a:ea typeface="함초롬바탕"/>
              </a:rPr>
              <a:t> (</a:t>
            </a:r>
          </a:p>
          <a:p>
            <a:pPr>
              <a:buNone/>
              <a:defRPr lang="ko-KR" altLang="en-US"/>
            </a:pPr>
            <a:r>
              <a:rPr lang="ko-KR" altLang="en-US" sz="2100" dirty="0">
                <a:latin typeface="함초롬바탕"/>
                <a:ea typeface="함초롬바탕"/>
              </a:rPr>
              <a:t>		</a:t>
            </a:r>
            <a:r>
              <a:rPr lang="ko-KR" altLang="en-US" sz="2100" dirty="0" err="1">
                <a:latin typeface="함초롬바탕"/>
                <a:ea typeface="함초롬바탕"/>
              </a:rPr>
              <a:t>가계부번호</a:t>
            </a:r>
            <a:r>
              <a:rPr lang="ko-KR" altLang="en-US" sz="2100" dirty="0">
                <a:latin typeface="함초롬바탕"/>
                <a:ea typeface="함초롬바탕"/>
              </a:rPr>
              <a:t> </a:t>
            </a:r>
            <a:r>
              <a:rPr lang="en-US" altLang="ko-KR" sz="2100" b="1" dirty="0">
                <a:latin typeface="함초롬바탕"/>
                <a:ea typeface="함초롬바탕"/>
              </a:rPr>
              <a:t>INTEGER </a:t>
            </a:r>
            <a:r>
              <a:rPr lang="ko-KR" altLang="ko-KR" sz="2100" b="1" dirty="0">
                <a:solidFill>
                  <a:srgbClr val="FF0000"/>
                </a:solidFill>
                <a:latin typeface="함초롬바탕"/>
                <a:ea typeface="함초롬바탕"/>
              </a:rPr>
              <a:t>PRIMARY KEY</a:t>
            </a:r>
            <a:r>
              <a:rPr lang="ko-KR" altLang="ko-KR" sz="2100" dirty="0">
                <a:latin typeface="함초롬바탕"/>
                <a:ea typeface="함초롬바탕"/>
              </a:rPr>
              <a:t>,</a:t>
            </a:r>
          </a:p>
          <a:p>
            <a:pPr>
              <a:buNone/>
              <a:defRPr lang="ko-KR" altLang="en-US"/>
            </a:pPr>
            <a:r>
              <a:rPr lang="ko-KR" altLang="en-US" sz="2100" dirty="0">
                <a:latin typeface="함초롬바탕"/>
                <a:ea typeface="함초롬바탕"/>
              </a:rPr>
              <a:t>		</a:t>
            </a:r>
            <a:r>
              <a:rPr lang="ko-KR" altLang="en-US" sz="2100" dirty="0" err="1">
                <a:latin typeface="함초롬바탕"/>
                <a:ea typeface="함초롬바탕"/>
              </a:rPr>
              <a:t>총수익</a:t>
            </a:r>
            <a:r>
              <a:rPr lang="ko-KR" altLang="en-US" sz="2100" dirty="0">
                <a:latin typeface="함초롬바탕"/>
                <a:ea typeface="함초롬바탕"/>
              </a:rPr>
              <a:t> </a:t>
            </a:r>
            <a:r>
              <a:rPr lang="en-US" altLang="ko-KR" sz="2100" b="1" dirty="0">
                <a:latin typeface="함초롬바탕"/>
                <a:ea typeface="함초롬바탕"/>
              </a:rPr>
              <a:t>INTEGER,</a:t>
            </a:r>
          </a:p>
          <a:p>
            <a:pPr>
              <a:buNone/>
              <a:defRPr lang="ko-KR" altLang="en-US"/>
            </a:pPr>
            <a:r>
              <a:rPr lang="en-US" altLang="ko-KR" sz="2100" b="1" dirty="0">
                <a:latin typeface="함초롬바탕"/>
                <a:ea typeface="함초롬바탕"/>
              </a:rPr>
              <a:t>		</a:t>
            </a:r>
            <a:r>
              <a:rPr lang="ko-KR" altLang="en-US" sz="2100" dirty="0">
                <a:latin typeface="함초롬바탕"/>
                <a:ea typeface="함초롬바탕"/>
              </a:rPr>
              <a:t>판매량 </a:t>
            </a:r>
            <a:r>
              <a:rPr lang="en-US" altLang="ko-KR" sz="2100" b="1" dirty="0">
                <a:latin typeface="함초롬바탕"/>
                <a:ea typeface="함초롬바탕"/>
              </a:rPr>
              <a:t>INTEGER,</a:t>
            </a:r>
          </a:p>
          <a:p>
            <a:pPr>
              <a:buNone/>
              <a:defRPr lang="ko-KR" altLang="en-US"/>
            </a:pPr>
            <a:r>
              <a:rPr lang="en-US" altLang="ko-KR" sz="2100" dirty="0">
                <a:latin typeface="함초롬바탕"/>
                <a:ea typeface="함초롬바탕"/>
              </a:rPr>
              <a:t>		</a:t>
            </a:r>
            <a:r>
              <a:rPr lang="ko-KR" altLang="en-US" sz="2100" dirty="0">
                <a:latin typeface="함초롬바탕"/>
                <a:ea typeface="함초롬바탕"/>
              </a:rPr>
              <a:t>임대료</a:t>
            </a:r>
            <a:r>
              <a:rPr lang="ko-KR" altLang="ko-KR" sz="2100" dirty="0">
                <a:latin typeface="함초롬바탕"/>
                <a:ea typeface="함초롬바탕"/>
              </a:rPr>
              <a:t> </a:t>
            </a:r>
            <a:r>
              <a:rPr lang="en-US" altLang="ko-KR" sz="2100" b="1" dirty="0">
                <a:latin typeface="함초롬바탕"/>
                <a:ea typeface="함초롬바탕"/>
              </a:rPr>
              <a:t>INTEGER,</a:t>
            </a:r>
            <a:r>
              <a:rPr lang="ko-KR" altLang="ko-KR" sz="2100" dirty="0">
                <a:solidFill>
                  <a:schemeClr val="accent2">
                    <a:lumMod val="50000"/>
                  </a:schemeClr>
                </a:solidFill>
                <a:latin typeface="함초롬바탕"/>
                <a:ea typeface="함초롬바탕"/>
                <a:cs typeface="함초롬바탕"/>
              </a:rPr>
              <a:t> </a:t>
            </a:r>
          </a:p>
          <a:p>
            <a:pPr>
              <a:buNone/>
              <a:defRPr lang="ko-KR" altLang="en-US"/>
            </a:pPr>
            <a:r>
              <a:rPr lang="ko-KR" altLang="en-US" sz="2100" dirty="0">
                <a:latin typeface="함초롬바탕"/>
                <a:ea typeface="함초롬바탕"/>
              </a:rPr>
              <a:t>		월급</a:t>
            </a:r>
            <a:r>
              <a:rPr lang="ko-KR" altLang="ko-KR" sz="2100" dirty="0">
                <a:latin typeface="함초롬바탕"/>
                <a:ea typeface="함초롬바탕"/>
              </a:rPr>
              <a:t> </a:t>
            </a:r>
            <a:r>
              <a:rPr lang="en-US" altLang="ko-KR" sz="2100" b="1" dirty="0">
                <a:latin typeface="함초롬바탕"/>
                <a:ea typeface="함초롬바탕"/>
              </a:rPr>
              <a:t>INTEGER,</a:t>
            </a:r>
          </a:p>
          <a:p>
            <a:pPr>
              <a:buNone/>
              <a:defRPr lang="ko-KR" altLang="en-US"/>
            </a:pPr>
            <a:r>
              <a:rPr lang="en-US" altLang="ko-KR" sz="2100" b="1" dirty="0">
                <a:latin typeface="함초롬바탕"/>
                <a:ea typeface="함초롬바탕"/>
              </a:rPr>
              <a:t>		</a:t>
            </a:r>
            <a:r>
              <a:rPr lang="ko-KR" altLang="en-US" sz="2100" dirty="0" err="1">
                <a:latin typeface="함초롬바탕"/>
                <a:ea typeface="함초롬바탕"/>
              </a:rPr>
              <a:t>총재료비</a:t>
            </a:r>
            <a:r>
              <a:rPr lang="ko-KR" altLang="en-US" sz="2100" b="1" dirty="0">
                <a:latin typeface="함초롬바탕"/>
                <a:ea typeface="함초롬바탕"/>
              </a:rPr>
              <a:t> </a:t>
            </a:r>
            <a:r>
              <a:rPr lang="en-US" altLang="ko-KR" sz="2100" b="1" dirty="0">
                <a:latin typeface="함초롬바탕"/>
                <a:ea typeface="함초롬바탕"/>
              </a:rPr>
              <a:t>INTEGER</a:t>
            </a:r>
            <a:r>
              <a:rPr lang="ko-KR" altLang="en-US" sz="2100" b="1" dirty="0">
                <a:latin typeface="함초롬바탕"/>
                <a:ea typeface="함초롬바탕"/>
              </a:rPr>
              <a:t>,</a:t>
            </a:r>
            <a:r>
              <a:rPr lang="en-US" altLang="ko-KR" sz="2100" b="1" dirty="0">
                <a:latin typeface="함초롬바탕"/>
                <a:ea typeface="함초롬바탕"/>
              </a:rPr>
              <a:t> </a:t>
            </a:r>
          </a:p>
          <a:p>
            <a:pPr>
              <a:buNone/>
              <a:defRPr lang="ko-KR" altLang="en-US"/>
            </a:pPr>
            <a:r>
              <a:rPr lang="ko-KR" altLang="en-US" sz="2100" dirty="0">
                <a:latin typeface="함초롬바탕"/>
                <a:ea typeface="함초롬바탕"/>
              </a:rPr>
              <a:t>		매장 등록 코드 </a:t>
            </a:r>
            <a:r>
              <a:rPr lang="ko-KR" altLang="ko-KR" sz="2100" b="1" dirty="0">
                <a:latin typeface="함초롬바탕"/>
                <a:ea typeface="함초롬바탕"/>
              </a:rPr>
              <a:t>CHAR(20)</a:t>
            </a:r>
            <a:r>
              <a:rPr lang="en-US" altLang="ko-KR" sz="2100" b="1" dirty="0">
                <a:latin typeface="함초롬바탕"/>
                <a:ea typeface="함초롬바탕"/>
              </a:rPr>
              <a:t>,</a:t>
            </a:r>
            <a:r>
              <a:rPr lang="ko-KR" altLang="en-US" sz="2100" dirty="0">
                <a:latin typeface="함초롬바탕"/>
                <a:ea typeface="함초롬바탕"/>
              </a:rPr>
              <a:t>   </a:t>
            </a:r>
          </a:p>
          <a:p>
            <a:pPr marL="757238" indent="-196850">
              <a:buClr>
                <a:schemeClr val="tx1">
                  <a:lumMod val="65000"/>
                  <a:lumOff val="35000"/>
                </a:schemeClr>
              </a:buClr>
              <a:buFont typeface="Arial"/>
              <a:buNone/>
              <a:defRPr lang="ko-KR" altLang="en-US"/>
            </a:pPr>
            <a:r>
              <a:rPr lang="ko-KR" altLang="en-US" sz="2100" dirty="0">
                <a:latin typeface="함초롬바탕"/>
                <a:ea typeface="함초롬바탕"/>
              </a:rPr>
              <a:t>		</a:t>
            </a:r>
            <a:r>
              <a:rPr lang="ko-KR" altLang="ko-KR" sz="2100" b="1" dirty="0">
                <a:solidFill>
                  <a:srgbClr val="0000FF"/>
                </a:solidFill>
                <a:latin typeface="함초롬바탕"/>
                <a:ea typeface="함초롬바탕"/>
              </a:rPr>
              <a:t>FOREIGN KEY</a:t>
            </a:r>
            <a:r>
              <a:rPr lang="ko-KR" altLang="ko-KR" sz="2100" dirty="0">
                <a:latin typeface="함초롬바탕"/>
                <a:ea typeface="함초롬바탕"/>
              </a:rPr>
              <a:t> (매장 등록 코드) </a:t>
            </a:r>
            <a:r>
              <a:rPr lang="ko-KR" altLang="ko-KR" sz="2100" b="1" dirty="0">
                <a:solidFill>
                  <a:srgbClr val="0000FF"/>
                </a:solidFill>
                <a:latin typeface="함초롬바탕"/>
                <a:ea typeface="함초롬바탕"/>
              </a:rPr>
              <a:t>REFERENCE</a:t>
            </a:r>
            <a:r>
              <a:rPr lang="ko-KR" altLang="ko-KR" sz="2100" dirty="0">
                <a:latin typeface="함초롬바탕"/>
                <a:ea typeface="함초롬바탕"/>
              </a:rPr>
              <a:t> 매장 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SQL</a:t>
            </a:r>
            <a:r>
              <a:rPr lang="ko-KR" altLang="en-US"/>
              <a:t>구현 - </a:t>
            </a:r>
            <a:r>
              <a:rPr lang="en-US" altLang="ko-KR"/>
              <a:t>AutoSet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1"/>
            <a:ext cx="8229600" cy="486910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ko-KR" altLang="en-US" sz="1800" dirty="0"/>
              <a:t>- </a:t>
            </a:r>
            <a:r>
              <a:rPr lang="en-US" altLang="ko-KR" sz="1800" dirty="0"/>
              <a:t>Relation Schema</a:t>
            </a:r>
            <a:r>
              <a:rPr lang="ko-KR" altLang="en-US" sz="1800" dirty="0"/>
              <a:t>를 토대로 </a:t>
            </a:r>
            <a:r>
              <a:rPr lang="en-US" altLang="ko-KR" sz="1800" dirty="0" err="1"/>
              <a:t>AutoSet</a:t>
            </a:r>
            <a:r>
              <a:rPr lang="ko-KR" altLang="en-US" sz="1800" dirty="0"/>
              <a:t>을 써서 구현한 모습입니다.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772771"/>
            <a:ext cx="8229600" cy="486910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361950" indent="-36195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"/>
              <a:buChar char="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5475" indent="-244475" algn="l" defTabSz="914400" rtl="0" eaLnBrk="1" latinLnBrk="1" hangingPunct="1">
              <a:spcBef>
                <a:spcPct val="20000"/>
              </a:spcBef>
              <a:buClr>
                <a:schemeClr val="tx2">
                  <a:lumMod val="90000"/>
                  <a:lumOff val="10000"/>
                </a:schemeClr>
              </a:buClr>
              <a:buSzPct val="80000"/>
              <a:buFont typeface="Wingdings"/>
              <a:buChar char="l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87425" indent="-271463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SzPct val="100000"/>
              <a:buFont typeface="Wingdings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49375" indent="-271463" algn="l" defTabSz="914400" rtl="0" eaLnBrk="1" latinLnBrk="1" hangingPunct="1">
              <a:spcBef>
                <a:spcPct val="20000"/>
              </a:spcBef>
              <a:buClr>
                <a:schemeClr val="tx2">
                  <a:lumMod val="90000"/>
                  <a:lumOff val="10000"/>
                </a:schemeClr>
              </a:buClr>
              <a:buSzPct val="100000"/>
              <a:buFont typeface="Arial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01800" indent="-261938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SzPct val="100000"/>
              <a:buFont typeface="Arial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66925" indent="-276225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Tahoma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419350" indent="-2667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Tahoma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781300" indent="-2667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Tahoma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141663" indent="-274638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Tahoma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/>
              <a:buNone/>
              <a:defRPr lang="ko-KR" altLang="en-US"/>
            </a:pPr>
            <a:r>
              <a:rPr lang="ko-KR" altLang="en-US" sz="2000" b="1" dirty="0" smtClean="0"/>
              <a:t>전체적인 데이터 테이블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34802"/>
          <a:stretch/>
        </p:blipFill>
        <p:spPr>
          <a:xfrm>
            <a:off x="477729" y="2309623"/>
            <a:ext cx="8146544" cy="356771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SQL</a:t>
            </a:r>
            <a:r>
              <a:rPr lang="ko-KR" altLang="en-US"/>
              <a:t>구현 - </a:t>
            </a:r>
            <a:r>
              <a:rPr lang="en-US" altLang="ko-KR"/>
              <a:t>AutoSet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1"/>
            <a:ext cx="8229600" cy="486910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ko-KR" altLang="en-US" sz="1800" dirty="0"/>
              <a:t>- </a:t>
            </a:r>
            <a:r>
              <a:rPr lang="en-US" altLang="ko-KR" sz="1800" dirty="0"/>
              <a:t>Relation Schema</a:t>
            </a:r>
            <a:r>
              <a:rPr lang="ko-KR" altLang="en-US" sz="1800" dirty="0"/>
              <a:t>를 토대로 </a:t>
            </a:r>
            <a:r>
              <a:rPr lang="en-US" altLang="ko-KR" sz="1800" dirty="0" err="1"/>
              <a:t>AutoSet</a:t>
            </a:r>
            <a:r>
              <a:rPr lang="ko-KR" altLang="en-US" sz="1800" dirty="0"/>
              <a:t>을 써서 구현한 모습입니다.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772771"/>
            <a:ext cx="3200400" cy="486910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361950" indent="-36195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"/>
              <a:buChar char="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5475" indent="-244475" algn="l" defTabSz="914400" rtl="0" eaLnBrk="1" latinLnBrk="1" hangingPunct="1">
              <a:spcBef>
                <a:spcPct val="20000"/>
              </a:spcBef>
              <a:buClr>
                <a:schemeClr val="tx2">
                  <a:lumMod val="90000"/>
                  <a:lumOff val="10000"/>
                </a:schemeClr>
              </a:buClr>
              <a:buSzPct val="80000"/>
              <a:buFont typeface="Wingdings"/>
              <a:buChar char="l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87425" indent="-271463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SzPct val="100000"/>
              <a:buFont typeface="Wingdings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49375" indent="-271463" algn="l" defTabSz="914400" rtl="0" eaLnBrk="1" latinLnBrk="1" hangingPunct="1">
              <a:spcBef>
                <a:spcPct val="20000"/>
              </a:spcBef>
              <a:buClr>
                <a:schemeClr val="tx2">
                  <a:lumMod val="90000"/>
                  <a:lumOff val="10000"/>
                </a:schemeClr>
              </a:buClr>
              <a:buSzPct val="100000"/>
              <a:buFont typeface="Arial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01800" indent="-261938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SzPct val="100000"/>
              <a:buFont typeface="Arial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66925" indent="-276225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Tahoma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419350" indent="-2667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Tahoma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781300" indent="-2667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Tahoma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141663" indent="-274638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Tahoma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/>
              <a:buNone/>
              <a:defRPr lang="ko-KR" altLang="en-US"/>
            </a:pPr>
            <a:r>
              <a:rPr lang="ko-KR" altLang="en-US" sz="2000" b="1" dirty="0" smtClean="0"/>
              <a:t>식자재 거래처</a:t>
            </a:r>
            <a:endParaRPr lang="ko-KR" altLang="en-US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59682"/>
            <a:ext cx="3394701" cy="11214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4907" b="13354"/>
          <a:stretch/>
        </p:blipFill>
        <p:spPr>
          <a:xfrm>
            <a:off x="4572000" y="2271202"/>
            <a:ext cx="2592360" cy="1098424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4572000" y="1772771"/>
            <a:ext cx="3200400" cy="486910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361950" indent="-36195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"/>
              <a:buChar char="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5475" indent="-244475" algn="l" defTabSz="914400" rtl="0" eaLnBrk="1" latinLnBrk="1" hangingPunct="1">
              <a:spcBef>
                <a:spcPct val="20000"/>
              </a:spcBef>
              <a:buClr>
                <a:schemeClr val="tx2">
                  <a:lumMod val="90000"/>
                  <a:lumOff val="10000"/>
                </a:schemeClr>
              </a:buClr>
              <a:buSzPct val="80000"/>
              <a:buFont typeface="Wingdings"/>
              <a:buChar char="l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87425" indent="-271463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SzPct val="100000"/>
              <a:buFont typeface="Wingdings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49375" indent="-271463" algn="l" defTabSz="914400" rtl="0" eaLnBrk="1" latinLnBrk="1" hangingPunct="1">
              <a:spcBef>
                <a:spcPct val="20000"/>
              </a:spcBef>
              <a:buClr>
                <a:schemeClr val="tx2">
                  <a:lumMod val="90000"/>
                  <a:lumOff val="10000"/>
                </a:schemeClr>
              </a:buClr>
              <a:buSzPct val="100000"/>
              <a:buFont typeface="Arial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01800" indent="-261938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SzPct val="100000"/>
              <a:buFont typeface="Arial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66925" indent="-276225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Tahoma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419350" indent="-2667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Tahoma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781300" indent="-2667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Tahoma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141663" indent="-274638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Tahoma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/>
              <a:buNone/>
              <a:defRPr lang="ko-KR" altLang="en-US"/>
            </a:pPr>
            <a:r>
              <a:rPr lang="ko-KR" altLang="en-US" sz="2000" b="1" dirty="0" smtClean="0"/>
              <a:t>식자재 주문</a:t>
            </a:r>
            <a:endParaRPr lang="ko-KR" altLang="en-US" sz="2000" b="1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7200" y="4293120"/>
            <a:ext cx="3200400" cy="486910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361950" indent="-36195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"/>
              <a:buChar char="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5475" indent="-244475" algn="l" defTabSz="914400" rtl="0" eaLnBrk="1" latinLnBrk="1" hangingPunct="1">
              <a:spcBef>
                <a:spcPct val="20000"/>
              </a:spcBef>
              <a:buClr>
                <a:schemeClr val="tx2">
                  <a:lumMod val="90000"/>
                  <a:lumOff val="10000"/>
                </a:schemeClr>
              </a:buClr>
              <a:buSzPct val="80000"/>
              <a:buFont typeface="Wingdings"/>
              <a:buChar char="l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87425" indent="-271463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SzPct val="100000"/>
              <a:buFont typeface="Wingdings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49375" indent="-271463" algn="l" defTabSz="914400" rtl="0" eaLnBrk="1" latinLnBrk="1" hangingPunct="1">
              <a:spcBef>
                <a:spcPct val="20000"/>
              </a:spcBef>
              <a:buClr>
                <a:schemeClr val="tx2">
                  <a:lumMod val="90000"/>
                  <a:lumOff val="10000"/>
                </a:schemeClr>
              </a:buClr>
              <a:buSzPct val="100000"/>
              <a:buFont typeface="Arial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01800" indent="-261938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SzPct val="100000"/>
              <a:buFont typeface="Arial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66925" indent="-276225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Tahoma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419350" indent="-2667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Tahoma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781300" indent="-2667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Tahoma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141663" indent="-274638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Tahoma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/>
              <a:buNone/>
              <a:defRPr lang="ko-KR" altLang="en-US"/>
            </a:pPr>
            <a:r>
              <a:rPr lang="ko-KR" altLang="en-US" sz="2000" b="1" dirty="0" smtClean="0"/>
              <a:t>메뉴</a:t>
            </a:r>
            <a:endParaRPr lang="ko-KR" altLang="en-US" sz="20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4780030"/>
            <a:ext cx="1295400" cy="11144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800" y="4780030"/>
            <a:ext cx="2057400" cy="638175"/>
          </a:xfrm>
          <a:prstGeom prst="rect">
            <a:avLst/>
          </a:prstGeom>
        </p:spPr>
      </p:pic>
      <p:sp>
        <p:nvSpPr>
          <p:cNvPr id="13" name="내용 개체 틀 2"/>
          <p:cNvSpPr txBox="1">
            <a:spLocks/>
          </p:cNvSpPr>
          <p:nvPr/>
        </p:nvSpPr>
        <p:spPr>
          <a:xfrm>
            <a:off x="2971800" y="4293120"/>
            <a:ext cx="3200400" cy="486910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361950" indent="-36195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"/>
              <a:buChar char="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5475" indent="-244475" algn="l" defTabSz="914400" rtl="0" eaLnBrk="1" latinLnBrk="1" hangingPunct="1">
              <a:spcBef>
                <a:spcPct val="20000"/>
              </a:spcBef>
              <a:buClr>
                <a:schemeClr val="tx2">
                  <a:lumMod val="90000"/>
                  <a:lumOff val="10000"/>
                </a:schemeClr>
              </a:buClr>
              <a:buSzPct val="80000"/>
              <a:buFont typeface="Wingdings"/>
              <a:buChar char="l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87425" indent="-271463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SzPct val="100000"/>
              <a:buFont typeface="Wingdings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49375" indent="-271463" algn="l" defTabSz="914400" rtl="0" eaLnBrk="1" latinLnBrk="1" hangingPunct="1">
              <a:spcBef>
                <a:spcPct val="20000"/>
              </a:spcBef>
              <a:buClr>
                <a:schemeClr val="tx2">
                  <a:lumMod val="90000"/>
                  <a:lumOff val="10000"/>
                </a:schemeClr>
              </a:buClr>
              <a:buSzPct val="100000"/>
              <a:buFont typeface="Arial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01800" indent="-261938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SzPct val="100000"/>
              <a:buFont typeface="Arial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66925" indent="-276225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Tahoma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419350" indent="-2667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Tahoma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781300" indent="-2667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Tahoma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141663" indent="-274638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Tahoma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/>
              <a:buNone/>
              <a:defRPr lang="ko-KR" altLang="en-US"/>
            </a:pPr>
            <a:r>
              <a:rPr lang="ko-KR" altLang="en-US" sz="2000" b="1" dirty="0" smtClean="0"/>
              <a:t>사장</a:t>
            </a:r>
            <a:endParaRPr lang="ko-KR" altLang="en-US" sz="2000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6950" y="4842225"/>
            <a:ext cx="2609850" cy="1047750"/>
          </a:xfrm>
          <a:prstGeom prst="rect">
            <a:avLst/>
          </a:prstGeom>
        </p:spPr>
      </p:pic>
      <p:sp>
        <p:nvSpPr>
          <p:cNvPr id="15" name="내용 개체 틀 2"/>
          <p:cNvSpPr txBox="1">
            <a:spLocks/>
          </p:cNvSpPr>
          <p:nvPr/>
        </p:nvSpPr>
        <p:spPr>
          <a:xfrm>
            <a:off x="5943600" y="4202065"/>
            <a:ext cx="3200400" cy="486910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361950" indent="-36195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"/>
              <a:buChar char="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5475" indent="-244475" algn="l" defTabSz="914400" rtl="0" eaLnBrk="1" latinLnBrk="1" hangingPunct="1">
              <a:spcBef>
                <a:spcPct val="20000"/>
              </a:spcBef>
              <a:buClr>
                <a:schemeClr val="tx2">
                  <a:lumMod val="90000"/>
                  <a:lumOff val="10000"/>
                </a:schemeClr>
              </a:buClr>
              <a:buSzPct val="80000"/>
              <a:buFont typeface="Wingdings"/>
              <a:buChar char="l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87425" indent="-271463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SzPct val="100000"/>
              <a:buFont typeface="Wingdings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49375" indent="-271463" algn="l" defTabSz="914400" rtl="0" eaLnBrk="1" latinLnBrk="1" hangingPunct="1">
              <a:spcBef>
                <a:spcPct val="20000"/>
              </a:spcBef>
              <a:buClr>
                <a:schemeClr val="tx2">
                  <a:lumMod val="90000"/>
                  <a:lumOff val="10000"/>
                </a:schemeClr>
              </a:buClr>
              <a:buSzPct val="100000"/>
              <a:buFont typeface="Arial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01800" indent="-261938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SzPct val="100000"/>
              <a:buFont typeface="Arial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66925" indent="-276225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Tahoma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419350" indent="-2667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Tahoma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781300" indent="-2667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Tahoma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141663" indent="-274638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Tahoma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/>
              <a:buNone/>
              <a:defRPr lang="ko-KR" altLang="en-US"/>
            </a:pPr>
            <a:r>
              <a:rPr lang="ko-KR" altLang="en-US" sz="2000" b="1" dirty="0" smtClean="0"/>
              <a:t>직원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56496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SQL</a:t>
            </a:r>
            <a:r>
              <a:rPr lang="ko-KR" altLang="en-US"/>
              <a:t>구현 - </a:t>
            </a:r>
            <a:r>
              <a:rPr lang="en-US" altLang="ko-KR"/>
              <a:t>AutoSet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1"/>
            <a:ext cx="8229600" cy="486910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ko-KR" altLang="en-US" sz="1800" dirty="0"/>
              <a:t>- </a:t>
            </a:r>
            <a:r>
              <a:rPr lang="en-US" altLang="ko-KR" sz="1800" dirty="0"/>
              <a:t>Relation Schema</a:t>
            </a:r>
            <a:r>
              <a:rPr lang="ko-KR" altLang="en-US" sz="1800" dirty="0"/>
              <a:t>를 토대로 </a:t>
            </a:r>
            <a:r>
              <a:rPr lang="en-US" altLang="ko-KR" sz="1800" dirty="0" err="1"/>
              <a:t>AutoSet</a:t>
            </a:r>
            <a:r>
              <a:rPr lang="ko-KR" altLang="en-US" sz="1800" dirty="0"/>
              <a:t>을 써서 구현한 모습입니다.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772771"/>
            <a:ext cx="3200400" cy="486910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361950" indent="-36195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"/>
              <a:buChar char="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5475" indent="-244475" algn="l" defTabSz="914400" rtl="0" eaLnBrk="1" latinLnBrk="1" hangingPunct="1">
              <a:spcBef>
                <a:spcPct val="20000"/>
              </a:spcBef>
              <a:buClr>
                <a:schemeClr val="tx2">
                  <a:lumMod val="90000"/>
                  <a:lumOff val="10000"/>
                </a:schemeClr>
              </a:buClr>
              <a:buSzPct val="80000"/>
              <a:buFont typeface="Wingdings"/>
              <a:buChar char="l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87425" indent="-271463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SzPct val="100000"/>
              <a:buFont typeface="Wingdings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49375" indent="-271463" algn="l" defTabSz="914400" rtl="0" eaLnBrk="1" latinLnBrk="1" hangingPunct="1">
              <a:spcBef>
                <a:spcPct val="20000"/>
              </a:spcBef>
              <a:buClr>
                <a:schemeClr val="tx2">
                  <a:lumMod val="90000"/>
                  <a:lumOff val="10000"/>
                </a:schemeClr>
              </a:buClr>
              <a:buSzPct val="100000"/>
              <a:buFont typeface="Arial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01800" indent="-261938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SzPct val="100000"/>
              <a:buFont typeface="Arial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66925" indent="-276225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Tahoma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419350" indent="-2667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Tahoma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781300" indent="-2667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Tahoma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141663" indent="-274638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Tahoma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/>
              <a:buNone/>
              <a:defRPr lang="ko-KR" altLang="en-US"/>
            </a:pPr>
            <a:r>
              <a:rPr lang="ko-KR" altLang="en-US" sz="2000" b="1" dirty="0" smtClean="0"/>
              <a:t>매장</a:t>
            </a:r>
            <a:endParaRPr lang="ko-KR" altLang="en-US" sz="2000" b="1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572000" y="1772771"/>
            <a:ext cx="3200400" cy="486910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361950" indent="-36195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"/>
              <a:buChar char="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5475" indent="-244475" algn="l" defTabSz="914400" rtl="0" eaLnBrk="1" latinLnBrk="1" hangingPunct="1">
              <a:spcBef>
                <a:spcPct val="20000"/>
              </a:spcBef>
              <a:buClr>
                <a:schemeClr val="tx2">
                  <a:lumMod val="90000"/>
                  <a:lumOff val="10000"/>
                </a:schemeClr>
              </a:buClr>
              <a:buSzPct val="80000"/>
              <a:buFont typeface="Wingdings"/>
              <a:buChar char="l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87425" indent="-271463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SzPct val="100000"/>
              <a:buFont typeface="Wingdings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49375" indent="-271463" algn="l" defTabSz="914400" rtl="0" eaLnBrk="1" latinLnBrk="1" hangingPunct="1">
              <a:spcBef>
                <a:spcPct val="20000"/>
              </a:spcBef>
              <a:buClr>
                <a:schemeClr val="tx2">
                  <a:lumMod val="90000"/>
                  <a:lumOff val="10000"/>
                </a:schemeClr>
              </a:buClr>
              <a:buSzPct val="100000"/>
              <a:buFont typeface="Arial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01800" indent="-261938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SzPct val="100000"/>
              <a:buFont typeface="Arial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66925" indent="-276225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Tahoma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419350" indent="-2667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Tahoma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781300" indent="-2667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Tahoma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141663" indent="-274638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Tahoma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/>
              <a:buNone/>
              <a:defRPr lang="ko-KR" altLang="en-US"/>
            </a:pPr>
            <a:r>
              <a:rPr lang="ko-KR" altLang="en-US" sz="2000" b="1" dirty="0" smtClean="0"/>
              <a:t>사용자</a:t>
            </a:r>
            <a:endParaRPr lang="ko-KR" altLang="en-US" sz="2000" b="1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2971800" y="4293120"/>
            <a:ext cx="3200400" cy="486910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361950" indent="-36195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"/>
              <a:buChar char="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5475" indent="-244475" algn="l" defTabSz="914400" rtl="0" eaLnBrk="1" latinLnBrk="1" hangingPunct="1">
              <a:spcBef>
                <a:spcPct val="20000"/>
              </a:spcBef>
              <a:buClr>
                <a:schemeClr val="tx2">
                  <a:lumMod val="90000"/>
                  <a:lumOff val="10000"/>
                </a:schemeClr>
              </a:buClr>
              <a:buSzPct val="80000"/>
              <a:buFont typeface="Wingdings"/>
              <a:buChar char="l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87425" indent="-271463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SzPct val="100000"/>
              <a:buFont typeface="Wingdings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49375" indent="-271463" algn="l" defTabSz="914400" rtl="0" eaLnBrk="1" latinLnBrk="1" hangingPunct="1">
              <a:spcBef>
                <a:spcPct val="20000"/>
              </a:spcBef>
              <a:buClr>
                <a:schemeClr val="tx2">
                  <a:lumMod val="90000"/>
                  <a:lumOff val="10000"/>
                </a:schemeClr>
              </a:buClr>
              <a:buSzPct val="100000"/>
              <a:buFont typeface="Arial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01800" indent="-261938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SzPct val="100000"/>
              <a:buFont typeface="Arial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66925" indent="-276225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Tahoma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419350" indent="-2667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Tahoma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781300" indent="-2667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Tahoma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141663" indent="-274638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Tahoma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/>
              <a:buNone/>
              <a:defRPr lang="ko-KR" altLang="en-US"/>
            </a:pPr>
            <a:r>
              <a:rPr lang="ko-KR" altLang="en-US" sz="2000" b="1" dirty="0" smtClean="0"/>
              <a:t>가계부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25442"/>
            <a:ext cx="2657475" cy="561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330191"/>
            <a:ext cx="3429000" cy="7524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410" y="4961801"/>
            <a:ext cx="40005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5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프로그램 데모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  <a:defRPr lang="ko-KR" altLang="en-US"/>
            </a:pPr>
            <a:r>
              <a:rPr lang="ko-KR" altLang="en-US" sz="1800" dirty="0" smtClean="0"/>
              <a:t>다음은 </a:t>
            </a:r>
            <a:r>
              <a:rPr lang="ko-KR" altLang="en-US" sz="1800" dirty="0"/>
              <a:t>저희가 구현한 </a:t>
            </a:r>
            <a:r>
              <a:rPr lang="en-US" altLang="ko-KR" sz="1800" dirty="0"/>
              <a:t>SQL</a:t>
            </a:r>
            <a:r>
              <a:rPr lang="ko-KR" altLang="en-US" sz="1800" dirty="0"/>
              <a:t>문을 웹으로 구현한 것입니다</a:t>
            </a:r>
            <a:r>
              <a:rPr lang="ko-KR" altLang="en-US" sz="1800" dirty="0" smtClean="0"/>
              <a:t>.</a:t>
            </a:r>
            <a:endParaRPr lang="en-US" altLang="ko-KR" sz="1800" dirty="0" smtClean="0"/>
          </a:p>
          <a:p>
            <a:pPr>
              <a:buFontTx/>
              <a:buChar char="-"/>
              <a:defRPr lang="ko-KR" altLang="en-US"/>
            </a:pPr>
            <a:endParaRPr lang="en-US" altLang="ko-KR" sz="1800" dirty="0"/>
          </a:p>
          <a:p>
            <a:pPr>
              <a:buFontTx/>
              <a:buChar char="-"/>
              <a:defRPr lang="ko-KR" altLang="en-US"/>
            </a:pPr>
            <a:endParaRPr lang="en-US" altLang="ko-KR" sz="1800" dirty="0" smtClean="0"/>
          </a:p>
          <a:p>
            <a:pPr>
              <a:buFontTx/>
              <a:buChar char="-"/>
              <a:defRPr lang="ko-KR" altLang="en-US"/>
            </a:pPr>
            <a:endParaRPr lang="en-US" altLang="ko-KR" sz="1800" dirty="0"/>
          </a:p>
          <a:p>
            <a:pPr>
              <a:buFontTx/>
              <a:buChar char="-"/>
              <a:defRPr lang="ko-KR" altLang="en-US"/>
            </a:pPr>
            <a:endParaRPr lang="en-US" altLang="ko-KR" sz="1800" dirty="0" smtClean="0"/>
          </a:p>
          <a:p>
            <a:pPr>
              <a:buFontTx/>
              <a:buChar char="-"/>
              <a:defRPr lang="ko-KR" altLang="en-US"/>
            </a:pPr>
            <a:r>
              <a:rPr lang="ko-KR" altLang="en-US" sz="1800" dirty="0" smtClean="0"/>
              <a:t>접속 </a:t>
            </a:r>
            <a:r>
              <a:rPr lang="en-US" altLang="ko-KR" sz="1800" dirty="0" smtClean="0"/>
              <a:t>URL: 112.153.171.123</a:t>
            </a:r>
            <a:endParaRPr lang="ko-KR" alt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Q &amp;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목 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2200"/>
              <a:t>목적 및 정의</a:t>
            </a:r>
          </a:p>
          <a:p>
            <a:pPr lvl="0">
              <a:defRPr lang="ko-KR" altLang="en-US"/>
            </a:pPr>
            <a:r>
              <a:rPr lang="ko-KR" altLang="en-US" sz="2200"/>
              <a:t>요구 사항</a:t>
            </a:r>
          </a:p>
          <a:p>
            <a:pPr lvl="0">
              <a:defRPr lang="ko-KR" altLang="en-US"/>
            </a:pPr>
            <a:r>
              <a:rPr lang="en-US" altLang="ko-KR" sz="2200"/>
              <a:t>ER Diagram</a:t>
            </a:r>
          </a:p>
          <a:p>
            <a:pPr lvl="0">
              <a:defRPr lang="ko-KR" altLang="en-US"/>
            </a:pPr>
            <a:r>
              <a:rPr lang="en-US" altLang="ko-KR" sz="2200"/>
              <a:t>Relation Schema</a:t>
            </a:r>
          </a:p>
          <a:p>
            <a:pPr lvl="0">
              <a:defRPr lang="ko-KR" altLang="en-US"/>
            </a:pPr>
            <a:r>
              <a:rPr lang="en-US" altLang="ko-KR" sz="2200"/>
              <a:t>SQL</a:t>
            </a:r>
            <a:r>
              <a:rPr lang="ko-KR" altLang="en-US" sz="2200"/>
              <a:t>구현 - </a:t>
            </a:r>
            <a:r>
              <a:rPr lang="en-US" altLang="ko-KR" sz="2200"/>
              <a:t>AutoSet</a:t>
            </a:r>
            <a:endParaRPr lang="ko-KR" altLang="en-US" sz="2200"/>
          </a:p>
          <a:p>
            <a:pPr lvl="0">
              <a:defRPr lang="ko-KR" altLang="en-US"/>
            </a:pPr>
            <a:r>
              <a:rPr lang="ko-KR" altLang="en-US" sz="2200"/>
              <a:t>프로그램 데모</a:t>
            </a:r>
          </a:p>
          <a:p>
            <a:pPr lvl="0">
              <a:defRPr lang="ko-KR" altLang="en-US"/>
            </a:pPr>
            <a:r>
              <a:rPr lang="en-US" altLang="ko-KR" sz="2200"/>
              <a:t>Q</a:t>
            </a:r>
            <a:r>
              <a:rPr lang="ko-KR" altLang="en-US" sz="2200"/>
              <a:t> </a:t>
            </a:r>
            <a:r>
              <a:rPr lang="en-US" altLang="ko-KR" sz="2200"/>
              <a:t>&amp;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목적 및 정의</a:t>
            </a:r>
          </a:p>
        </p:txBody>
      </p:sp>
      <p:sp>
        <p:nvSpPr>
          <p:cNvPr id="4" name="내용 개체 틀 2"/>
          <p:cNvSpPr>
            <a:spLocks noGrp="1"/>
          </p:cNvSpPr>
          <p:nvPr/>
        </p:nvSpPr>
        <p:spPr>
          <a:xfrm>
            <a:off x="285720" y="1467978"/>
            <a:ext cx="8246775" cy="145695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04800" indent="-304800" algn="l" defTabSz="885826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00000"/>
              <a:buFont typeface="Wingdings"/>
              <a:buNone/>
              <a:defRPr lang="ko-KR" altLang="en-US"/>
            </a:pPr>
            <a:r>
              <a:rPr lang="ko-KR" altLang="en-US" sz="29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ko-KR" altLang="en-US" sz="3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목적</a:t>
            </a:r>
            <a:r>
              <a:rPr lang="ko-KR" altLang="en-US" sz="29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304800" indent="-304800" algn="l" defTabSz="885826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00000"/>
              <a:buFont typeface="Wingdings"/>
              <a:buNone/>
              <a:defRPr lang="ko-KR" altLang="en-US"/>
            </a:pPr>
            <a:endParaRPr lang="ko-KR" altLang="en-US" sz="2900" b="0" i="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1115567" y="1916811"/>
            <a:ext cx="7128890" cy="145695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04800" indent="-304800" algn="l" defTabSz="885826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00000"/>
              <a:buFont typeface="Wingdings"/>
              <a:buNone/>
              <a:defRPr lang="ko-KR" altLang="en-US"/>
            </a:pPr>
            <a:r>
              <a:rPr lang="en-US" altLang="ko-KR" sz="27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ko-KR" altLang="en-US" sz="27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매장 관리 구조를 파악 및 </a:t>
            </a:r>
            <a:r>
              <a:rPr lang="en-US" altLang="ko-KR" sz="27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Base</a:t>
            </a:r>
            <a:r>
              <a:rPr lang="ko-KR" altLang="en-US" sz="27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개념을 </a:t>
            </a:r>
            <a:r>
              <a:rPr lang="en-US" altLang="ko-KR" sz="27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ko-KR" altLang="en-US" sz="27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적용시키기 위한 시스템 구축	  </a:t>
            </a:r>
          </a:p>
          <a:p>
            <a:pPr marL="304800" indent="-304800" algn="l" defTabSz="885826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00000"/>
              <a:buFont typeface="Wingdings"/>
              <a:buNone/>
              <a:defRPr lang="ko-KR" altLang="en-US"/>
            </a:pPr>
            <a:endParaRPr lang="ko-KR" altLang="en-US" sz="2700" b="0" i="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내용 개체 틀 2"/>
          <p:cNvSpPr>
            <a:spLocks noGrp="1"/>
          </p:cNvSpPr>
          <p:nvPr/>
        </p:nvSpPr>
        <p:spPr>
          <a:xfrm>
            <a:off x="285719" y="3204583"/>
            <a:ext cx="8246775" cy="145695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04800" indent="-304800" algn="l" defTabSz="885826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00000"/>
              <a:buFont typeface="Wingdings"/>
              <a:buNone/>
              <a:defRPr lang="ko-KR" altLang="en-US"/>
            </a:pPr>
            <a:r>
              <a:rPr lang="ko-KR" altLang="en-US" sz="29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ko-KR" altLang="en-US" sz="31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정의</a:t>
            </a:r>
            <a:r>
              <a:rPr lang="ko-KR" altLang="en-US" sz="29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304800" indent="-304800" algn="l" defTabSz="885826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00000"/>
              <a:buFont typeface="Wingdings"/>
              <a:buNone/>
              <a:defRPr lang="ko-KR" altLang="en-US"/>
            </a:pPr>
            <a:endParaRPr lang="ko-KR" altLang="en-US" sz="2900" b="0" i="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1115567" y="3653416"/>
            <a:ext cx="7128890" cy="145695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04800" indent="-304800" algn="l" defTabSz="885826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00000"/>
              <a:buFont typeface="Wingdings"/>
              <a:buNone/>
              <a:defRPr lang="ko-KR" altLang="en-US"/>
            </a:pPr>
            <a:r>
              <a:rPr lang="ko-KR" altLang="en-US" sz="27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altLang="ko-KR" sz="27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7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본 시스템은 매장 내에 모든 정보를 기록하고 저장함으로써 직원 및 관리자의 편의를 증대시키기 위함 </a:t>
            </a:r>
          </a:p>
          <a:p>
            <a:pPr marL="304800" indent="-304800" algn="l" defTabSz="885826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00000"/>
              <a:buFont typeface="Wingdings"/>
              <a:buNone/>
              <a:defRPr lang="ko-KR" altLang="en-US"/>
            </a:pPr>
            <a:endParaRPr lang="ko-KR" altLang="en-US" sz="2700" b="0" i="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요구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314434"/>
            <a:ext cx="8599714" cy="529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 lang="ko-KR" altLang="en-US"/>
            </a:pPr>
            <a:r>
              <a:rPr lang="ko-KR" altLang="ko-KR" sz="2400" b="1" dirty="0">
                <a:latin typeface="함초롬바탕"/>
                <a:ea typeface="함초롬바탕"/>
              </a:rPr>
              <a:t>식자재 거래처</a:t>
            </a:r>
          </a:p>
          <a:p>
            <a:pPr>
              <a:lnSpc>
                <a:spcPct val="110000"/>
              </a:lnSpc>
              <a:buNone/>
              <a:defRPr lang="ko-KR" altLang="en-US"/>
            </a:pPr>
            <a:r>
              <a:rPr lang="ko-KR" altLang="en-US" sz="2500" b="1" dirty="0">
                <a:latin typeface="함초롬바탕"/>
                <a:ea typeface="함초롬바탕"/>
              </a:rPr>
              <a:t>		</a:t>
            </a:r>
            <a:r>
              <a:rPr lang="ko-KR" altLang="ko-KR" sz="2000" b="1" dirty="0">
                <a:latin typeface="함초롬바탕"/>
                <a:ea typeface="함초롬바탕"/>
              </a:rPr>
              <a:t>1. 식자재 거래처는 고유한 거래처 등록번호와 이름,</a:t>
            </a:r>
            <a:r>
              <a:rPr lang="ko-KR" altLang="en-US" sz="2000" b="1" dirty="0">
                <a:latin typeface="함초롬바탕"/>
                <a:ea typeface="함초롬바탕"/>
              </a:rPr>
              <a:t> </a:t>
            </a:r>
          </a:p>
          <a:p>
            <a:pPr>
              <a:lnSpc>
                <a:spcPct val="110000"/>
              </a:lnSpc>
              <a:buNone/>
              <a:defRPr lang="ko-KR" altLang="en-US"/>
            </a:pPr>
            <a:r>
              <a:rPr lang="ko-KR" altLang="en-US" sz="2000" b="1" dirty="0">
                <a:latin typeface="함초롬바탕"/>
                <a:ea typeface="함초롬바탕"/>
              </a:rPr>
              <a:t>		    </a:t>
            </a:r>
            <a:r>
              <a:rPr lang="ko-KR" altLang="ko-KR" sz="2000" b="1" dirty="0">
                <a:latin typeface="함초롬바탕"/>
                <a:ea typeface="함초롬바탕"/>
              </a:rPr>
              <a:t>전화번호</a:t>
            </a:r>
            <a:r>
              <a:rPr lang="ko-KR" altLang="en-US" sz="2000" b="1" dirty="0">
                <a:latin typeface="함초롬바탕"/>
                <a:ea typeface="함초롬바탕"/>
              </a:rPr>
              <a:t>, 재료, 비용을</a:t>
            </a:r>
            <a:r>
              <a:rPr lang="ko-KR" altLang="ko-KR" sz="2000" b="1" dirty="0">
                <a:latin typeface="함초롬바탕"/>
                <a:ea typeface="함초롬바탕"/>
              </a:rPr>
              <a:t> 가지고 있다.</a:t>
            </a:r>
          </a:p>
          <a:p>
            <a:pPr>
              <a:lnSpc>
                <a:spcPct val="110000"/>
              </a:lnSpc>
              <a:buNone/>
              <a:defRPr lang="ko-KR" altLang="en-US"/>
            </a:pPr>
            <a:r>
              <a:rPr lang="ko-KR" altLang="en-US" sz="2000" b="1" dirty="0">
                <a:latin typeface="함초롬바탕"/>
                <a:ea typeface="함초롬바탕"/>
              </a:rPr>
              <a:t>		</a:t>
            </a:r>
            <a:r>
              <a:rPr lang="ko-KR" altLang="ko-KR" sz="2000" b="1" dirty="0">
                <a:latin typeface="함초롬바탕"/>
                <a:ea typeface="함초롬바탕"/>
              </a:rPr>
              <a:t>2. 식자재 거래처는 매장에 재료를 공급한다.  </a:t>
            </a:r>
          </a:p>
          <a:p>
            <a:pPr>
              <a:lnSpc>
                <a:spcPct val="110000"/>
              </a:lnSpc>
              <a:buNone/>
              <a:defRPr lang="ko-KR" altLang="en-US"/>
            </a:pPr>
            <a:r>
              <a:rPr lang="ko-KR" altLang="en-US" sz="2000" b="1" dirty="0">
                <a:latin typeface="함초롬바탕"/>
                <a:ea typeface="함초롬바탕"/>
              </a:rPr>
              <a:t>		</a:t>
            </a:r>
            <a:r>
              <a:rPr lang="ko-KR" altLang="ko-KR" sz="2000" b="1" dirty="0">
                <a:latin typeface="함초롬바탕"/>
                <a:ea typeface="함초롬바탕"/>
              </a:rPr>
              <a:t>3. 식자재 거래처는 사장에게 주문을 받는다.</a:t>
            </a:r>
          </a:p>
          <a:p>
            <a:pPr>
              <a:lnSpc>
                <a:spcPct val="90000"/>
              </a:lnSpc>
              <a:buNone/>
              <a:defRPr lang="ko-KR" altLang="en-US"/>
            </a:pPr>
            <a:endParaRPr lang="ko-KR" altLang="ko-KR" sz="2500" b="1" dirty="0">
              <a:latin typeface="함초롬바탕"/>
              <a:ea typeface="함초롬바탕"/>
            </a:endParaRPr>
          </a:p>
          <a:p>
            <a:pPr>
              <a:lnSpc>
                <a:spcPct val="90000"/>
              </a:lnSpc>
              <a:defRPr lang="ko-KR" altLang="en-US"/>
            </a:pPr>
            <a:r>
              <a:rPr lang="ko-KR" altLang="ko-KR" sz="2500" b="1" dirty="0">
                <a:latin typeface="함초롬바탕"/>
                <a:ea typeface="함초롬바탕"/>
              </a:rPr>
              <a:t>사장</a:t>
            </a:r>
          </a:p>
          <a:p>
            <a:pPr>
              <a:lnSpc>
                <a:spcPct val="110000"/>
              </a:lnSpc>
              <a:buNone/>
              <a:defRPr lang="ko-KR" altLang="en-US"/>
            </a:pPr>
            <a:r>
              <a:rPr lang="ko-KR" altLang="en-US" sz="2500" b="1" dirty="0">
                <a:latin typeface="함초롬바탕"/>
                <a:ea typeface="함초롬바탕"/>
              </a:rPr>
              <a:t>		</a:t>
            </a:r>
            <a:r>
              <a:rPr lang="ko-KR" altLang="ko-KR" sz="2000" b="1" dirty="0">
                <a:latin typeface="함초롬바탕"/>
                <a:ea typeface="함초롬바탕"/>
              </a:rPr>
              <a:t>1. 사장은 매장 관리 시스템으로 접속하기 위한 </a:t>
            </a:r>
          </a:p>
          <a:p>
            <a:pPr>
              <a:lnSpc>
                <a:spcPct val="110000"/>
              </a:lnSpc>
              <a:buNone/>
              <a:defRPr lang="ko-KR" altLang="en-US"/>
            </a:pPr>
            <a:r>
              <a:rPr lang="ko-KR" altLang="en-US" sz="2000" b="1" dirty="0">
                <a:latin typeface="함초롬바탕"/>
                <a:ea typeface="함초롬바탕"/>
              </a:rPr>
              <a:t>		    </a:t>
            </a:r>
            <a:r>
              <a:rPr lang="ko-KR" altLang="ko-KR" sz="2000" b="1" dirty="0">
                <a:latin typeface="함초롬바탕"/>
                <a:ea typeface="함초롬바탕"/>
              </a:rPr>
              <a:t>고유한 </a:t>
            </a:r>
            <a:r>
              <a:rPr lang="ko-KR" altLang="ko-KR" sz="2000" b="1" dirty="0" err="1">
                <a:latin typeface="함초롬바탕"/>
                <a:ea typeface="함초롬바탕"/>
              </a:rPr>
              <a:t>ID를</a:t>
            </a:r>
            <a:r>
              <a:rPr lang="ko-KR" altLang="ko-KR" sz="2000" b="1" dirty="0">
                <a:latin typeface="함초롬바탕"/>
                <a:ea typeface="함초롬바탕"/>
              </a:rPr>
              <a:t> 가지고 있다.</a:t>
            </a:r>
          </a:p>
          <a:p>
            <a:pPr>
              <a:lnSpc>
                <a:spcPct val="110000"/>
              </a:lnSpc>
              <a:buNone/>
              <a:defRPr lang="ko-KR" altLang="en-US"/>
            </a:pPr>
            <a:r>
              <a:rPr lang="ko-KR" altLang="en-US" sz="2000" b="1" dirty="0">
                <a:latin typeface="함초롬바탕"/>
                <a:ea typeface="함초롬바탕"/>
              </a:rPr>
              <a:t>		</a:t>
            </a:r>
            <a:r>
              <a:rPr lang="ko-KR" altLang="ko-KR" sz="2000" b="1" dirty="0">
                <a:latin typeface="함초롬바탕"/>
                <a:ea typeface="함초롬바탕"/>
              </a:rPr>
              <a:t>2. 사장은 매출에 따라 월수입을 관리한다.</a:t>
            </a:r>
          </a:p>
          <a:p>
            <a:pPr>
              <a:lnSpc>
                <a:spcPct val="110000"/>
              </a:lnSpc>
              <a:buNone/>
              <a:defRPr lang="ko-KR" altLang="en-US"/>
            </a:pPr>
            <a:r>
              <a:rPr lang="ko-KR" altLang="en-US" sz="2000" b="1" dirty="0">
                <a:latin typeface="함초롬바탕"/>
                <a:ea typeface="함초롬바탕"/>
              </a:rPr>
              <a:t>		</a:t>
            </a:r>
            <a:r>
              <a:rPr lang="ko-KR" altLang="ko-KR" sz="2000" b="1" dirty="0">
                <a:latin typeface="함초롬바탕"/>
                <a:ea typeface="함초롬바탕"/>
              </a:rPr>
              <a:t>3. 사장은 매장을 관리한다.</a:t>
            </a:r>
          </a:p>
          <a:p>
            <a:pPr>
              <a:lnSpc>
                <a:spcPct val="110000"/>
              </a:lnSpc>
              <a:buNone/>
              <a:defRPr lang="ko-KR" altLang="en-US"/>
            </a:pPr>
            <a:r>
              <a:rPr lang="ko-KR" altLang="en-US" sz="2000" b="1" dirty="0">
                <a:latin typeface="함초롬바탕"/>
                <a:ea typeface="함초롬바탕"/>
              </a:rPr>
              <a:t>		</a:t>
            </a:r>
            <a:r>
              <a:rPr lang="ko-KR" altLang="ko-KR" sz="2000" b="1" dirty="0">
                <a:latin typeface="함초롬바탕"/>
                <a:ea typeface="함초롬바탕"/>
              </a:rPr>
              <a:t>4. 다수의 식자재 </a:t>
            </a:r>
            <a:r>
              <a:rPr lang="ko-KR" altLang="ko-KR" sz="2000" b="1" dirty="0" err="1">
                <a:latin typeface="함초롬바탕"/>
                <a:ea typeface="함초롬바탕"/>
              </a:rPr>
              <a:t>거래처에게</a:t>
            </a:r>
            <a:r>
              <a:rPr lang="ko-KR" altLang="ko-KR" sz="2000" b="1" dirty="0">
                <a:latin typeface="함초롬바탕"/>
                <a:ea typeface="함초롬바탕"/>
              </a:rPr>
              <a:t> 재료 주문을 한다.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요구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7643241" cy="4913973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ko-KR" sz="2500" b="1" dirty="0">
                <a:latin typeface="함초롬바탕"/>
                <a:ea typeface="함초롬바탕"/>
              </a:rPr>
              <a:t>직원</a:t>
            </a:r>
          </a:p>
          <a:p>
            <a:pPr>
              <a:lnSpc>
                <a:spcPct val="120000"/>
              </a:lnSpc>
              <a:buNone/>
              <a:defRPr lang="ko-KR" altLang="en-US"/>
            </a:pPr>
            <a:r>
              <a:rPr lang="ko-KR" altLang="en-US" sz="2200" b="1" dirty="0">
                <a:latin typeface="함초롬바탕"/>
                <a:ea typeface="함초롬바탕"/>
              </a:rPr>
              <a:t>		</a:t>
            </a:r>
            <a:r>
              <a:rPr lang="ko-KR" altLang="ko-KR" sz="2200" b="1" dirty="0">
                <a:latin typeface="함초롬바탕"/>
                <a:ea typeface="함초롬바탕"/>
              </a:rPr>
              <a:t>1. 직원은 고유한 </a:t>
            </a:r>
            <a:r>
              <a:rPr lang="ko-KR" altLang="ko-KR" sz="2200" b="1" dirty="0" err="1">
                <a:latin typeface="함초롬바탕"/>
                <a:ea typeface="함초롬바탕"/>
              </a:rPr>
              <a:t>사원번호와</a:t>
            </a:r>
            <a:r>
              <a:rPr lang="ko-KR" altLang="ko-KR" sz="2200" b="1" dirty="0">
                <a:latin typeface="함초롬바탕"/>
                <a:ea typeface="함초롬바탕"/>
              </a:rPr>
              <a:t> 이름을 가지고 휴무일과 </a:t>
            </a:r>
            <a:r>
              <a:rPr lang="ko-KR" altLang="en-US" sz="2200" b="1" dirty="0">
                <a:latin typeface="함초롬바탕"/>
                <a:ea typeface="함초롬바탕"/>
              </a:rPr>
              <a:t>	 </a:t>
            </a:r>
            <a:r>
              <a:rPr lang="ko-KR" altLang="en-US" sz="2200" b="1" dirty="0" smtClean="0">
                <a:latin typeface="함초롬바탕"/>
                <a:ea typeface="함초롬바탕"/>
              </a:rPr>
              <a:t>   </a:t>
            </a:r>
            <a:r>
              <a:rPr lang="ko-KR" altLang="ko-KR" sz="2200" b="1" dirty="0" smtClean="0">
                <a:latin typeface="함초롬바탕"/>
                <a:ea typeface="함초롬바탕"/>
              </a:rPr>
              <a:t>월급이</a:t>
            </a:r>
            <a:r>
              <a:rPr lang="ko-KR" altLang="en-US" sz="2200" b="1" dirty="0" smtClean="0">
                <a:latin typeface="함초롬바탕"/>
                <a:ea typeface="함초롬바탕"/>
              </a:rPr>
              <a:t> </a:t>
            </a:r>
            <a:r>
              <a:rPr lang="ko-KR" altLang="ko-KR" sz="2200" b="1" dirty="0">
                <a:latin typeface="함초롬바탕"/>
                <a:ea typeface="함초롬바탕"/>
              </a:rPr>
              <a:t>정해져 있다. </a:t>
            </a:r>
          </a:p>
          <a:p>
            <a:pPr>
              <a:lnSpc>
                <a:spcPct val="120000"/>
              </a:lnSpc>
              <a:buNone/>
              <a:defRPr lang="ko-KR" altLang="en-US"/>
            </a:pPr>
            <a:r>
              <a:rPr lang="ko-KR" altLang="en-US" sz="2200" b="1" dirty="0">
                <a:latin typeface="함초롬바탕"/>
                <a:ea typeface="함초롬바탕"/>
              </a:rPr>
              <a:t>		</a:t>
            </a:r>
            <a:r>
              <a:rPr lang="ko-KR" altLang="ko-KR" sz="2200" b="1" dirty="0">
                <a:latin typeface="함초롬바탕"/>
                <a:ea typeface="함초롬바탕"/>
              </a:rPr>
              <a:t>2. 직원은 사용자에게 음식을 배달한다.</a:t>
            </a:r>
          </a:p>
          <a:p>
            <a:pPr>
              <a:lnSpc>
                <a:spcPct val="120000"/>
              </a:lnSpc>
              <a:buNone/>
              <a:defRPr lang="ko-KR" altLang="en-US"/>
            </a:pPr>
            <a:r>
              <a:rPr lang="ko-KR" altLang="en-US" sz="2200" b="1" dirty="0">
                <a:latin typeface="함초롬바탕"/>
                <a:ea typeface="함초롬바탕"/>
              </a:rPr>
              <a:t>		</a:t>
            </a:r>
            <a:r>
              <a:rPr lang="ko-KR" altLang="ko-KR" sz="2200" b="1" dirty="0">
                <a:latin typeface="함초롬바탕"/>
                <a:ea typeface="함초롬바탕"/>
              </a:rPr>
              <a:t>3. 직원의 업무는 청소와 음식 제조 등이 있다.</a:t>
            </a:r>
          </a:p>
          <a:p>
            <a:pPr>
              <a:buNone/>
              <a:defRPr lang="ko-KR" altLang="en-US"/>
            </a:pPr>
            <a:endParaRPr lang="ko-KR" altLang="ko-KR" sz="2200" b="1" dirty="0">
              <a:latin typeface="함초롬바탕"/>
              <a:ea typeface="함초롬바탕"/>
            </a:endParaRPr>
          </a:p>
          <a:p>
            <a:pPr>
              <a:defRPr lang="ko-KR" altLang="en-US"/>
            </a:pPr>
            <a:r>
              <a:rPr lang="ko-KR" altLang="ko-KR" sz="2500" b="1" dirty="0">
                <a:latin typeface="함초롬바탕"/>
                <a:ea typeface="함초롬바탕"/>
              </a:rPr>
              <a:t>사용자</a:t>
            </a:r>
          </a:p>
          <a:p>
            <a:pPr>
              <a:lnSpc>
                <a:spcPct val="120000"/>
              </a:lnSpc>
              <a:buNone/>
              <a:defRPr lang="ko-KR" altLang="en-US"/>
            </a:pPr>
            <a:r>
              <a:rPr lang="ko-KR" altLang="en-US" sz="2200" b="1" dirty="0">
                <a:latin typeface="함초롬바탕"/>
                <a:ea typeface="함초롬바탕"/>
              </a:rPr>
              <a:t>		</a:t>
            </a:r>
            <a:r>
              <a:rPr lang="ko-KR" altLang="ko-KR" sz="2200" b="1" dirty="0">
                <a:latin typeface="함초롬바탕"/>
                <a:ea typeface="함초롬바탕"/>
              </a:rPr>
              <a:t>1. 사용자는 고유의 </a:t>
            </a:r>
            <a:r>
              <a:rPr lang="ko-KR" altLang="ko-KR" sz="2200" b="1" dirty="0" err="1">
                <a:latin typeface="함초롬바탕"/>
                <a:ea typeface="함초롬바탕"/>
              </a:rPr>
              <a:t>고객번호와</a:t>
            </a:r>
            <a:r>
              <a:rPr lang="ko-KR" altLang="ko-KR" sz="2200" b="1" dirty="0">
                <a:latin typeface="함초롬바탕"/>
                <a:ea typeface="함초롬바탕"/>
              </a:rPr>
              <a:t> 주소</a:t>
            </a:r>
            <a:r>
              <a:rPr lang="ko-KR" altLang="en-US" sz="2200" b="1" dirty="0">
                <a:latin typeface="함초롬바탕"/>
                <a:ea typeface="함초롬바탕"/>
              </a:rPr>
              <a:t>, 주문한 메뉴, </a:t>
            </a:r>
            <a:endParaRPr lang="en-US" altLang="ko-KR" sz="2200" b="1" dirty="0" smtClean="0">
              <a:latin typeface="함초롬바탕"/>
              <a:ea typeface="함초롬바탕"/>
            </a:endParaRPr>
          </a:p>
          <a:p>
            <a:pPr>
              <a:lnSpc>
                <a:spcPct val="120000"/>
              </a:lnSpc>
              <a:buNone/>
              <a:defRPr lang="ko-KR" altLang="en-US"/>
            </a:pPr>
            <a:r>
              <a:rPr lang="en-US" altLang="ko-KR" sz="2200" b="1" dirty="0" smtClean="0">
                <a:latin typeface="함초롬바탕"/>
                <a:ea typeface="함초롬바탕"/>
              </a:rPr>
              <a:t>		    </a:t>
            </a:r>
            <a:r>
              <a:rPr lang="ko-KR" altLang="en-US" sz="2200" b="1" dirty="0" smtClean="0">
                <a:latin typeface="함초롬바탕"/>
                <a:ea typeface="함초롬바탕"/>
              </a:rPr>
              <a:t>가격</a:t>
            </a:r>
            <a:r>
              <a:rPr lang="ko-KR" altLang="en-US" sz="2200" b="1" dirty="0">
                <a:latin typeface="함초롬바탕"/>
                <a:ea typeface="함초롬바탕"/>
              </a:rPr>
              <a:t>, 개수</a:t>
            </a:r>
            <a:r>
              <a:rPr lang="ko-KR" altLang="ko-KR" sz="2200" b="1" dirty="0">
                <a:latin typeface="함초롬바탕"/>
                <a:ea typeface="함초롬바탕"/>
              </a:rPr>
              <a:t>를 가진다.</a:t>
            </a:r>
          </a:p>
          <a:p>
            <a:pPr>
              <a:lnSpc>
                <a:spcPct val="120000"/>
              </a:lnSpc>
              <a:buNone/>
              <a:defRPr lang="ko-KR" altLang="en-US"/>
            </a:pPr>
            <a:r>
              <a:rPr lang="ko-KR" altLang="en-US" sz="2200" b="1" dirty="0">
                <a:latin typeface="함초롬바탕"/>
                <a:ea typeface="함초롬바탕"/>
              </a:rPr>
              <a:t>		</a:t>
            </a:r>
            <a:r>
              <a:rPr lang="ko-KR" altLang="ko-KR" sz="2200" b="1" dirty="0">
                <a:latin typeface="함초롬바탕"/>
                <a:ea typeface="함초롬바탕"/>
              </a:rPr>
              <a:t>2. 사용자는 매장에 </a:t>
            </a:r>
            <a:r>
              <a:rPr lang="ko-KR" altLang="ko-KR" sz="2200" b="1" dirty="0" err="1">
                <a:latin typeface="함초롬바탕"/>
                <a:ea typeface="함초롬바탕"/>
              </a:rPr>
              <a:t>전화주문을</a:t>
            </a:r>
            <a:r>
              <a:rPr lang="ko-KR" altLang="ko-KR" sz="2200" b="1" dirty="0">
                <a:latin typeface="함초롬바탕"/>
                <a:ea typeface="함초롬바탕"/>
              </a:rPr>
              <a:t> 한다.</a:t>
            </a:r>
          </a:p>
          <a:p>
            <a:pPr>
              <a:lnSpc>
                <a:spcPct val="120000"/>
              </a:lnSpc>
              <a:buNone/>
              <a:defRPr lang="ko-KR" altLang="en-US"/>
            </a:pPr>
            <a:r>
              <a:rPr lang="ko-KR" altLang="en-US" sz="2200" b="1" dirty="0">
                <a:latin typeface="함초롬바탕"/>
                <a:ea typeface="함초롬바탕"/>
              </a:rPr>
              <a:t>		</a:t>
            </a:r>
            <a:r>
              <a:rPr lang="ko-KR" altLang="ko-KR" sz="2200" b="1" dirty="0">
                <a:latin typeface="함초롬바탕"/>
                <a:ea typeface="함초롬바탕"/>
              </a:rPr>
              <a:t>3. 사용자는 직원으로부터 주문한 음식을 배달 받는다.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요구 사항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7643241" cy="4913973"/>
          </a:xfrm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 sz="2500" b="1" dirty="0">
                <a:latin typeface="함초롬바탕"/>
                <a:ea typeface="함초롬바탕"/>
              </a:rPr>
              <a:t>매장</a:t>
            </a:r>
          </a:p>
          <a:p>
            <a:pPr>
              <a:lnSpc>
                <a:spcPct val="120000"/>
              </a:lnSpc>
              <a:buNone/>
              <a:defRPr lang="ko-KR" altLang="en-US"/>
            </a:pPr>
            <a:r>
              <a:rPr lang="ko-KR" altLang="en-US" sz="2500" b="1" dirty="0">
                <a:latin typeface="함초롬바탕"/>
                <a:ea typeface="함초롬바탕"/>
              </a:rPr>
              <a:t>		</a:t>
            </a:r>
            <a:r>
              <a:rPr lang="ko-KR" altLang="ko-KR" sz="2500" b="1" dirty="0">
                <a:latin typeface="함초롬바탕"/>
                <a:ea typeface="함초롬바탕"/>
              </a:rPr>
              <a:t>1. </a:t>
            </a:r>
            <a:r>
              <a:rPr lang="ko-KR" altLang="en-US" sz="2500" b="1" dirty="0">
                <a:latin typeface="함초롬바탕"/>
                <a:ea typeface="함초롬바탕"/>
              </a:rPr>
              <a:t>매장은 고유한 매장 등록 코드와 이름, 전화   	  </a:t>
            </a:r>
            <a:r>
              <a:rPr lang="ko-KR" altLang="en-US" sz="2500" b="1" dirty="0" smtClean="0">
                <a:latin typeface="함초롬바탕"/>
                <a:ea typeface="함초롬바탕"/>
              </a:rPr>
              <a:t>  번호</a:t>
            </a:r>
            <a:r>
              <a:rPr lang="ko-KR" altLang="en-US" sz="2500" b="1" dirty="0">
                <a:latin typeface="함초롬바탕"/>
                <a:ea typeface="함초롬바탕"/>
              </a:rPr>
              <a:t>, </a:t>
            </a:r>
            <a:r>
              <a:rPr lang="ko-KR" altLang="en-US" sz="2500" b="1" dirty="0" err="1">
                <a:latin typeface="함초롬바탕"/>
                <a:ea typeface="함초롬바탕"/>
              </a:rPr>
              <a:t>월매출과</a:t>
            </a:r>
            <a:r>
              <a:rPr lang="ko-KR" altLang="en-US" sz="2500" b="1" dirty="0">
                <a:latin typeface="함초롬바탕"/>
                <a:ea typeface="함초롬바탕"/>
              </a:rPr>
              <a:t> 임대료가 있다.</a:t>
            </a:r>
          </a:p>
          <a:p>
            <a:pPr>
              <a:lnSpc>
                <a:spcPct val="120000"/>
              </a:lnSpc>
              <a:buNone/>
              <a:defRPr lang="ko-KR" altLang="en-US"/>
            </a:pPr>
            <a:r>
              <a:rPr lang="ko-KR" altLang="en-US" sz="2500" b="1" dirty="0">
                <a:latin typeface="함초롬바탕"/>
                <a:ea typeface="함초롬바탕"/>
              </a:rPr>
              <a:t>		</a:t>
            </a:r>
            <a:r>
              <a:rPr lang="ko-KR" altLang="ko-KR" sz="2500" b="1" dirty="0">
                <a:latin typeface="함초롬바탕"/>
                <a:ea typeface="함초롬바탕"/>
              </a:rPr>
              <a:t>2. </a:t>
            </a:r>
            <a:r>
              <a:rPr lang="ko-KR" altLang="en-US" sz="2500" b="1" dirty="0">
                <a:latin typeface="함초롬바탕"/>
                <a:ea typeface="함초롬바탕"/>
              </a:rPr>
              <a:t>다수의 식자재 거래처로부터 재료를 공급받</a:t>
            </a:r>
          </a:p>
          <a:p>
            <a:pPr>
              <a:lnSpc>
                <a:spcPct val="120000"/>
              </a:lnSpc>
              <a:buNone/>
              <a:defRPr lang="ko-KR" altLang="en-US"/>
            </a:pPr>
            <a:r>
              <a:rPr lang="ko-KR" altLang="en-US" sz="2500" b="1" dirty="0">
                <a:latin typeface="함초롬바탕"/>
                <a:ea typeface="함초롬바탕"/>
              </a:rPr>
              <a:t>		  </a:t>
            </a:r>
            <a:r>
              <a:rPr lang="ko-KR" altLang="en-US" sz="2500" b="1" dirty="0" smtClean="0">
                <a:latin typeface="함초롬바탕"/>
                <a:ea typeface="함초롬바탕"/>
              </a:rPr>
              <a:t>  는다</a:t>
            </a:r>
            <a:r>
              <a:rPr lang="ko-KR" altLang="en-US" sz="2500" b="1" dirty="0">
                <a:latin typeface="함초롬바탕"/>
                <a:ea typeface="함초롬바탕"/>
              </a:rPr>
              <a:t>.</a:t>
            </a:r>
          </a:p>
          <a:p>
            <a:pPr>
              <a:lnSpc>
                <a:spcPct val="120000"/>
              </a:lnSpc>
              <a:buNone/>
              <a:defRPr lang="ko-KR" altLang="en-US"/>
            </a:pPr>
            <a:r>
              <a:rPr lang="ko-KR" altLang="en-US" sz="2500" b="1" dirty="0">
                <a:latin typeface="함초롬바탕"/>
                <a:ea typeface="함초롬바탕"/>
              </a:rPr>
              <a:t>		</a:t>
            </a:r>
            <a:r>
              <a:rPr lang="ko-KR" altLang="ko-KR" sz="2500" b="1" dirty="0">
                <a:latin typeface="함초롬바탕"/>
                <a:ea typeface="함초롬바탕"/>
              </a:rPr>
              <a:t>3. </a:t>
            </a:r>
            <a:r>
              <a:rPr lang="ko-KR" altLang="en-US" sz="2500" b="1" dirty="0">
                <a:latin typeface="함초롬바탕"/>
                <a:ea typeface="함초롬바탕"/>
              </a:rPr>
              <a:t>매장은 사장으로부터 관리된다.</a:t>
            </a:r>
          </a:p>
          <a:p>
            <a:pPr>
              <a:lnSpc>
                <a:spcPct val="120000"/>
              </a:lnSpc>
              <a:buNone/>
              <a:defRPr lang="ko-KR" altLang="en-US"/>
            </a:pPr>
            <a:r>
              <a:rPr lang="ko-KR" altLang="en-US" sz="2500" b="1" dirty="0">
                <a:latin typeface="함초롬바탕"/>
                <a:ea typeface="함초롬바탕"/>
              </a:rPr>
              <a:t>		4. 다수의 사용자로부터 주문을 받는다.</a:t>
            </a:r>
          </a:p>
          <a:p>
            <a:pPr>
              <a:lnSpc>
                <a:spcPct val="120000"/>
              </a:lnSpc>
              <a:buNone/>
              <a:defRPr lang="ko-KR" altLang="en-US"/>
            </a:pPr>
            <a:r>
              <a:rPr lang="ko-KR" altLang="en-US" sz="2500" b="1" dirty="0">
                <a:latin typeface="함초롬바탕"/>
                <a:ea typeface="함초롬바탕"/>
              </a:rPr>
              <a:t>		5. 다수의 직원에게 업무를 부여한다.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요구 사항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7643241" cy="4913973"/>
          </a:xfrm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 sz="2500" b="1" dirty="0" smtClean="0">
                <a:latin typeface="함초롬바탕"/>
                <a:ea typeface="함초롬바탕"/>
              </a:rPr>
              <a:t>가계부</a:t>
            </a:r>
            <a:endParaRPr lang="en-US" altLang="ko-KR" sz="2500" b="1" dirty="0" smtClean="0">
              <a:latin typeface="함초롬바탕"/>
              <a:ea typeface="함초롬바탕"/>
            </a:endParaRPr>
          </a:p>
          <a:p>
            <a:pPr marL="0" indent="0">
              <a:buNone/>
              <a:defRPr lang="ko-KR" altLang="en-US"/>
            </a:pPr>
            <a:r>
              <a:rPr lang="ko-KR" altLang="en-US" sz="2500" b="1" dirty="0" smtClean="0">
                <a:latin typeface="함초롬바탕"/>
                <a:ea typeface="함초롬바탕"/>
              </a:rPr>
              <a:t>	</a:t>
            </a:r>
            <a:endParaRPr lang="en-US" altLang="ko-KR" sz="2500" b="1" dirty="0" smtClean="0">
              <a:latin typeface="함초롬바탕"/>
              <a:ea typeface="함초롬바탕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500" b="1" dirty="0" smtClean="0">
                <a:latin typeface="함초롬바탕"/>
                <a:ea typeface="함초롬바탕"/>
              </a:rPr>
              <a:t>	1. </a:t>
            </a:r>
            <a:r>
              <a:rPr lang="ko-KR" altLang="en-US" sz="2500" b="1" dirty="0">
                <a:latin typeface="함초롬바탕"/>
                <a:ea typeface="함초롬바탕"/>
              </a:rPr>
              <a:t>가계부는 임대료</a:t>
            </a:r>
            <a:r>
              <a:rPr lang="en-US" altLang="ko-KR" sz="2500" b="1" dirty="0">
                <a:latin typeface="함초롬바탕"/>
                <a:ea typeface="함초롬바탕"/>
              </a:rPr>
              <a:t>,</a:t>
            </a:r>
            <a:r>
              <a:rPr lang="ko-KR" altLang="en-US" sz="2500" b="1" dirty="0">
                <a:latin typeface="함초롬바탕"/>
                <a:ea typeface="함초롬바탕"/>
              </a:rPr>
              <a:t>판매량</a:t>
            </a:r>
            <a:r>
              <a:rPr lang="en-US" altLang="ko-KR" sz="2500" b="1" dirty="0">
                <a:latin typeface="함초롬바탕"/>
                <a:ea typeface="함초롬바탕"/>
              </a:rPr>
              <a:t>,</a:t>
            </a:r>
            <a:r>
              <a:rPr lang="ko-KR" altLang="en-US" sz="2500" b="1" dirty="0">
                <a:latin typeface="함초롬바탕"/>
                <a:ea typeface="함초롬바탕"/>
              </a:rPr>
              <a:t>재료비</a:t>
            </a:r>
            <a:r>
              <a:rPr lang="en-US" altLang="ko-KR" sz="2500" b="1" dirty="0">
                <a:latin typeface="함초롬바탕"/>
                <a:ea typeface="함초롬바탕"/>
              </a:rPr>
              <a:t>,</a:t>
            </a:r>
            <a:r>
              <a:rPr lang="ko-KR" altLang="en-US" sz="2500" b="1" dirty="0">
                <a:latin typeface="함초롬바탕"/>
                <a:ea typeface="함초롬바탕"/>
              </a:rPr>
              <a:t>월급을 합산</a:t>
            </a:r>
            <a:r>
              <a:rPr lang="en-US" altLang="ko-KR" sz="2500" b="1" dirty="0">
                <a:latin typeface="함초롬바탕"/>
                <a:ea typeface="함초롬바탕"/>
              </a:rPr>
              <a:t>	   	    </a:t>
            </a:r>
            <a:r>
              <a:rPr lang="ko-KR" altLang="en-US" sz="2500" b="1" dirty="0">
                <a:latin typeface="함초롬바탕"/>
                <a:ea typeface="함초롬바탕"/>
              </a:rPr>
              <a:t>하여</a:t>
            </a:r>
            <a:r>
              <a:rPr lang="en-US" altLang="ko-KR" sz="2500" b="1" dirty="0">
                <a:latin typeface="함초롬바탕"/>
                <a:ea typeface="함초롬바탕"/>
              </a:rPr>
              <a:t> </a:t>
            </a:r>
            <a:r>
              <a:rPr lang="ko-KR" altLang="en-US" sz="2500" b="1" dirty="0" smtClean="0">
                <a:latin typeface="함초롬바탕"/>
                <a:ea typeface="함초롬바탕"/>
              </a:rPr>
              <a:t>총 수익을 </a:t>
            </a:r>
            <a:r>
              <a:rPr lang="ko-KR" altLang="en-US" sz="2500" b="1" dirty="0">
                <a:latin typeface="함초롬바탕"/>
                <a:ea typeface="함초롬바탕"/>
              </a:rPr>
              <a:t>도출한다</a:t>
            </a:r>
            <a:r>
              <a:rPr lang="en-US" altLang="ko-KR" sz="2500" b="1" dirty="0">
                <a:latin typeface="함초롬바탕"/>
                <a:ea typeface="함초롬바탕"/>
              </a:rPr>
              <a:t>.</a:t>
            </a:r>
            <a:endParaRPr lang="ko-KR" altLang="en-US" sz="2500" b="1" dirty="0">
              <a:latin typeface="함초롬바탕"/>
              <a:ea typeface="함초롬바탕"/>
            </a:endParaRPr>
          </a:p>
          <a:p>
            <a:pPr marL="0" indent="0">
              <a:buNone/>
              <a:defRPr lang="ko-KR" altLang="en-US"/>
            </a:pPr>
            <a:endParaRPr lang="en-US" altLang="ko-KR" sz="2500" b="1" dirty="0">
              <a:latin typeface="함초롬바탕"/>
              <a:ea typeface="함초롬바탕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500" b="1" dirty="0" smtClean="0">
                <a:latin typeface="함초롬바탕"/>
                <a:ea typeface="함초롬바탕"/>
              </a:rPr>
              <a:t>	</a:t>
            </a:r>
            <a:r>
              <a:rPr lang="en-US" altLang="ko-KR" sz="2500" b="1" dirty="0">
                <a:latin typeface="함초롬바탕"/>
                <a:ea typeface="함초롬바탕"/>
              </a:rPr>
              <a:t>2</a:t>
            </a:r>
            <a:r>
              <a:rPr lang="ko-KR" altLang="ko-KR" sz="2500" b="1" dirty="0" smtClean="0">
                <a:latin typeface="함초롬바탕"/>
                <a:ea typeface="함초롬바탕"/>
              </a:rPr>
              <a:t>. </a:t>
            </a:r>
            <a:r>
              <a:rPr lang="ko-KR" altLang="en-US" sz="2500" b="1" dirty="0" smtClean="0">
                <a:latin typeface="함초롬바탕"/>
                <a:ea typeface="함초롬바탕"/>
              </a:rPr>
              <a:t>가계부는 계산이 되었는지 확인하기위한 </a:t>
            </a:r>
            <a:endParaRPr lang="en-US" altLang="ko-KR" sz="2500" b="1" dirty="0" smtClean="0">
              <a:latin typeface="함초롬바탕"/>
              <a:ea typeface="함초롬바탕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500" b="1" dirty="0">
                <a:latin typeface="함초롬바탕"/>
                <a:ea typeface="함초롬바탕"/>
              </a:rPr>
              <a:t>	</a:t>
            </a:r>
            <a:r>
              <a:rPr lang="en-US" altLang="ko-KR" sz="2500" b="1" dirty="0" smtClean="0">
                <a:latin typeface="함초롬바탕"/>
                <a:ea typeface="함초롬바탕"/>
              </a:rPr>
              <a:t>    </a:t>
            </a:r>
            <a:r>
              <a:rPr lang="ko-KR" altLang="en-US" sz="2500" b="1" dirty="0" smtClean="0">
                <a:latin typeface="함초롬바탕"/>
                <a:ea typeface="함초롬바탕"/>
              </a:rPr>
              <a:t>고유한 </a:t>
            </a:r>
            <a:r>
              <a:rPr lang="ko-KR" altLang="en-US" sz="2500" b="1" dirty="0" smtClean="0">
                <a:latin typeface="함초롬바탕"/>
                <a:ea typeface="함초롬바탕"/>
              </a:rPr>
              <a:t>가계부 번호를 가지고 있다</a:t>
            </a:r>
            <a:r>
              <a:rPr lang="en-US" altLang="ko-KR" sz="2500" b="1" dirty="0" smtClean="0">
                <a:latin typeface="함초롬바탕"/>
                <a:ea typeface="함초롬바탕"/>
              </a:rPr>
              <a:t>. </a:t>
            </a:r>
          </a:p>
          <a:p>
            <a:pPr marL="0" indent="0">
              <a:buNone/>
              <a:defRPr lang="ko-KR" altLang="en-US"/>
            </a:pPr>
            <a:r>
              <a:rPr lang="en-US" altLang="ko-KR" sz="2500" b="1" dirty="0">
                <a:latin typeface="함초롬바탕"/>
                <a:ea typeface="함초롬바탕"/>
              </a:rPr>
              <a:t>	</a:t>
            </a:r>
            <a:endParaRPr lang="ko-KR" altLang="en-US" sz="2500" b="1" dirty="0">
              <a:latin typeface="함초롬바탕"/>
              <a:ea typeface="함초롬바탕"/>
            </a:endParaRPr>
          </a:p>
        </p:txBody>
      </p:sp>
    </p:spTree>
    <p:extLst>
      <p:ext uri="{BB962C8B-B14F-4D97-AF65-F5344CB8AC3E}">
        <p14:creationId xmlns:p14="http://schemas.microsoft.com/office/powerpoint/2010/main" val="815392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ER Diagram</a:t>
            </a:r>
            <a:r>
              <a:rPr lang="ko-KR" altLang="en-US"/>
              <a:t> - 수정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6382" y="1196721"/>
            <a:ext cx="7611236" cy="534713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Relation Schema</a:t>
            </a:r>
            <a:r>
              <a:rPr lang="ko-KR" altLang="en-US"/>
              <a:t> - 수정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460373"/>
            <a:ext cx="8599714" cy="4989774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ko-KR" altLang="ko-KR" sz="2200" b="1">
                <a:ea typeface="함초롬바탕"/>
              </a:rPr>
              <a:t>CREATE TABLE</a:t>
            </a:r>
            <a:r>
              <a:rPr lang="ko-KR" altLang="ko-KR" sz="2200">
                <a:ea typeface="함초롬바탕"/>
              </a:rPr>
              <a:t> </a:t>
            </a:r>
            <a:r>
              <a:rPr lang="ko-KR" altLang="ko-KR" sz="2200">
                <a:latin typeface="함초롬바탕"/>
                <a:ea typeface="함초롬바탕"/>
              </a:rPr>
              <a:t>식자재 거래처 (</a:t>
            </a:r>
          </a:p>
          <a:p>
            <a:pPr marL="304800" lvl="2" indent="-304800">
              <a:buClr>
                <a:schemeClr val="accent6">
                  <a:lumMod val="75000"/>
                </a:schemeClr>
              </a:buClr>
              <a:buFont typeface="Wingdings"/>
              <a:buNone/>
              <a:defRPr lang="ko-KR" altLang="en-US"/>
            </a:pPr>
            <a:r>
              <a:rPr lang="ko-KR" altLang="en-US" sz="2200">
                <a:latin typeface="함초롬바탕"/>
                <a:ea typeface="함초롬바탕"/>
              </a:rPr>
              <a:t>		</a:t>
            </a:r>
            <a:r>
              <a:rPr lang="ko-KR" altLang="ko-KR" sz="2100">
                <a:latin typeface="함초롬바탕"/>
                <a:ea typeface="함초롬바탕"/>
              </a:rPr>
              <a:t>등록번호 </a:t>
            </a:r>
            <a:r>
              <a:rPr lang="ko-KR" altLang="ko-KR" sz="2100" b="1">
                <a:latin typeface="함초롬바탕"/>
                <a:ea typeface="함초롬바탕"/>
              </a:rPr>
              <a:t>CHAR(</a:t>
            </a:r>
            <a:r>
              <a:rPr lang="en-US" altLang="ko-KR" sz="2100" b="1">
                <a:latin typeface="함초롬바탕"/>
                <a:ea typeface="함초롬바탕"/>
              </a:rPr>
              <a:t>20</a:t>
            </a:r>
            <a:r>
              <a:rPr lang="ko-KR" altLang="ko-KR" sz="2100" b="1">
                <a:latin typeface="함초롬바탕"/>
                <a:ea typeface="함초롬바탕"/>
              </a:rPr>
              <a:t>)</a:t>
            </a:r>
            <a:r>
              <a:rPr lang="ko-KR" altLang="ko-KR" sz="2100">
                <a:latin typeface="함초롬바탕"/>
                <a:ea typeface="함초롬바탕"/>
              </a:rPr>
              <a:t> </a:t>
            </a:r>
            <a:r>
              <a:rPr lang="ko-KR" altLang="ko-KR" sz="2100" b="1">
                <a:solidFill>
                  <a:srgbClr val="FF0000"/>
                </a:solidFill>
                <a:latin typeface="함초롬바탕"/>
                <a:ea typeface="함초롬바탕"/>
              </a:rPr>
              <a:t>PRIMARY KEY</a:t>
            </a:r>
            <a:r>
              <a:rPr lang="ko-KR" altLang="ko-KR" sz="2100">
                <a:latin typeface="함초롬바탕"/>
                <a:ea typeface="함초롬바탕"/>
              </a:rPr>
              <a:t>,</a:t>
            </a:r>
          </a:p>
          <a:p>
            <a:pPr>
              <a:buNone/>
              <a:defRPr lang="ko-KR" altLang="en-US"/>
            </a:pPr>
            <a:r>
              <a:rPr lang="ko-KR" altLang="en-US" sz="2100">
                <a:latin typeface="함초롬바탕"/>
                <a:ea typeface="함초롬바탕"/>
              </a:rPr>
              <a:t>		</a:t>
            </a:r>
            <a:r>
              <a:rPr lang="ko-KR" altLang="ko-KR" sz="2100">
                <a:latin typeface="함초롬바탕"/>
                <a:ea typeface="함초롬바탕"/>
              </a:rPr>
              <a:t>이름 </a:t>
            </a:r>
            <a:r>
              <a:rPr lang="ko-KR" altLang="ko-KR" sz="2100" b="1">
                <a:latin typeface="함초롬바탕"/>
                <a:ea typeface="함초롬바탕"/>
              </a:rPr>
              <a:t>CHAR(20)</a:t>
            </a:r>
            <a:r>
              <a:rPr lang="ko-KR" altLang="ko-KR" sz="2100">
                <a:latin typeface="함초롬바탕"/>
                <a:ea typeface="함초롬바탕"/>
              </a:rPr>
              <a:t>,</a:t>
            </a:r>
          </a:p>
          <a:p>
            <a:pPr>
              <a:buNone/>
              <a:defRPr lang="ko-KR" altLang="en-US"/>
            </a:pPr>
            <a:r>
              <a:rPr lang="ko-KR" altLang="en-US" sz="2100">
                <a:latin typeface="함초롬바탕"/>
                <a:ea typeface="함초롬바탕"/>
              </a:rPr>
              <a:t>		</a:t>
            </a:r>
            <a:r>
              <a:rPr lang="ko-KR" altLang="ko-KR" sz="2100">
                <a:latin typeface="함초롬바탕"/>
                <a:ea typeface="함초롬바탕"/>
              </a:rPr>
              <a:t>전화번호 </a:t>
            </a:r>
            <a:r>
              <a:rPr lang="ko-KR" altLang="ko-KR" sz="2100" b="1">
                <a:latin typeface="함초롬바탕"/>
                <a:ea typeface="함초롬바탕"/>
              </a:rPr>
              <a:t>CHAR(20)</a:t>
            </a:r>
            <a:r>
              <a:rPr lang="ko-KR" altLang="ko-KR" sz="2100">
                <a:latin typeface="함초롬바탕"/>
                <a:ea typeface="함초롬바탕"/>
              </a:rPr>
              <a:t>,</a:t>
            </a:r>
          </a:p>
          <a:p>
            <a:pPr>
              <a:buNone/>
              <a:defRPr lang="ko-KR" altLang="en-US"/>
            </a:pPr>
            <a:r>
              <a:rPr lang="ko-KR" altLang="en-US" sz="2100">
                <a:latin typeface="함초롬바탕"/>
                <a:ea typeface="함초롬바탕"/>
              </a:rPr>
              <a:t>		식자재</a:t>
            </a:r>
            <a:r>
              <a:rPr lang="ko-KR" altLang="ko-KR" sz="2100">
                <a:latin typeface="함초롬바탕"/>
                <a:ea typeface="함초롬바탕"/>
              </a:rPr>
              <a:t> </a:t>
            </a:r>
            <a:r>
              <a:rPr lang="ko-KR" altLang="ko-KR" sz="2100" b="1">
                <a:latin typeface="함초롬바탕"/>
                <a:ea typeface="함초롬바탕"/>
              </a:rPr>
              <a:t>CHAR(20)</a:t>
            </a:r>
            <a:r>
              <a:rPr lang="ko-KR" altLang="ko-KR" sz="2100">
                <a:latin typeface="함초롬바탕"/>
                <a:ea typeface="함초롬바탕"/>
              </a:rPr>
              <a:t>,</a:t>
            </a:r>
          </a:p>
          <a:p>
            <a:pPr>
              <a:buNone/>
              <a:defRPr lang="ko-KR" altLang="en-US"/>
            </a:pPr>
            <a:r>
              <a:rPr lang="ko-KR" altLang="en-US" sz="2100">
                <a:latin typeface="함초롬바탕"/>
                <a:ea typeface="함초롬바탕"/>
              </a:rPr>
              <a:t>		가격 </a:t>
            </a:r>
            <a:r>
              <a:rPr lang="en-US" altLang="ko-KR" sz="2100" b="1">
                <a:solidFill>
                  <a:schemeClr val="tx2"/>
                </a:solidFill>
                <a:latin typeface="함초롬바탕"/>
                <a:ea typeface="함초롬바탕"/>
              </a:rPr>
              <a:t>INTEGER</a:t>
            </a:r>
            <a:endParaRPr lang="en-US" altLang="ko-KR" sz="2100">
              <a:latin typeface="함초롬바탕"/>
              <a:ea typeface="함초롬바탕"/>
            </a:endParaRPr>
          </a:p>
          <a:p>
            <a:pPr>
              <a:buNone/>
              <a:defRPr lang="ko-KR" altLang="en-US"/>
            </a:pPr>
            <a:r>
              <a:rPr lang="ko-KR" altLang="en-US" sz="2100">
                <a:latin typeface="함초롬바탕"/>
                <a:ea typeface="함초롬바탕"/>
              </a:rPr>
              <a:t>		</a:t>
            </a:r>
            <a:r>
              <a:rPr lang="ko-KR" altLang="ko-KR" sz="2100">
                <a:latin typeface="함초롬바탕"/>
                <a:ea typeface="함초롬바탕"/>
              </a:rPr>
              <a:t>매장 등록 코드 </a:t>
            </a:r>
            <a:r>
              <a:rPr lang="ko-KR" altLang="ko-KR" sz="2100" b="1">
                <a:latin typeface="함초롬바탕"/>
                <a:ea typeface="함초롬바탕"/>
              </a:rPr>
              <a:t>CHAR(30)</a:t>
            </a:r>
            <a:r>
              <a:rPr lang="ko-KR" altLang="ko-KR" sz="2100">
                <a:latin typeface="함초롬바탕"/>
                <a:ea typeface="함초롬바탕"/>
              </a:rPr>
              <a:t>,</a:t>
            </a:r>
          </a:p>
          <a:p>
            <a:pPr>
              <a:buNone/>
              <a:defRPr lang="ko-KR" altLang="en-US"/>
            </a:pPr>
            <a:r>
              <a:rPr lang="ko-KR" altLang="en-US" sz="2100">
                <a:latin typeface="함초롬바탕"/>
                <a:ea typeface="함초롬바탕"/>
              </a:rPr>
              <a:t>		</a:t>
            </a:r>
            <a:r>
              <a:rPr lang="ko-KR" altLang="ko-KR" sz="2100">
                <a:latin typeface="함초롬바탕"/>
                <a:ea typeface="함초롬바탕"/>
              </a:rPr>
              <a:t>사장 ID </a:t>
            </a:r>
            <a:r>
              <a:rPr lang="ko-KR" altLang="ko-KR" sz="2100" b="1">
                <a:latin typeface="함초롬바탕"/>
                <a:ea typeface="함초롬바탕"/>
              </a:rPr>
              <a:t>CHAR(20)</a:t>
            </a:r>
            <a:r>
              <a:rPr lang="ko-KR" altLang="ko-KR" sz="2100">
                <a:latin typeface="함초롬바탕"/>
                <a:ea typeface="함초롬바탕"/>
              </a:rPr>
              <a:t>,</a:t>
            </a:r>
          </a:p>
          <a:p>
            <a:pPr marL="757238" indent="-196850">
              <a:buClr>
                <a:schemeClr val="tx1">
                  <a:lumMod val="65000"/>
                  <a:lumOff val="35000"/>
                </a:schemeClr>
              </a:buClr>
              <a:buFont typeface="Arial"/>
              <a:buNone/>
              <a:defRPr lang="ko-KR" altLang="en-US"/>
            </a:pPr>
            <a:r>
              <a:rPr lang="ko-KR" altLang="en-US" sz="2100" b="1">
                <a:solidFill>
                  <a:srgbClr val="0000FF"/>
                </a:solidFill>
                <a:latin typeface="함초롬바탕"/>
                <a:ea typeface="함초롬바탕"/>
              </a:rPr>
              <a:t>		</a:t>
            </a:r>
            <a:r>
              <a:rPr lang="ko-KR" altLang="ko-KR" sz="2100" b="1">
                <a:solidFill>
                  <a:srgbClr val="0000FF"/>
                </a:solidFill>
                <a:latin typeface="함초롬바탕"/>
                <a:ea typeface="함초롬바탕"/>
              </a:rPr>
              <a:t>FOREIGN KEY </a:t>
            </a:r>
            <a:r>
              <a:rPr lang="ko-KR" altLang="ko-KR" sz="2100">
                <a:latin typeface="함초롬바탕"/>
                <a:ea typeface="함초롬바탕"/>
              </a:rPr>
              <a:t>(매장 등록 코드) </a:t>
            </a:r>
            <a:r>
              <a:rPr lang="ko-KR" altLang="ko-KR" sz="2100" b="1">
                <a:solidFill>
                  <a:srgbClr val="0000FF"/>
                </a:solidFill>
                <a:latin typeface="함초롬바탕"/>
                <a:ea typeface="함초롬바탕"/>
              </a:rPr>
              <a:t>REFERENCES</a:t>
            </a:r>
            <a:r>
              <a:rPr lang="ko-KR" altLang="ko-KR" sz="2100">
                <a:latin typeface="함초롬바탕"/>
                <a:ea typeface="함초롬바탕"/>
              </a:rPr>
              <a:t> 매장,</a:t>
            </a:r>
          </a:p>
          <a:p>
            <a:pPr marL="757238" indent="-196850">
              <a:buClr>
                <a:schemeClr val="tx1">
                  <a:lumMod val="65000"/>
                  <a:lumOff val="35000"/>
                </a:schemeClr>
              </a:buClr>
              <a:buFont typeface="Arial"/>
              <a:buNone/>
              <a:defRPr lang="ko-KR" altLang="en-US"/>
            </a:pPr>
            <a:r>
              <a:rPr lang="ko-KR" altLang="en-US" sz="2100">
                <a:latin typeface="함초롬바탕"/>
                <a:ea typeface="함초롬바탕"/>
              </a:rPr>
              <a:t>		</a:t>
            </a:r>
            <a:r>
              <a:rPr lang="ko-KR" altLang="ko-KR" sz="2100" b="1">
                <a:solidFill>
                  <a:srgbClr val="0000FF"/>
                </a:solidFill>
                <a:latin typeface="함초롬바탕"/>
                <a:ea typeface="함초롬바탕"/>
              </a:rPr>
              <a:t>FOREIGN KEY</a:t>
            </a:r>
            <a:r>
              <a:rPr lang="ko-KR" altLang="ko-KR" sz="2100">
                <a:latin typeface="함초롬바탕"/>
                <a:ea typeface="함초롬바탕"/>
              </a:rPr>
              <a:t> (사장 ID) </a:t>
            </a:r>
            <a:r>
              <a:rPr lang="ko-KR" altLang="ko-KR" sz="2100" b="1">
                <a:solidFill>
                  <a:srgbClr val="0000FF"/>
                </a:solidFill>
                <a:latin typeface="함초롬바탕"/>
                <a:ea typeface="함초롬바탕"/>
              </a:rPr>
              <a:t>REFERENCES</a:t>
            </a:r>
            <a:r>
              <a:rPr lang="ko-KR" altLang="ko-KR" sz="2100">
                <a:latin typeface="함초롬바탕"/>
                <a:ea typeface="함초롬바탕"/>
              </a:rPr>
              <a:t> 사장 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직선">
  <a:themeElements>
    <a:clrScheme name="직선">
      <a:dk1>
        <a:srgbClr val="242424"/>
      </a:dk1>
      <a:lt1>
        <a:srgbClr val="FFFFFF"/>
      </a:lt1>
      <a:dk2>
        <a:srgbClr val="352B33"/>
      </a:dk2>
      <a:lt2>
        <a:srgbClr val="D6CCD4"/>
      </a:lt2>
      <a:accent1>
        <a:srgbClr val="846D7F"/>
      </a:accent1>
      <a:accent2>
        <a:srgbClr val="DC947E"/>
      </a:accent2>
      <a:accent3>
        <a:srgbClr val="D47A5E"/>
      </a:accent3>
      <a:accent4>
        <a:srgbClr val="E6CBA0"/>
      </a:accent4>
      <a:accent5>
        <a:srgbClr val="CF9C49"/>
      </a:accent5>
      <a:accent6>
        <a:srgbClr val="DED97C"/>
      </a:accent6>
      <a:hlink>
        <a:srgbClr val="FFFFFF"/>
      </a:hlink>
      <a:folHlink>
        <a:srgbClr val="783F50"/>
      </a:folHlink>
    </a:clrScheme>
    <a:fontScheme name="직선">
      <a:majorFont>
        <a:latin typeface="Arial"/>
        <a:ea typeface="한컴 소망 B"/>
        <a:cs typeface=""/>
      </a:majorFont>
      <a:minorFont>
        <a:latin typeface="Tahoma"/>
        <a:ea typeface="함초롬돋움"/>
        <a:cs typeface=""/>
      </a:minorFont>
    </a:fontScheme>
    <a:fmtScheme name="직선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1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207</Words>
  <Application>Microsoft Office PowerPoint</Application>
  <PresentationFormat>화면 슬라이드 쇼(4:3)</PresentationFormat>
  <Paragraphs>147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한컴 소망 B</vt:lpstr>
      <vt:lpstr>함초롬돋움</vt:lpstr>
      <vt:lpstr>함초롬바탕</vt:lpstr>
      <vt:lpstr>Arial</vt:lpstr>
      <vt:lpstr>Tahoma</vt:lpstr>
      <vt:lpstr>Wingdings</vt:lpstr>
      <vt:lpstr>직선</vt:lpstr>
      <vt:lpstr>매장 관리 시스템</vt:lpstr>
      <vt:lpstr>목 차</vt:lpstr>
      <vt:lpstr>목적 및 정의</vt:lpstr>
      <vt:lpstr>요구 사항</vt:lpstr>
      <vt:lpstr>요구 사항</vt:lpstr>
      <vt:lpstr>요구 사항</vt:lpstr>
      <vt:lpstr>요구 사항</vt:lpstr>
      <vt:lpstr>ER Diagram - 수정</vt:lpstr>
      <vt:lpstr>Relation Schema - 수정</vt:lpstr>
      <vt:lpstr>Relation Schema - 수정</vt:lpstr>
      <vt:lpstr>Relation Schema - 수정</vt:lpstr>
      <vt:lpstr>Relation Schema - 수정</vt:lpstr>
      <vt:lpstr>Relation Schema - 수정</vt:lpstr>
      <vt:lpstr>Relation Schema - 수정</vt:lpstr>
      <vt:lpstr>SQL구현 - AutoSet</vt:lpstr>
      <vt:lpstr>SQL구현 - AutoSet</vt:lpstr>
      <vt:lpstr>SQL구현 - AutoSet</vt:lpstr>
      <vt:lpstr>프로그램 데모</vt:lpstr>
      <vt:lpstr>Q &amp; 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매장 관리 시스템</dc:title>
  <dc:creator>BatCave</dc:creator>
  <cp:lastModifiedBy>유수호</cp:lastModifiedBy>
  <cp:revision>70</cp:revision>
  <dcterms:created xsi:type="dcterms:W3CDTF">2016-12-10T14:02:05Z</dcterms:created>
  <dcterms:modified xsi:type="dcterms:W3CDTF">2016-12-11T05:52:22Z</dcterms:modified>
</cp:coreProperties>
</file>