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12" r:id="rId3"/>
    <p:sldId id="552" r:id="rId4"/>
    <p:sldId id="553" r:id="rId5"/>
    <p:sldId id="551" r:id="rId6"/>
    <p:sldId id="554" r:id="rId7"/>
    <p:sldId id="556" r:id="rId8"/>
    <p:sldId id="557" r:id="rId9"/>
    <p:sldId id="558" r:id="rId10"/>
    <p:sldId id="559" r:id="rId11"/>
    <p:sldId id="564" r:id="rId12"/>
  </p:sldIdLst>
  <p:sldSz cx="9144000" cy="6858000" type="screen4x3"/>
  <p:notesSz cx="6858000" cy="9144000"/>
  <p:embeddedFontLst>
    <p:embeddedFont>
      <p:font typeface="함초롬바탕" panose="02030604000101010101" pitchFamily="18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EA8"/>
    <a:srgbClr val="80D0E3"/>
    <a:srgbClr val="006699"/>
    <a:srgbClr val="00A0C6"/>
    <a:srgbClr val="8BE9FF"/>
    <a:srgbClr val="009E9A"/>
    <a:srgbClr val="00C4F2"/>
    <a:srgbClr val="FF9933"/>
    <a:srgbClr val="C35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6" autoAdjust="0"/>
    <p:restoredTop sz="94160" autoAdjust="0"/>
  </p:normalViewPr>
  <p:slideViewPr>
    <p:cSldViewPr>
      <p:cViewPr varScale="1">
        <p:scale>
          <a:sx n="70" d="100"/>
          <a:sy n="70" d="100"/>
        </p:scale>
        <p:origin x="1224" y="40"/>
      </p:cViewPr>
      <p:guideLst>
        <p:guide orient="horz" pos="572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8952"/>
    </p:cViewPr>
  </p:sorterViewPr>
  <p:notesViewPr>
    <p:cSldViewPr>
      <p:cViewPr varScale="1">
        <p:scale>
          <a:sx n="81" d="100"/>
          <a:sy n="81" d="100"/>
        </p:scale>
        <p:origin x="-9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2018-09-28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2018-09-28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1193169"/>
            <a:ext cx="7186613" cy="7940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따라</a:t>
            </a:r>
            <a:r>
              <a:rPr kumimoji="0" lang="en-US" altLang="ko-KR" sz="2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ko-KR" altLang="en-US" sz="2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하면서 배우는 </a:t>
            </a:r>
            <a:r>
              <a:rPr kumimoji="0" lang="ko-KR" altLang="en-US" sz="2400" b="1" kern="1200" dirty="0" err="1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아두이노</a:t>
            </a:r>
            <a:endParaRPr kumimoji="0" lang="en-US" altLang="ko-KR" sz="2400" b="1" kern="1200" dirty="0" smtClean="0">
              <a:solidFill>
                <a:srgbClr val="00669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0" marR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1200" dirty="0" err="1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아두이노</a:t>
            </a:r>
            <a:r>
              <a:rPr kumimoji="0" lang="ko-KR" altLang="en-US" sz="1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메가</a:t>
            </a:r>
            <a:r>
              <a:rPr kumimoji="0" lang="en-US" altLang="ko-KR" sz="1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2560</a:t>
            </a:r>
            <a:r>
              <a:rPr kumimoji="0" lang="ko-KR" altLang="en-US" sz="1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으로 </a:t>
            </a:r>
            <a:r>
              <a:rPr kumimoji="0" lang="ko-KR" altLang="en-US" sz="1400" b="1" kern="1200" dirty="0" err="1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마이크로컨트롤러</a:t>
            </a:r>
            <a:r>
              <a:rPr kumimoji="0" lang="ko-KR" altLang="en-US" sz="1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시작하기</a:t>
            </a:r>
            <a:endParaRPr kumimoji="0" lang="de-DE" altLang="ko-KR" sz="1400" b="1" kern="1200" dirty="0" smtClean="0">
              <a:solidFill>
                <a:srgbClr val="00669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2274257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허경용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072"/>
            </a:avLst>
          </a:prstGeom>
          <a:noFill/>
          <a:ln w="53975">
            <a:solidFill>
              <a:srgbClr val="80D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49238" y="261259"/>
            <a:ext cx="8607891" cy="4221094"/>
          </a:xfrm>
          <a:prstGeom prst="rect">
            <a:avLst/>
          </a:prstGeom>
          <a:solidFill>
            <a:srgbClr val="009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5543184" y="5262299"/>
            <a:ext cx="3322063" cy="824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lvl="1" algn="r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ko-KR" altLang="en-US" sz="44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텍스트 </a:t>
            </a:r>
            <a:r>
              <a:rPr kumimoji="1" lang="en-US" altLang="ko-KR" sz="44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LCD</a:t>
            </a:r>
          </a:p>
        </p:txBody>
      </p:sp>
      <p:pic>
        <p:nvPicPr>
          <p:cNvPr id="34099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5874" y="-1870537"/>
            <a:ext cx="3565991" cy="85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249238" y="261259"/>
            <a:ext cx="8607891" cy="4221094"/>
          </a:xfrm>
          <a:prstGeom prst="rect">
            <a:avLst/>
          </a:prstGeom>
          <a:gradFill flip="none" rotWithShape="1">
            <a:gsLst>
              <a:gs pos="11000">
                <a:srgbClr val="009EA8">
                  <a:alpha val="93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009EA8">
              <a:alpha val="33000"/>
            </a:srgb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3275856" y="93663"/>
            <a:ext cx="5682408" cy="526106"/>
            <a:chOff x="4190275" y="188640"/>
            <a:chExt cx="5684696" cy="524792"/>
          </a:xfrm>
        </p:grpSpPr>
        <p:sp>
          <p:nvSpPr>
            <p:cNvPr id="4" name="직사각형 3"/>
            <p:cNvSpPr/>
            <p:nvPr/>
          </p:nvSpPr>
          <p:spPr>
            <a:xfrm>
              <a:off x="5414904" y="188640"/>
              <a:ext cx="4460067" cy="5247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1" algn="l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kumimoji="1" lang="ko-KR" altLang="en-US" sz="2800" b="1" kern="1200" spc="-150" dirty="0" smtClean="0">
                  <a:solidFill>
                    <a:srgbClr val="00669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디지털 데이터 출력 </a:t>
              </a:r>
              <a:r>
                <a:rPr kumimoji="1" lang="en-US" altLang="ko-KR" sz="2800" b="1" kern="1200" spc="-150" dirty="0" smtClean="0">
                  <a:solidFill>
                    <a:srgbClr val="00669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: LED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4190275" y="188640"/>
              <a:ext cx="164932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009EA8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009EA8"/>
                  </a:solidFill>
                  <a:ea typeface="맑은 고딕" panose="020B0503020000020004" pitchFamily="50" charset="-127"/>
                </a:rPr>
                <a:t>05</a:t>
              </a:r>
              <a:endParaRPr lang="ko-KR" altLang="en-US" sz="2800" b="1" dirty="0" smtClean="0">
                <a:solidFill>
                  <a:srgbClr val="009EA8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EA8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5400000">
            <a:off x="3944669" y="1656035"/>
            <a:ext cx="6858000" cy="3545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" y="2780928"/>
            <a:ext cx="6362700" cy="99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2514600" algn="l"/>
              </a:tabLst>
              <a:defRPr/>
            </a:pPr>
            <a:r>
              <a:rPr kumimoji="1" lang="en-US" altLang="ko-KR" sz="5400" b="1" kern="1200" dirty="0" smtClean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you!!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"/>
          <a:stretch/>
        </p:blipFill>
        <p:spPr bwMode="auto">
          <a:xfrm>
            <a:off x="6334879" y="4074"/>
            <a:ext cx="2811760" cy="686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3000"/>
            </a:srgbClr>
          </a:solidFill>
          <a:ln w="22225" algn="ctr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 algn="ctr" eaLnBrk="1" latinLnBrk="1" hangingPunct="1">
              <a:spcBef>
                <a:spcPct val="20000"/>
              </a:spcBef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/18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스케치 </a:t>
            </a:r>
            <a:r>
              <a:rPr lang="en-US" altLang="ko-KR" dirty="0"/>
              <a:t>11-2 : </a:t>
            </a:r>
            <a:r>
              <a:rPr lang="ko-KR" altLang="en-US" dirty="0"/>
              <a:t>임의의 위치에 문자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1547"/>
            <a:ext cx="6620000" cy="17714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99679"/>
            <a:ext cx="6594286" cy="6314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998906"/>
            <a:ext cx="4295250" cy="15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맺는말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836712"/>
            <a:ext cx="8556171" cy="4585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ko-KR" altLang="en-US" sz="2200" b="1" spc="-100" dirty="0">
                <a:latin typeface="+mn-ea"/>
                <a:ea typeface="+mn-ea"/>
              </a:rPr>
              <a:t>텍스트 </a:t>
            </a:r>
            <a:r>
              <a:rPr lang="en-US" altLang="ko-KR" sz="2200" b="1" spc="-100" dirty="0">
                <a:latin typeface="+mn-ea"/>
                <a:ea typeface="+mn-ea"/>
              </a:rPr>
              <a:t>LCD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02857"/>
            <a:ext cx="7776864" cy="1531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</a:rPr>
              <a:t>액정을</a:t>
            </a:r>
            <a:r>
              <a:rPr lang="en-US" altLang="ko-KR" sz="2000" spc="-50" dirty="0">
                <a:latin typeface="+mn-ea"/>
                <a:ea typeface="+mn-ea"/>
              </a:rPr>
              <a:t> </a:t>
            </a:r>
            <a:r>
              <a:rPr lang="ko-KR" altLang="en-US" sz="2000" spc="-50" dirty="0">
                <a:latin typeface="+mn-ea"/>
                <a:ea typeface="+mn-ea"/>
              </a:rPr>
              <a:t>사용한 출력장치</a:t>
            </a:r>
            <a:endParaRPr lang="en-US" altLang="ko-KR" sz="2000" spc="-50" dirty="0">
              <a:latin typeface="+mn-ea"/>
              <a:ea typeface="+mn-ea"/>
            </a:endParaRP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>
                <a:latin typeface="+mn-ea"/>
                <a:ea typeface="+mn-ea"/>
              </a:rPr>
              <a:t>16</a:t>
            </a:r>
            <a:r>
              <a:rPr lang="ko-KR" altLang="en-US" sz="2000" spc="-50" dirty="0">
                <a:latin typeface="+mn-ea"/>
                <a:ea typeface="+mn-ea"/>
              </a:rPr>
              <a:t>칸 </a:t>
            </a:r>
            <a:r>
              <a:rPr lang="en-US" altLang="ko-KR" sz="2000" spc="-50" dirty="0">
                <a:latin typeface="+mn-ea"/>
                <a:ea typeface="+mn-ea"/>
              </a:rPr>
              <a:t>2</a:t>
            </a:r>
            <a:r>
              <a:rPr lang="ko-KR" altLang="en-US" sz="2000" spc="-50" dirty="0">
                <a:latin typeface="+mn-ea"/>
                <a:ea typeface="+mn-ea"/>
              </a:rPr>
              <a:t>줄</a:t>
            </a:r>
            <a:r>
              <a:rPr lang="en-US" altLang="ko-KR" sz="2000" spc="-50" dirty="0">
                <a:latin typeface="+mn-ea"/>
                <a:ea typeface="+mn-ea"/>
              </a:rPr>
              <a:t>, 32</a:t>
            </a:r>
            <a:r>
              <a:rPr lang="ko-KR" altLang="en-US" sz="2000" spc="-50" dirty="0">
                <a:latin typeface="+mn-ea"/>
                <a:ea typeface="+mn-ea"/>
              </a:rPr>
              <a:t>글자를 표시할 수 있는 텍스트 </a:t>
            </a:r>
            <a:r>
              <a:rPr lang="en-US" altLang="ko-KR" sz="2000" spc="-50" dirty="0">
                <a:latin typeface="+mn-ea"/>
                <a:ea typeface="+mn-ea"/>
              </a:rPr>
              <a:t>LCD</a:t>
            </a:r>
            <a:r>
              <a:rPr lang="ko-KR" altLang="en-US" sz="2000" spc="-50" dirty="0">
                <a:latin typeface="+mn-ea"/>
                <a:ea typeface="+mn-ea"/>
              </a:rPr>
              <a:t>가 흔히 사용됨</a:t>
            </a:r>
            <a:endParaRPr lang="en-US" altLang="ko-KR" sz="2000" spc="-50" dirty="0">
              <a:latin typeface="+mn-ea"/>
              <a:ea typeface="+mn-ea"/>
            </a:endParaRP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</a:rPr>
              <a:t>고정된 위치에 글자 단위의 출력만 가능</a:t>
            </a:r>
            <a:endParaRPr lang="en-US" altLang="ko-KR" sz="2000" spc="-50" dirty="0">
              <a:latin typeface="+mn-ea"/>
              <a:ea typeface="+mn-ea"/>
            </a:endParaRP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 err="1">
                <a:latin typeface="+mn-ea"/>
                <a:ea typeface="+mn-ea"/>
              </a:rPr>
              <a:t>LiquidCrystal</a:t>
            </a:r>
            <a:r>
              <a:rPr lang="en-US" altLang="ko-KR" sz="2000" spc="-50" dirty="0">
                <a:latin typeface="+mn-ea"/>
                <a:ea typeface="+mn-ea"/>
              </a:rPr>
              <a:t> </a:t>
            </a:r>
            <a:r>
              <a:rPr lang="ko-KR" altLang="en-US" sz="2000" spc="-50" dirty="0">
                <a:latin typeface="+mn-ea"/>
                <a:ea typeface="+mn-ea"/>
              </a:rPr>
              <a:t>라이브러리가 제공되므로 간단하게 제어 가능</a:t>
            </a:r>
            <a:endParaRPr lang="en-US" altLang="ko-KR" sz="2000" spc="-5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3592438"/>
            <a:ext cx="8556171" cy="4585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ko-KR" altLang="en-US" sz="2200" b="1" spc="-100" dirty="0">
                <a:latin typeface="+mn-ea"/>
                <a:ea typeface="+mn-ea"/>
              </a:rPr>
              <a:t>단점</a:t>
            </a:r>
            <a:endParaRPr lang="en-US" altLang="ko-KR" sz="2200" b="1" spc="-1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058583"/>
            <a:ext cx="7776864" cy="116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</a:rPr>
              <a:t>고정된 위치에 출력 </a:t>
            </a:r>
            <a:r>
              <a:rPr lang="en-US" altLang="ko-KR" sz="2000" spc="-50" dirty="0">
                <a:latin typeface="+mn-ea"/>
                <a:ea typeface="+mn-ea"/>
              </a:rPr>
              <a:t>: </a:t>
            </a:r>
            <a:r>
              <a:rPr lang="ko-KR" altLang="en-US" sz="2000" spc="-50" dirty="0">
                <a:latin typeface="+mn-ea"/>
                <a:ea typeface="+mn-ea"/>
              </a:rPr>
              <a:t>그래픽 </a:t>
            </a:r>
            <a:r>
              <a:rPr lang="en-US" altLang="ko-KR" sz="2000" spc="-50" dirty="0">
                <a:latin typeface="+mn-ea"/>
                <a:ea typeface="+mn-ea"/>
              </a:rPr>
              <a:t>LCD</a:t>
            </a:r>
            <a:r>
              <a:rPr lang="ko-KR" altLang="en-US" sz="2000" spc="-50" dirty="0">
                <a:latin typeface="+mn-ea"/>
                <a:ea typeface="+mn-ea"/>
              </a:rPr>
              <a:t>는 도트 단위 제어 가능</a:t>
            </a:r>
            <a:endParaRPr lang="en-US" altLang="ko-KR" sz="2000" spc="-50" dirty="0">
              <a:latin typeface="+mn-ea"/>
              <a:ea typeface="+mn-ea"/>
            </a:endParaRP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</a:rPr>
              <a:t>문자 출력 </a:t>
            </a:r>
            <a:r>
              <a:rPr lang="en-US" altLang="ko-KR" sz="2000" spc="-50" dirty="0">
                <a:latin typeface="+mn-ea"/>
                <a:ea typeface="+mn-ea"/>
              </a:rPr>
              <a:t>: </a:t>
            </a:r>
            <a:r>
              <a:rPr lang="ko-KR" altLang="en-US" sz="2000" spc="-50" dirty="0">
                <a:latin typeface="+mn-ea"/>
                <a:ea typeface="+mn-ea"/>
              </a:rPr>
              <a:t>그래픽 </a:t>
            </a:r>
            <a:r>
              <a:rPr lang="en-US" altLang="ko-KR" sz="2000" spc="-50" dirty="0">
                <a:latin typeface="+mn-ea"/>
                <a:ea typeface="+mn-ea"/>
              </a:rPr>
              <a:t>LCD</a:t>
            </a:r>
            <a:r>
              <a:rPr lang="ko-KR" altLang="en-US" sz="2000" spc="-50" dirty="0">
                <a:latin typeface="+mn-ea"/>
                <a:ea typeface="+mn-ea"/>
              </a:rPr>
              <a:t>는 도형 그리기도 가능</a:t>
            </a:r>
            <a:endParaRPr lang="en-US" altLang="ko-KR" sz="2000" spc="-50" dirty="0">
              <a:latin typeface="+mn-ea"/>
              <a:ea typeface="+mn-ea"/>
            </a:endParaRP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</a:rPr>
              <a:t>흑백 </a:t>
            </a:r>
            <a:r>
              <a:rPr lang="en-US" altLang="ko-KR" sz="2000" spc="-50" dirty="0">
                <a:latin typeface="+mn-ea"/>
                <a:ea typeface="+mn-ea"/>
              </a:rPr>
              <a:t>: </a:t>
            </a:r>
            <a:r>
              <a:rPr lang="ko-KR" altLang="en-US" sz="2000" spc="-50" dirty="0">
                <a:latin typeface="+mn-ea"/>
                <a:ea typeface="+mn-ea"/>
              </a:rPr>
              <a:t>컬러 지원 </a:t>
            </a:r>
            <a:r>
              <a:rPr lang="en-US" altLang="ko-KR" sz="2000" spc="-50" dirty="0">
                <a:latin typeface="+mn-ea"/>
                <a:ea typeface="+mn-ea"/>
              </a:rPr>
              <a:t>TFT-LCD</a:t>
            </a:r>
            <a:r>
              <a:rPr lang="ko-KR" altLang="en-US" sz="2000" spc="-50" dirty="0">
                <a:latin typeface="+mn-ea"/>
                <a:ea typeface="+mn-ea"/>
              </a:rPr>
              <a:t>도 존재</a:t>
            </a:r>
          </a:p>
        </p:txBody>
      </p:sp>
    </p:spTree>
    <p:extLst>
      <p:ext uri="{BB962C8B-B14F-4D97-AF65-F5344CB8AC3E}">
        <p14:creationId xmlns:p14="http://schemas.microsoft.com/office/powerpoint/2010/main" val="1930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  <a:r>
              <a:rPr lang="en-US" altLang="ko-KR" dirty="0"/>
              <a:t> LCD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836712"/>
            <a:ext cx="8556171" cy="19850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ko-KR" altLang="en-US" sz="2200" b="1" spc="-100" dirty="0">
                <a:latin typeface="+mn-ea"/>
                <a:ea typeface="+mn-ea"/>
              </a:rPr>
              <a:t>액정</a:t>
            </a:r>
            <a:r>
              <a:rPr lang="en-US" altLang="ko-KR" sz="2200" b="1" spc="-100" dirty="0">
                <a:latin typeface="+mn-ea"/>
                <a:ea typeface="+mn-ea"/>
              </a:rPr>
              <a:t>(Liquid Crystal)</a:t>
            </a:r>
            <a:r>
              <a:rPr lang="ko-KR" altLang="en-US" sz="2200" b="1" spc="-100" dirty="0">
                <a:latin typeface="+mn-ea"/>
                <a:ea typeface="+mn-ea"/>
              </a:rPr>
              <a:t>을 이용하여 문자 단위의 정보를 표시하도록 만들어진 출력 장치</a:t>
            </a:r>
            <a:endParaRPr lang="en-US" altLang="ko-KR" sz="2200" b="1" spc="-1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en-US" altLang="ko-KR" sz="2200" b="1" spc="-100" dirty="0">
                <a:latin typeface="+mn-ea"/>
                <a:ea typeface="+mn-ea"/>
              </a:rPr>
              <a:t>16 </a:t>
            </a:r>
            <a:r>
              <a:rPr lang="en-US" altLang="ko-KR" sz="2200" b="1" spc="-100" dirty="0">
                <a:latin typeface="+mn-ea"/>
                <a:ea typeface="+mn-ea"/>
                <a:sym typeface="Symbol" panose="05050102010706020507" pitchFamily="18" charset="2"/>
              </a:rPr>
              <a:t> 2 = 32 </a:t>
            </a:r>
            <a:r>
              <a:rPr lang="ko-KR" altLang="en-US" sz="2200" b="1" spc="-100" dirty="0">
                <a:latin typeface="+mn-ea"/>
                <a:ea typeface="+mn-ea"/>
                <a:sym typeface="Symbol" panose="05050102010706020507" pitchFamily="18" charset="2"/>
              </a:rPr>
              <a:t>글자를</a:t>
            </a:r>
            <a:r>
              <a:rPr lang="en-US" altLang="ko-KR" sz="2200" b="1" spc="-100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ko-KR" altLang="en-US" sz="2200" b="1" spc="-100" dirty="0">
                <a:latin typeface="+mn-ea"/>
                <a:ea typeface="+mn-ea"/>
                <a:sym typeface="Symbol" panose="05050102010706020507" pitchFamily="18" charset="2"/>
              </a:rPr>
              <a:t>표시하는 장치가 일반적임</a:t>
            </a:r>
            <a:endParaRPr lang="en-US" altLang="ko-KR" sz="2200" b="1" spc="-100" dirty="0">
              <a:latin typeface="+mn-ea"/>
              <a:ea typeface="+mn-ea"/>
              <a:sym typeface="Symbol" panose="05050102010706020507" pitchFamily="18" charset="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en-US" altLang="ko-KR" sz="2200" b="1" spc="-100" dirty="0">
                <a:latin typeface="+mn-ea"/>
                <a:ea typeface="+mn-ea"/>
                <a:sym typeface="Symbol" panose="05050102010706020507" pitchFamily="18" charset="2"/>
              </a:rPr>
              <a:t>16</a:t>
            </a:r>
            <a:r>
              <a:rPr lang="ko-KR" altLang="en-US" sz="2200" b="1" spc="-100" dirty="0">
                <a:latin typeface="+mn-ea"/>
                <a:ea typeface="+mn-ea"/>
                <a:sym typeface="Symbol" panose="05050102010706020507" pitchFamily="18" charset="2"/>
              </a:rPr>
              <a:t>핀 구성</a:t>
            </a:r>
            <a:endParaRPr lang="en-US" altLang="ko-KR" sz="2200" b="1" spc="-1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780928"/>
            <a:ext cx="7776864" cy="792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  <a:sym typeface="Symbol" panose="05050102010706020507" pitchFamily="18" charset="2"/>
              </a:rPr>
              <a:t>제어 신호 핀 </a:t>
            </a:r>
            <a:r>
              <a:rPr lang="en-US" altLang="ko-KR" sz="2000" spc="-5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ko-KR" altLang="en-US" sz="2000" spc="-50" dirty="0">
                <a:latin typeface="+mn-ea"/>
                <a:ea typeface="+mn-ea"/>
                <a:sym typeface="Symbol" panose="05050102010706020507" pitchFamily="18" charset="2"/>
              </a:rPr>
              <a:t>개</a:t>
            </a:r>
            <a:endParaRPr lang="en-US" altLang="ko-KR" sz="2000" spc="-50" dirty="0">
              <a:latin typeface="+mn-ea"/>
              <a:ea typeface="+mn-ea"/>
              <a:sym typeface="Symbol" panose="05050102010706020507" pitchFamily="18" charset="2"/>
            </a:endParaRP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  <a:sym typeface="Symbol" panose="05050102010706020507" pitchFamily="18" charset="2"/>
              </a:rPr>
              <a:t>데이터 신호 핀 </a:t>
            </a:r>
            <a:r>
              <a:rPr lang="en-US" altLang="ko-KR" sz="2000" spc="-50" dirty="0">
                <a:latin typeface="+mn-ea"/>
                <a:ea typeface="+mn-ea"/>
                <a:sym typeface="Symbol" panose="05050102010706020507" pitchFamily="18" charset="2"/>
              </a:rPr>
              <a:t>8</a:t>
            </a:r>
            <a:r>
              <a:rPr lang="ko-KR" altLang="en-US" sz="2000" spc="-50" dirty="0">
                <a:latin typeface="+mn-ea"/>
                <a:ea typeface="+mn-ea"/>
                <a:sym typeface="Symbol" panose="05050102010706020507" pitchFamily="18" charset="2"/>
              </a:rPr>
              <a:t>개</a:t>
            </a:r>
            <a:endParaRPr lang="en-US" altLang="ko-KR" sz="2000" spc="-5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1" y="3615617"/>
            <a:ext cx="7292431" cy="105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5" y="3758530"/>
            <a:ext cx="6988725" cy="72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-180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pc="-50" dirty="0">
                <a:latin typeface="+mn-ea"/>
                <a:ea typeface="+mn-ea"/>
                <a:sym typeface="Symbol" panose="05050102010706020507" pitchFamily="18" charset="2"/>
              </a:rPr>
              <a:t>4</a:t>
            </a:r>
            <a:r>
              <a:rPr lang="ko-KR" altLang="en-US" spc="-50" dirty="0">
                <a:latin typeface="+mn-ea"/>
                <a:ea typeface="+mn-ea"/>
                <a:sym typeface="Symbol" panose="05050102010706020507" pitchFamily="18" charset="2"/>
              </a:rPr>
              <a:t>비트 모드 </a:t>
            </a:r>
            <a:r>
              <a:rPr lang="en-US" altLang="ko-KR" spc="-50" dirty="0">
                <a:latin typeface="+mn-ea"/>
                <a:ea typeface="+mn-ea"/>
                <a:sym typeface="Symbol" panose="05050102010706020507" pitchFamily="18" charset="2"/>
              </a:rPr>
              <a:t>: 4</a:t>
            </a:r>
            <a:r>
              <a:rPr lang="ko-KR" altLang="en-US" spc="-50" dirty="0">
                <a:latin typeface="+mn-ea"/>
                <a:ea typeface="+mn-ea"/>
                <a:sym typeface="Symbol" panose="05050102010706020507" pitchFamily="18" charset="2"/>
              </a:rPr>
              <a:t>개의 데이터 핀만 사용</a:t>
            </a:r>
            <a:endParaRPr lang="en-US" altLang="ko-KR" spc="-50" dirty="0">
              <a:latin typeface="+mn-ea"/>
              <a:ea typeface="+mn-ea"/>
              <a:sym typeface="Symbol" panose="05050102010706020507" pitchFamily="18" charset="2"/>
            </a:endParaRPr>
          </a:p>
          <a:p>
            <a:pPr marL="180000" lvl="1" indent="-180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pc="-50" dirty="0">
                <a:latin typeface="+mn-ea"/>
                <a:ea typeface="+mn-ea"/>
                <a:sym typeface="Symbol" panose="05050102010706020507" pitchFamily="18" charset="2"/>
              </a:rPr>
              <a:t>8</a:t>
            </a:r>
            <a:r>
              <a:rPr lang="ko-KR" altLang="en-US" spc="-50" dirty="0">
                <a:latin typeface="+mn-ea"/>
                <a:ea typeface="+mn-ea"/>
                <a:sym typeface="Symbol" panose="05050102010706020507" pitchFamily="18" charset="2"/>
              </a:rPr>
              <a:t>비트 모드 </a:t>
            </a:r>
            <a:r>
              <a:rPr lang="en-US" altLang="ko-KR" spc="-50" dirty="0">
                <a:latin typeface="+mn-ea"/>
                <a:ea typeface="+mn-ea"/>
                <a:sym typeface="Symbol" panose="05050102010706020507" pitchFamily="18" charset="2"/>
              </a:rPr>
              <a:t>: 8</a:t>
            </a:r>
            <a:r>
              <a:rPr lang="ko-KR" altLang="en-US" spc="-50" dirty="0">
                <a:latin typeface="+mn-ea"/>
                <a:ea typeface="+mn-ea"/>
                <a:sym typeface="Symbol" panose="05050102010706020507" pitchFamily="18" charset="2"/>
              </a:rPr>
              <a:t>개의 데이터 핀 모두 사용</a:t>
            </a:r>
            <a:endParaRPr lang="en-US" altLang="ko-KR" spc="-5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747514"/>
            <a:ext cx="7776864" cy="42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ko-KR" altLang="en-US" sz="2000" spc="-50" dirty="0">
                <a:latin typeface="+mn-ea"/>
                <a:ea typeface="+mn-ea"/>
                <a:sym typeface="Symbol" panose="05050102010706020507" pitchFamily="18" charset="2"/>
              </a:rPr>
              <a:t>전원 관련 핀 </a:t>
            </a:r>
            <a:r>
              <a:rPr lang="en-US" altLang="ko-KR" sz="2000" spc="-50" dirty="0">
                <a:latin typeface="+mn-ea"/>
                <a:ea typeface="+mn-ea"/>
                <a:sym typeface="Symbol" panose="05050102010706020507" pitchFamily="18" charset="2"/>
              </a:rPr>
              <a:t>5</a:t>
            </a:r>
            <a:r>
              <a:rPr lang="ko-KR" altLang="en-US" sz="2000" spc="-50" dirty="0">
                <a:latin typeface="+mn-ea"/>
                <a:ea typeface="+mn-ea"/>
                <a:sym typeface="Symbol" panose="05050102010706020507" pitchFamily="18" charset="2"/>
              </a:rPr>
              <a:t>개</a:t>
            </a:r>
            <a:endParaRPr lang="ko-KR" altLang="en-US" sz="2000" spc="-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핀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24" y="1196876"/>
            <a:ext cx="7078151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핀</a:t>
            </a:r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0" y="964774"/>
            <a:ext cx="7883262" cy="54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제어 신호 핀</a:t>
            </a:r>
          </a:p>
        </p:txBody>
      </p:sp>
      <p:graphicFrame>
        <p:nvGraphicFramePr>
          <p:cNvPr id="1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587446"/>
              </p:ext>
            </p:extLst>
          </p:nvPr>
        </p:nvGraphicFramePr>
        <p:xfrm>
          <a:off x="457199" y="908720"/>
          <a:ext cx="8160707" cy="541692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02521"/>
                <a:gridCol w="5958186"/>
              </a:tblGrid>
              <a:tr h="5244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ko-KR" altLang="en-US" sz="1800" spc="-10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제어 신호 핀</a:t>
                      </a:r>
                      <a:endParaRPr lang="ko-KR" altLang="en-US" sz="1800" spc="-100" baseline="0" dirty="0"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91425" marR="91425" marT="45725" marB="4572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ko-KR" altLang="en-US" sz="1800" spc="-10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설명</a:t>
                      </a:r>
                      <a:endParaRPr lang="ko-KR" altLang="en-US" sz="1800" spc="-100" baseline="0" dirty="0"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91425" marR="91425" marT="45725" marB="45725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116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800" spc="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RS</a:t>
                      </a:r>
                    </a:p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800" spc="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(Register Select)</a:t>
                      </a:r>
                      <a:endParaRPr lang="ko-KR" altLang="en-US" sz="1800" spc="0" baseline="0" dirty="0"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91425" marR="91425" marT="45725" marB="4572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</a:pP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텍스트 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LCD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를 제어하기 위해서는 제어 레지스터와 데이터 레지스터의 두 개 레지스터가 사용되며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, RS 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신호는 명령을 담고 있는 레지스터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(RS = LOW)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와 데이터를 담고 있는 레지스터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(RS = HIGH) 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중 하나를 선택하기 위해 사용한다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91425" marR="91425" marT="45725" marB="45725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800" spc="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R/W</a:t>
                      </a:r>
                    </a:p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800" spc="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(Read/Write)</a:t>
                      </a:r>
                      <a:endParaRPr lang="ko-KR" altLang="en-US" sz="1800" spc="0" baseline="0" dirty="0"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91425" marR="91425" marT="45725" marB="4572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</a:pP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읽기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(R/W = HIGH) 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및 쓰기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(R/W = LOW) 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모드 선택을 위해 사용한다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. </a:t>
                      </a:r>
                    </a:p>
                    <a:p>
                      <a:pPr latinLnBrk="0">
                        <a:lnSpc>
                          <a:spcPct val="110000"/>
                        </a:lnSpc>
                      </a:pP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일반적으로 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LCD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는 데이터를 쓰기 위한 용도로만 사용하므로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, R/W 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신호는 보통 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GND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에 연결한다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91425" marR="91425" marT="45725" marB="45725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800" spc="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E</a:t>
                      </a:r>
                    </a:p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800" spc="0" baseline="0" dirty="0" smtClean="0"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(Enable)</a:t>
                      </a:r>
                      <a:endParaRPr lang="ko-KR" altLang="en-US" sz="1800" spc="0" baseline="0" dirty="0"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91425" marR="91425" marT="45725" marB="4572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</a:pP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하강 에지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(falling edge)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LCD </a:t>
                      </a:r>
                      <a:r>
                        <a:rPr lang="ko-KR" altLang="en-US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드라이버가 처리를 시작하도록 지시하기 위한 신호로 사용된다</a:t>
                      </a:r>
                      <a:r>
                        <a:rPr lang="en-US" altLang="ko-KR" sz="18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91425" marR="91425" marT="45725" marB="45725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5" y="1390374"/>
            <a:ext cx="4215019" cy="42708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47072"/>
            <a:ext cx="3234825" cy="42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제어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836712"/>
            <a:ext cx="8556171" cy="4585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en-US" altLang="ko-KR" sz="2200" b="1" spc="-100" dirty="0" err="1">
                <a:latin typeface="+mn-ea"/>
                <a:ea typeface="+mn-ea"/>
              </a:rPr>
              <a:t>LiquidCrystal</a:t>
            </a:r>
            <a:r>
              <a:rPr lang="en-US" altLang="ko-KR" sz="2200" b="1" spc="-100" dirty="0">
                <a:latin typeface="+mn-ea"/>
                <a:ea typeface="+mn-ea"/>
              </a:rPr>
              <a:t> </a:t>
            </a:r>
            <a:r>
              <a:rPr lang="ko-KR" altLang="en-US" sz="2200" b="1" spc="-100" dirty="0">
                <a:latin typeface="+mn-ea"/>
                <a:ea typeface="+mn-ea"/>
              </a:rPr>
              <a:t>라이브러리 포함</a:t>
            </a:r>
            <a:endParaRPr lang="en-US" altLang="ko-KR" sz="2200" b="1" spc="-1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302857"/>
            <a:ext cx="7776864" cy="42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>
                <a:latin typeface="+mn-ea"/>
                <a:ea typeface="+mn-ea"/>
              </a:rPr>
              <a:t>‘</a:t>
            </a:r>
            <a:r>
              <a:rPr lang="ko-KR" altLang="en-US" sz="2000" spc="-50" dirty="0">
                <a:latin typeface="+mn-ea"/>
                <a:ea typeface="+mn-ea"/>
              </a:rPr>
              <a:t>스케치 → </a:t>
            </a:r>
            <a:r>
              <a:rPr lang="en-US" altLang="ko-KR" sz="2000" spc="-50" dirty="0">
                <a:latin typeface="+mn-ea"/>
                <a:ea typeface="+mn-ea"/>
              </a:rPr>
              <a:t>Include Library </a:t>
            </a:r>
            <a:r>
              <a:rPr lang="ko-KR" altLang="en-US" sz="2000" spc="-50" dirty="0">
                <a:latin typeface="+mn-ea"/>
                <a:ea typeface="+mn-ea"/>
              </a:rPr>
              <a:t>→ </a:t>
            </a:r>
            <a:r>
              <a:rPr lang="en-US" altLang="ko-KR" sz="2000" spc="-50" dirty="0" err="1">
                <a:latin typeface="+mn-ea"/>
                <a:ea typeface="+mn-ea"/>
              </a:rPr>
              <a:t>LiquidCrystal</a:t>
            </a:r>
            <a:r>
              <a:rPr lang="en-US" altLang="ko-KR" sz="2000" spc="-50" dirty="0">
                <a:latin typeface="+mn-ea"/>
                <a:ea typeface="+mn-ea"/>
              </a:rPr>
              <a:t>’ </a:t>
            </a:r>
            <a:r>
              <a:rPr lang="ko-KR" altLang="en-US" sz="2000" spc="-50" dirty="0">
                <a:latin typeface="+mn-ea"/>
                <a:ea typeface="+mn-ea"/>
              </a:rPr>
              <a:t>메뉴 항목 선택</a:t>
            </a:r>
            <a:endParaRPr lang="en-US" altLang="ko-KR" sz="2000" spc="-5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2214575"/>
            <a:ext cx="8556171" cy="4585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en-US" altLang="ko-KR" sz="2200" b="1" spc="-100" dirty="0">
                <a:latin typeface="+mn-ea"/>
                <a:ea typeface="+mn-ea"/>
              </a:rPr>
              <a:t>4</a:t>
            </a:r>
            <a:r>
              <a:rPr lang="ko-KR" altLang="en-US" sz="2200" b="1" spc="-100" dirty="0">
                <a:latin typeface="+mn-ea"/>
                <a:ea typeface="+mn-ea"/>
              </a:rPr>
              <a:t>비트 모드 </a:t>
            </a:r>
            <a:r>
              <a:rPr lang="ko-KR" altLang="en-US" sz="2200" b="1" spc="-100" dirty="0" err="1">
                <a:latin typeface="+mn-ea"/>
                <a:ea typeface="+mn-ea"/>
              </a:rPr>
              <a:t>생성자</a:t>
            </a:r>
            <a:endParaRPr lang="en-US" altLang="ko-KR" sz="2200" b="1" spc="-1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680720"/>
            <a:ext cx="7776864" cy="7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>
                <a:latin typeface="+mn-ea"/>
                <a:ea typeface="+mn-ea"/>
              </a:rPr>
              <a:t>// </a:t>
            </a:r>
            <a:r>
              <a:rPr lang="ko-KR" altLang="en-US" sz="2000" spc="-50" dirty="0">
                <a:latin typeface="+mn-ea"/>
                <a:ea typeface="+mn-ea"/>
              </a:rPr>
              <a:t>핀 번호 </a:t>
            </a:r>
            <a:r>
              <a:rPr lang="en-US" altLang="ko-KR" sz="2000" spc="-50" dirty="0">
                <a:latin typeface="+mn-ea"/>
                <a:ea typeface="+mn-ea"/>
              </a:rPr>
              <a:t>(RS, E, DB4, DB5, DB6, DB7)</a:t>
            </a: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 err="1">
                <a:latin typeface="+mn-ea"/>
                <a:ea typeface="+mn-ea"/>
              </a:rPr>
              <a:t>LiquidCrystal</a:t>
            </a:r>
            <a:r>
              <a:rPr lang="en-US" altLang="ko-KR" sz="2000" spc="-50" dirty="0">
                <a:latin typeface="+mn-ea"/>
                <a:ea typeface="+mn-ea"/>
              </a:rPr>
              <a:t> </a:t>
            </a:r>
            <a:r>
              <a:rPr lang="en-US" altLang="ko-KR" sz="2000" spc="-50" dirty="0" err="1">
                <a:latin typeface="+mn-ea"/>
                <a:ea typeface="+mn-ea"/>
              </a:rPr>
              <a:t>lcd</a:t>
            </a:r>
            <a:r>
              <a:rPr lang="en-US" altLang="ko-KR" sz="2000" spc="-50" dirty="0">
                <a:latin typeface="+mn-ea"/>
                <a:ea typeface="+mn-ea"/>
              </a:rPr>
              <a:t>(44, 45, 46, 47, 48, 49);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4030849"/>
            <a:ext cx="8556171" cy="4585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SzPct val="90000"/>
              <a:buBlip>
                <a:blip r:embed="rId2"/>
              </a:buBlip>
            </a:pPr>
            <a:r>
              <a:rPr lang="ko-KR" altLang="en-US" sz="2200" b="1" spc="-100" dirty="0">
                <a:latin typeface="+mn-ea"/>
                <a:ea typeface="+mn-ea"/>
              </a:rPr>
              <a:t>라이브러리 초기화</a:t>
            </a:r>
            <a:endParaRPr lang="en-US" altLang="ko-KR" sz="2200" b="1" spc="-1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496994"/>
            <a:ext cx="7776864" cy="7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>
                <a:latin typeface="+mn-ea"/>
                <a:ea typeface="+mn-ea"/>
              </a:rPr>
              <a:t>// (</a:t>
            </a:r>
            <a:r>
              <a:rPr lang="ko-KR" altLang="en-US" sz="2000" spc="-50" dirty="0">
                <a:latin typeface="+mn-ea"/>
                <a:ea typeface="+mn-ea"/>
              </a:rPr>
              <a:t>열 수</a:t>
            </a:r>
            <a:r>
              <a:rPr lang="en-US" altLang="ko-KR" sz="2000" spc="-50" dirty="0">
                <a:latin typeface="+mn-ea"/>
                <a:ea typeface="+mn-ea"/>
              </a:rPr>
              <a:t>, </a:t>
            </a:r>
            <a:r>
              <a:rPr lang="ko-KR" altLang="en-US" sz="2000" spc="-50" dirty="0">
                <a:latin typeface="+mn-ea"/>
                <a:ea typeface="+mn-ea"/>
              </a:rPr>
              <a:t>행 수</a:t>
            </a:r>
            <a:r>
              <a:rPr lang="en-US" altLang="ko-KR" sz="2000" spc="-50" dirty="0">
                <a:latin typeface="+mn-ea"/>
                <a:ea typeface="+mn-ea"/>
              </a:rPr>
              <a:t>)</a:t>
            </a:r>
          </a:p>
          <a:p>
            <a:pPr marL="252000" lvl="1" indent="-252000">
              <a:lnSpc>
                <a:spcPct val="120000"/>
              </a:lnSpc>
              <a:spcBef>
                <a:spcPts val="0"/>
              </a:spcBef>
              <a:buFontTx/>
              <a:buChar char="‒"/>
            </a:pPr>
            <a:r>
              <a:rPr lang="en-US" altLang="ko-KR" sz="2000" spc="-50" dirty="0" err="1">
                <a:latin typeface="+mn-ea"/>
                <a:ea typeface="+mn-ea"/>
              </a:rPr>
              <a:t>lcd.begin</a:t>
            </a:r>
            <a:r>
              <a:rPr lang="en-US" altLang="ko-KR" sz="2000" spc="-50" dirty="0">
                <a:latin typeface="+mn-ea"/>
                <a:ea typeface="+mn-ea"/>
              </a:rPr>
              <a:t>(16, 2);</a:t>
            </a:r>
            <a:endParaRPr lang="ko-KR" altLang="en-US" sz="2000" spc="-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7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출력 함수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36712"/>
            <a:ext cx="6631429" cy="13514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2206486"/>
            <a:ext cx="6654286" cy="15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5" y="3784831"/>
            <a:ext cx="6631429" cy="11057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5" y="4908891"/>
            <a:ext cx="6640000" cy="1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스케치 </a:t>
            </a:r>
            <a:r>
              <a:rPr lang="en-US" altLang="ko-KR" dirty="0"/>
              <a:t>11-1 : Hello World </a:t>
            </a:r>
            <a:r>
              <a:rPr lang="ko-KR" altLang="en-US" dirty="0"/>
              <a:t>표시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8873"/>
            <a:ext cx="6648572" cy="20742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50421"/>
            <a:ext cx="6622857" cy="1491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362575"/>
            <a:ext cx="4288943" cy="15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A0C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326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Symbol</vt:lpstr>
      <vt:lpstr>함초롬바탕</vt:lpstr>
      <vt:lpstr>Arial</vt:lpstr>
      <vt:lpstr>맑은 고딕</vt:lpstr>
      <vt:lpstr>Office 테마</vt:lpstr>
      <vt:lpstr>PowerPoint 프레젠테이션</vt:lpstr>
      <vt:lpstr>텍스트 LCD</vt:lpstr>
      <vt:lpstr>텍스트 LCD 핀</vt:lpstr>
      <vt:lpstr>텍스트 LCD 핀</vt:lpstr>
      <vt:lpstr>텍스트 LCD 제어 신호 핀</vt:lpstr>
      <vt:lpstr>텍스트 LCD 연결</vt:lpstr>
      <vt:lpstr>텍스트 LCD 제어</vt:lpstr>
      <vt:lpstr>텍스트 LCD 출력 함수</vt:lpstr>
      <vt:lpstr>스케치 11-1 : Hello World 표시</vt:lpstr>
      <vt:lpstr>스케치 11-2 : 임의의 위치에 문자 표시</vt:lpstr>
      <vt:lpstr>맺는말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SangAh</cp:lastModifiedBy>
  <cp:revision>823</cp:revision>
  <dcterms:created xsi:type="dcterms:W3CDTF">2012-07-11T10:23:22Z</dcterms:created>
  <dcterms:modified xsi:type="dcterms:W3CDTF">2018-09-27T17:56:28Z</dcterms:modified>
</cp:coreProperties>
</file>