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94E61-2C92-44D1-9249-CA1938CB919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0E3F5-C857-46BC-987F-317DAAEB7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5347A-51B7-4254-A76C-170DC33E4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4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5347A-51B7-4254-A76C-170DC33E49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9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8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2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1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7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5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7916-C1D8-4C5E-B4A8-55FEE79EC93A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A772-618E-433F-B491-3B8A01A77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16773" b="3325"/>
          <a:stretch/>
        </p:blipFill>
        <p:spPr>
          <a:xfrm>
            <a:off x="1524000" y="-15499"/>
            <a:ext cx="9180000" cy="689278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452170" y="2139373"/>
            <a:ext cx="3292664" cy="2455270"/>
            <a:chOff x="2643187" y="1870217"/>
            <a:chExt cx="3857625" cy="2876550"/>
          </a:xfrm>
        </p:grpSpPr>
        <p:sp>
          <p:nvSpPr>
            <p:cNvPr id="10" name="직사각형 9"/>
            <p:cNvSpPr/>
            <p:nvPr/>
          </p:nvSpPr>
          <p:spPr>
            <a:xfrm>
              <a:off x="2643187" y="1870217"/>
              <a:ext cx="3857625" cy="287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4000" sy="104000" algn="ct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7CFA7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43" t="52369" r="27002" b="27826"/>
            <a:stretch/>
          </p:blipFill>
          <p:spPr bwMode="auto">
            <a:xfrm>
              <a:off x="3107410" y="2292958"/>
              <a:ext cx="2960175" cy="203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40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4625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64905" y="1462171"/>
            <a:ext cx="1166986" cy="9680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IDE </a:t>
            </a: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준비하기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464905" y="2672597"/>
            <a:ext cx="3754826" cy="1410516"/>
            <a:chOff x="1175904" y="4716277"/>
            <a:chExt cx="7029450" cy="125041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14 ~ 16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페이지의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Step1 ~ Step9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를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endParaRP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참고하여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Arduino IDE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를 설치해 보자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.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203611" y="535549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1.5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4625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92" y="1800279"/>
            <a:ext cx="3600400" cy="3739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126997" y="1102017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파일명은 새 파일을 생성시키면 우선 오늘의 날짜로 표시된다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이후에 저장 버튼을 누를 때 재설정할 수 있다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26997" y="1669350"/>
            <a:ext cx="4145467" cy="5019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작성한 스케치를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Arduino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인식할 수 있는 언어로 변경해준다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단순히 스케치의 오류를 확인하거나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Arduino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업로드할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필요가 없을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 컴파일만 실행시킨다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47163" y="2378548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 및 업로드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컴파일과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Arduino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로의 업로드를 연속적으로 수행한다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컴파일에서 에러가 없으면 자동으로 </a:t>
            </a:r>
            <a:r>
              <a:rPr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업로드된다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39151" y="2945880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 스케치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스케치를 작성한다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편집 창은 유지한 채 새로운 창이 열린다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6997" y="3513212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스케치 열기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저장되어 있던 스케치 파일을 연다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26997" y="4080544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 저장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현재의 스케치를 저장한다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6997" y="4647876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시리얼 모니터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시리얼 통신 상태를 볼 수 있는 창을 연다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Windows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하이퍼터미널과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유사하다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26997" y="5215208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편집 창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스케치를 작성하고 편집한다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26997" y="5782537"/>
            <a:ext cx="4145467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콘솔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Arduino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상태 및 에러 메시지를 출력한다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6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1.6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185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스케치의 기본 구성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26997" y="1712205"/>
            <a:ext cx="4145467" cy="7173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GB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스케치의 이름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제작자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제작일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갱신일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갱신 내용 등의 정보를 적는다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갱신일과 갱신한 내용은 프로그램을 작성하는 데 있어서 매우 중요한 일이므로 항상 정확히 기재하는 습관을 들이자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12" y="1712205"/>
            <a:ext cx="3168352" cy="404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모서리가 둥근 직사각형 24"/>
          <p:cNvSpPr/>
          <p:nvPr/>
        </p:nvSpPr>
        <p:spPr>
          <a:xfrm>
            <a:off x="6126996" y="2689305"/>
            <a:ext cx="4145467" cy="7173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GB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상수 라이브러리 등의 정의</a:t>
            </a:r>
            <a:r>
              <a:rPr lang="en-GB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스케치에서 사용할 전역 변수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상수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등 사전 설정이 필요한 것들을 정의한다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26997" y="3662456"/>
            <a:ext cx="4145467" cy="7173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루틴</a:t>
            </a:r>
            <a:r>
              <a:rPr lang="en-GB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(setup):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설정루틴에서는 각 핀의 인풋과 아웃풋 및 시리얼 통신 등을 설정해준다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Arduino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동작할 때 최초 한 번만 실행하여야 하는 명령어를 넣기도 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26996" y="4639556"/>
            <a:ext cx="4145467" cy="7173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반복 루틴</a:t>
            </a:r>
            <a:r>
              <a:rPr lang="en-GB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(loop):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무한 반복되는 루틴으로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언어의 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‘main( )’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함수와 동일한 기능을 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동작에 관한 스케치는 이 부분에서 작성한다</a:t>
            </a:r>
            <a:r>
              <a:rPr lang="en-GB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0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1.6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185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스케치의 기본 구성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100" y="5043161"/>
            <a:ext cx="7453879" cy="7173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‘</a:t>
            </a:r>
            <a:r>
              <a:rPr lang="ko-KR" altLang="ko-KR" sz="1000" dirty="0"/>
              <a:t>스케치</a:t>
            </a:r>
            <a:r>
              <a:rPr lang="en-US" altLang="ko-KR" sz="1000" dirty="0"/>
              <a:t>-&gt;</a:t>
            </a:r>
            <a:r>
              <a:rPr lang="ko-KR" altLang="ko-KR" sz="1000" dirty="0"/>
              <a:t>라이브러리포함하기</a:t>
            </a:r>
            <a:r>
              <a:rPr lang="en-US" altLang="ko-KR" sz="1000" dirty="0"/>
              <a:t>-&gt;</a:t>
            </a:r>
            <a:r>
              <a:rPr lang="ko-KR" altLang="ko-KR" sz="1000" dirty="0"/>
              <a:t>라이브러리관리</a:t>
            </a:r>
            <a:r>
              <a:rPr lang="en-US" altLang="ko-KR" sz="1000" dirty="0"/>
              <a:t>’ </a:t>
            </a:r>
            <a:r>
              <a:rPr lang="ko-KR" altLang="ko-KR" sz="1000" dirty="0"/>
              <a:t>메뉴로 가면 그림</a:t>
            </a:r>
            <a:r>
              <a:rPr lang="en-US" altLang="ko-KR" sz="1000" dirty="0"/>
              <a:t>1.11</a:t>
            </a:r>
            <a:r>
              <a:rPr lang="ko-KR" altLang="ko-KR" sz="1000" dirty="0"/>
              <a:t>과 같이 라이브러리를 관리할 수 있는 메뉴로 들어갈 수 있다</a:t>
            </a:r>
            <a:r>
              <a:rPr lang="en-US" altLang="ko-KR" sz="1000" dirty="0"/>
              <a:t>. </a:t>
            </a:r>
            <a:r>
              <a:rPr lang="ko-KR" altLang="ko-KR" sz="1000" dirty="0"/>
              <a:t>예제에 필요한 라이브러리는 이곳에서 간편하게 받아 사용할 수 있다</a:t>
            </a:r>
            <a:r>
              <a:rPr lang="en-US" altLang="ko-KR" sz="1000" dirty="0"/>
              <a:t>. </a:t>
            </a:r>
            <a:endParaRPr lang="ko-KR" altLang="ko-KR" sz="1000" dirty="0"/>
          </a:p>
        </p:txBody>
      </p:sp>
      <p:pic>
        <p:nvPicPr>
          <p:cNvPr id="14" name="그림 13" descr="D:\Arduino\180515 개정\그림 1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99" y="1485047"/>
            <a:ext cx="5731510" cy="3230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4" y="649346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저항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24838" y="1750611"/>
            <a:ext cx="1166986" cy="1219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전압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[V]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66180" y="1750609"/>
            <a:ext cx="5742403" cy="1219038"/>
            <a:chOff x="1175904" y="4716277"/>
            <a:chExt cx="7029450" cy="125041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전위가 높은 쪽과 낮은 쪽의 차이 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1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쿨롱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(coulomb: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전하의 단위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의 전하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갖고있는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 에너지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Arduino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에서는 직류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3.3[V]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와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5[V]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를 지원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203611" y="515530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201071" y="5563472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2724838" y="3175002"/>
            <a:ext cx="1166986" cy="9725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전류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[A]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166180" y="3175001"/>
            <a:ext cx="5742403" cy="972519"/>
            <a:chOff x="1175904" y="4716277"/>
            <a:chExt cx="7029450" cy="125041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1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초당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1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쿨롱의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 전하가 단위 면적을 통과했을 때를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1[A]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로 정의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Arduino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에서는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1/1000[A]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단위인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[mA]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를 사용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203611" y="5361972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>
          <a:xfrm>
            <a:off x="2724838" y="4354788"/>
            <a:ext cx="1166986" cy="1219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저항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[Ω]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66180" y="4354786"/>
            <a:ext cx="5742403" cy="1219038"/>
            <a:chOff x="1175904" y="4716277"/>
            <a:chExt cx="7029450" cy="125041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전류의 흐름을 방해하는 정도를 나타냄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색 띠나 숫자로 값을 표시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Arduino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에서는 칩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(chip)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형태의 저항이 사용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203611" y="515530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01071" y="5563472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5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1.8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브레드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00115" y="1750611"/>
            <a:ext cx="4223570" cy="5276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시제품 제작이나 실험용 와이어를 보드에 꽂아 사용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38" y="2529933"/>
            <a:ext cx="4536504" cy="17281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그룹 24"/>
          <p:cNvGrpSpPr/>
          <p:nvPr/>
        </p:nvGrpSpPr>
        <p:grpSpPr>
          <a:xfrm>
            <a:off x="7375178" y="2540113"/>
            <a:ext cx="2672201" cy="1718013"/>
            <a:chOff x="0" y="0"/>
            <a:chExt cx="4000500" cy="3048001"/>
          </a:xfrm>
        </p:grpSpPr>
        <p:pic>
          <p:nvPicPr>
            <p:cNvPr id="26" name="Picture 2" descr="https://upload.wikimedia.org/wikipedia/commons/thumb/e/ec/Breadboard_scheme.svg/420px-Breadboard_scheme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005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92038" y="1451992"/>
              <a:ext cx="381642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034479" y="4509808"/>
            <a:ext cx="3440623" cy="4806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빨간색 묶음 홀끼리 내부회로가 연결되어 있음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104875" y="4509807"/>
            <a:ext cx="1212804" cy="4806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내부 결선</a:t>
            </a:r>
          </a:p>
        </p:txBody>
      </p:sp>
    </p:spTree>
    <p:extLst>
      <p:ext uri="{BB962C8B-B14F-4D97-AF65-F5344CB8AC3E}">
        <p14:creationId xmlns:p14="http://schemas.microsoft.com/office/powerpoint/2010/main" val="3381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41943" y="2482725"/>
            <a:ext cx="6044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1.4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1.5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1.6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1.7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1.8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6377" y="2482724"/>
            <a:ext cx="330113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하드웨어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소프트웨어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IDE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준비하기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IDE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사용하기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스케치의 기본 구성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전압</a:t>
            </a: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전류</a:t>
            </a: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저항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브레드</a:t>
            </a: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보드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UNO Starter kit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110566" y="2965451"/>
            <a:ext cx="4923230" cy="2875365"/>
            <a:chOff x="3967566" y="2965450"/>
            <a:chExt cx="4923230" cy="287536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7566" y="2965450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967566" y="3383902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67566" y="3786860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67566" y="4205312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967566" y="4600953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67566" y="5019405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967566" y="5422363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67566" y="5840815"/>
              <a:ext cx="49232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4578028" y="3752048"/>
            <a:ext cx="3541363" cy="8948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96693" y="649346"/>
            <a:ext cx="13917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4481163" y="1425202"/>
            <a:ext cx="3735092" cy="11976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제어시스템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90393" y="1952249"/>
            <a:ext cx="1580827" cy="48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Firmware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30077" y="1952249"/>
            <a:ext cx="1580827" cy="48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Hardware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90393" y="2942046"/>
            <a:ext cx="1580827" cy="48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어셈블리어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30077" y="2942046"/>
            <a:ext cx="1580827" cy="48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주문형하드웨어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0393" y="3953794"/>
            <a:ext cx="1580827" cy="48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 </a:t>
            </a:r>
            <a:r>
              <a:rPr lang="ko-KR" altLang="en-US" sz="1400" dirty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30077" y="3953794"/>
            <a:ext cx="1580827" cy="48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범용하드웨어</a:t>
            </a:r>
          </a:p>
        </p:txBody>
      </p:sp>
      <p:sp>
        <p:nvSpPr>
          <p:cNvPr id="3" name="오른쪽 화살표 2"/>
          <p:cNvSpPr/>
          <p:nvPr/>
        </p:nvSpPr>
        <p:spPr>
          <a:xfrm rot="5400000">
            <a:off x="6162467" y="4853629"/>
            <a:ext cx="372482" cy="3625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58295" y="5422886"/>
            <a:ext cx="1580827" cy="4816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16806" y="2500484"/>
            <a:ext cx="1807839" cy="669192"/>
            <a:chOff x="1175904" y="4716277"/>
            <a:chExt cx="7029450" cy="125041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접근성이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 낮고 알고리즘 구현이 제한적임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203611" y="535549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416805" y="3606297"/>
            <a:ext cx="1798734" cy="946923"/>
            <a:chOff x="1175904" y="4716277"/>
            <a:chExt cx="7029450" cy="125041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인간의 언어와 유사하고 다양한 알고리즘 구현이 용이함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203612" y="5181746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202070" y="5541964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454193" y="2492434"/>
            <a:ext cx="1807839" cy="669192"/>
            <a:chOff x="1175904" y="4716277"/>
            <a:chExt cx="7029450" cy="125041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전문지식 요구 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endParaRP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대량생산에 적합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203611" y="535549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8454192" y="3598247"/>
            <a:ext cx="1798734" cy="946923"/>
            <a:chOff x="1175904" y="4716277"/>
            <a:chExt cx="7029450" cy="125041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안정성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/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표준화 문제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endParaRP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필요한 주변 부품은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endParaRP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설계 해야 함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203612" y="5181746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02070" y="5541964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꺾인 연결선 7"/>
          <p:cNvCxnSpPr>
            <a:stCxn id="29" idx="3"/>
            <a:endCxn id="45" idx="1"/>
          </p:cNvCxnSpPr>
          <p:nvPr/>
        </p:nvCxnSpPr>
        <p:spPr>
          <a:xfrm flipV="1">
            <a:off x="8010904" y="2827031"/>
            <a:ext cx="443289" cy="35583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8" idx="1"/>
            <a:endCxn id="35" idx="3"/>
          </p:cNvCxnSpPr>
          <p:nvPr/>
        </p:nvCxnSpPr>
        <p:spPr>
          <a:xfrm rot="10800000">
            <a:off x="4224644" y="2835082"/>
            <a:ext cx="465748" cy="34778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2" idx="3"/>
            <a:endCxn id="48" idx="1"/>
          </p:cNvCxnSpPr>
          <p:nvPr/>
        </p:nvCxnSpPr>
        <p:spPr>
          <a:xfrm flipV="1">
            <a:off x="8119390" y="4071709"/>
            <a:ext cx="334802" cy="12777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1"/>
            <a:endCxn id="41" idx="3"/>
          </p:cNvCxnSpPr>
          <p:nvPr/>
        </p:nvCxnSpPr>
        <p:spPr>
          <a:xfrm rot="10800000">
            <a:off x="4215539" y="4079760"/>
            <a:ext cx="362488" cy="11972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50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424131" y="1545298"/>
            <a:ext cx="6009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2005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Italy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Massimo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Banzi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David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Cuatielles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의해 개발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107362" y="642661"/>
            <a:ext cx="5341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96693" y="649346"/>
            <a:ext cx="13917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04391" y="2395084"/>
            <a:ext cx="7459177" cy="968049"/>
            <a:chOff x="1126884" y="2395083"/>
            <a:chExt cx="7278321" cy="968049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1126884" y="2395083"/>
              <a:ext cx="1138691" cy="9680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예술가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취미생활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학생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354810" y="2395083"/>
              <a:ext cx="1138691" cy="9680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전자공학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교육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582736" y="2395083"/>
              <a:ext cx="1138691" cy="9680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누구나 쉽게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 가능한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제어장치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810662" y="2395083"/>
              <a:ext cx="1138691" cy="9680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오픈소스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하드웨어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038588" y="2395083"/>
              <a:ext cx="1138691" cy="9680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5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GSM </a:t>
              </a:r>
              <a:r>
                <a:rPr lang="en-US" altLang="ko-KR" sz="1200" spc="-50" dirty="0" err="1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Wifi</a:t>
              </a:r>
              <a:r>
                <a:rPr lang="en-US" altLang="ko-KR" sz="1200" spc="-5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Ethernet </a:t>
              </a:r>
            </a:p>
            <a:p>
              <a:pPr algn="ctr"/>
              <a:r>
                <a:rPr lang="en-US" altLang="ko-KR" sz="1200" spc="-5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Motor drive</a:t>
              </a:r>
            </a:p>
            <a:p>
              <a:pPr algn="ctr"/>
              <a:r>
                <a:rPr lang="ko-KR" altLang="en-US" sz="1200" spc="-7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등의 </a:t>
              </a:r>
              <a:r>
                <a:rPr lang="ko-KR" altLang="en-US" sz="1200" spc="-70" dirty="0" err="1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쉴드</a:t>
              </a:r>
              <a:r>
                <a:rPr lang="ko-KR" altLang="en-US" sz="1200" spc="-7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제공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266514" y="2395083"/>
              <a:ext cx="1138691" cy="9680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다양한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라이브러리</a:t>
              </a:r>
            </a:p>
          </p:txBody>
        </p:sp>
      </p:grpSp>
      <p:pic>
        <p:nvPicPr>
          <p:cNvPr id="67" name="Picture 4" descr="https://dlnmh9ip6v2uc.cloudfront.net/images/products/1/1/2/2/4/11224-01c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81" y="3944641"/>
            <a:ext cx="252028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십자형 74"/>
          <p:cNvSpPr/>
          <p:nvPr/>
        </p:nvSpPr>
        <p:spPr>
          <a:xfrm>
            <a:off x="5339036" y="4596995"/>
            <a:ext cx="418702" cy="432047"/>
          </a:xfrm>
          <a:prstGeom prst="plus">
            <a:avLst>
              <a:gd name="adj" fmla="val 39867"/>
            </a:avLst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84539" y="3954140"/>
            <a:ext cx="1562152" cy="4840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LabView</a:t>
            </a:r>
            <a:endParaRPr lang="ko-KR" altLang="en-US" sz="1400" dirty="0">
              <a:ln>
                <a:solidFill>
                  <a:schemeClr val="bg1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984539" y="4577222"/>
            <a:ext cx="1562152" cy="4840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MATLAB</a:t>
            </a:r>
            <a:endParaRPr lang="ko-KR" altLang="en-US" sz="1400" dirty="0">
              <a:ln>
                <a:solidFill>
                  <a:schemeClr val="bg1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84539" y="5200304"/>
            <a:ext cx="1562152" cy="4840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AVR Studio</a:t>
            </a:r>
            <a:endParaRPr lang="ko-KR" altLang="en-US" sz="1400" dirty="0">
              <a:ln>
                <a:solidFill>
                  <a:schemeClr val="bg1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376608" y="4384784"/>
            <a:ext cx="1103466" cy="86890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범용</a:t>
            </a:r>
            <a:endParaRPr lang="en-US" altLang="ko-KR" sz="1400" dirty="0">
              <a:ln>
                <a:solidFill>
                  <a:schemeClr val="bg1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하드웨어의</a:t>
            </a:r>
            <a:endParaRPr lang="en-US" altLang="ko-KR" sz="1400" dirty="0">
              <a:ln>
                <a:solidFill>
                  <a:schemeClr val="bg1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표준</a:t>
            </a:r>
          </a:p>
        </p:txBody>
      </p:sp>
      <p:cxnSp>
        <p:nvCxnSpPr>
          <p:cNvPr id="6" name="직선 화살표 연결선 5"/>
          <p:cNvCxnSpPr>
            <a:stCxn id="76" idx="3"/>
          </p:cNvCxnSpPr>
          <p:nvPr/>
        </p:nvCxnSpPr>
        <p:spPr>
          <a:xfrm>
            <a:off x="7546691" y="4196152"/>
            <a:ext cx="735978" cy="4008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7547166" y="5029172"/>
            <a:ext cx="735978" cy="4008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7" idx="3"/>
          </p:cNvCxnSpPr>
          <p:nvPr/>
        </p:nvCxnSpPr>
        <p:spPr>
          <a:xfrm flipV="1">
            <a:off x="7546691" y="4813018"/>
            <a:ext cx="735978" cy="62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슬라이드 번호 개체 틀 55"/>
          <p:cNvSpPr>
            <a:spLocks noGrp="1"/>
          </p:cNvSpPr>
          <p:nvPr>
            <p:ph type="sldNum" sz="quarter" idx="12"/>
          </p:nvPr>
        </p:nvSpPr>
        <p:spPr>
          <a:xfrm>
            <a:off x="8486775" y="6356352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2429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하드웨어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43478" y="1359318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Board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04142" y="1359318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Shield (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통신모듈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43704"/>
          <a:stretch/>
        </p:blipFill>
        <p:spPr bwMode="auto">
          <a:xfrm>
            <a:off x="3643055" y="1917258"/>
            <a:ext cx="5472608" cy="460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4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2429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하드웨어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93390" y="1845338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UNO R3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384235" y="1966132"/>
            <a:ext cx="4718287" cy="3125651"/>
            <a:chOff x="1442749" y="2168434"/>
            <a:chExt cx="6006324" cy="3918857"/>
          </a:xfrm>
        </p:grpSpPr>
        <p:pic>
          <p:nvPicPr>
            <p:cNvPr id="18" name="Picture 2" descr="http://blogfiles.naver.net/20120402_215/theparanbi_1333345496957Qrz8e_JPEG/image04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1" t="5145" r="6192" b="5288"/>
            <a:stretch/>
          </p:blipFill>
          <p:spPr bwMode="auto">
            <a:xfrm>
              <a:off x="1663337" y="2168434"/>
              <a:ext cx="5785736" cy="391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/>
            <p:cNvCxnSpPr/>
            <p:nvPr/>
          </p:nvCxnSpPr>
          <p:spPr>
            <a:xfrm flipV="1">
              <a:off x="2411760" y="3341893"/>
              <a:ext cx="1584176" cy="3751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412318" y="3717032"/>
              <a:ext cx="1584176" cy="576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>
              <a:off x="5796136" y="3248980"/>
              <a:ext cx="615881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47664" y="3610835"/>
              <a:ext cx="1005200" cy="501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13 Pin LED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2749" y="4131013"/>
              <a:ext cx="1005200" cy="69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Serial RX/TX</a:t>
              </a:r>
            </a:p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LED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43873" y="3125869"/>
              <a:ext cx="1005200" cy="501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Power LED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314980" y="2360867"/>
            <a:ext cx="3313788" cy="2609485"/>
            <a:chOff x="1175904" y="4716277"/>
            <a:chExt cx="7029450" cy="125041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75904" y="4716277"/>
              <a:ext cx="7029450" cy="125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ATmega328 microcontroller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Input voltage: 7~12V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14 Digital I/O Pins (6 PWM outputs)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6 Analog Inputs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32KB Flash Memory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16Mhz Clock Speed 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203610" y="4931037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197633" y="5133546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81881" y="5356686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175904" y="5559196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197633" y="5758294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2429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하드웨어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93389" y="1845338"/>
            <a:ext cx="2491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MEGA 2560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7314979" y="2360865"/>
            <a:ext cx="3196093" cy="2980680"/>
            <a:chOff x="1175904" y="4716277"/>
            <a:chExt cx="7029450" cy="149689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75904" y="4716277"/>
              <a:ext cx="7029450" cy="14968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ATmega2560 microcontroller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Input voltage: 7~12V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54 Digital I/O Pins (6 PWM outputs)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16 Analog Inputs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4 UARTs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256KB Flash Memory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16Mhz Clock Speed 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203610" y="4952021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197634" y="5154530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81880" y="5377670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175904" y="5580180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197634" y="577927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197634" y="5989119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http://arduino.cc/en/uploads/Main/ArduinoMega2560_R3_Front_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51" y="2137134"/>
            <a:ext cx="4124047" cy="27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2429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하드웨어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05932" y="2000321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 Pro NANO</a:t>
            </a:r>
          </a:p>
        </p:txBody>
      </p:sp>
      <p:pic>
        <p:nvPicPr>
          <p:cNvPr id="19" name="Picture 2" descr="https://www.arduino.cc/en/uploads/Main/ArduinoNanoFront_3_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53" y="2316849"/>
            <a:ext cx="3384376" cy="22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6927522" y="2515850"/>
            <a:ext cx="3103717" cy="2427342"/>
            <a:chOff x="1175904" y="4716277"/>
            <a:chExt cx="7029450" cy="1250414"/>
          </a:xfrm>
        </p:grpSpPr>
        <p:sp>
          <p:nvSpPr>
            <p:cNvPr id="21" name="모서리가 둥근 직사각형 26"/>
            <p:cNvSpPr/>
            <p:nvPr/>
          </p:nvSpPr>
          <p:spPr>
            <a:xfrm>
              <a:off x="1175904" y="4716277"/>
              <a:ext cx="7029450" cy="125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ATmega168/328 microcontroller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Input voltage: 7~12V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14 Digital I/O Pins (6 PWM outputs)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8 Analog Inputs 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16KB Flash Memory</a:t>
              </a:r>
            </a:p>
            <a:p>
              <a:pPr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defRPr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∙ 16Mhz Clock Speed 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03610" y="4931037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197633" y="5133546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81881" y="5356686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175904" y="5559196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197633" y="5758294"/>
              <a:ext cx="69663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9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267E-3982-4DAE-AF6A-E1F9E48A7BC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0"/>
            <a:ext cx="468302" cy="6858000"/>
          </a:xfrm>
          <a:prstGeom prst="rect">
            <a:avLst/>
          </a:prstGeom>
          <a:solidFill>
            <a:srgbClr val="97B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362" y="642661"/>
            <a:ext cx="527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96693" y="649346"/>
            <a:ext cx="24737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소프트웨어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08973" y="634831"/>
            <a:ext cx="2145190" cy="0"/>
          </a:xfrm>
          <a:prstGeom prst="line">
            <a:avLst/>
          </a:prstGeom>
          <a:ln w="57150">
            <a:solidFill>
              <a:srgbClr val="97BA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07362" y="127001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7BA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dirty="0">
              <a:solidFill>
                <a:srgbClr val="97BA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7670" y="111503"/>
            <a:ext cx="324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64905" y="1462171"/>
            <a:ext cx="1166986" cy="9680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스크래치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464905" y="2672597"/>
            <a:ext cx="3305630" cy="669192"/>
            <a:chOff x="1175904" y="4716277"/>
            <a:chExt cx="7029450" cy="125041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75904" y="4716277"/>
              <a:ext cx="7029450" cy="12504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MIT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에서 만든 그래픽 언어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endParaRPr>
            </a:p>
            <a:p>
              <a:pPr marL="285750" indent="-285750" latinLnBrk="0">
                <a:lnSpc>
                  <a:spcPct val="150000"/>
                </a:lnSpc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anose="05000000000000000000" pitchFamily="2" charset="2"/>
                <a:buChar char="ü"/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교육용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,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itchFamily="50" charset="-127"/>
                </a:rPr>
                <a:t>알고리즘 구현에 제한적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203611" y="5355498"/>
              <a:ext cx="69663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28"/>
          <p:cNvSpPr/>
          <p:nvPr/>
        </p:nvSpPr>
        <p:spPr>
          <a:xfrm>
            <a:off x="6742438" y="1462171"/>
            <a:ext cx="1166986" cy="9680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42438" y="2672597"/>
            <a:ext cx="3305630" cy="6691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itchFamily="50" charset="-127"/>
              </a:rPr>
              <a:t>모든 컴퓨터 시스템에서 사용할 수 있는 프로그래밍 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itchFamily="50" charset="-127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5826" y="3762204"/>
            <a:ext cx="3332745" cy="2167538"/>
          </a:xfrm>
          <a:prstGeom prst="rect">
            <a:avLst/>
          </a:prstGeom>
        </p:spPr>
      </p:pic>
      <p:pic>
        <p:nvPicPr>
          <p:cNvPr id="36" name="그림 35"/>
          <p:cNvPicPr/>
          <p:nvPr/>
        </p:nvPicPr>
        <p:blipFill rotWithShape="1">
          <a:blip r:embed="rId3"/>
          <a:srcRect b="14719"/>
          <a:stretch/>
        </p:blipFill>
        <p:spPr>
          <a:xfrm>
            <a:off x="7640539" y="3762204"/>
            <a:ext cx="1536804" cy="21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738</Words>
  <Application>Microsoft Office PowerPoint</Application>
  <PresentationFormat>와이드스크린</PresentationFormat>
  <Paragraphs>193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 Unicode MS</vt:lpstr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SangAh</dc:creator>
  <cp:lastModifiedBy>SangAh</cp:lastModifiedBy>
  <cp:revision>4</cp:revision>
  <dcterms:created xsi:type="dcterms:W3CDTF">2018-09-20T16:02:28Z</dcterms:created>
  <dcterms:modified xsi:type="dcterms:W3CDTF">2018-09-20T16:08:19Z</dcterms:modified>
</cp:coreProperties>
</file>