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3"/>
  </p:sldMasterIdLst>
  <p:notesMasterIdLst>
    <p:notesMasterId r:id="rId5"/>
  </p:notesMasterIdLst>
  <p:sldIdLst>
    <p:sldId id="282" r:id="rId4"/>
    <p:sldId id="3208" r:id="rId6"/>
    <p:sldId id="3215" r:id="rId7"/>
    <p:sldId id="3216" r:id="rId8"/>
    <p:sldId id="3447" r:id="rId9"/>
    <p:sldId id="3449" r:id="rId10"/>
    <p:sldId id="3450" r:id="rId11"/>
    <p:sldId id="3451" r:id="rId12"/>
    <p:sldId id="3251" r:id="rId13"/>
    <p:sldId id="322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ADAD"/>
    <a:srgbClr val="C4BD97"/>
    <a:srgbClr val="92D050"/>
    <a:srgbClr val="FFC000"/>
    <a:srgbClr val="0070C0"/>
    <a:srgbClr val="A9D18E"/>
    <a:srgbClr val="4472C4"/>
    <a:srgbClr val="035CAC"/>
    <a:srgbClr val="034581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4" autoAdjust="0"/>
    <p:restoredTop sz="87234" autoAdjust="0"/>
  </p:normalViewPr>
  <p:slideViewPr>
    <p:cSldViewPr snapToGrid="0">
      <p:cViewPr varScale="1">
        <p:scale>
          <a:sx n="100" d="100"/>
          <a:sy n="100" d="100"/>
        </p:scale>
        <p:origin x="2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A8C10-23DC-418B-BA05-E340CFFC7F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39D9C-43D2-4400-A9EE-51D387FE3C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3258EAC-BF96-4B39-B418-B8538882A7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3258EAC-BF96-4B39-B418-B8538882A7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717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17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8492C4-473B-4884-9882-18225C6ED146}" type="slidenum">
              <a:rPr kumimoji="0" altLang="en-US" sz="12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1007435" y="833864"/>
            <a:ext cx="104651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 userDrawn="1"/>
        </p:nvGrpSpPr>
        <p:grpSpPr>
          <a:xfrm>
            <a:off x="335360" y="277338"/>
            <a:ext cx="576064" cy="559375"/>
            <a:chOff x="298460" y="987574"/>
            <a:chExt cx="288032" cy="279687"/>
          </a:xfrm>
        </p:grpSpPr>
        <p:sp>
          <p:nvSpPr>
            <p:cNvPr id="5" name="矩形 4"/>
            <p:cNvSpPr/>
            <p:nvPr/>
          </p:nvSpPr>
          <p:spPr>
            <a:xfrm>
              <a:off x="298460" y="987574"/>
              <a:ext cx="216024" cy="216024"/>
            </a:xfrm>
            <a:prstGeom prst="rect">
              <a:avLst/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7" name="矩形 6"/>
            <p:cNvSpPr/>
            <p:nvPr/>
          </p:nvSpPr>
          <p:spPr>
            <a:xfrm>
              <a:off x="406472" y="1087241"/>
              <a:ext cx="180020" cy="1800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9ED178-0AEB-4292-817A-FD3F1AAF9F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C8BF44-2322-4A3C-B6F9-71DB48977D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9ED178-0AEB-4292-817A-FD3F1AAF9F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C8BF44-2322-4A3C-B6F9-71DB48977D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9ED178-0AEB-4292-817A-FD3F1AAF9F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C8BF44-2322-4A3C-B6F9-71DB48977D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9ED178-0AEB-4292-817A-FD3F1AAF9F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C8BF44-2322-4A3C-B6F9-71DB48977D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9ED178-0AEB-4292-817A-FD3F1AAF9F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C8BF44-2322-4A3C-B6F9-71DB48977D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9ED178-0AEB-4292-817A-FD3F1AAF9F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C8BF44-2322-4A3C-B6F9-71DB48977D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9ED178-0AEB-4292-817A-FD3F1AAF9F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C8BF44-2322-4A3C-B6F9-71DB48977D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00D82-2001-449E-AD90-3BB6FC1EF930}" type="datetimeFigureOut">
              <a:rPr lang="zh-CN" altLang="en-US"/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47F294-569F-46BE-9414-D1C28A8AC9F5}" type="slidenum">
              <a:rPr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59">
        <p14:gallery dir="l"/>
      </p:transition>
    </mc:Choice>
    <mc:Fallback>
      <p:transition spd="slow" advTm="6359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13016" y="398730"/>
            <a:ext cx="972584" cy="4140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ffefbdbfa19ae5f87697a8093ce173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25200" y="0"/>
            <a:ext cx="1066800" cy="1066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9ED178-0AEB-4292-817A-FD3F1AAF9F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C8BF44-2322-4A3C-B6F9-71DB48977D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9ED178-0AEB-4292-817A-FD3F1AAF9F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C8BF44-2322-4A3C-B6F9-71DB48977D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72" b="26288"/>
          <a:stretch>
            <a:fillRect/>
          </a:stretch>
        </p:blipFill>
        <p:spPr>
          <a:xfrm>
            <a:off x="21070" y="0"/>
            <a:ext cx="12170930" cy="423407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97465" y="4337807"/>
            <a:ext cx="11176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cap="none" spc="0" normalizeH="0" baseline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kumimoji="0" lang="zh-CN" sz="4000" b="1" i="0" u="none" strike="noStrike" cap="none" spc="0" normalizeH="0" baseline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为智慧城市添砖加瓦</a:t>
            </a:r>
            <a:r>
              <a:rPr kumimoji="0" sz="4000" b="1" i="0" u="none" strike="noStrike" cap="none" spc="0" normalizeH="0" baseline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kumimoji="0" sz="4000" b="1" i="0" u="none" strike="noStrike" cap="none" spc="0" normalizeH="0" baseline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3200" b="1" i="0" u="none" strike="noStrike" cap="none" spc="0" normalizeH="0" baseline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kumimoji="0" lang="zh-CN" sz="3200" b="1" i="0" u="none" strike="noStrike" cap="none" spc="0" normalizeH="0" baseline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kumimoji="0" lang="en-US" altLang="zh-CN" sz="3200" b="1" i="0" u="none" strike="noStrike" cap="none" spc="0" normalizeH="0" baseline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YoLoV4</a:t>
            </a:r>
            <a:r>
              <a:rPr kumimoji="0" lang="zh-CN" sz="3200" b="1" i="0" u="none" strike="noStrike" cap="none" spc="0" normalizeH="0" baseline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的地面裂缝识别模型</a:t>
            </a:r>
            <a:endParaRPr kumimoji="0" lang="zh-CN" sz="3200" b="1" i="0" u="none" strike="noStrike" cap="none" spc="0" normalizeH="0" baseline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4"/>
          <p:cNvSpPr txBox="1"/>
          <p:nvPr/>
        </p:nvSpPr>
        <p:spPr>
          <a:xfrm>
            <a:off x="10096036" y="5807664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汇报人：</a:t>
            </a:r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张洪嘉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252330" y="5589518"/>
            <a:ext cx="1053547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72" b="26288"/>
          <a:stretch>
            <a:fillRect/>
          </a:stretch>
        </p:blipFill>
        <p:spPr>
          <a:xfrm>
            <a:off x="10160" y="0"/>
            <a:ext cx="12170930" cy="4234070"/>
          </a:xfrm>
          <a:prstGeom prst="rect">
            <a:avLst/>
          </a:prstGeom>
        </p:spPr>
      </p:pic>
      <p:sp>
        <p:nvSpPr>
          <p:cNvPr id="17" name="TextBox 84"/>
          <p:cNvSpPr txBox="1"/>
          <p:nvPr/>
        </p:nvSpPr>
        <p:spPr>
          <a:xfrm>
            <a:off x="6169025" y="5904865"/>
            <a:ext cx="575500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2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</a:t>
            </a:r>
            <a:r>
              <a:rPr lang="en-US" altLang="zh-CN" sz="2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YoLoV4</a:t>
            </a:r>
            <a:r>
              <a:rPr lang="zh-CN" sz="2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的地面裂缝识别模型</a:t>
            </a:r>
            <a:endParaRPr kumimoji="0" lang="zh-CN" sz="2800" b="1" i="0" u="none" strike="noStrike" cap="none" spc="0" normalizeH="0" baseline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97465" y="4340611"/>
            <a:ext cx="1117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感 谢 聆 听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252330" y="5446643"/>
            <a:ext cx="1053547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642184" y="2964883"/>
            <a:ext cx="6886561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4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为智慧城市添砖加瓦</a:t>
            </a:r>
            <a:r>
              <a:rPr sz="4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！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等腰三角形 69"/>
          <p:cNvSpPr/>
          <p:nvPr/>
        </p:nvSpPr>
        <p:spPr>
          <a:xfrm rot="10800000">
            <a:off x="5510809" y="15456"/>
            <a:ext cx="1072851" cy="536680"/>
          </a:xfrm>
          <a:prstGeom prst="triangle">
            <a:avLst/>
          </a:prstGeom>
          <a:solidFill>
            <a:srgbClr val="13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3825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4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39348" y="552137"/>
            <a:ext cx="1415772" cy="83099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defTabSz="12382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800" b="1" dirty="0">
                <a:solidFill>
                  <a:srgbClr val="13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800" b="1" dirty="0">
              <a:solidFill>
                <a:srgbClr val="1357A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870866" y="1941889"/>
            <a:ext cx="2639678" cy="1227771"/>
            <a:chOff x="890257" y="1931233"/>
            <a:chExt cx="2639678" cy="1227771"/>
          </a:xfrm>
        </p:grpSpPr>
        <p:grpSp>
          <p:nvGrpSpPr>
            <p:cNvPr id="19" name="组合 18"/>
            <p:cNvGrpSpPr/>
            <p:nvPr/>
          </p:nvGrpSpPr>
          <p:grpSpPr>
            <a:xfrm>
              <a:off x="1875788" y="1931233"/>
              <a:ext cx="668616" cy="668616"/>
              <a:chOff x="6226586" y="1386723"/>
              <a:chExt cx="668616" cy="668616"/>
            </a:xfrm>
          </p:grpSpPr>
          <p:sp>
            <p:nvSpPr>
              <p:cNvPr id="20" name="圆角矩形 74"/>
              <p:cNvSpPr/>
              <p:nvPr/>
            </p:nvSpPr>
            <p:spPr>
              <a:xfrm>
                <a:off x="6226586" y="1386723"/>
                <a:ext cx="668616" cy="668616"/>
              </a:xfrm>
              <a:prstGeom prst="roundRect">
                <a:avLst>
                  <a:gd name="adj" fmla="val 50000"/>
                </a:avLst>
              </a:prstGeom>
              <a:solidFill>
                <a:srgbClr val="035CAC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6352541" y="1428643"/>
                <a:ext cx="4167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>
                    <a:solidFill>
                      <a:schemeClr val="bg1"/>
                    </a:solidFill>
                    <a:latin typeface="字魂35号-经典雅黑" panose="00000500000000000000" pitchFamily="2" charset="-122"/>
                    <a:ea typeface="字魂35号-经典雅黑" panose="00000500000000000000" pitchFamily="2" charset="-122"/>
                  </a:rPr>
                  <a:t>1</a:t>
                </a:r>
                <a:endParaRPr lang="zh-CN" altLang="en-US" sz="3200" dirty="0">
                  <a:solidFill>
                    <a:schemeClr val="bg1"/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</a:endParaRPr>
              </a:p>
            </p:txBody>
          </p:sp>
        </p:grpSp>
        <p:sp>
          <p:nvSpPr>
            <p:cNvPr id="43" name="文本框 42"/>
            <p:cNvSpPr txBox="1"/>
            <p:nvPr/>
          </p:nvSpPr>
          <p:spPr>
            <a:xfrm>
              <a:off x="890257" y="2637034"/>
              <a:ext cx="2639678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项目背景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6993876" y="1942524"/>
            <a:ext cx="2639678" cy="1227771"/>
            <a:chOff x="890257" y="1931233"/>
            <a:chExt cx="2639678" cy="1227771"/>
          </a:xfrm>
        </p:grpSpPr>
        <p:grpSp>
          <p:nvGrpSpPr>
            <p:cNvPr id="56" name="组合 55"/>
            <p:cNvGrpSpPr/>
            <p:nvPr/>
          </p:nvGrpSpPr>
          <p:grpSpPr>
            <a:xfrm>
              <a:off x="1875788" y="1931233"/>
              <a:ext cx="668616" cy="668616"/>
              <a:chOff x="6226586" y="1386723"/>
              <a:chExt cx="668616" cy="668616"/>
            </a:xfrm>
          </p:grpSpPr>
          <p:sp>
            <p:nvSpPr>
              <p:cNvPr id="61" name="圆角矩形 74"/>
              <p:cNvSpPr/>
              <p:nvPr/>
            </p:nvSpPr>
            <p:spPr>
              <a:xfrm>
                <a:off x="6226586" y="1386723"/>
                <a:ext cx="668616" cy="668616"/>
              </a:xfrm>
              <a:prstGeom prst="roundRect">
                <a:avLst>
                  <a:gd name="adj" fmla="val 50000"/>
                </a:avLst>
              </a:prstGeom>
              <a:solidFill>
                <a:srgbClr val="035CAC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6352541" y="1428643"/>
                <a:ext cx="416706" cy="583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>
                    <a:solidFill>
                      <a:schemeClr val="bg1"/>
                    </a:solidFill>
                    <a:latin typeface="字魂35号-经典雅黑" panose="00000500000000000000" pitchFamily="2" charset="-122"/>
                    <a:ea typeface="字魂35号-经典雅黑" panose="00000500000000000000" pitchFamily="2" charset="-122"/>
                  </a:rPr>
                  <a:t>2</a:t>
                </a:r>
                <a:endParaRPr lang="en-US" altLang="zh-CN" sz="3200" dirty="0">
                  <a:solidFill>
                    <a:schemeClr val="bg1"/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</a:endParaRPr>
              </a:p>
            </p:txBody>
          </p:sp>
        </p:grpSp>
        <p:sp>
          <p:nvSpPr>
            <p:cNvPr id="58" name="文本框 57"/>
            <p:cNvSpPr txBox="1"/>
            <p:nvPr/>
          </p:nvSpPr>
          <p:spPr>
            <a:xfrm>
              <a:off x="890257" y="2637034"/>
              <a:ext cx="2639678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项目框架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2870231" y="4157442"/>
            <a:ext cx="2639678" cy="1227771"/>
            <a:chOff x="890257" y="1931233"/>
            <a:chExt cx="2639678" cy="1227771"/>
          </a:xfrm>
        </p:grpSpPr>
        <p:grpSp>
          <p:nvGrpSpPr>
            <p:cNvPr id="64" name="组合 63"/>
            <p:cNvGrpSpPr/>
            <p:nvPr/>
          </p:nvGrpSpPr>
          <p:grpSpPr>
            <a:xfrm>
              <a:off x="1875788" y="1931233"/>
              <a:ext cx="668616" cy="668616"/>
              <a:chOff x="6226586" y="1386723"/>
              <a:chExt cx="668616" cy="668616"/>
            </a:xfrm>
          </p:grpSpPr>
          <p:sp>
            <p:nvSpPr>
              <p:cNvPr id="66" name="圆角矩形 74"/>
              <p:cNvSpPr/>
              <p:nvPr/>
            </p:nvSpPr>
            <p:spPr>
              <a:xfrm>
                <a:off x="6226586" y="1386723"/>
                <a:ext cx="668616" cy="668616"/>
              </a:xfrm>
              <a:prstGeom prst="roundRect">
                <a:avLst>
                  <a:gd name="adj" fmla="val 50000"/>
                </a:avLst>
              </a:prstGeom>
              <a:solidFill>
                <a:srgbClr val="035CAC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6352541" y="1428643"/>
                <a:ext cx="416706" cy="583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>
                    <a:solidFill>
                      <a:schemeClr val="bg1"/>
                    </a:solidFill>
                    <a:latin typeface="字魂35号-经典雅黑" panose="00000500000000000000" pitchFamily="2" charset="-122"/>
                    <a:ea typeface="字魂35号-经典雅黑" panose="00000500000000000000" pitchFamily="2" charset="-122"/>
                  </a:rPr>
                  <a:t>3</a:t>
                </a:r>
                <a:endParaRPr lang="en-US" altLang="zh-CN" sz="3200" dirty="0">
                  <a:solidFill>
                    <a:schemeClr val="bg1"/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</a:endParaRPr>
              </a:p>
            </p:txBody>
          </p:sp>
        </p:grpSp>
        <p:sp>
          <p:nvSpPr>
            <p:cNvPr id="65" name="文本框 64"/>
            <p:cNvSpPr txBox="1"/>
            <p:nvPr/>
          </p:nvSpPr>
          <p:spPr>
            <a:xfrm>
              <a:off x="890257" y="2637034"/>
              <a:ext cx="2639678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创新点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993190" y="4157076"/>
            <a:ext cx="2639678" cy="1227771"/>
            <a:chOff x="890257" y="1931233"/>
            <a:chExt cx="2639678" cy="1227771"/>
          </a:xfrm>
        </p:grpSpPr>
        <p:grpSp>
          <p:nvGrpSpPr>
            <p:cNvPr id="30" name="组合 29"/>
            <p:cNvGrpSpPr/>
            <p:nvPr/>
          </p:nvGrpSpPr>
          <p:grpSpPr>
            <a:xfrm>
              <a:off x="1875788" y="1931233"/>
              <a:ext cx="668616" cy="668616"/>
              <a:chOff x="6226586" y="1386723"/>
              <a:chExt cx="668616" cy="668616"/>
            </a:xfrm>
          </p:grpSpPr>
          <p:sp>
            <p:nvSpPr>
              <p:cNvPr id="32" name="圆角矩形 74"/>
              <p:cNvSpPr/>
              <p:nvPr/>
            </p:nvSpPr>
            <p:spPr>
              <a:xfrm>
                <a:off x="6226586" y="1386723"/>
                <a:ext cx="668616" cy="668616"/>
              </a:xfrm>
              <a:prstGeom prst="roundRect">
                <a:avLst>
                  <a:gd name="adj" fmla="val 50000"/>
                </a:avLst>
              </a:prstGeom>
              <a:solidFill>
                <a:srgbClr val="035CAC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6352541" y="1428643"/>
                <a:ext cx="416706" cy="583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>
                    <a:solidFill>
                      <a:schemeClr val="bg1"/>
                    </a:solidFill>
                    <a:latin typeface="字魂35号-经典雅黑" panose="00000500000000000000" pitchFamily="2" charset="-122"/>
                    <a:ea typeface="字魂35号-经典雅黑" panose="00000500000000000000" pitchFamily="2" charset="-122"/>
                  </a:rPr>
                  <a:t>4</a:t>
                </a:r>
                <a:endParaRPr lang="en-US" altLang="zh-CN" sz="3200" dirty="0">
                  <a:solidFill>
                    <a:schemeClr val="bg1"/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</a:endParaRPr>
              </a:p>
            </p:txBody>
          </p:sp>
        </p:grpSp>
        <p:sp>
          <p:nvSpPr>
            <p:cNvPr id="31" name="文本框 30"/>
            <p:cNvSpPr txBox="1"/>
            <p:nvPr/>
          </p:nvSpPr>
          <p:spPr>
            <a:xfrm>
              <a:off x="890257" y="2637034"/>
              <a:ext cx="2639678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项目规划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097763" y="274165"/>
            <a:ext cx="2731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项目起源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背景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59480" y="1284605"/>
            <a:ext cx="520827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智慧城市的建设就是以智慧化为导向，以大数据、物联网、云计算、人工智能等技术为支撑，从根本上改变城市的运行、管理、服务方式，使得城市生活更加智能化，管理更加便捷和有效。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39870" y="4300855"/>
            <a:ext cx="35464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城市治理效率，数据开放与融合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32505" y="2635250"/>
            <a:ext cx="490601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智慧交通作为智慧交通重要的一环，时常被提及，路况的好坏觉得着人们出行的质量，为了能够为维修不良路况提供建议，为桥梁质量进行勘测，我们计划利用改进后的YoLo模型实现地面裂缝检测识别的任务。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794625" y="4124960"/>
            <a:ext cx="4397375" cy="27330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532505" y="4981575"/>
            <a:ext cx="418020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一些极端工作情况、高危工作情况可以通过无人机进行排查，保证了工作人员的安全，提高了工作效率，并且对路况更加了解，保证了路况出现裂痕或者桥梁出现裂痕能及时发现，并且及时通知相关部门处理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097763" y="274165"/>
            <a:ext cx="39255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项目起源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无人机的应用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Shape 2012"/>
          <p:cNvSpPr/>
          <p:nvPr/>
        </p:nvSpPr>
        <p:spPr>
          <a:xfrm>
            <a:off x="7045881" y="2059674"/>
            <a:ext cx="3561372" cy="1686613"/>
          </a:xfrm>
          <a:prstGeom prst="roundRect">
            <a:avLst>
              <a:gd name="adj" fmla="val 6918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9051" tIns="19051" rIns="19051" bIns="19051" anchor="ctr"/>
          <a:lstStyle/>
          <a:p>
            <a:pPr lvl="0"/>
            <a:endParaRPr sz="1735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Shape 2013"/>
          <p:cNvSpPr/>
          <p:nvPr/>
        </p:nvSpPr>
        <p:spPr>
          <a:xfrm>
            <a:off x="7045881" y="3990150"/>
            <a:ext cx="3561372" cy="1684827"/>
          </a:xfrm>
          <a:prstGeom prst="roundRect">
            <a:avLst>
              <a:gd name="adj" fmla="val 6925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9051" tIns="19051" rIns="19051" bIns="19051" anchor="ctr"/>
          <a:lstStyle/>
          <a:p>
            <a:pPr lvl="0"/>
            <a:endParaRPr sz="1735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Shape 2014"/>
          <p:cNvSpPr/>
          <p:nvPr/>
        </p:nvSpPr>
        <p:spPr>
          <a:xfrm>
            <a:off x="1425291" y="3938675"/>
            <a:ext cx="3561372" cy="1686612"/>
          </a:xfrm>
          <a:prstGeom prst="roundRect">
            <a:avLst>
              <a:gd name="adj" fmla="val 6918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9051" tIns="19051" rIns="19051" bIns="19051" anchor="ctr"/>
          <a:lstStyle/>
          <a:p>
            <a:pPr lvl="0"/>
            <a:endParaRPr sz="1735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Shape 2015"/>
          <p:cNvSpPr/>
          <p:nvPr/>
        </p:nvSpPr>
        <p:spPr>
          <a:xfrm>
            <a:off x="1572407" y="2059674"/>
            <a:ext cx="3561372" cy="1686613"/>
          </a:xfrm>
          <a:prstGeom prst="roundRect">
            <a:avLst>
              <a:gd name="adj" fmla="val 6918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9051" tIns="19051" rIns="19051" bIns="19051" anchor="ctr"/>
          <a:lstStyle/>
          <a:p>
            <a:pPr lvl="0"/>
            <a:endParaRPr sz="1735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Shape 2016"/>
          <p:cNvSpPr/>
          <p:nvPr/>
        </p:nvSpPr>
        <p:spPr>
          <a:xfrm>
            <a:off x="4642383" y="2427315"/>
            <a:ext cx="2887903" cy="2887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35CAC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lvl="0"/>
            <a:endParaRPr sz="1735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Shape 2021"/>
          <p:cNvSpPr/>
          <p:nvPr/>
        </p:nvSpPr>
        <p:spPr>
          <a:xfrm>
            <a:off x="2349048" y="2620121"/>
            <a:ext cx="2321933" cy="760603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algn="l">
              <a:lnSpc>
                <a:spcPct val="120000"/>
              </a:lnSpc>
              <a:spcBef>
                <a:spcPts val="2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just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传统勘察路况方式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速度慢，耗费时间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，特殊路况难以人为勘测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Shape 2022"/>
          <p:cNvSpPr/>
          <p:nvPr/>
        </p:nvSpPr>
        <p:spPr>
          <a:xfrm>
            <a:off x="2050150" y="2164128"/>
            <a:ext cx="2337706" cy="40161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l"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耗费时间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Shape 2029"/>
          <p:cNvSpPr/>
          <p:nvPr/>
        </p:nvSpPr>
        <p:spPr>
          <a:xfrm>
            <a:off x="1097763" y="2425238"/>
            <a:ext cx="955486" cy="9554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3867" tIns="33867" rIns="33867" bIns="33867" numCol="1" anchor="ctr">
            <a:noAutofit/>
          </a:bodyPr>
          <a:lstStyle/>
          <a:p>
            <a:pPr lvl="0" algn="ctr"/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" name="Text Placeholder 5"/>
          <p:cNvSpPr txBox="1"/>
          <p:nvPr/>
        </p:nvSpPr>
        <p:spPr>
          <a:xfrm>
            <a:off x="5183696" y="3554405"/>
            <a:ext cx="1727509" cy="63371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痛点</a:t>
            </a:r>
            <a:endParaRPr lang="en-GB" altLang="zh-CN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8" name="Shape 2036"/>
          <p:cNvSpPr/>
          <p:nvPr/>
        </p:nvSpPr>
        <p:spPr>
          <a:xfrm>
            <a:off x="10401412" y="4618094"/>
            <a:ext cx="402123" cy="4289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3" h="21260" extrusionOk="0">
                <a:moveTo>
                  <a:pt x="11752" y="11733"/>
                </a:moveTo>
                <a:lnTo>
                  <a:pt x="9401" y="11733"/>
                </a:lnTo>
                <a:lnTo>
                  <a:pt x="9401" y="5975"/>
                </a:lnTo>
                <a:lnTo>
                  <a:pt x="11752" y="5975"/>
                </a:lnTo>
                <a:cubicBezTo>
                  <a:pt x="11752" y="5975"/>
                  <a:pt x="11752" y="11733"/>
                  <a:pt x="11752" y="11733"/>
                </a:cubicBezTo>
                <a:close/>
                <a:moveTo>
                  <a:pt x="11752" y="15276"/>
                </a:moveTo>
                <a:lnTo>
                  <a:pt x="9401" y="15276"/>
                </a:lnTo>
                <a:lnTo>
                  <a:pt x="9401" y="12951"/>
                </a:lnTo>
                <a:lnTo>
                  <a:pt x="11752" y="12951"/>
                </a:lnTo>
                <a:cubicBezTo>
                  <a:pt x="11752" y="12951"/>
                  <a:pt x="11752" y="15276"/>
                  <a:pt x="11752" y="15276"/>
                </a:cubicBezTo>
                <a:close/>
                <a:moveTo>
                  <a:pt x="20789" y="13227"/>
                </a:moveTo>
                <a:lnTo>
                  <a:pt x="18761" y="11523"/>
                </a:lnTo>
                <a:cubicBezTo>
                  <a:pt x="18172" y="11029"/>
                  <a:pt x="18172" y="10223"/>
                  <a:pt x="18761" y="9729"/>
                </a:cubicBezTo>
                <a:lnTo>
                  <a:pt x="20789" y="8025"/>
                </a:lnTo>
                <a:cubicBezTo>
                  <a:pt x="21376" y="7532"/>
                  <a:pt x="21220" y="7072"/>
                  <a:pt x="20441" y="7001"/>
                </a:cubicBezTo>
                <a:lnTo>
                  <a:pt x="17751" y="6761"/>
                </a:lnTo>
                <a:cubicBezTo>
                  <a:pt x="16971" y="6692"/>
                  <a:pt x="16552" y="6061"/>
                  <a:pt x="16819" y="5360"/>
                </a:cubicBezTo>
                <a:lnTo>
                  <a:pt x="18247" y="1615"/>
                </a:lnTo>
                <a:cubicBezTo>
                  <a:pt x="18515" y="912"/>
                  <a:pt x="18188" y="656"/>
                  <a:pt x="17520" y="1047"/>
                </a:cubicBezTo>
                <a:lnTo>
                  <a:pt x="14346" y="2896"/>
                </a:lnTo>
                <a:cubicBezTo>
                  <a:pt x="13678" y="3285"/>
                  <a:pt x="12815" y="3072"/>
                  <a:pt x="12430" y="2423"/>
                </a:cubicBezTo>
                <a:lnTo>
                  <a:pt x="11279" y="489"/>
                </a:lnTo>
                <a:cubicBezTo>
                  <a:pt x="10893" y="-160"/>
                  <a:pt x="10255" y="-164"/>
                  <a:pt x="9860" y="481"/>
                </a:cubicBezTo>
                <a:lnTo>
                  <a:pt x="8793" y="2232"/>
                </a:lnTo>
                <a:cubicBezTo>
                  <a:pt x="8398" y="2877"/>
                  <a:pt x="7493" y="3153"/>
                  <a:pt x="6781" y="2844"/>
                </a:cubicBezTo>
                <a:lnTo>
                  <a:pt x="4900" y="2031"/>
                </a:lnTo>
                <a:cubicBezTo>
                  <a:pt x="4188" y="1723"/>
                  <a:pt x="3639" y="2080"/>
                  <a:pt x="3682" y="2825"/>
                </a:cubicBezTo>
                <a:lnTo>
                  <a:pt x="3784" y="4615"/>
                </a:lnTo>
                <a:cubicBezTo>
                  <a:pt x="3826" y="5360"/>
                  <a:pt x="3242" y="6128"/>
                  <a:pt x="2486" y="6320"/>
                </a:cubicBezTo>
                <a:lnTo>
                  <a:pt x="670" y="6780"/>
                </a:lnTo>
                <a:cubicBezTo>
                  <a:pt x="-85" y="6972"/>
                  <a:pt x="-224" y="7532"/>
                  <a:pt x="365" y="8025"/>
                </a:cubicBezTo>
                <a:lnTo>
                  <a:pt x="2394" y="9729"/>
                </a:lnTo>
                <a:cubicBezTo>
                  <a:pt x="2981" y="10223"/>
                  <a:pt x="2981" y="11029"/>
                  <a:pt x="2394" y="11523"/>
                </a:cubicBezTo>
                <a:lnTo>
                  <a:pt x="365" y="13225"/>
                </a:lnTo>
                <a:cubicBezTo>
                  <a:pt x="-224" y="13720"/>
                  <a:pt x="-68" y="14196"/>
                  <a:pt x="709" y="14285"/>
                </a:cubicBezTo>
                <a:lnTo>
                  <a:pt x="3171" y="14567"/>
                </a:lnTo>
                <a:cubicBezTo>
                  <a:pt x="3948" y="14656"/>
                  <a:pt x="4381" y="15309"/>
                  <a:pt x="4133" y="16017"/>
                </a:cubicBezTo>
                <a:lnTo>
                  <a:pt x="2869" y="19625"/>
                </a:lnTo>
                <a:cubicBezTo>
                  <a:pt x="2622" y="20333"/>
                  <a:pt x="2976" y="20609"/>
                  <a:pt x="3655" y="20240"/>
                </a:cubicBezTo>
                <a:lnTo>
                  <a:pt x="6549" y="18661"/>
                </a:lnTo>
                <a:cubicBezTo>
                  <a:pt x="7229" y="18291"/>
                  <a:pt x="8143" y="18495"/>
                  <a:pt x="8581" y="19113"/>
                </a:cubicBezTo>
                <a:lnTo>
                  <a:pt x="9782" y="20816"/>
                </a:lnTo>
                <a:cubicBezTo>
                  <a:pt x="10219" y="21436"/>
                  <a:pt x="10875" y="21403"/>
                  <a:pt x="11240" y="20741"/>
                </a:cubicBezTo>
                <a:lnTo>
                  <a:pt x="12297" y="18823"/>
                </a:lnTo>
                <a:cubicBezTo>
                  <a:pt x="12660" y="18160"/>
                  <a:pt x="13532" y="17891"/>
                  <a:pt x="14234" y="18221"/>
                </a:cubicBezTo>
                <a:lnTo>
                  <a:pt x="16272" y="19181"/>
                </a:lnTo>
                <a:cubicBezTo>
                  <a:pt x="16974" y="19511"/>
                  <a:pt x="17514" y="19172"/>
                  <a:pt x="17472" y="18427"/>
                </a:cubicBezTo>
                <a:lnTo>
                  <a:pt x="17370" y="16637"/>
                </a:lnTo>
                <a:cubicBezTo>
                  <a:pt x="17327" y="15891"/>
                  <a:pt x="17912" y="15124"/>
                  <a:pt x="18668" y="14932"/>
                </a:cubicBezTo>
                <a:lnTo>
                  <a:pt x="20482" y="14472"/>
                </a:lnTo>
                <a:cubicBezTo>
                  <a:pt x="21239" y="14280"/>
                  <a:pt x="21376" y="13720"/>
                  <a:pt x="20789" y="13227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735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Shape 2029"/>
          <p:cNvSpPr/>
          <p:nvPr/>
        </p:nvSpPr>
        <p:spPr>
          <a:xfrm>
            <a:off x="10127397" y="2425238"/>
            <a:ext cx="955486" cy="9554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3867" tIns="33867" rIns="33867" bIns="33867" numCol="1" anchor="ctr">
            <a:noAutofit/>
          </a:bodyPr>
          <a:lstStyle/>
          <a:p>
            <a:pPr lvl="0" algn="ctr"/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Shape 2029"/>
          <p:cNvSpPr/>
          <p:nvPr/>
        </p:nvSpPr>
        <p:spPr>
          <a:xfrm>
            <a:off x="10129510" y="4321725"/>
            <a:ext cx="955486" cy="9554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3867" tIns="33867" rIns="33867" bIns="33867" numCol="1" anchor="ctr">
            <a:noAutofit/>
          </a:bodyPr>
          <a:lstStyle/>
          <a:p>
            <a:pPr lvl="0" algn="ctr"/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1" name="Shape 2029"/>
          <p:cNvSpPr/>
          <p:nvPr/>
        </p:nvSpPr>
        <p:spPr>
          <a:xfrm>
            <a:off x="1094664" y="4321725"/>
            <a:ext cx="955486" cy="9554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3867" tIns="33867" rIns="33867" bIns="33867" numCol="1" anchor="ctr">
            <a:noAutofit/>
          </a:bodyPr>
          <a:lstStyle/>
          <a:p>
            <a:pPr lvl="0" algn="ctr"/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8" name="Shape 2021"/>
          <p:cNvSpPr/>
          <p:nvPr/>
        </p:nvSpPr>
        <p:spPr>
          <a:xfrm>
            <a:off x="7658995" y="2623962"/>
            <a:ext cx="2321933" cy="760603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algn="l">
              <a:lnSpc>
                <a:spcPct val="120000"/>
              </a:lnSpc>
              <a:spcBef>
                <a:spcPts val="2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肉眼识别不能实时准确地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对裂缝等级进行划分，长时间工作可能会存在劳累情况，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不能智能预测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，还需人力判断筛查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9" name="Shape 2022"/>
          <p:cNvSpPr/>
          <p:nvPr/>
        </p:nvSpPr>
        <p:spPr>
          <a:xfrm>
            <a:off x="7789691" y="2165654"/>
            <a:ext cx="2337706" cy="40161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l"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 algn="r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准确率低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0" name="Shape 2021"/>
          <p:cNvSpPr/>
          <p:nvPr/>
        </p:nvSpPr>
        <p:spPr>
          <a:xfrm>
            <a:off x="2349048" y="4588884"/>
            <a:ext cx="2321933" cy="760603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algn="l">
              <a:lnSpc>
                <a:spcPct val="120000"/>
              </a:lnSpc>
              <a:spcBef>
                <a:spcPts val="2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just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不同人拍摄出来的照片标准不同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，可能会出现重复拍摄的情况，还需要做数据清洗，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必须做数据的归一化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" name="Shape 2022"/>
          <p:cNvSpPr/>
          <p:nvPr/>
        </p:nvSpPr>
        <p:spPr>
          <a:xfrm>
            <a:off x="2045272" y="4188124"/>
            <a:ext cx="2337706" cy="40161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l"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图片质量良莠不齐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2" name="Shape 2021"/>
          <p:cNvSpPr/>
          <p:nvPr/>
        </p:nvSpPr>
        <p:spPr>
          <a:xfrm>
            <a:off x="8086725" y="4554855"/>
            <a:ext cx="1893570" cy="76073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algn="l">
              <a:lnSpc>
                <a:spcPct val="120000"/>
              </a:lnSpc>
              <a:spcBef>
                <a:spcPts val="2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线路规划不够科学，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不能对路线温进行统计分析和针对性检查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3" name="Shape 2022"/>
          <p:cNvSpPr/>
          <p:nvPr/>
        </p:nvSpPr>
        <p:spPr>
          <a:xfrm>
            <a:off x="7580203" y="4096305"/>
            <a:ext cx="2610781" cy="40161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l"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 algn="r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线路规划存在主观性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097763" y="274165"/>
            <a:ext cx="39255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项目框架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项目实施步骤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9295" y="1398270"/>
            <a:ext cx="3505200" cy="406146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105" y="1018540"/>
            <a:ext cx="3710940" cy="292608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0475" y="4114800"/>
            <a:ext cx="2362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992967" y="5527887"/>
            <a:ext cx="5932593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输入端：这里指的创新主要是训练时对输入端的改进；Mosaic数据增强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BackBone主干网络：将各种新的方式结合起来；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Neck：目标检测网络在BackBone和最后的输出层之间往往会插入一些层；扩大感受域和注意力机制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Prediction：主要改进的是训练时的损失函数CIOU_Loss，以及预测框筛选的nms变为DIOU_nms；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97763" y="274165"/>
            <a:ext cx="39255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项目框架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项目实施步骤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8575" y="1336040"/>
            <a:ext cx="9595485" cy="3845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7570" y="3783118"/>
            <a:ext cx="7647093" cy="292692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637" y="1206077"/>
            <a:ext cx="4821767" cy="28143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733578" y="2029037"/>
            <a:ext cx="213614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随机删除减少神经元的数量，使网络变得更简单，（随机丢弃的缺点）整个局部区域进行删减丢弃</a:t>
            </a:r>
            <a:endParaRPr lang="zh-CN" altLang="en-US" sz="2135"/>
          </a:p>
        </p:txBody>
      </p:sp>
      <p:sp>
        <p:nvSpPr>
          <p:cNvPr id="23" name="TextBox 22"/>
          <p:cNvSpPr txBox="1"/>
          <p:nvPr/>
        </p:nvSpPr>
        <p:spPr>
          <a:xfrm>
            <a:off x="1097763" y="274165"/>
            <a:ext cx="32931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创新点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—Backbone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6960" y="1480820"/>
            <a:ext cx="6051127" cy="23418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430" y="4122632"/>
            <a:ext cx="6100233" cy="248073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636000" y="2390987"/>
            <a:ext cx="227499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无法反应两个框距离的远近，相交情况的不同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635788" y="4851612"/>
            <a:ext cx="2189480" cy="749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重叠面积、中心点距离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长宽比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97763" y="274165"/>
            <a:ext cx="33604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 </a:t>
            </a:r>
            <a:r>
              <a:rPr lang="zh-CN" altLang="en-US" sz="2400" b="1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创新点</a:t>
            </a:r>
            <a:r>
              <a:rPr lang="en-US" altLang="zh-CN" sz="2400" b="1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</a:t>
            </a:r>
            <a:r>
              <a:rPr lang="en-US" sz="2400" b="1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Prediction</a:t>
            </a:r>
            <a:endParaRPr lang="en-US" sz="2400" b="1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图片 8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72" b="17447"/>
          <a:stretch>
            <a:fillRect/>
          </a:stretch>
        </p:blipFill>
        <p:spPr>
          <a:xfrm>
            <a:off x="-9158" y="2419333"/>
            <a:ext cx="12192000" cy="4438667"/>
          </a:xfrm>
          <a:prstGeom prst="rect">
            <a:avLst/>
          </a:prstGeom>
        </p:spPr>
      </p:pic>
      <p:grpSp>
        <p:nvGrpSpPr>
          <p:cNvPr id="88" name="组合 87"/>
          <p:cNvGrpSpPr/>
          <p:nvPr/>
        </p:nvGrpSpPr>
        <p:grpSpPr>
          <a:xfrm rot="1534880">
            <a:off x="600145" y="3422723"/>
            <a:ext cx="1323028" cy="1530812"/>
            <a:chOff x="450109" y="2513252"/>
            <a:chExt cx="992271" cy="1148109"/>
          </a:xfrm>
        </p:grpSpPr>
        <p:sp>
          <p:nvSpPr>
            <p:cNvPr id="89" name="等腰三角形 2"/>
            <p:cNvSpPr/>
            <p:nvPr/>
          </p:nvSpPr>
          <p:spPr bwMode="auto">
            <a:xfrm rot="9051066">
              <a:off x="450109" y="2513252"/>
              <a:ext cx="992271" cy="1148109"/>
            </a:xfrm>
            <a:custGeom>
              <a:avLst/>
              <a:gdLst/>
              <a:ahLst/>
              <a:cxnLst/>
              <a:rect l="l" t="t" r="r" b="b"/>
              <a:pathLst>
                <a:path w="1152128" h="1333073">
                  <a:moveTo>
                    <a:pt x="576064" y="0"/>
                  </a:moveTo>
                  <a:lnTo>
                    <a:pt x="687529" y="192182"/>
                  </a:lnTo>
                  <a:cubicBezTo>
                    <a:pt x="952381" y="243689"/>
                    <a:pt x="1152128" y="477023"/>
                    <a:pt x="1152128" y="757009"/>
                  </a:cubicBezTo>
                  <a:cubicBezTo>
                    <a:pt x="1152128" y="1075160"/>
                    <a:pt x="894215" y="1333073"/>
                    <a:pt x="576064" y="1333073"/>
                  </a:cubicBezTo>
                  <a:cubicBezTo>
                    <a:pt x="257913" y="1333073"/>
                    <a:pt x="0" y="1075160"/>
                    <a:pt x="0" y="757009"/>
                  </a:cubicBezTo>
                  <a:cubicBezTo>
                    <a:pt x="0" y="477023"/>
                    <a:pt x="199747" y="243689"/>
                    <a:pt x="464599" y="192182"/>
                  </a:cubicBezTo>
                  <a:close/>
                </a:path>
              </a:pathLst>
            </a:custGeom>
            <a:solidFill>
              <a:schemeClr val="accent1"/>
            </a:solidFill>
            <a:ln w="63500">
              <a:solidFill>
                <a:schemeClr val="bg1"/>
              </a:solidFill>
            </a:ln>
            <a:effectLst>
              <a:outerShdw blurRad="127000" dist="50800" dir="5400000" sx="98000" sy="98000" algn="t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 anchor="ctr"/>
            <a:lstStyle/>
            <a:p>
              <a:pPr algn="ctr" defTabSz="1219200"/>
              <a:endParaRPr lang="zh-CN" altLang="en-US" sz="1465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TextBox 4"/>
            <p:cNvSpPr txBox="1"/>
            <p:nvPr/>
          </p:nvSpPr>
          <p:spPr>
            <a:xfrm rot="20065120">
              <a:off x="515460" y="2813002"/>
              <a:ext cx="830997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200"/>
              <a:r>
                <a:rPr lang="zh-CN" altLang="en-US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初期阶段</a:t>
              </a:r>
              <a:endParaRPr lang="en-US" altLang="zh-CN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1219200"/>
              <a:r>
                <a:rPr lang="zh-CN" altLang="en-US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（目前）</a:t>
              </a:r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4021125" y="1337372"/>
            <a:ext cx="1323028" cy="1530812"/>
            <a:chOff x="3132595" y="1372556"/>
            <a:chExt cx="992271" cy="1148109"/>
          </a:xfrm>
        </p:grpSpPr>
        <p:sp>
          <p:nvSpPr>
            <p:cNvPr id="95" name="等腰三角形 2"/>
            <p:cNvSpPr/>
            <p:nvPr/>
          </p:nvSpPr>
          <p:spPr bwMode="auto">
            <a:xfrm rot="9725433">
              <a:off x="3132595" y="1372556"/>
              <a:ext cx="992271" cy="1148109"/>
            </a:xfrm>
            <a:custGeom>
              <a:avLst/>
              <a:gdLst/>
              <a:ahLst/>
              <a:cxnLst/>
              <a:rect l="l" t="t" r="r" b="b"/>
              <a:pathLst>
                <a:path w="1152128" h="1333073">
                  <a:moveTo>
                    <a:pt x="576064" y="0"/>
                  </a:moveTo>
                  <a:lnTo>
                    <a:pt x="687529" y="192182"/>
                  </a:lnTo>
                  <a:cubicBezTo>
                    <a:pt x="952381" y="243689"/>
                    <a:pt x="1152128" y="477023"/>
                    <a:pt x="1152128" y="757009"/>
                  </a:cubicBezTo>
                  <a:cubicBezTo>
                    <a:pt x="1152128" y="1075160"/>
                    <a:pt x="894215" y="1333073"/>
                    <a:pt x="576064" y="1333073"/>
                  </a:cubicBezTo>
                  <a:cubicBezTo>
                    <a:pt x="257913" y="1333073"/>
                    <a:pt x="0" y="1075160"/>
                    <a:pt x="0" y="757009"/>
                  </a:cubicBezTo>
                  <a:cubicBezTo>
                    <a:pt x="0" y="477023"/>
                    <a:pt x="199747" y="243689"/>
                    <a:pt x="464599" y="192182"/>
                  </a:cubicBezTo>
                  <a:close/>
                </a:path>
              </a:pathLst>
            </a:custGeom>
            <a:solidFill>
              <a:srgbClr val="FFC000"/>
            </a:solidFill>
            <a:ln w="63500">
              <a:solidFill>
                <a:schemeClr val="bg1"/>
              </a:solidFill>
            </a:ln>
            <a:effectLst>
              <a:outerShdw blurRad="127000" dist="50800" dir="5400000" sx="98000" sy="98000" algn="t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 anchor="ctr"/>
            <a:lstStyle/>
            <a:p>
              <a:pPr algn="ctr" defTabSz="1219200"/>
              <a:endParaRPr lang="zh-CN" altLang="en-US" sz="1465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TextBox 17"/>
            <p:cNvSpPr txBox="1"/>
            <p:nvPr/>
          </p:nvSpPr>
          <p:spPr>
            <a:xfrm>
              <a:off x="3213232" y="1765711"/>
              <a:ext cx="8309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200"/>
              <a:r>
                <a:rPr lang="zh-CN" altLang="en-US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中期阶段</a:t>
              </a:r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3" name="椭圆 102"/>
          <p:cNvSpPr/>
          <p:nvPr/>
        </p:nvSpPr>
        <p:spPr>
          <a:xfrm>
            <a:off x="1245353" y="5300190"/>
            <a:ext cx="288032" cy="288032"/>
          </a:xfrm>
          <a:prstGeom prst="ellipse">
            <a:avLst/>
          </a:prstGeom>
          <a:ln>
            <a:noFill/>
          </a:ln>
          <a:effectLst>
            <a:outerShdw blurRad="508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/>
            <a:endParaRPr lang="zh-CN" altLang="en-US" sz="240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4903996" y="3206710"/>
            <a:ext cx="288032" cy="288032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/>
            <a:endParaRPr lang="zh-CN" altLang="en-US" sz="240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8875158" y="2622084"/>
            <a:ext cx="288032" cy="288032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508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/>
            <a:endParaRPr lang="zh-CN" altLang="en-US" sz="240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2" name="TextBox 37"/>
          <p:cNvSpPr txBox="1"/>
          <p:nvPr/>
        </p:nvSpPr>
        <p:spPr>
          <a:xfrm>
            <a:off x="5297533" y="3187022"/>
            <a:ext cx="317361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>
              <a:buClrTx/>
              <a:buSzTx/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8-15周	搭建YOLOV4模型（主要有四层：输入端、BackBone、Neck、Prediction），训练数据，完成模型，并对YoLoV4模型进行优化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TextBox 39"/>
          <p:cNvSpPr txBox="1"/>
          <p:nvPr/>
        </p:nvSpPr>
        <p:spPr>
          <a:xfrm>
            <a:off x="9158636" y="2986817"/>
            <a:ext cx="2262307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>
              <a:buClrTx/>
              <a:buSzTx/>
              <a:buFont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16周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测试模型准确率并进行优化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914400">
              <a:buClrTx/>
              <a:buSzTx/>
              <a:buFont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17-18周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汇总结果，完成最后的报告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TextBox 34"/>
          <p:cNvSpPr txBox="1"/>
          <p:nvPr/>
        </p:nvSpPr>
        <p:spPr>
          <a:xfrm>
            <a:off x="1043449" y="5010612"/>
            <a:ext cx="926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endParaRPr lang="zh-CN" altLang="en-US" sz="14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8" name="组合 147"/>
          <p:cNvGrpSpPr/>
          <p:nvPr/>
        </p:nvGrpSpPr>
        <p:grpSpPr>
          <a:xfrm rot="1534880">
            <a:off x="8308462" y="906692"/>
            <a:ext cx="1323028" cy="1530812"/>
            <a:chOff x="450109" y="2513252"/>
            <a:chExt cx="992271" cy="1148109"/>
          </a:xfrm>
          <a:solidFill>
            <a:srgbClr val="92D050"/>
          </a:solidFill>
        </p:grpSpPr>
        <p:sp>
          <p:nvSpPr>
            <p:cNvPr id="149" name="等腰三角形 2"/>
            <p:cNvSpPr/>
            <p:nvPr/>
          </p:nvSpPr>
          <p:spPr bwMode="auto">
            <a:xfrm rot="9051066">
              <a:off x="450109" y="2513252"/>
              <a:ext cx="992271" cy="1148109"/>
            </a:xfrm>
            <a:custGeom>
              <a:avLst/>
              <a:gdLst/>
              <a:ahLst/>
              <a:cxnLst/>
              <a:rect l="l" t="t" r="r" b="b"/>
              <a:pathLst>
                <a:path w="1152128" h="1333073">
                  <a:moveTo>
                    <a:pt x="576064" y="0"/>
                  </a:moveTo>
                  <a:lnTo>
                    <a:pt x="687529" y="192182"/>
                  </a:lnTo>
                  <a:cubicBezTo>
                    <a:pt x="952381" y="243689"/>
                    <a:pt x="1152128" y="477023"/>
                    <a:pt x="1152128" y="757009"/>
                  </a:cubicBezTo>
                  <a:cubicBezTo>
                    <a:pt x="1152128" y="1075160"/>
                    <a:pt x="894215" y="1333073"/>
                    <a:pt x="576064" y="1333073"/>
                  </a:cubicBezTo>
                  <a:cubicBezTo>
                    <a:pt x="257913" y="1333073"/>
                    <a:pt x="0" y="1075160"/>
                    <a:pt x="0" y="757009"/>
                  </a:cubicBezTo>
                  <a:cubicBezTo>
                    <a:pt x="0" y="477023"/>
                    <a:pt x="199747" y="243689"/>
                    <a:pt x="464599" y="192182"/>
                  </a:cubicBezTo>
                  <a:close/>
                </a:path>
              </a:pathLst>
            </a:custGeom>
            <a:grpFill/>
            <a:ln w="63500">
              <a:solidFill>
                <a:schemeClr val="bg1"/>
              </a:solidFill>
            </a:ln>
            <a:effectLst>
              <a:outerShdw blurRad="127000" dist="50800" dir="5400000" sx="98000" sy="98000" algn="t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 anchor="ctr"/>
            <a:lstStyle/>
            <a:p>
              <a:pPr algn="ctr" defTabSz="1219200"/>
              <a:endParaRPr lang="zh-CN" altLang="en-US" sz="1465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0" name="TextBox 4"/>
            <p:cNvSpPr txBox="1"/>
            <p:nvPr/>
          </p:nvSpPr>
          <p:spPr>
            <a:xfrm rot="20065120">
              <a:off x="543857" y="2942531"/>
              <a:ext cx="830997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defTabSz="1219200"/>
              <a:r>
                <a:rPr lang="zh-CN" altLang="en-US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后期阶段</a:t>
              </a:r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1" name="TextBox 34"/>
          <p:cNvSpPr txBox="1"/>
          <p:nvPr/>
        </p:nvSpPr>
        <p:spPr>
          <a:xfrm>
            <a:off x="4410233" y="2902888"/>
            <a:ext cx="117833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2020.11.10</a:t>
            </a:r>
            <a:endParaRPr lang="zh-CN" altLang="en-US" sz="14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TextBox 34"/>
          <p:cNvSpPr txBox="1"/>
          <p:nvPr/>
        </p:nvSpPr>
        <p:spPr>
          <a:xfrm>
            <a:off x="8503808" y="2375728"/>
            <a:ext cx="117833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2020.12.20</a:t>
            </a:r>
            <a:endParaRPr lang="zh-CN" altLang="en-US" sz="14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箭头: 直角上 155"/>
          <p:cNvSpPr/>
          <p:nvPr/>
        </p:nvSpPr>
        <p:spPr>
          <a:xfrm rot="5400000">
            <a:off x="1534157" y="5500873"/>
            <a:ext cx="555213" cy="926069"/>
          </a:xfrm>
          <a:prstGeom prst="bentUp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TextBox 34"/>
          <p:cNvSpPr txBox="1"/>
          <p:nvPr/>
        </p:nvSpPr>
        <p:spPr>
          <a:xfrm>
            <a:off x="1508457" y="5723911"/>
            <a:ext cx="926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现状</a:t>
            </a:r>
            <a:endParaRPr lang="zh-CN" altLang="en-US" sz="14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TextBox 37"/>
          <p:cNvSpPr txBox="1"/>
          <p:nvPr/>
        </p:nvSpPr>
        <p:spPr>
          <a:xfrm>
            <a:off x="2217928" y="4774622"/>
            <a:ext cx="2835335" cy="20612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l" defTabSz="914400">
              <a:buClrTx/>
              <a:buSzTx/>
              <a:buFont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1-2周	确定选题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914400">
              <a:buClrTx/>
              <a:buSzTx/>
              <a:buFont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3-4周	确定使用技术及大体分工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914400">
              <a:buClrTx/>
              <a:buSzTx/>
              <a:buFont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5-8周	数据采集（利用无人机拍摄）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914400">
              <a:buClrTx/>
              <a:buSzTx/>
              <a:buFont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9-11周	利用labelimg对数据进行标注同时对数据进行一致化、清洗、加强等工作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34"/>
          <p:cNvSpPr txBox="1"/>
          <p:nvPr/>
        </p:nvSpPr>
        <p:spPr>
          <a:xfrm>
            <a:off x="1871452" y="3385432"/>
            <a:ext cx="189309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19200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确定选题并进行初期的数据预处理工作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箭头: 右 44"/>
          <p:cNvSpPr/>
          <p:nvPr/>
        </p:nvSpPr>
        <p:spPr>
          <a:xfrm rot="799787">
            <a:off x="11835883" y="2961726"/>
            <a:ext cx="379764" cy="20395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8563023" y="4140928"/>
            <a:ext cx="3175200" cy="2422800"/>
          </a:xfrm>
          <a:prstGeom prst="rect">
            <a:avLst/>
          </a:prstGeom>
        </p:spPr>
      </p:pic>
      <p:sp>
        <p:nvSpPr>
          <p:cNvPr id="29" name="TextBox 22"/>
          <p:cNvSpPr txBox="1"/>
          <p:nvPr/>
        </p:nvSpPr>
        <p:spPr>
          <a:xfrm>
            <a:off x="1097763" y="274165"/>
            <a:ext cx="3315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项目规划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按步进行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732905" y="5385435"/>
            <a:ext cx="897890" cy="117475"/>
          </a:xfrm>
          <a:prstGeom prst="rect">
            <a:avLst/>
          </a:prstGeom>
          <a:blipFill>
            <a:blip r:embed="rId3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1760" y="4140835"/>
            <a:ext cx="3279775" cy="245046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176,&quot;width&quot;:6720}"/>
</p:tagLst>
</file>

<file path=ppt/theme/theme1.xml><?xml version="1.0" encoding="utf-8"?>
<a:theme xmlns:a="http://schemas.openxmlformats.org/drawingml/2006/main" name="Office 主题">
  <a:themeElements>
    <a:clrScheme name="自定义 24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7F7F7F"/>
      </a:accent5>
      <a:accent6>
        <a:srgbClr val="7F7F7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1180</Words>
  <Application>WPS 演示</Application>
  <PresentationFormat>宽屏</PresentationFormat>
  <Paragraphs>116</Paragraphs>
  <Slides>10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等线</vt:lpstr>
      <vt:lpstr>Calibri</vt:lpstr>
      <vt:lpstr>字魂35号-经典雅黑</vt:lpstr>
      <vt:lpstr>黑体</vt:lpstr>
      <vt:lpstr>Calibri</vt:lpstr>
      <vt:lpstr>Open Sans</vt:lpstr>
      <vt:lpstr>Segoe Print</vt:lpstr>
      <vt:lpstr>Open Sans</vt:lpstr>
      <vt:lpstr>Arial Unicode MS</vt:lpstr>
      <vt:lpstr>Office 主题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黎 青楠</dc:creator>
  <cp:lastModifiedBy>Dell</cp:lastModifiedBy>
  <cp:revision>506</cp:revision>
  <dcterms:created xsi:type="dcterms:W3CDTF">2020-05-14T01:49:00Z</dcterms:created>
  <dcterms:modified xsi:type="dcterms:W3CDTF">2020-10-11T08:24:40Z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