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Questrial"/>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52DE6EF-8A77-444A-AB2A-82CD344461F1}">
  <a:tblStyle styleId="{C52DE6EF-8A77-444A-AB2A-82CD344461F1}"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estrial-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2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2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2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2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2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2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2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86" name="Shape 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64" name="Shape 2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72" name="Shape 2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94" name="Shape 2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316" name="Shape 3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343" name="Shape 3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70" name="Shape 3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7" name="Shape 37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Arial"/>
                <a:ea typeface="Arial"/>
                <a:cs typeface="Arial"/>
                <a:sym typeface="Arial"/>
              </a:rPr>
              <a:t>What they care about most is the order of convolution layer and pooling layer. So if you want to improve the accuracy, you need to increase the depth of your NN and also increase your width of each layer. But what inception model does is a little bit different. </a:t>
            </a:r>
          </a:p>
        </p:txBody>
      </p:sp>
      <p:sp>
        <p:nvSpPr>
          <p:cNvPr id="378" name="Shape 37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07" name="Shape 4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432" name="Shape 4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The reason that we only use 22s is that we have already saved all the features before last layer. </a:t>
            </a:r>
          </a:p>
        </p:txBody>
      </p:sp>
      <p:sp>
        <p:nvSpPr>
          <p:cNvPr id="456" name="Shape 4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7" name="Shape 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483" name="Shape 4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510" name="Shape 51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517" name="Shape 5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1" name="Shape 54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542" name="Shape 54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9" name="Shape 1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6" name="Shape 1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60" name="Shape 16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123123123</a:t>
            </a:r>
          </a:p>
        </p:txBody>
      </p:sp>
      <p:sp>
        <p:nvSpPr>
          <p:cNvPr id="167" name="Shape 1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91" name="Shape 1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214" name="Shape 2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rPr lang="en-US"/>
              <a:t>123123123</a:t>
            </a:r>
          </a:p>
        </p:txBody>
      </p:sp>
      <p:sp>
        <p:nvSpPr>
          <p:cNvPr id="238" name="Shape 2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标题幻灯片">
    <p:spTree>
      <p:nvGrpSpPr>
        <p:cNvPr id="15" name="Shape 15"/>
        <p:cNvGrpSpPr/>
        <p:nvPr/>
      </p:nvGrpSpPr>
      <p:grpSpPr>
        <a:xfrm>
          <a:off x="0" y="0"/>
          <a:ext cx="0" cy="0"/>
          <a:chOff x="0" y="0"/>
          <a:chExt cx="0" cy="0"/>
        </a:xfrm>
      </p:grpSpPr>
      <p:sp>
        <p:nvSpPr>
          <p:cNvPr id="16" name="Shape 16"/>
          <p:cNvSpPr txBox="1"/>
          <p:nvPr>
            <p:ph type="ctrTitle"/>
          </p:nvPr>
        </p:nvSpPr>
        <p:spPr>
          <a:xfrm>
            <a:off x="685800" y="1597820"/>
            <a:ext cx="7772400" cy="110251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7" name="Shape 17"/>
          <p:cNvSpPr txBox="1"/>
          <p:nvPr>
            <p:ph idx="1" type="subTitle"/>
          </p:nvPr>
        </p:nvSpPr>
        <p:spPr>
          <a:xfrm>
            <a:off x="1371600" y="2914650"/>
            <a:ext cx="6400800" cy="131445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ts val="3200"/>
              <a:buFont typeface="Arial"/>
              <a:buNone/>
              <a:defRPr b="0" i="0" sz="3200" u="none" cap="none" strike="noStrike">
                <a:solidFill>
                  <a:srgbClr val="888888"/>
                </a:solidFill>
                <a:latin typeface="Questrial"/>
                <a:ea typeface="Questrial"/>
                <a:cs typeface="Questrial"/>
                <a:sym typeface="Questrial"/>
              </a:defRPr>
            </a:lvl1pPr>
            <a:lvl2pPr indent="0" lvl="1" marL="457200" marR="0" rtl="0" algn="ctr">
              <a:spcBef>
                <a:spcPts val="560"/>
              </a:spcBef>
              <a:buClr>
                <a:srgbClr val="888888"/>
              </a:buClr>
              <a:buSzPts val="2800"/>
              <a:buFont typeface="Arial"/>
              <a:buNone/>
              <a:defRPr b="0" i="0" sz="2800" u="none" cap="none" strike="noStrike">
                <a:solidFill>
                  <a:srgbClr val="888888"/>
                </a:solidFill>
                <a:latin typeface="Questrial"/>
                <a:ea typeface="Questrial"/>
                <a:cs typeface="Questrial"/>
                <a:sym typeface="Questrial"/>
              </a:defRPr>
            </a:lvl2pPr>
            <a:lvl3pPr indent="0" lvl="2" marL="914400" marR="0" rtl="0" algn="ctr">
              <a:spcBef>
                <a:spcPts val="480"/>
              </a:spcBef>
              <a:buClr>
                <a:srgbClr val="888888"/>
              </a:buClr>
              <a:buSzPts val="2400"/>
              <a:buFont typeface="Arial"/>
              <a:buNone/>
              <a:defRPr b="0" i="0" sz="2400" u="none" cap="none" strike="noStrike">
                <a:solidFill>
                  <a:srgbClr val="888888"/>
                </a:solidFill>
                <a:latin typeface="Questrial"/>
                <a:ea typeface="Questrial"/>
                <a:cs typeface="Questrial"/>
                <a:sym typeface="Questrial"/>
              </a:defRPr>
            </a:lvl3pPr>
            <a:lvl4pPr indent="0" lvl="3" marL="13716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4pPr>
            <a:lvl5pPr indent="0" lvl="4" marL="18288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9pPr>
          </a:lstStyle>
          <a:p/>
        </p:txBody>
      </p:sp>
      <p:sp>
        <p:nvSpPr>
          <p:cNvPr id="18" name="Shape 18"/>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9" name="Shape 19"/>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20" name="Shape 20"/>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标题和竖排文本">
    <p:spTree>
      <p:nvGrpSpPr>
        <p:cNvPr id="72" name="Shape 72"/>
        <p:cNvGrpSpPr/>
        <p:nvPr/>
      </p:nvGrpSpPr>
      <p:grpSpPr>
        <a:xfrm>
          <a:off x="0" y="0"/>
          <a:ext cx="0" cy="0"/>
          <a:chOff x="0" y="0"/>
          <a:chExt cx="0" cy="0"/>
        </a:xfrm>
      </p:grpSpPr>
      <p:sp>
        <p:nvSpPr>
          <p:cNvPr id="73" name="Shape 73"/>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4" name="Shape 74"/>
          <p:cNvSpPr txBox="1"/>
          <p:nvPr>
            <p:ph idx="1" type="body"/>
          </p:nvPr>
        </p:nvSpPr>
        <p:spPr>
          <a:xfrm rot="5400000">
            <a:off x="2874764" y="-1217414"/>
            <a:ext cx="3394472"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Questrial"/>
                <a:ea typeface="Questrial"/>
                <a:cs typeface="Questrial"/>
                <a:sym typeface="Quest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9pPr>
          </a:lstStyle>
          <a:p/>
        </p:txBody>
      </p:sp>
      <p:sp>
        <p:nvSpPr>
          <p:cNvPr id="75" name="Shape 75"/>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76" name="Shape 76"/>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77" name="Shape 77"/>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竖排标题和文本">
    <p:spTree>
      <p:nvGrpSpPr>
        <p:cNvPr id="78" name="Shape 78"/>
        <p:cNvGrpSpPr/>
        <p:nvPr/>
      </p:nvGrpSpPr>
      <p:grpSpPr>
        <a:xfrm>
          <a:off x="0" y="0"/>
          <a:ext cx="0" cy="0"/>
          <a:chOff x="0" y="0"/>
          <a:chExt cx="0" cy="0"/>
        </a:xfrm>
      </p:grpSpPr>
      <p:sp>
        <p:nvSpPr>
          <p:cNvPr id="79" name="Shape 79"/>
          <p:cNvSpPr txBox="1"/>
          <p:nvPr>
            <p:ph type="title"/>
          </p:nvPr>
        </p:nvSpPr>
        <p:spPr>
          <a:xfrm rot="5400000">
            <a:off x="5829300" y="971550"/>
            <a:ext cx="3657600"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0" name="Shape 80"/>
          <p:cNvSpPr txBox="1"/>
          <p:nvPr>
            <p:ph idx="1" type="body"/>
          </p:nvPr>
        </p:nvSpPr>
        <p:spPr>
          <a:xfrm rot="5400000">
            <a:off x="1638300" y="-1009650"/>
            <a:ext cx="3657600"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Questrial"/>
                <a:ea typeface="Questrial"/>
                <a:cs typeface="Questrial"/>
                <a:sym typeface="Quest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9pPr>
          </a:lstStyle>
          <a:p/>
        </p:txBody>
      </p:sp>
      <p:sp>
        <p:nvSpPr>
          <p:cNvPr id="81" name="Shape 81"/>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82" name="Shape 82"/>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83" name="Shape 83"/>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空白">
    <p:spTree>
      <p:nvGrpSpPr>
        <p:cNvPr id="21" name="Shape 21"/>
        <p:cNvGrpSpPr/>
        <p:nvPr/>
      </p:nvGrpSpPr>
      <p:grpSpPr>
        <a:xfrm>
          <a:off x="0" y="0"/>
          <a:ext cx="0" cy="0"/>
          <a:chOff x="0" y="0"/>
          <a:chExt cx="0" cy="0"/>
        </a:xfrm>
      </p:grpSpPr>
      <p:sp>
        <p:nvSpPr>
          <p:cNvPr id="22" name="Shape 22"/>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23" name="Shape 23"/>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24" name="Shape 24"/>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标题和内容">
    <p:spTree>
      <p:nvGrpSpPr>
        <p:cNvPr id="25" name="Shape 25"/>
        <p:cNvGrpSpPr/>
        <p:nvPr/>
      </p:nvGrpSpPr>
      <p:grpSpPr>
        <a:xfrm>
          <a:off x="0" y="0"/>
          <a:ext cx="0" cy="0"/>
          <a:chOff x="0" y="0"/>
          <a:chExt cx="0" cy="0"/>
        </a:xfrm>
      </p:grpSpPr>
      <p:sp>
        <p:nvSpPr>
          <p:cNvPr id="26" name="Shape 26"/>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7" name="Shape 27"/>
          <p:cNvSpPr txBox="1"/>
          <p:nvPr>
            <p:ph idx="1" type="body"/>
          </p:nvPr>
        </p:nvSpPr>
        <p:spPr>
          <a:xfrm>
            <a:off x="457200" y="1200150"/>
            <a:ext cx="8229600" cy="3394472"/>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Questrial"/>
                <a:ea typeface="Questrial"/>
                <a:cs typeface="Questrial"/>
                <a:sym typeface="Quest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9pPr>
          </a:lstStyle>
          <a:p/>
        </p:txBody>
      </p:sp>
      <p:sp>
        <p:nvSpPr>
          <p:cNvPr id="28" name="Shape 28"/>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29" name="Shape 29"/>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30" name="Shape 30"/>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节标题">
    <p:spTree>
      <p:nvGrpSpPr>
        <p:cNvPr id="31" name="Shape 31"/>
        <p:cNvGrpSpPr/>
        <p:nvPr/>
      </p:nvGrpSpPr>
      <p:grpSpPr>
        <a:xfrm>
          <a:off x="0" y="0"/>
          <a:ext cx="0" cy="0"/>
          <a:chOff x="0" y="0"/>
          <a:chExt cx="0" cy="0"/>
        </a:xfrm>
      </p:grpSpPr>
      <p:sp>
        <p:nvSpPr>
          <p:cNvPr id="32" name="Shape 32"/>
          <p:cNvSpPr txBox="1"/>
          <p:nvPr>
            <p:ph type="title"/>
          </p:nvPr>
        </p:nvSpPr>
        <p:spPr>
          <a:xfrm>
            <a:off x="722313" y="3305176"/>
            <a:ext cx="7772400" cy="1021557"/>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4000"/>
              <a:buFont typeface="Questrial"/>
              <a:buNone/>
              <a:defRPr b="1" i="0" sz="40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3" name="Shape 33"/>
          <p:cNvSpPr txBox="1"/>
          <p:nvPr>
            <p:ph idx="1" type="body"/>
          </p:nvPr>
        </p:nvSpPr>
        <p:spPr>
          <a:xfrm>
            <a:off x="722313" y="2180035"/>
            <a:ext cx="7772400" cy="1125140"/>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ts val="2000"/>
              <a:buFont typeface="Arial"/>
              <a:buNone/>
              <a:defRPr b="0" i="0" sz="2000" u="none" cap="none" strike="noStrike">
                <a:solidFill>
                  <a:srgbClr val="888888"/>
                </a:solidFill>
                <a:latin typeface="Questrial"/>
                <a:ea typeface="Questrial"/>
                <a:cs typeface="Questrial"/>
                <a:sym typeface="Questrial"/>
              </a:defRPr>
            </a:lvl1pPr>
            <a:lvl2pPr indent="0" lvl="1" marL="457200" marR="0" rtl="0" algn="l">
              <a:spcBef>
                <a:spcPts val="360"/>
              </a:spcBef>
              <a:buClr>
                <a:srgbClr val="888888"/>
              </a:buClr>
              <a:buSzPts val="1800"/>
              <a:buFont typeface="Arial"/>
              <a:buNone/>
              <a:defRPr b="0" i="0" sz="1800" u="none" cap="none" strike="noStrike">
                <a:solidFill>
                  <a:srgbClr val="888888"/>
                </a:solidFill>
                <a:latin typeface="Questrial"/>
                <a:ea typeface="Questrial"/>
                <a:cs typeface="Questrial"/>
                <a:sym typeface="Questrial"/>
              </a:defRPr>
            </a:lvl2pPr>
            <a:lvl3pPr indent="0" lvl="2" marL="914400" marR="0" rtl="0" algn="l">
              <a:spcBef>
                <a:spcPts val="320"/>
              </a:spcBef>
              <a:buClr>
                <a:srgbClr val="888888"/>
              </a:buClr>
              <a:buSzPts val="1600"/>
              <a:buFont typeface="Arial"/>
              <a:buNone/>
              <a:defRPr b="0" i="0" sz="1600" u="none" cap="none" strike="noStrike">
                <a:solidFill>
                  <a:srgbClr val="888888"/>
                </a:solidFill>
                <a:latin typeface="Questrial"/>
                <a:ea typeface="Questrial"/>
                <a:cs typeface="Questrial"/>
                <a:sym typeface="Questrial"/>
              </a:defRPr>
            </a:lvl3pPr>
            <a:lvl4pPr indent="0" lvl="3" marL="13716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4pPr>
            <a:lvl5pPr indent="0" lvl="4" marL="18288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Questrial"/>
                <a:ea typeface="Questrial"/>
                <a:cs typeface="Questrial"/>
                <a:sym typeface="Questrial"/>
              </a:defRPr>
            </a:lvl9pPr>
          </a:lstStyle>
          <a:p/>
        </p:txBody>
      </p:sp>
      <p:sp>
        <p:nvSpPr>
          <p:cNvPr id="34" name="Shape 34"/>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35" name="Shape 35"/>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36" name="Shape 36"/>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两项内容">
    <p:spTree>
      <p:nvGrpSpPr>
        <p:cNvPr id="37" name="Shape 37"/>
        <p:cNvGrpSpPr/>
        <p:nvPr/>
      </p:nvGrpSpPr>
      <p:grpSpPr>
        <a:xfrm>
          <a:off x="0" y="0"/>
          <a:ext cx="0" cy="0"/>
          <a:chOff x="0" y="0"/>
          <a:chExt cx="0" cy="0"/>
        </a:xfrm>
      </p:grpSpPr>
      <p:sp>
        <p:nvSpPr>
          <p:cNvPr id="38" name="Shape 38"/>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9" name="Shape 39"/>
          <p:cNvSpPr txBox="1"/>
          <p:nvPr>
            <p:ph idx="1" type="body"/>
          </p:nvPr>
        </p:nvSpPr>
        <p:spPr>
          <a:xfrm>
            <a:off x="457200" y="1000125"/>
            <a:ext cx="4038600" cy="2828925"/>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9pPr>
          </a:lstStyle>
          <a:p/>
        </p:txBody>
      </p:sp>
      <p:sp>
        <p:nvSpPr>
          <p:cNvPr id="40" name="Shape 40"/>
          <p:cNvSpPr txBox="1"/>
          <p:nvPr>
            <p:ph idx="2" type="body"/>
          </p:nvPr>
        </p:nvSpPr>
        <p:spPr>
          <a:xfrm>
            <a:off x="4648200" y="1000125"/>
            <a:ext cx="4038600" cy="2828925"/>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42" name="Shape 42"/>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43" name="Shape 43"/>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较">
    <p:spTree>
      <p:nvGrpSpPr>
        <p:cNvPr id="44" name="Shape 44"/>
        <p:cNvGrpSpPr/>
        <p:nvPr/>
      </p:nvGrpSpPr>
      <p:grpSpPr>
        <a:xfrm>
          <a:off x="0" y="0"/>
          <a:ext cx="0" cy="0"/>
          <a:chOff x="0" y="0"/>
          <a:chExt cx="0" cy="0"/>
        </a:xfrm>
      </p:grpSpPr>
      <p:sp>
        <p:nvSpPr>
          <p:cNvPr id="45" name="Shape 45"/>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6" name="Shape 46"/>
          <p:cNvSpPr txBox="1"/>
          <p:nvPr>
            <p:ph idx="1" type="body"/>
          </p:nvPr>
        </p:nvSpPr>
        <p:spPr>
          <a:xfrm>
            <a:off x="457200" y="1151335"/>
            <a:ext cx="4040188" cy="47982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Questrial"/>
                <a:ea typeface="Questrial"/>
                <a:cs typeface="Questrial"/>
                <a:sym typeface="Questrial"/>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47" name="Shape 47"/>
          <p:cNvSpPr txBox="1"/>
          <p:nvPr>
            <p:ph idx="2" type="body"/>
          </p:nvPr>
        </p:nvSpPr>
        <p:spPr>
          <a:xfrm>
            <a:off x="457200" y="1631156"/>
            <a:ext cx="4040188" cy="2963466"/>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9pPr>
          </a:lstStyle>
          <a:p/>
        </p:txBody>
      </p:sp>
      <p:sp>
        <p:nvSpPr>
          <p:cNvPr id="48" name="Shape 48"/>
          <p:cNvSpPr txBox="1"/>
          <p:nvPr>
            <p:ph idx="3" type="body"/>
          </p:nvPr>
        </p:nvSpPr>
        <p:spPr>
          <a:xfrm>
            <a:off x="4645027" y="1151335"/>
            <a:ext cx="4041775" cy="47982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Questrial"/>
                <a:ea typeface="Questrial"/>
                <a:cs typeface="Questrial"/>
                <a:sym typeface="Questrial"/>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49" name="Shape 49"/>
          <p:cNvSpPr txBox="1"/>
          <p:nvPr>
            <p:ph idx="4" type="body"/>
          </p:nvPr>
        </p:nvSpPr>
        <p:spPr>
          <a:xfrm>
            <a:off x="4645027" y="1631156"/>
            <a:ext cx="4041775" cy="2963466"/>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9pPr>
          </a:lstStyle>
          <a:p/>
        </p:txBody>
      </p:sp>
      <p:sp>
        <p:nvSpPr>
          <p:cNvPr id="50" name="Shape 50"/>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51" name="Shape 51"/>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52" name="Shape 52"/>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仅标题">
    <p:spTree>
      <p:nvGrpSpPr>
        <p:cNvPr id="53" name="Shape 53"/>
        <p:cNvGrpSpPr/>
        <p:nvPr/>
      </p:nvGrpSpPr>
      <p:grpSpPr>
        <a:xfrm>
          <a:off x="0" y="0"/>
          <a:ext cx="0" cy="0"/>
          <a:chOff x="0" y="0"/>
          <a:chExt cx="0" cy="0"/>
        </a:xfrm>
      </p:grpSpPr>
      <p:sp>
        <p:nvSpPr>
          <p:cNvPr id="54" name="Shape 54"/>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5" name="Shape 55"/>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56" name="Shape 56"/>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57" name="Shape 57"/>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内容与标题">
    <p:spTree>
      <p:nvGrpSpPr>
        <p:cNvPr id="58" name="Shape 58"/>
        <p:cNvGrpSpPr/>
        <p:nvPr/>
      </p:nvGrpSpPr>
      <p:grpSpPr>
        <a:xfrm>
          <a:off x="0" y="0"/>
          <a:ext cx="0" cy="0"/>
          <a:chOff x="0" y="0"/>
          <a:chExt cx="0" cy="0"/>
        </a:xfrm>
      </p:grpSpPr>
      <p:sp>
        <p:nvSpPr>
          <p:cNvPr id="59" name="Shape 59"/>
          <p:cNvSpPr txBox="1"/>
          <p:nvPr>
            <p:ph type="title"/>
          </p:nvPr>
        </p:nvSpPr>
        <p:spPr>
          <a:xfrm>
            <a:off x="457202" y="204788"/>
            <a:ext cx="3008313" cy="8715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Questrial"/>
              <a:buNone/>
              <a:defRPr b="1" i="0" sz="20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0" name="Shape 60"/>
          <p:cNvSpPr txBox="1"/>
          <p:nvPr>
            <p:ph idx="1" type="body"/>
          </p:nvPr>
        </p:nvSpPr>
        <p:spPr>
          <a:xfrm>
            <a:off x="3575050" y="204788"/>
            <a:ext cx="5111750" cy="4389835"/>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Questrial"/>
                <a:ea typeface="Questrial"/>
                <a:cs typeface="Questrial"/>
                <a:sym typeface="Quest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9pPr>
          </a:lstStyle>
          <a:p/>
        </p:txBody>
      </p:sp>
      <p:sp>
        <p:nvSpPr>
          <p:cNvPr id="61" name="Shape 61"/>
          <p:cNvSpPr txBox="1"/>
          <p:nvPr>
            <p:ph idx="2" type="body"/>
          </p:nvPr>
        </p:nvSpPr>
        <p:spPr>
          <a:xfrm>
            <a:off x="457202" y="1076326"/>
            <a:ext cx="3008313" cy="3518297"/>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62" name="Shape 62"/>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63" name="Shape 63"/>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图片与标题">
    <p:spTree>
      <p:nvGrpSpPr>
        <p:cNvPr id="65" name="Shape 65"/>
        <p:cNvGrpSpPr/>
        <p:nvPr/>
      </p:nvGrpSpPr>
      <p:grpSpPr>
        <a:xfrm>
          <a:off x="0" y="0"/>
          <a:ext cx="0" cy="0"/>
          <a:chOff x="0" y="0"/>
          <a:chExt cx="0" cy="0"/>
        </a:xfrm>
      </p:grpSpPr>
      <p:sp>
        <p:nvSpPr>
          <p:cNvPr id="66" name="Shape 66"/>
          <p:cNvSpPr txBox="1"/>
          <p:nvPr>
            <p:ph type="title"/>
          </p:nvPr>
        </p:nvSpPr>
        <p:spPr>
          <a:xfrm>
            <a:off x="1792288" y="3600450"/>
            <a:ext cx="5486400" cy="425054"/>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Questrial"/>
              <a:buNone/>
              <a:defRPr b="1" i="0" sz="20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7" name="Shape 67"/>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ts val="3200"/>
              <a:buFont typeface="Arial"/>
              <a:buNone/>
              <a:defRPr b="0" i="0" sz="3200" u="none" cap="none" strike="noStrike">
                <a:solidFill>
                  <a:schemeClr val="dk1"/>
                </a:solidFill>
                <a:latin typeface="Questrial"/>
                <a:ea typeface="Questrial"/>
                <a:cs typeface="Questrial"/>
                <a:sym typeface="Questrial"/>
              </a:defRPr>
            </a:lvl1pPr>
            <a:lvl2pPr indent="0" lvl="1" marL="457200" marR="0" rtl="0" algn="l">
              <a:spcBef>
                <a:spcPts val="560"/>
              </a:spcBef>
              <a:buClr>
                <a:schemeClr val="dk1"/>
              </a:buClr>
              <a:buSzPts val="2800"/>
              <a:buFont typeface="Arial"/>
              <a:buNone/>
              <a:defRPr b="0" i="0" sz="2800" u="none" cap="none" strike="noStrike">
                <a:solidFill>
                  <a:schemeClr val="dk1"/>
                </a:solidFill>
                <a:latin typeface="Questrial"/>
                <a:ea typeface="Questrial"/>
                <a:cs typeface="Questrial"/>
                <a:sym typeface="Questrial"/>
              </a:defRPr>
            </a:lvl2pPr>
            <a:lvl3pPr indent="0" lvl="2" marL="914400" marR="0" rtl="0" algn="l">
              <a:spcBef>
                <a:spcPts val="480"/>
              </a:spcBef>
              <a:buClr>
                <a:schemeClr val="dk1"/>
              </a:buClr>
              <a:buSzPts val="2400"/>
              <a:buFont typeface="Arial"/>
              <a:buNone/>
              <a:defRPr b="0" i="0" sz="2400" u="none" cap="none" strike="noStrike">
                <a:solidFill>
                  <a:schemeClr val="dk1"/>
                </a:solidFill>
                <a:latin typeface="Questrial"/>
                <a:ea typeface="Questrial"/>
                <a:cs typeface="Questrial"/>
                <a:sym typeface="Questrial"/>
              </a:defRPr>
            </a:lvl3pPr>
            <a:lvl4pPr indent="0" lvl="3" marL="13716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4pPr>
            <a:lvl5pPr indent="0" lvl="4" marL="18288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9pPr>
          </a:lstStyle>
          <a:p/>
        </p:txBody>
      </p:sp>
      <p:sp>
        <p:nvSpPr>
          <p:cNvPr id="68" name="Shape 68"/>
          <p:cNvSpPr txBox="1"/>
          <p:nvPr>
            <p:ph idx="1" type="body"/>
          </p:nvPr>
        </p:nvSpPr>
        <p:spPr>
          <a:xfrm>
            <a:off x="1792288" y="4025504"/>
            <a:ext cx="5486400" cy="603646"/>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69" name="Shape 69"/>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70" name="Shape 70"/>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 name="Shape 11"/>
          <p:cNvSpPr txBox="1"/>
          <p:nvPr>
            <p:ph idx="1" type="body"/>
          </p:nvPr>
        </p:nvSpPr>
        <p:spPr>
          <a:xfrm>
            <a:off x="457200" y="1200150"/>
            <a:ext cx="8229600" cy="3394472"/>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Questrial"/>
                <a:ea typeface="Questrial"/>
                <a:cs typeface="Questrial"/>
                <a:sym typeface="Quest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Questrial"/>
                <a:ea typeface="Questrial"/>
                <a:cs typeface="Questrial"/>
                <a:sym typeface="Quest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Questrial"/>
                <a:ea typeface="Questrial"/>
                <a:cs typeface="Questrial"/>
                <a:sym typeface="Quest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9pPr>
          </a:lstStyle>
          <a:p/>
        </p:txBody>
      </p:sp>
      <p:sp>
        <p:nvSpPr>
          <p:cNvPr id="12" name="Shape 12"/>
          <p:cNvSpPr txBox="1"/>
          <p:nvPr>
            <p:ph idx="10" type="dt"/>
          </p:nvPr>
        </p:nvSpPr>
        <p:spPr>
          <a:xfrm>
            <a:off x="457200" y="4767264"/>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3" name="Shape 13"/>
          <p:cNvSpPr txBox="1"/>
          <p:nvPr>
            <p:ph idx="11" type="ftr"/>
          </p:nvPr>
        </p:nvSpPr>
        <p:spPr>
          <a:xfrm>
            <a:off x="3124200" y="4767264"/>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4" name="Shape 14"/>
          <p:cNvSpPr txBox="1"/>
          <p:nvPr>
            <p:ph idx="12" type="sldNum"/>
          </p:nvPr>
        </p:nvSpPr>
        <p:spPr>
          <a:xfrm>
            <a:off x="6553200" y="4767264"/>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nvSpPr>
        <p:spPr>
          <a:xfrm>
            <a:off x="522034" y="1566862"/>
            <a:ext cx="3735831"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i="0" lang="en-US" sz="4000" u="none" cap="none" strike="noStrike">
                <a:solidFill>
                  <a:srgbClr val="FCC124"/>
                </a:solidFill>
                <a:latin typeface="Arial"/>
                <a:ea typeface="Arial"/>
                <a:cs typeface="Arial"/>
                <a:sym typeface="Arial"/>
              </a:rPr>
              <a:t>DOG OR CAT?</a:t>
            </a:r>
          </a:p>
        </p:txBody>
      </p:sp>
      <p:sp>
        <p:nvSpPr>
          <p:cNvPr id="89" name="Shape 89"/>
          <p:cNvSpPr txBox="1"/>
          <p:nvPr/>
        </p:nvSpPr>
        <p:spPr>
          <a:xfrm>
            <a:off x="3184050" y="2396050"/>
            <a:ext cx="5583000" cy="9081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5300">
                <a:solidFill>
                  <a:srgbClr val="FFFFFF"/>
                </a:solidFill>
                <a:latin typeface="Arial"/>
                <a:ea typeface="Arial"/>
                <a:cs typeface="Arial"/>
                <a:sym typeface="Arial"/>
              </a:rPr>
              <a:t>Neural Networks</a:t>
            </a:r>
          </a:p>
        </p:txBody>
      </p:sp>
      <p:sp>
        <p:nvSpPr>
          <p:cNvPr id="90" name="Shape 90"/>
          <p:cNvSpPr/>
          <p:nvPr/>
        </p:nvSpPr>
        <p:spPr>
          <a:xfrm>
            <a:off x="1542227" y="3745750"/>
            <a:ext cx="4166700" cy="4776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91" name="Shape 91"/>
          <p:cNvSpPr txBox="1"/>
          <p:nvPr/>
        </p:nvSpPr>
        <p:spPr>
          <a:xfrm>
            <a:off x="1609948" y="3809400"/>
            <a:ext cx="3957600" cy="307800"/>
          </a:xfrm>
          <a:prstGeom prst="rect">
            <a:avLst/>
          </a:prstGeom>
          <a:noFill/>
          <a:ln>
            <a:noFill/>
          </a:ln>
        </p:spPr>
        <p:txBody>
          <a:bodyPr anchorCtr="0" anchor="t" bIns="45700" lIns="91425" rIns="91425" wrap="square" tIns="45700">
            <a:noAutofit/>
          </a:bodyPr>
          <a:lstStyle/>
          <a:p>
            <a:pPr indent="0" lvl="0" marL="0" marR="0" rtl="0">
              <a:spcBef>
                <a:spcPts val="0"/>
              </a:spcBef>
              <a:buNone/>
            </a:pPr>
            <a:r>
              <a:rPr lang="en-US" sz="1400">
                <a:latin typeface="Arial"/>
                <a:ea typeface="Arial"/>
                <a:cs typeface="Arial"/>
                <a:sym typeface="Arial"/>
              </a:rPr>
              <a:t>FALL 2017 ADS PROJ5 GRP7</a:t>
            </a:r>
          </a:p>
        </p:txBody>
      </p:sp>
      <p:grpSp>
        <p:nvGrpSpPr>
          <p:cNvPr id="92" name="Shape 92"/>
          <p:cNvGrpSpPr/>
          <p:nvPr/>
        </p:nvGrpSpPr>
        <p:grpSpPr>
          <a:xfrm>
            <a:off x="4894730" y="26894"/>
            <a:ext cx="4262717" cy="2160493"/>
            <a:chOff x="4580592" y="-5965"/>
            <a:chExt cx="4262717" cy="2160493"/>
          </a:xfrm>
        </p:grpSpPr>
        <p:pic>
          <p:nvPicPr>
            <p:cNvPr id="93" name="Shape 93"/>
            <p:cNvPicPr preferRelativeResize="0"/>
            <p:nvPr/>
          </p:nvPicPr>
          <p:blipFill rotWithShape="1">
            <a:blip r:embed="rId3">
              <a:alphaModFix/>
            </a:blip>
            <a:srcRect b="0" l="0" r="0" t="0"/>
            <a:stretch/>
          </p:blipFill>
          <p:spPr>
            <a:xfrm>
              <a:off x="4580592" y="-5965"/>
              <a:ext cx="4057650" cy="1905000"/>
            </a:xfrm>
            <a:prstGeom prst="rect">
              <a:avLst/>
            </a:prstGeom>
            <a:noFill/>
            <a:ln>
              <a:noFill/>
            </a:ln>
          </p:spPr>
        </p:pic>
        <p:pic>
          <p:nvPicPr>
            <p:cNvPr id="94" name="Shape 94"/>
            <p:cNvPicPr preferRelativeResize="0"/>
            <p:nvPr/>
          </p:nvPicPr>
          <p:blipFill rotWithShape="1">
            <a:blip r:embed="rId4">
              <a:alphaModFix/>
            </a:blip>
            <a:srcRect b="0" l="0" r="0" t="0"/>
            <a:stretch/>
          </p:blipFill>
          <p:spPr>
            <a:xfrm>
              <a:off x="4785659" y="249528"/>
              <a:ext cx="4057650" cy="1905000"/>
            </a:xfrm>
            <a:prstGeom prst="rect">
              <a:avLst/>
            </a:prstGeom>
            <a:noFill/>
            <a:ln>
              <a:noFill/>
            </a:ln>
          </p:spPr>
        </p:pic>
      </p:gr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p:nvPr/>
        </p:nvSpPr>
        <p:spPr>
          <a:xfrm>
            <a:off x="1542225" y="2305075"/>
            <a:ext cx="4639800" cy="8676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67" name="Shape 267"/>
          <p:cNvSpPr txBox="1"/>
          <p:nvPr/>
        </p:nvSpPr>
        <p:spPr>
          <a:xfrm>
            <a:off x="1576075" y="2307950"/>
            <a:ext cx="4785300" cy="758700"/>
          </a:xfrm>
          <a:prstGeom prst="rect">
            <a:avLst/>
          </a:prstGeom>
          <a:noFill/>
          <a:ln>
            <a:noFill/>
          </a:ln>
        </p:spPr>
        <p:txBody>
          <a:bodyPr anchorCtr="0" anchor="t" bIns="45700" lIns="91425" rIns="91425" wrap="square" tIns="45700">
            <a:noAutofit/>
          </a:bodyPr>
          <a:lstStyle/>
          <a:p>
            <a:pPr indent="-317500" lvl="0" marL="457200" marR="0" rtl="0" algn="l">
              <a:lnSpc>
                <a:spcPct val="115000"/>
              </a:lnSpc>
              <a:spcBef>
                <a:spcPts val="0"/>
              </a:spcBef>
              <a:spcAft>
                <a:spcPts val="0"/>
              </a:spcAft>
              <a:buSzPts val="1400"/>
              <a:buFont typeface="Arial"/>
              <a:buAutoNum type="arabicPeriod"/>
            </a:pPr>
            <a:r>
              <a:rPr lang="en-US"/>
              <a:t>The Structure of VGG-16</a:t>
            </a:r>
          </a:p>
          <a:p>
            <a:pPr indent="-317500" lvl="0" marL="457200" marR="0" rtl="0" algn="l">
              <a:lnSpc>
                <a:spcPct val="115000"/>
              </a:lnSpc>
              <a:spcBef>
                <a:spcPts val="0"/>
              </a:spcBef>
              <a:spcAft>
                <a:spcPts val="0"/>
              </a:spcAft>
              <a:buSzPts val="1400"/>
              <a:buAutoNum type="arabicPeriod"/>
            </a:pPr>
            <a:r>
              <a:rPr lang="en-US"/>
              <a:t>Transfer Learning</a:t>
            </a:r>
          </a:p>
          <a:p>
            <a:pPr indent="-317500" lvl="0" marL="457200" marR="0" rtl="0" algn="l">
              <a:lnSpc>
                <a:spcPct val="115000"/>
              </a:lnSpc>
              <a:spcBef>
                <a:spcPts val="0"/>
              </a:spcBef>
              <a:buSzPts val="1400"/>
              <a:buAutoNum type="arabicPeriod"/>
            </a:pPr>
            <a:r>
              <a:rPr lang="en-US"/>
              <a:t>Results</a:t>
            </a:r>
          </a:p>
        </p:txBody>
      </p:sp>
      <p:sp>
        <p:nvSpPr>
          <p:cNvPr id="268" name="Shape 268"/>
          <p:cNvSpPr txBox="1"/>
          <p:nvPr/>
        </p:nvSpPr>
        <p:spPr>
          <a:xfrm>
            <a:off x="1418506" y="1422279"/>
            <a:ext cx="1970762"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CC124"/>
                </a:solidFill>
                <a:latin typeface="Arial"/>
                <a:ea typeface="Arial"/>
                <a:cs typeface="Arial"/>
                <a:sym typeface="Arial"/>
              </a:rPr>
              <a:t>PART 3</a:t>
            </a:r>
          </a:p>
        </p:txBody>
      </p:sp>
      <p:sp>
        <p:nvSpPr>
          <p:cNvPr id="269" name="Shape 269"/>
          <p:cNvSpPr txBox="1"/>
          <p:nvPr/>
        </p:nvSpPr>
        <p:spPr>
          <a:xfrm>
            <a:off x="3389268" y="1421254"/>
            <a:ext cx="2066591"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FFFFF"/>
                </a:solidFill>
                <a:latin typeface="Arial"/>
                <a:ea typeface="Arial"/>
                <a:cs typeface="Arial"/>
                <a:sym typeface="Arial"/>
              </a:rPr>
              <a:t>VGG-16</a:t>
            </a: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nvSpPr>
        <p:spPr>
          <a:xfrm>
            <a:off x="76375" y="93275"/>
            <a:ext cx="19080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69850" lvl="0" marL="0" marR="0" rtl="0" algn="l">
              <a:spcBef>
                <a:spcPts val="0"/>
              </a:spcBef>
              <a:buClr>
                <a:schemeClr val="dk1"/>
              </a:buClr>
              <a:buSzPts val="1100"/>
              <a:buFont typeface="Arial"/>
              <a:buNone/>
            </a:pPr>
            <a:r>
              <a:rPr b="1" lang="en-US" sz="1100">
                <a:solidFill>
                  <a:srgbClr val="FCC124"/>
                </a:solidFill>
              </a:rPr>
              <a:t>The structure of VGG16</a:t>
            </a:r>
          </a:p>
          <a:p>
            <a:pPr indent="-69850" lvl="0" marL="0" marR="0" rtl="0" algn="l">
              <a:spcBef>
                <a:spcPts val="0"/>
              </a:spcBef>
              <a:buClr>
                <a:schemeClr val="dk1"/>
              </a:buClr>
              <a:buSzPts val="1100"/>
              <a:buFont typeface="Arial"/>
              <a:buNone/>
            </a:pPr>
            <a:r>
              <a:t/>
            </a:r>
            <a:endParaRPr b="1" sz="1100">
              <a:solidFill>
                <a:srgbClr val="FCC124"/>
              </a:solidFill>
            </a:endParaRPr>
          </a:p>
        </p:txBody>
      </p:sp>
      <p:pic>
        <p:nvPicPr>
          <p:cNvPr id="275" name="Shape 275"/>
          <p:cNvPicPr preferRelativeResize="0"/>
          <p:nvPr/>
        </p:nvPicPr>
        <p:blipFill>
          <a:blip r:embed="rId3">
            <a:alphaModFix/>
          </a:blip>
          <a:stretch>
            <a:fillRect/>
          </a:stretch>
        </p:blipFill>
        <p:spPr>
          <a:xfrm>
            <a:off x="1984375" y="627000"/>
            <a:ext cx="6406850" cy="2430824"/>
          </a:xfrm>
          <a:prstGeom prst="rect">
            <a:avLst/>
          </a:prstGeom>
          <a:noFill/>
          <a:ln>
            <a:noFill/>
          </a:ln>
        </p:spPr>
      </p:pic>
      <p:grpSp>
        <p:nvGrpSpPr>
          <p:cNvPr id="276" name="Shape 276"/>
          <p:cNvGrpSpPr/>
          <p:nvPr/>
        </p:nvGrpSpPr>
        <p:grpSpPr>
          <a:xfrm>
            <a:off x="-321822" y="1615475"/>
            <a:ext cx="1427045" cy="356400"/>
            <a:chOff x="0" y="937679"/>
            <a:chExt cx="1151400" cy="356400"/>
          </a:xfrm>
        </p:grpSpPr>
        <p:sp>
          <p:nvSpPr>
            <p:cNvPr id="277" name="Shape 277"/>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78" name="Shape 278"/>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279" name="Shape 279"/>
          <p:cNvGrpSpPr/>
          <p:nvPr/>
        </p:nvGrpSpPr>
        <p:grpSpPr>
          <a:xfrm>
            <a:off x="-321822" y="2064465"/>
            <a:ext cx="1427045" cy="356400"/>
            <a:chOff x="0" y="1377583"/>
            <a:chExt cx="1151400" cy="356400"/>
          </a:xfrm>
        </p:grpSpPr>
        <p:sp>
          <p:nvSpPr>
            <p:cNvPr id="280" name="Shape 280"/>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81" name="Shape 281"/>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282" name="Shape 282"/>
          <p:cNvGrpSpPr/>
          <p:nvPr/>
        </p:nvGrpSpPr>
        <p:grpSpPr>
          <a:xfrm>
            <a:off x="-101680" y="2513455"/>
            <a:ext cx="1427045" cy="356400"/>
            <a:chOff x="0" y="1825991"/>
            <a:chExt cx="1151400" cy="356400"/>
          </a:xfrm>
        </p:grpSpPr>
        <p:sp>
          <p:nvSpPr>
            <p:cNvPr id="283" name="Shape 283"/>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84" name="Shape 284"/>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1000">
                  <a:solidFill>
                    <a:srgbClr val="FFFFFF"/>
                  </a:solidFill>
                </a:rPr>
                <a:t>VGG16</a:t>
              </a:r>
            </a:p>
          </p:txBody>
        </p:sp>
      </p:grpSp>
      <p:grpSp>
        <p:nvGrpSpPr>
          <p:cNvPr id="285" name="Shape 285"/>
          <p:cNvGrpSpPr/>
          <p:nvPr/>
        </p:nvGrpSpPr>
        <p:grpSpPr>
          <a:xfrm>
            <a:off x="-321822" y="2962445"/>
            <a:ext cx="1427045" cy="356400"/>
            <a:chOff x="0" y="2279893"/>
            <a:chExt cx="1151400" cy="356400"/>
          </a:xfrm>
        </p:grpSpPr>
        <p:sp>
          <p:nvSpPr>
            <p:cNvPr id="286" name="Shape 286"/>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87" name="Shape 287"/>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INCEPTION-V3</a:t>
              </a:r>
            </a:p>
          </p:txBody>
        </p:sp>
      </p:grpSp>
      <p:grpSp>
        <p:nvGrpSpPr>
          <p:cNvPr id="288" name="Shape 288"/>
          <p:cNvGrpSpPr/>
          <p:nvPr/>
        </p:nvGrpSpPr>
        <p:grpSpPr>
          <a:xfrm>
            <a:off x="-321822" y="3411436"/>
            <a:ext cx="1427045" cy="356400"/>
            <a:chOff x="0" y="2733640"/>
            <a:chExt cx="1151400" cy="356400"/>
          </a:xfrm>
        </p:grpSpPr>
        <p:sp>
          <p:nvSpPr>
            <p:cNvPr id="289" name="Shape 289"/>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90" name="Shape 290"/>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
        <p:nvSpPr>
          <p:cNvPr id="291" name="Shape 291"/>
          <p:cNvSpPr txBox="1"/>
          <p:nvPr/>
        </p:nvSpPr>
        <p:spPr>
          <a:xfrm>
            <a:off x="1900125" y="2615925"/>
            <a:ext cx="6806400" cy="27795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a:solidFill>
                  <a:srgbClr val="FFFFFF"/>
                </a:solidFill>
              </a:rPr>
              <a:t>Pros:</a:t>
            </a:r>
          </a:p>
          <a:p>
            <a:pPr indent="0" lvl="0" marL="457200" rtl="0">
              <a:spcBef>
                <a:spcPts val="0"/>
              </a:spcBef>
              <a:buNone/>
            </a:pPr>
            <a:r>
              <a:rPr lang="en-US">
                <a:solidFill>
                  <a:srgbClr val="FFFFFF"/>
                </a:solidFill>
              </a:rPr>
              <a:t>Smaller kernel size in sequence emulate larger kernels (</a:t>
            </a:r>
            <a:r>
              <a:rPr lang="en-US">
                <a:solidFill>
                  <a:schemeClr val="lt1"/>
                </a:solidFill>
              </a:rPr>
              <a:t>multiple 3×3 kernels) </a:t>
            </a:r>
          </a:p>
          <a:p>
            <a:pPr indent="-69850" lvl="0" marL="457200" rtl="0">
              <a:spcBef>
                <a:spcPts val="0"/>
              </a:spcBef>
              <a:buClr>
                <a:schemeClr val="dk1"/>
              </a:buClr>
              <a:buSzPts val="1100"/>
              <a:buFont typeface="Arial"/>
              <a:buNone/>
            </a:pPr>
            <a:r>
              <a:t/>
            </a:r>
            <a:endParaRPr>
              <a:solidFill>
                <a:srgbClr val="FFFFFF"/>
              </a:solidFill>
            </a:endParaRPr>
          </a:p>
          <a:p>
            <a:pPr indent="0" lvl="0" marL="457200" rtl="0">
              <a:spcBef>
                <a:spcPts val="0"/>
              </a:spcBef>
              <a:buNone/>
            </a:pPr>
            <a:r>
              <a:rPr lang="en-US">
                <a:solidFill>
                  <a:srgbClr val="FFFFFF"/>
                </a:solidFill>
              </a:rPr>
              <a:t>Increase the depth to compensate the width</a:t>
            </a:r>
          </a:p>
          <a:p>
            <a:pPr indent="0" lvl="0" marL="457200" rtl="0">
              <a:spcBef>
                <a:spcPts val="0"/>
              </a:spcBef>
              <a:buNone/>
            </a:pPr>
            <a:r>
              <a:t/>
            </a:r>
            <a:endParaRPr>
              <a:solidFill>
                <a:srgbClr val="FFFFFF"/>
              </a:solidFill>
            </a:endParaRPr>
          </a:p>
          <a:p>
            <a:pPr indent="0" lvl="0" marL="457200" rtl="0">
              <a:spcBef>
                <a:spcPts val="0"/>
              </a:spcBef>
              <a:buNone/>
            </a:pPr>
            <a:r>
              <a:rPr lang="en-US">
                <a:solidFill>
                  <a:srgbClr val="FFFFFF"/>
                </a:solidFill>
              </a:rPr>
              <a:t>Enli</a:t>
            </a:r>
            <a:r>
              <a:rPr lang="en-US">
                <a:solidFill>
                  <a:schemeClr val="lt1"/>
                </a:solidFill>
              </a:rPr>
              <a:t>ght more recent network architectures such as Inception model</a:t>
            </a:r>
          </a:p>
          <a:p>
            <a:pPr indent="0" lvl="0" marL="457200" rtl="0">
              <a:spcBef>
                <a:spcPts val="0"/>
              </a:spcBef>
              <a:buNone/>
            </a:pPr>
            <a:r>
              <a:t/>
            </a:r>
            <a:endParaRPr>
              <a:solidFill>
                <a:srgbClr val="FFFFFF"/>
              </a:solidFill>
            </a:endParaRPr>
          </a:p>
          <a:p>
            <a:pPr indent="0" lvl="0" marL="0" rtl="0">
              <a:spcBef>
                <a:spcPts val="0"/>
              </a:spcBef>
              <a:buNone/>
            </a:pPr>
            <a:r>
              <a:rPr lang="en-US">
                <a:solidFill>
                  <a:srgbClr val="FFFFFF"/>
                </a:solidFill>
              </a:rPr>
              <a:t>Cons:</a:t>
            </a:r>
          </a:p>
          <a:p>
            <a:pPr indent="457200" lvl="0" marL="0" rtl="0">
              <a:spcBef>
                <a:spcPts val="0"/>
              </a:spcBef>
              <a:buNone/>
            </a:pPr>
            <a:r>
              <a:rPr lang="en-US">
                <a:solidFill>
                  <a:srgbClr val="FFFFFF"/>
                </a:solidFill>
              </a:rPr>
              <a:t>Training of these network was difficult (160M </a:t>
            </a:r>
            <a:r>
              <a:rPr lang="en-US">
                <a:solidFill>
                  <a:srgbClr val="FFFFFF"/>
                </a:solidFill>
              </a:rPr>
              <a:t>parameters</a:t>
            </a:r>
            <a:r>
              <a:rPr lang="en-US">
                <a:solidFill>
                  <a:srgbClr val="FFFFFF"/>
                </a:solidFill>
              </a:rPr>
              <a:t>)</a:t>
            </a: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nvSpPr>
        <p:spPr>
          <a:xfrm>
            <a:off x="76369" y="93280"/>
            <a:ext cx="15198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rPr>
              <a:t>Transfer Learning</a:t>
            </a:r>
          </a:p>
        </p:txBody>
      </p:sp>
      <p:pic>
        <p:nvPicPr>
          <p:cNvPr id="297" name="Shape 297"/>
          <p:cNvPicPr preferRelativeResize="0"/>
          <p:nvPr/>
        </p:nvPicPr>
        <p:blipFill>
          <a:blip r:embed="rId3">
            <a:alphaModFix/>
          </a:blip>
          <a:stretch>
            <a:fillRect/>
          </a:stretch>
        </p:blipFill>
        <p:spPr>
          <a:xfrm>
            <a:off x="1749825" y="575825"/>
            <a:ext cx="6819702" cy="2161150"/>
          </a:xfrm>
          <a:prstGeom prst="rect">
            <a:avLst/>
          </a:prstGeom>
          <a:noFill/>
          <a:ln>
            <a:noFill/>
          </a:ln>
        </p:spPr>
      </p:pic>
      <p:sp>
        <p:nvSpPr>
          <p:cNvPr id="298" name="Shape 298"/>
          <p:cNvSpPr txBox="1"/>
          <p:nvPr/>
        </p:nvSpPr>
        <p:spPr>
          <a:xfrm>
            <a:off x="1527300" y="3121700"/>
            <a:ext cx="7174800" cy="17148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600">
                <a:solidFill>
                  <a:srgbClr val="FFFFFF"/>
                </a:solidFill>
              </a:rPr>
              <a:t>Pipeline:</a:t>
            </a:r>
          </a:p>
          <a:p>
            <a:pPr indent="-323850" lvl="0" marL="457200" rtl="0">
              <a:spcBef>
                <a:spcPts val="0"/>
              </a:spcBef>
              <a:spcAft>
                <a:spcPts val="0"/>
              </a:spcAft>
              <a:buClr>
                <a:srgbClr val="FFFFFF"/>
              </a:buClr>
              <a:buSzPts val="1500"/>
              <a:buAutoNum type="arabicPeriod"/>
            </a:pPr>
            <a:r>
              <a:rPr lang="en-US" sz="1500">
                <a:solidFill>
                  <a:srgbClr val="FFFFFF"/>
                </a:solidFill>
              </a:rPr>
              <a:t>Resize Image to the Required Size (224*224*3)</a:t>
            </a:r>
          </a:p>
          <a:p>
            <a:pPr indent="-323850" lvl="0" marL="457200" rtl="0">
              <a:spcBef>
                <a:spcPts val="0"/>
              </a:spcBef>
              <a:spcAft>
                <a:spcPts val="0"/>
              </a:spcAft>
              <a:buClr>
                <a:srgbClr val="FFFFFF"/>
              </a:buClr>
              <a:buSzPts val="1500"/>
              <a:buAutoNum type="arabicPeriod"/>
            </a:pPr>
            <a:r>
              <a:rPr lang="en-US" sz="1500">
                <a:solidFill>
                  <a:srgbClr val="FFFFFF"/>
                </a:solidFill>
              </a:rPr>
              <a:t>Package Images into Batches</a:t>
            </a:r>
          </a:p>
          <a:p>
            <a:pPr indent="-323850" lvl="0" marL="457200" rtl="0">
              <a:spcBef>
                <a:spcPts val="0"/>
              </a:spcBef>
              <a:buClr>
                <a:srgbClr val="FFFFFF"/>
              </a:buClr>
              <a:buSzPts val="1500"/>
              <a:buAutoNum type="arabicPeriod"/>
            </a:pPr>
            <a:r>
              <a:rPr lang="en-US" sz="1500">
                <a:solidFill>
                  <a:srgbClr val="FFFFFF"/>
                </a:solidFill>
              </a:rPr>
              <a:t>Transfer learning--train the last layer(fc-8)</a:t>
            </a:r>
          </a:p>
          <a:p>
            <a:pPr indent="0" lvl="0" marL="0" rtl="0">
              <a:spcBef>
                <a:spcPts val="0"/>
              </a:spcBef>
              <a:buNone/>
            </a:pPr>
            <a:r>
              <a:t/>
            </a:r>
            <a:endParaRPr>
              <a:solidFill>
                <a:srgbClr val="FFFFFF"/>
              </a:solidFill>
            </a:endParaRPr>
          </a:p>
          <a:p>
            <a:pPr indent="0" lvl="0" marL="0">
              <a:spcBef>
                <a:spcPts val="0"/>
              </a:spcBef>
              <a:buNone/>
            </a:pPr>
            <a:r>
              <a:t/>
            </a:r>
            <a:endParaRPr>
              <a:solidFill>
                <a:srgbClr val="FFFFFF"/>
              </a:solidFill>
            </a:endParaRPr>
          </a:p>
        </p:txBody>
      </p:sp>
      <p:grpSp>
        <p:nvGrpSpPr>
          <p:cNvPr id="299" name="Shape 299"/>
          <p:cNvGrpSpPr/>
          <p:nvPr/>
        </p:nvGrpSpPr>
        <p:grpSpPr>
          <a:xfrm>
            <a:off x="-321822" y="1615475"/>
            <a:ext cx="1427045" cy="356400"/>
            <a:chOff x="0" y="937679"/>
            <a:chExt cx="1151400" cy="356400"/>
          </a:xfrm>
        </p:grpSpPr>
        <p:sp>
          <p:nvSpPr>
            <p:cNvPr id="300" name="Shape 300"/>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01" name="Shape 301"/>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302" name="Shape 302"/>
          <p:cNvGrpSpPr/>
          <p:nvPr/>
        </p:nvGrpSpPr>
        <p:grpSpPr>
          <a:xfrm>
            <a:off x="-321822" y="2064465"/>
            <a:ext cx="1427045" cy="356400"/>
            <a:chOff x="0" y="1377583"/>
            <a:chExt cx="1151400" cy="356400"/>
          </a:xfrm>
        </p:grpSpPr>
        <p:sp>
          <p:nvSpPr>
            <p:cNvPr id="303" name="Shape 303"/>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04" name="Shape 304"/>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305" name="Shape 305"/>
          <p:cNvGrpSpPr/>
          <p:nvPr/>
        </p:nvGrpSpPr>
        <p:grpSpPr>
          <a:xfrm>
            <a:off x="-101680" y="2513455"/>
            <a:ext cx="1427045" cy="356400"/>
            <a:chOff x="0" y="1825991"/>
            <a:chExt cx="1151400" cy="356400"/>
          </a:xfrm>
        </p:grpSpPr>
        <p:sp>
          <p:nvSpPr>
            <p:cNvPr id="306" name="Shape 306"/>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07" name="Shape 307"/>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1000">
                  <a:solidFill>
                    <a:srgbClr val="FFFFFF"/>
                  </a:solidFill>
                </a:rPr>
                <a:t>VGG16</a:t>
              </a:r>
            </a:p>
          </p:txBody>
        </p:sp>
      </p:grpSp>
      <p:grpSp>
        <p:nvGrpSpPr>
          <p:cNvPr id="308" name="Shape 308"/>
          <p:cNvGrpSpPr/>
          <p:nvPr/>
        </p:nvGrpSpPr>
        <p:grpSpPr>
          <a:xfrm>
            <a:off x="-321822" y="2962445"/>
            <a:ext cx="1427045" cy="356400"/>
            <a:chOff x="0" y="2279893"/>
            <a:chExt cx="1151400" cy="356400"/>
          </a:xfrm>
        </p:grpSpPr>
        <p:sp>
          <p:nvSpPr>
            <p:cNvPr id="309" name="Shape 309"/>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10" name="Shape 310"/>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INCEPTION-V3</a:t>
              </a:r>
            </a:p>
          </p:txBody>
        </p:sp>
      </p:grpSp>
      <p:grpSp>
        <p:nvGrpSpPr>
          <p:cNvPr id="311" name="Shape 311"/>
          <p:cNvGrpSpPr/>
          <p:nvPr/>
        </p:nvGrpSpPr>
        <p:grpSpPr>
          <a:xfrm>
            <a:off x="-321822" y="3411436"/>
            <a:ext cx="1427045" cy="356400"/>
            <a:chOff x="0" y="2733640"/>
            <a:chExt cx="1151400" cy="356400"/>
          </a:xfrm>
        </p:grpSpPr>
        <p:sp>
          <p:nvSpPr>
            <p:cNvPr id="312" name="Shape 312"/>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13" name="Shape 313"/>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grpSp>
        <p:nvGrpSpPr>
          <p:cNvPr id="318" name="Shape 318"/>
          <p:cNvGrpSpPr/>
          <p:nvPr/>
        </p:nvGrpSpPr>
        <p:grpSpPr>
          <a:xfrm>
            <a:off x="76387" y="93268"/>
            <a:ext cx="2664600" cy="436506"/>
            <a:chOff x="1576591" y="136620"/>
            <a:chExt cx="2664600" cy="436506"/>
          </a:xfrm>
        </p:grpSpPr>
        <p:sp>
          <p:nvSpPr>
            <p:cNvPr id="319" name="Shape 319"/>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rPr>
                <a:t>Results</a:t>
              </a:r>
            </a:p>
            <a:p>
              <a:pPr indent="0" lvl="0" marL="0" marR="0" rtl="0" algn="l">
                <a:spcBef>
                  <a:spcPts val="0"/>
                </a:spcBef>
                <a:buNone/>
              </a:pPr>
              <a:r>
                <a:t/>
              </a:r>
              <a:endParaRPr b="1" sz="1100">
                <a:solidFill>
                  <a:srgbClr val="FCC124"/>
                </a:solidFill>
              </a:endParaRPr>
            </a:p>
          </p:txBody>
        </p:sp>
        <p:sp>
          <p:nvSpPr>
            <p:cNvPr id="320" name="Shape 320"/>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pic>
        <p:nvPicPr>
          <p:cNvPr id="321" name="Shape 321"/>
          <p:cNvPicPr preferRelativeResize="0"/>
          <p:nvPr/>
        </p:nvPicPr>
        <p:blipFill>
          <a:blip r:embed="rId3">
            <a:alphaModFix/>
          </a:blip>
          <a:stretch>
            <a:fillRect/>
          </a:stretch>
        </p:blipFill>
        <p:spPr>
          <a:xfrm>
            <a:off x="1457975" y="1243788"/>
            <a:ext cx="3590623" cy="2250861"/>
          </a:xfrm>
          <a:prstGeom prst="rect">
            <a:avLst/>
          </a:prstGeom>
          <a:noFill/>
          <a:ln>
            <a:noFill/>
          </a:ln>
        </p:spPr>
      </p:pic>
      <p:pic>
        <p:nvPicPr>
          <p:cNvPr id="322" name="Shape 322"/>
          <p:cNvPicPr preferRelativeResize="0"/>
          <p:nvPr/>
        </p:nvPicPr>
        <p:blipFill>
          <a:blip r:embed="rId4">
            <a:alphaModFix/>
          </a:blip>
          <a:stretch>
            <a:fillRect/>
          </a:stretch>
        </p:blipFill>
        <p:spPr>
          <a:xfrm>
            <a:off x="5295300" y="1228013"/>
            <a:ext cx="3590626" cy="2282424"/>
          </a:xfrm>
          <a:prstGeom prst="rect">
            <a:avLst/>
          </a:prstGeom>
          <a:noFill/>
          <a:ln>
            <a:noFill/>
          </a:ln>
        </p:spPr>
      </p:pic>
      <p:sp>
        <p:nvSpPr>
          <p:cNvPr id="323" name="Shape 323"/>
          <p:cNvSpPr txBox="1"/>
          <p:nvPr/>
        </p:nvSpPr>
        <p:spPr>
          <a:xfrm>
            <a:off x="1457975" y="708588"/>
            <a:ext cx="2529300" cy="3564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Training Loss:</a:t>
            </a:r>
          </a:p>
        </p:txBody>
      </p:sp>
      <p:sp>
        <p:nvSpPr>
          <p:cNvPr id="324" name="Shape 324"/>
          <p:cNvSpPr txBox="1"/>
          <p:nvPr/>
        </p:nvSpPr>
        <p:spPr>
          <a:xfrm>
            <a:off x="5295300" y="668550"/>
            <a:ext cx="2920500" cy="4365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A</a:t>
            </a:r>
            <a:r>
              <a:rPr lang="en-US">
                <a:solidFill>
                  <a:srgbClr val="FFFFFF"/>
                </a:solidFill>
              </a:rPr>
              <a:t>ccuracy: </a:t>
            </a:r>
          </a:p>
        </p:txBody>
      </p:sp>
      <p:grpSp>
        <p:nvGrpSpPr>
          <p:cNvPr id="325" name="Shape 325"/>
          <p:cNvGrpSpPr/>
          <p:nvPr/>
        </p:nvGrpSpPr>
        <p:grpSpPr>
          <a:xfrm>
            <a:off x="-321822" y="1615475"/>
            <a:ext cx="1427045" cy="356400"/>
            <a:chOff x="0" y="937679"/>
            <a:chExt cx="1151400" cy="356400"/>
          </a:xfrm>
        </p:grpSpPr>
        <p:sp>
          <p:nvSpPr>
            <p:cNvPr id="326" name="Shape 326"/>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27" name="Shape 327"/>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328" name="Shape 328"/>
          <p:cNvGrpSpPr/>
          <p:nvPr/>
        </p:nvGrpSpPr>
        <p:grpSpPr>
          <a:xfrm>
            <a:off x="-321822" y="2064465"/>
            <a:ext cx="1427045" cy="356400"/>
            <a:chOff x="0" y="1377583"/>
            <a:chExt cx="1151400" cy="356400"/>
          </a:xfrm>
        </p:grpSpPr>
        <p:sp>
          <p:nvSpPr>
            <p:cNvPr id="329" name="Shape 329"/>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30" name="Shape 330"/>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331" name="Shape 331"/>
          <p:cNvGrpSpPr/>
          <p:nvPr/>
        </p:nvGrpSpPr>
        <p:grpSpPr>
          <a:xfrm>
            <a:off x="-101680" y="2513455"/>
            <a:ext cx="1427045" cy="356400"/>
            <a:chOff x="0" y="1825991"/>
            <a:chExt cx="1151400" cy="356400"/>
          </a:xfrm>
        </p:grpSpPr>
        <p:sp>
          <p:nvSpPr>
            <p:cNvPr id="332" name="Shape 332"/>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33" name="Shape 333"/>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1000">
                  <a:solidFill>
                    <a:srgbClr val="FFFFFF"/>
                  </a:solidFill>
                </a:rPr>
                <a:t>VGG16</a:t>
              </a:r>
            </a:p>
          </p:txBody>
        </p:sp>
      </p:grpSp>
      <p:grpSp>
        <p:nvGrpSpPr>
          <p:cNvPr id="334" name="Shape 334"/>
          <p:cNvGrpSpPr/>
          <p:nvPr/>
        </p:nvGrpSpPr>
        <p:grpSpPr>
          <a:xfrm>
            <a:off x="-321822" y="2962445"/>
            <a:ext cx="1427045" cy="356400"/>
            <a:chOff x="0" y="2279893"/>
            <a:chExt cx="1151400" cy="356400"/>
          </a:xfrm>
        </p:grpSpPr>
        <p:sp>
          <p:nvSpPr>
            <p:cNvPr id="335" name="Shape 335"/>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36" name="Shape 336"/>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INCEPTION-V3</a:t>
              </a:r>
            </a:p>
          </p:txBody>
        </p:sp>
      </p:grpSp>
      <p:grpSp>
        <p:nvGrpSpPr>
          <p:cNvPr id="337" name="Shape 337"/>
          <p:cNvGrpSpPr/>
          <p:nvPr/>
        </p:nvGrpSpPr>
        <p:grpSpPr>
          <a:xfrm>
            <a:off x="-321822" y="3411436"/>
            <a:ext cx="1427045" cy="356400"/>
            <a:chOff x="0" y="2733640"/>
            <a:chExt cx="1151400" cy="356400"/>
          </a:xfrm>
        </p:grpSpPr>
        <p:sp>
          <p:nvSpPr>
            <p:cNvPr id="338" name="Shape 338"/>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39" name="Shape 339"/>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
        <p:nvSpPr>
          <p:cNvPr id="340" name="Shape 340"/>
          <p:cNvSpPr txBox="1"/>
          <p:nvPr/>
        </p:nvSpPr>
        <p:spPr>
          <a:xfrm>
            <a:off x="1509000" y="3720500"/>
            <a:ext cx="7245600" cy="7212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Clr>
                <a:srgbClr val="FFFFFF"/>
              </a:buClr>
              <a:buSzPts val="1400"/>
              <a:buChar char="●"/>
            </a:pPr>
            <a:r>
              <a:rPr lang="en-US">
                <a:solidFill>
                  <a:srgbClr val="FFFFFF"/>
                </a:solidFill>
              </a:rPr>
              <a:t>The training process took us about 6 hour. </a:t>
            </a:r>
          </a:p>
          <a:p>
            <a:pPr indent="-317500" lvl="0" marL="457200" rtl="0">
              <a:spcBef>
                <a:spcPts val="0"/>
              </a:spcBef>
              <a:buClr>
                <a:srgbClr val="FFFFFF"/>
              </a:buClr>
              <a:buSzPts val="1400"/>
              <a:buChar char="●"/>
            </a:pPr>
            <a:r>
              <a:rPr lang="en-US">
                <a:solidFill>
                  <a:srgbClr val="FFFFFF"/>
                </a:solidFill>
              </a:rPr>
              <a:t>The reason that we only use 10s is that we have already saved all the features of each image before last layer. So we only spent 22s on optimization and evaluation process.</a:t>
            </a:r>
          </a:p>
          <a:p>
            <a:pPr indent="0" lvl="0" marL="0" rtl="0">
              <a:spcBef>
                <a:spcPts val="0"/>
              </a:spcBef>
              <a:buNone/>
            </a:pPr>
            <a:r>
              <a:t/>
            </a:r>
            <a:endParaRPr>
              <a:solidFill>
                <a:srgbClr val="FFFFFF"/>
              </a:solidFill>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grpSp>
        <p:nvGrpSpPr>
          <p:cNvPr id="345" name="Shape 345"/>
          <p:cNvGrpSpPr/>
          <p:nvPr/>
        </p:nvGrpSpPr>
        <p:grpSpPr>
          <a:xfrm>
            <a:off x="76387" y="93268"/>
            <a:ext cx="2664600" cy="436506"/>
            <a:chOff x="1576591" y="136620"/>
            <a:chExt cx="2664600" cy="436506"/>
          </a:xfrm>
        </p:grpSpPr>
        <p:sp>
          <p:nvSpPr>
            <p:cNvPr id="346" name="Shape 346"/>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rPr>
                <a:t>Results</a:t>
              </a:r>
            </a:p>
            <a:p>
              <a:pPr indent="0" lvl="0" marL="0" marR="0" rtl="0" algn="l">
                <a:spcBef>
                  <a:spcPts val="0"/>
                </a:spcBef>
                <a:buNone/>
              </a:pPr>
              <a:r>
                <a:t/>
              </a:r>
              <a:endParaRPr b="1" sz="1100">
                <a:solidFill>
                  <a:srgbClr val="FCC124"/>
                </a:solidFill>
              </a:endParaRPr>
            </a:p>
          </p:txBody>
        </p:sp>
        <p:sp>
          <p:nvSpPr>
            <p:cNvPr id="347" name="Shape 347"/>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348" name="Shape 348"/>
          <p:cNvGrpSpPr/>
          <p:nvPr/>
        </p:nvGrpSpPr>
        <p:grpSpPr>
          <a:xfrm>
            <a:off x="-321822" y="1615475"/>
            <a:ext cx="1427045" cy="356400"/>
            <a:chOff x="0" y="937679"/>
            <a:chExt cx="1151400" cy="356400"/>
          </a:xfrm>
        </p:grpSpPr>
        <p:sp>
          <p:nvSpPr>
            <p:cNvPr id="349" name="Shape 349"/>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50" name="Shape 350"/>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351" name="Shape 351"/>
          <p:cNvGrpSpPr/>
          <p:nvPr/>
        </p:nvGrpSpPr>
        <p:grpSpPr>
          <a:xfrm>
            <a:off x="-321822" y="2064465"/>
            <a:ext cx="1427045" cy="356400"/>
            <a:chOff x="0" y="1377583"/>
            <a:chExt cx="1151400" cy="356400"/>
          </a:xfrm>
        </p:grpSpPr>
        <p:sp>
          <p:nvSpPr>
            <p:cNvPr id="352" name="Shape 352"/>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53" name="Shape 353"/>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354" name="Shape 354"/>
          <p:cNvGrpSpPr/>
          <p:nvPr/>
        </p:nvGrpSpPr>
        <p:grpSpPr>
          <a:xfrm>
            <a:off x="-101680" y="2513455"/>
            <a:ext cx="1427045" cy="356400"/>
            <a:chOff x="0" y="1825991"/>
            <a:chExt cx="1151400" cy="356400"/>
          </a:xfrm>
        </p:grpSpPr>
        <p:sp>
          <p:nvSpPr>
            <p:cNvPr id="355" name="Shape 355"/>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56" name="Shape 356"/>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1000">
                  <a:solidFill>
                    <a:srgbClr val="FFFFFF"/>
                  </a:solidFill>
                </a:rPr>
                <a:t>VGG16</a:t>
              </a:r>
            </a:p>
          </p:txBody>
        </p:sp>
      </p:grpSp>
      <p:grpSp>
        <p:nvGrpSpPr>
          <p:cNvPr id="357" name="Shape 357"/>
          <p:cNvGrpSpPr/>
          <p:nvPr/>
        </p:nvGrpSpPr>
        <p:grpSpPr>
          <a:xfrm>
            <a:off x="-321822" y="2962445"/>
            <a:ext cx="1427045" cy="356400"/>
            <a:chOff x="0" y="2279893"/>
            <a:chExt cx="1151400" cy="356400"/>
          </a:xfrm>
        </p:grpSpPr>
        <p:sp>
          <p:nvSpPr>
            <p:cNvPr id="358" name="Shape 358"/>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59" name="Shape 359"/>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INCEPTION-V3</a:t>
              </a:r>
            </a:p>
          </p:txBody>
        </p:sp>
      </p:grpSp>
      <p:grpSp>
        <p:nvGrpSpPr>
          <p:cNvPr id="360" name="Shape 360"/>
          <p:cNvGrpSpPr/>
          <p:nvPr/>
        </p:nvGrpSpPr>
        <p:grpSpPr>
          <a:xfrm>
            <a:off x="-321822" y="3411436"/>
            <a:ext cx="1427045" cy="356400"/>
            <a:chOff x="0" y="2733640"/>
            <a:chExt cx="1151400" cy="356400"/>
          </a:xfrm>
        </p:grpSpPr>
        <p:sp>
          <p:nvSpPr>
            <p:cNvPr id="361" name="Shape 361"/>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62" name="Shape 362"/>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
        <p:nvSpPr>
          <p:cNvPr id="363" name="Shape 363"/>
          <p:cNvSpPr txBox="1"/>
          <p:nvPr/>
        </p:nvSpPr>
        <p:spPr>
          <a:xfrm>
            <a:off x="1891250" y="1007500"/>
            <a:ext cx="6707700" cy="1056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a:solidFill>
                <a:srgbClr val="FFFFFF"/>
              </a:solidFill>
            </a:endParaRPr>
          </a:p>
          <a:p>
            <a:pPr indent="-317500" lvl="0" marL="457200" rtl="0">
              <a:spcBef>
                <a:spcPts val="0"/>
              </a:spcBef>
              <a:buClr>
                <a:srgbClr val="FFFFFF"/>
              </a:buClr>
              <a:buSzPts val="1400"/>
              <a:buAutoNum type="arabicPeriod"/>
            </a:pPr>
            <a:r>
              <a:rPr lang="en-US">
                <a:solidFill>
                  <a:srgbClr val="FFFFFF"/>
                </a:solidFill>
              </a:rPr>
              <a:t>Prediction Log Loss </a:t>
            </a:r>
          </a:p>
          <a:p>
            <a:pPr indent="0" lvl="0" marL="0" rtl="0">
              <a:spcBef>
                <a:spcPts val="0"/>
              </a:spcBef>
              <a:buNone/>
            </a:pPr>
            <a:r>
              <a:t/>
            </a:r>
            <a:endParaRPr>
              <a:solidFill>
                <a:srgbClr val="FFFFFF"/>
              </a:solidFill>
            </a:endParaRPr>
          </a:p>
        </p:txBody>
      </p:sp>
      <p:sp>
        <p:nvSpPr>
          <p:cNvPr id="364" name="Shape 364"/>
          <p:cNvSpPr txBox="1"/>
          <p:nvPr/>
        </p:nvSpPr>
        <p:spPr>
          <a:xfrm>
            <a:off x="2008500" y="2867400"/>
            <a:ext cx="5774400" cy="4365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solidFill>
                  <a:srgbClr val="FFFFFF"/>
                </a:solidFill>
              </a:rPr>
              <a:t>2.    Ranking (87 / 1314 = top 6.6%)</a:t>
            </a:r>
          </a:p>
        </p:txBody>
      </p:sp>
      <p:sp>
        <p:nvSpPr>
          <p:cNvPr id="365" name="Shape 365"/>
          <p:cNvSpPr txBox="1"/>
          <p:nvPr/>
        </p:nvSpPr>
        <p:spPr>
          <a:xfrm>
            <a:off x="3807149" y="703777"/>
            <a:ext cx="1872300" cy="477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ctr">
              <a:spcBef>
                <a:spcPts val="0"/>
              </a:spcBef>
              <a:buNone/>
            </a:pPr>
            <a:r>
              <a:rPr b="1" lang="en-US" sz="2400">
                <a:solidFill>
                  <a:srgbClr val="FCC124"/>
                </a:solidFill>
              </a:rPr>
              <a:t>Result</a:t>
            </a:r>
          </a:p>
        </p:txBody>
      </p:sp>
      <p:pic>
        <p:nvPicPr>
          <p:cNvPr id="366" name="Shape 366"/>
          <p:cNvPicPr preferRelativeResize="0"/>
          <p:nvPr/>
        </p:nvPicPr>
        <p:blipFill>
          <a:blip r:embed="rId3">
            <a:alphaModFix/>
          </a:blip>
          <a:stretch>
            <a:fillRect/>
          </a:stretch>
        </p:blipFill>
        <p:spPr>
          <a:xfrm>
            <a:off x="2310375" y="1615475"/>
            <a:ext cx="6288575" cy="1057650"/>
          </a:xfrm>
          <a:prstGeom prst="rect">
            <a:avLst/>
          </a:prstGeom>
          <a:noFill/>
          <a:ln>
            <a:noFill/>
          </a:ln>
        </p:spPr>
      </p:pic>
      <p:pic>
        <p:nvPicPr>
          <p:cNvPr id="367" name="Shape 367"/>
          <p:cNvPicPr preferRelativeResize="0"/>
          <p:nvPr/>
        </p:nvPicPr>
        <p:blipFill>
          <a:blip r:embed="rId4">
            <a:alphaModFix/>
          </a:blip>
          <a:stretch>
            <a:fillRect/>
          </a:stretch>
        </p:blipFill>
        <p:spPr>
          <a:xfrm>
            <a:off x="2234325" y="3411424"/>
            <a:ext cx="6574474" cy="817025"/>
          </a:xfrm>
          <a:prstGeom prst="rect">
            <a:avLst/>
          </a:prstGeom>
          <a:noFill/>
          <a:ln>
            <a:noFill/>
          </a:ln>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p:nvPr/>
        </p:nvSpPr>
        <p:spPr>
          <a:xfrm>
            <a:off x="1542225" y="2305074"/>
            <a:ext cx="4639800" cy="7824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317500" lvl="0" marL="457200" marR="0" rtl="0">
              <a:spcBef>
                <a:spcPts val="0"/>
              </a:spcBef>
              <a:spcAft>
                <a:spcPts val="0"/>
              </a:spcAft>
              <a:buSzPts val="1400"/>
              <a:buFont typeface="Questrial"/>
              <a:buAutoNum type="arabicPeriod"/>
            </a:pPr>
            <a:r>
              <a:rPr lang="en-US">
                <a:latin typeface="Questrial"/>
                <a:ea typeface="Questrial"/>
                <a:cs typeface="Questrial"/>
                <a:sym typeface="Questrial"/>
              </a:rPr>
              <a:t>Introduction to inception model</a:t>
            </a:r>
          </a:p>
          <a:p>
            <a:pPr indent="-317500" lvl="0" marL="457200" marR="0" rtl="0">
              <a:spcBef>
                <a:spcPts val="0"/>
              </a:spcBef>
              <a:spcAft>
                <a:spcPts val="0"/>
              </a:spcAft>
              <a:buSzPts val="1400"/>
              <a:buFont typeface="Questrial"/>
              <a:buAutoNum type="arabicPeriod"/>
            </a:pPr>
            <a:r>
              <a:rPr lang="en-US">
                <a:latin typeface="Questrial"/>
                <a:ea typeface="Questrial"/>
                <a:cs typeface="Questrial"/>
                <a:sym typeface="Questrial"/>
              </a:rPr>
              <a:t>Transfer Learning</a:t>
            </a:r>
          </a:p>
          <a:p>
            <a:pPr indent="-317500" lvl="0" marL="457200" marR="0" rtl="0">
              <a:spcBef>
                <a:spcPts val="0"/>
              </a:spcBef>
              <a:buSzPts val="1400"/>
              <a:buFont typeface="Questrial"/>
              <a:buAutoNum type="arabicPeriod"/>
            </a:pPr>
            <a:r>
              <a:rPr lang="en-US">
                <a:latin typeface="Questrial"/>
                <a:ea typeface="Questrial"/>
                <a:cs typeface="Questrial"/>
                <a:sym typeface="Questrial"/>
              </a:rPr>
              <a:t>Result</a:t>
            </a:r>
          </a:p>
        </p:txBody>
      </p:sp>
      <p:sp>
        <p:nvSpPr>
          <p:cNvPr id="373" name="Shape 373"/>
          <p:cNvSpPr txBox="1"/>
          <p:nvPr/>
        </p:nvSpPr>
        <p:spPr>
          <a:xfrm>
            <a:off x="1418506" y="1422279"/>
            <a:ext cx="1970762"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CC124"/>
                </a:solidFill>
                <a:latin typeface="Arial"/>
                <a:ea typeface="Arial"/>
                <a:cs typeface="Arial"/>
                <a:sym typeface="Arial"/>
              </a:rPr>
              <a:t>PART </a:t>
            </a:r>
            <a:r>
              <a:rPr b="1" lang="en-US" sz="4000">
                <a:solidFill>
                  <a:srgbClr val="FCC124"/>
                </a:solidFill>
              </a:rPr>
              <a:t>4</a:t>
            </a:r>
          </a:p>
        </p:txBody>
      </p:sp>
      <p:sp>
        <p:nvSpPr>
          <p:cNvPr id="374" name="Shape 374"/>
          <p:cNvSpPr txBox="1"/>
          <p:nvPr/>
        </p:nvSpPr>
        <p:spPr>
          <a:xfrm>
            <a:off x="3389268" y="1421254"/>
            <a:ext cx="3260829"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FFFFF"/>
                </a:solidFill>
                <a:latin typeface="Arial"/>
                <a:ea typeface="Arial"/>
                <a:cs typeface="Arial"/>
                <a:sym typeface="Arial"/>
              </a:rPr>
              <a:t>Inception-V3</a:t>
            </a: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grpSp>
        <p:nvGrpSpPr>
          <p:cNvPr id="380" name="Shape 380"/>
          <p:cNvGrpSpPr/>
          <p:nvPr/>
        </p:nvGrpSpPr>
        <p:grpSpPr>
          <a:xfrm>
            <a:off x="76387" y="93268"/>
            <a:ext cx="2664512" cy="436516"/>
            <a:chOff x="1576591" y="136620"/>
            <a:chExt cx="2664512" cy="436516"/>
          </a:xfrm>
        </p:grpSpPr>
        <p:sp>
          <p:nvSpPr>
            <p:cNvPr id="381" name="Shape 381"/>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382" name="Shape 382"/>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sp>
        <p:nvSpPr>
          <p:cNvPr id="383" name="Shape 383"/>
          <p:cNvSpPr txBox="1"/>
          <p:nvPr/>
        </p:nvSpPr>
        <p:spPr>
          <a:xfrm>
            <a:off x="1579676" y="823550"/>
            <a:ext cx="7141800" cy="584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400">
                <a:solidFill>
                  <a:schemeClr val="lt1"/>
                </a:solidFill>
                <a:latin typeface="Questrial"/>
                <a:ea typeface="Questrial"/>
                <a:cs typeface="Questrial"/>
                <a:sym typeface="Questrial"/>
              </a:rPr>
              <a:t>Before Inception model, the neural networks are mostly like this:</a:t>
            </a:r>
          </a:p>
          <a:p>
            <a:pPr indent="0" lvl="0" marL="0" marR="0" rtl="0" algn="l">
              <a:spcBef>
                <a:spcPts val="0"/>
              </a:spcBef>
              <a:buNone/>
            </a:pPr>
            <a:r>
              <a:t/>
            </a:r>
            <a:endParaRPr sz="1800">
              <a:solidFill>
                <a:schemeClr val="lt1"/>
              </a:solidFill>
              <a:latin typeface="Questrial"/>
              <a:ea typeface="Questrial"/>
              <a:cs typeface="Questrial"/>
              <a:sym typeface="Questrial"/>
            </a:endParaRPr>
          </a:p>
        </p:txBody>
      </p:sp>
      <p:pic>
        <p:nvPicPr>
          <p:cNvPr id="384" name="Shape 384"/>
          <p:cNvPicPr preferRelativeResize="0"/>
          <p:nvPr/>
        </p:nvPicPr>
        <p:blipFill rotWithShape="1">
          <a:blip r:embed="rId3">
            <a:alphaModFix/>
          </a:blip>
          <a:srcRect b="0" l="0" r="0" t="0"/>
          <a:stretch/>
        </p:blipFill>
        <p:spPr>
          <a:xfrm>
            <a:off x="2170643" y="1408316"/>
            <a:ext cx="6261246" cy="1716890"/>
          </a:xfrm>
          <a:prstGeom prst="rect">
            <a:avLst/>
          </a:prstGeom>
          <a:noFill/>
          <a:ln>
            <a:noFill/>
          </a:ln>
        </p:spPr>
      </p:pic>
      <p:sp>
        <p:nvSpPr>
          <p:cNvPr id="385" name="Shape 385"/>
          <p:cNvSpPr/>
          <p:nvPr/>
        </p:nvSpPr>
        <p:spPr>
          <a:xfrm>
            <a:off x="2213086" y="3864078"/>
            <a:ext cx="2439300" cy="3735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None/>
            </a:pPr>
            <a:r>
              <a:rPr lang="en-US" sz="1400">
                <a:solidFill>
                  <a:schemeClr val="dk1"/>
                </a:solidFill>
                <a:latin typeface="Questrial"/>
                <a:ea typeface="Questrial"/>
                <a:cs typeface="Questrial"/>
                <a:sym typeface="Questrial"/>
              </a:rPr>
              <a:t>To improve the accuracy:</a:t>
            </a:r>
          </a:p>
        </p:txBody>
      </p:sp>
      <p:cxnSp>
        <p:nvCxnSpPr>
          <p:cNvPr id="386" name="Shape 386"/>
          <p:cNvCxnSpPr/>
          <p:nvPr/>
        </p:nvCxnSpPr>
        <p:spPr>
          <a:xfrm flipH="1" rot="10800000">
            <a:off x="4782614" y="3556981"/>
            <a:ext cx="885000" cy="403200"/>
          </a:xfrm>
          <a:prstGeom prst="straightConnector1">
            <a:avLst/>
          </a:prstGeom>
          <a:noFill/>
          <a:ln cap="flat" cmpd="sng" w="25400">
            <a:solidFill>
              <a:schemeClr val="accent1"/>
            </a:solidFill>
            <a:prstDash val="solid"/>
            <a:round/>
            <a:headEnd len="med" w="med" type="none"/>
            <a:tailEnd len="lg" w="lg" type="triangle"/>
          </a:ln>
          <a:effectLst>
            <a:outerShdw blurRad="40000" rotWithShape="0" dir="5400000" dist="20000">
              <a:srgbClr val="000000">
                <a:alpha val="37647"/>
              </a:srgbClr>
            </a:outerShdw>
          </a:effectLst>
        </p:spPr>
      </p:cxnSp>
      <p:cxnSp>
        <p:nvCxnSpPr>
          <p:cNvPr id="387" name="Shape 387"/>
          <p:cNvCxnSpPr/>
          <p:nvPr/>
        </p:nvCxnSpPr>
        <p:spPr>
          <a:xfrm>
            <a:off x="4782614" y="4233557"/>
            <a:ext cx="885000" cy="344100"/>
          </a:xfrm>
          <a:prstGeom prst="straightConnector1">
            <a:avLst/>
          </a:prstGeom>
          <a:noFill/>
          <a:ln cap="flat" cmpd="sng" w="25400">
            <a:solidFill>
              <a:schemeClr val="accent1"/>
            </a:solidFill>
            <a:prstDash val="solid"/>
            <a:round/>
            <a:headEnd len="med" w="med" type="none"/>
            <a:tailEnd len="lg" w="lg" type="triangle"/>
          </a:ln>
          <a:effectLst>
            <a:outerShdw blurRad="40000" rotWithShape="0" dir="5400000" dist="20000">
              <a:srgbClr val="000000">
                <a:alpha val="37647"/>
              </a:srgbClr>
            </a:outerShdw>
          </a:effectLst>
        </p:spPr>
      </p:cxnSp>
      <p:sp>
        <p:nvSpPr>
          <p:cNvPr id="388" name="Shape 388"/>
          <p:cNvSpPr/>
          <p:nvPr/>
        </p:nvSpPr>
        <p:spPr>
          <a:xfrm>
            <a:off x="5855937" y="3387067"/>
            <a:ext cx="2439300" cy="3735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None/>
            </a:pPr>
            <a:r>
              <a:rPr lang="en-US" sz="1400">
                <a:solidFill>
                  <a:schemeClr val="dk1"/>
                </a:solidFill>
                <a:latin typeface="Questrial"/>
                <a:ea typeface="Questrial"/>
                <a:cs typeface="Questrial"/>
                <a:sym typeface="Questrial"/>
              </a:rPr>
              <a:t>Increase the depth of NNs</a:t>
            </a:r>
          </a:p>
        </p:txBody>
      </p:sp>
      <p:sp>
        <p:nvSpPr>
          <p:cNvPr id="389" name="Shape 389"/>
          <p:cNvSpPr/>
          <p:nvPr/>
        </p:nvSpPr>
        <p:spPr>
          <a:xfrm>
            <a:off x="5855937" y="4405621"/>
            <a:ext cx="2439300" cy="37350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None/>
            </a:pPr>
            <a:r>
              <a:rPr lang="en-US" sz="1400">
                <a:solidFill>
                  <a:schemeClr val="dk1"/>
                </a:solidFill>
                <a:latin typeface="Questrial"/>
                <a:ea typeface="Questrial"/>
                <a:cs typeface="Questrial"/>
                <a:sym typeface="Questrial"/>
              </a:rPr>
              <a:t>Increase the width of CLs</a:t>
            </a:r>
          </a:p>
        </p:txBody>
      </p:sp>
      <p:grpSp>
        <p:nvGrpSpPr>
          <p:cNvPr id="390" name="Shape 390"/>
          <p:cNvGrpSpPr/>
          <p:nvPr/>
        </p:nvGrpSpPr>
        <p:grpSpPr>
          <a:xfrm>
            <a:off x="-321822" y="1615475"/>
            <a:ext cx="1427045" cy="356400"/>
            <a:chOff x="0" y="937679"/>
            <a:chExt cx="1151400" cy="356400"/>
          </a:xfrm>
        </p:grpSpPr>
        <p:sp>
          <p:nvSpPr>
            <p:cNvPr id="391" name="Shape 391"/>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92" name="Shape 392"/>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393" name="Shape 393"/>
          <p:cNvGrpSpPr/>
          <p:nvPr/>
        </p:nvGrpSpPr>
        <p:grpSpPr>
          <a:xfrm>
            <a:off x="-321822" y="2064465"/>
            <a:ext cx="1427045" cy="356400"/>
            <a:chOff x="0" y="1377583"/>
            <a:chExt cx="1151400" cy="356400"/>
          </a:xfrm>
        </p:grpSpPr>
        <p:sp>
          <p:nvSpPr>
            <p:cNvPr id="394" name="Shape 394"/>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95" name="Shape 395"/>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396" name="Shape 396"/>
          <p:cNvGrpSpPr/>
          <p:nvPr/>
        </p:nvGrpSpPr>
        <p:grpSpPr>
          <a:xfrm>
            <a:off x="-101680" y="2970655"/>
            <a:ext cx="1427045" cy="356400"/>
            <a:chOff x="0" y="1825991"/>
            <a:chExt cx="1151400" cy="356400"/>
          </a:xfrm>
        </p:grpSpPr>
        <p:sp>
          <p:nvSpPr>
            <p:cNvPr id="397" name="Shape 397"/>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398" name="Shape 398"/>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INCEPTION-V3</a:t>
              </a:r>
            </a:p>
          </p:txBody>
        </p:sp>
      </p:grpSp>
      <p:grpSp>
        <p:nvGrpSpPr>
          <p:cNvPr id="399" name="Shape 399"/>
          <p:cNvGrpSpPr/>
          <p:nvPr/>
        </p:nvGrpSpPr>
        <p:grpSpPr>
          <a:xfrm>
            <a:off x="-321822" y="2505245"/>
            <a:ext cx="1427045" cy="356400"/>
            <a:chOff x="0" y="2279893"/>
            <a:chExt cx="1151400" cy="356400"/>
          </a:xfrm>
        </p:grpSpPr>
        <p:sp>
          <p:nvSpPr>
            <p:cNvPr id="400" name="Shape 400"/>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01" name="Shape 401"/>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402" name="Shape 402"/>
          <p:cNvGrpSpPr/>
          <p:nvPr/>
        </p:nvGrpSpPr>
        <p:grpSpPr>
          <a:xfrm>
            <a:off x="-321822" y="3411436"/>
            <a:ext cx="1427045" cy="356400"/>
            <a:chOff x="0" y="2733640"/>
            <a:chExt cx="1151400" cy="356400"/>
          </a:xfrm>
        </p:grpSpPr>
        <p:sp>
          <p:nvSpPr>
            <p:cNvPr id="403" name="Shape 403"/>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04" name="Shape 404"/>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grpSp>
        <p:nvGrpSpPr>
          <p:cNvPr id="409" name="Shape 409"/>
          <p:cNvGrpSpPr/>
          <p:nvPr/>
        </p:nvGrpSpPr>
        <p:grpSpPr>
          <a:xfrm>
            <a:off x="76387" y="93268"/>
            <a:ext cx="2664512" cy="436516"/>
            <a:chOff x="1576591" y="136620"/>
            <a:chExt cx="2664512" cy="436516"/>
          </a:xfrm>
        </p:grpSpPr>
        <p:sp>
          <p:nvSpPr>
            <p:cNvPr id="410" name="Shape 410"/>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411" name="Shape 411"/>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sp>
        <p:nvSpPr>
          <p:cNvPr id="412" name="Shape 412"/>
          <p:cNvSpPr txBox="1"/>
          <p:nvPr/>
        </p:nvSpPr>
        <p:spPr>
          <a:xfrm>
            <a:off x="1579685" y="823541"/>
            <a:ext cx="7693200" cy="584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400">
                <a:solidFill>
                  <a:schemeClr val="lt1"/>
                </a:solidFill>
                <a:latin typeface="Questrial"/>
                <a:ea typeface="Questrial"/>
                <a:cs typeface="Questrial"/>
                <a:sym typeface="Questrial"/>
              </a:rPr>
              <a:t>What Inception model does:</a:t>
            </a:r>
          </a:p>
          <a:p>
            <a:pPr indent="0" lvl="0" marL="0" marR="0" rtl="0" algn="l">
              <a:spcBef>
                <a:spcPts val="0"/>
              </a:spcBef>
              <a:buNone/>
            </a:pPr>
            <a:r>
              <a:t/>
            </a:r>
            <a:endParaRPr sz="1800">
              <a:solidFill>
                <a:schemeClr val="lt1"/>
              </a:solidFill>
              <a:latin typeface="Questrial"/>
              <a:ea typeface="Questrial"/>
              <a:cs typeface="Questrial"/>
              <a:sym typeface="Questrial"/>
            </a:endParaRPr>
          </a:p>
        </p:txBody>
      </p:sp>
      <p:pic>
        <p:nvPicPr>
          <p:cNvPr id="413" name="Shape 413"/>
          <p:cNvPicPr preferRelativeResize="0"/>
          <p:nvPr/>
        </p:nvPicPr>
        <p:blipFill rotWithShape="1">
          <a:blip r:embed="rId3">
            <a:alphaModFix/>
          </a:blip>
          <a:srcRect b="0" l="0" r="0" t="0"/>
          <a:stretch/>
        </p:blipFill>
        <p:spPr>
          <a:xfrm>
            <a:off x="2622755" y="1222067"/>
            <a:ext cx="5299587" cy="2022578"/>
          </a:xfrm>
          <a:prstGeom prst="rect">
            <a:avLst/>
          </a:prstGeom>
          <a:noFill/>
          <a:ln>
            <a:noFill/>
          </a:ln>
        </p:spPr>
      </p:pic>
      <p:sp>
        <p:nvSpPr>
          <p:cNvPr id="414" name="Shape 414"/>
          <p:cNvSpPr txBox="1"/>
          <p:nvPr/>
        </p:nvSpPr>
        <p:spPr>
          <a:xfrm>
            <a:off x="1688690" y="3510116"/>
            <a:ext cx="7167600" cy="1169700"/>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lt1"/>
              </a:buClr>
              <a:buSzPts val="1400"/>
              <a:buFont typeface="Noto Sans Symbols"/>
              <a:buChar char="●"/>
            </a:pPr>
            <a:r>
              <a:rPr lang="en-US" sz="1400">
                <a:solidFill>
                  <a:schemeClr val="lt1"/>
                </a:solidFill>
                <a:latin typeface="Questrial"/>
                <a:ea typeface="Questrial"/>
                <a:cs typeface="Questrial"/>
                <a:sym typeface="Questrial"/>
              </a:rPr>
              <a:t>Create bottleneck layer (or mixed layer): One layer contains different type of filtering. So each time we can learn both sparse feature and dense feature.</a:t>
            </a:r>
          </a:p>
          <a:p>
            <a:pPr indent="-285750" lvl="0" marL="285750" marR="0" rtl="0" algn="l">
              <a:spcBef>
                <a:spcPts val="0"/>
              </a:spcBef>
              <a:buClr>
                <a:schemeClr val="dk1"/>
              </a:buClr>
              <a:buSzPts val="1400"/>
              <a:buFont typeface="Noto Sans Symbols"/>
              <a:buNone/>
            </a:pPr>
            <a:r>
              <a:t/>
            </a:r>
            <a:endParaRPr sz="1400">
              <a:solidFill>
                <a:schemeClr val="lt1"/>
              </a:solidFill>
              <a:latin typeface="Questrial"/>
              <a:ea typeface="Questrial"/>
              <a:cs typeface="Questrial"/>
              <a:sym typeface="Questrial"/>
            </a:endParaRPr>
          </a:p>
          <a:p>
            <a:pPr indent="-285750" lvl="0" marL="285750" marR="0" rtl="0" algn="l">
              <a:spcBef>
                <a:spcPts val="0"/>
              </a:spcBef>
              <a:buClr>
                <a:schemeClr val="lt1"/>
              </a:buClr>
              <a:buSzPts val="1400"/>
              <a:buFont typeface="Noto Sans Symbols"/>
              <a:buChar char="●"/>
            </a:pPr>
            <a:r>
              <a:rPr lang="en-US">
                <a:solidFill>
                  <a:schemeClr val="lt1"/>
                </a:solidFill>
                <a:latin typeface="Questrial"/>
                <a:ea typeface="Questrial"/>
                <a:cs typeface="Questrial"/>
                <a:sym typeface="Questrial"/>
              </a:rPr>
              <a:t>Use </a:t>
            </a:r>
            <a:r>
              <a:rPr lang="en-US" sz="1400">
                <a:solidFill>
                  <a:schemeClr val="lt1"/>
                </a:solidFill>
                <a:latin typeface="Questrial"/>
                <a:ea typeface="Questrial"/>
                <a:cs typeface="Questrial"/>
                <a:sym typeface="Questrial"/>
              </a:rPr>
              <a:t> batch normalization, decrease the internal covariate shift</a:t>
            </a:r>
          </a:p>
          <a:p>
            <a:pPr indent="-285750" lvl="0" marL="285750" marR="0" rtl="0" algn="l">
              <a:spcBef>
                <a:spcPts val="0"/>
              </a:spcBef>
              <a:buClr>
                <a:schemeClr val="dk1"/>
              </a:buClr>
              <a:buSzPts val="1400"/>
              <a:buFont typeface="Noto Sans Symbols"/>
              <a:buNone/>
            </a:pPr>
            <a:r>
              <a:t/>
            </a:r>
            <a:endParaRPr sz="1400">
              <a:solidFill>
                <a:schemeClr val="lt1"/>
              </a:solidFill>
              <a:latin typeface="Questrial"/>
              <a:ea typeface="Questrial"/>
              <a:cs typeface="Questrial"/>
              <a:sym typeface="Questrial"/>
            </a:endParaRPr>
          </a:p>
        </p:txBody>
      </p:sp>
      <p:grpSp>
        <p:nvGrpSpPr>
          <p:cNvPr id="415" name="Shape 415"/>
          <p:cNvGrpSpPr/>
          <p:nvPr/>
        </p:nvGrpSpPr>
        <p:grpSpPr>
          <a:xfrm>
            <a:off x="-321822" y="1615475"/>
            <a:ext cx="1427045" cy="356400"/>
            <a:chOff x="0" y="937679"/>
            <a:chExt cx="1151400" cy="356400"/>
          </a:xfrm>
        </p:grpSpPr>
        <p:sp>
          <p:nvSpPr>
            <p:cNvPr id="416" name="Shape 416"/>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17" name="Shape 417"/>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418" name="Shape 418"/>
          <p:cNvGrpSpPr/>
          <p:nvPr/>
        </p:nvGrpSpPr>
        <p:grpSpPr>
          <a:xfrm>
            <a:off x="-321822" y="2064465"/>
            <a:ext cx="1427045" cy="356400"/>
            <a:chOff x="0" y="1377583"/>
            <a:chExt cx="1151400" cy="356400"/>
          </a:xfrm>
        </p:grpSpPr>
        <p:sp>
          <p:nvSpPr>
            <p:cNvPr id="419" name="Shape 419"/>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20" name="Shape 420"/>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421" name="Shape 421"/>
          <p:cNvGrpSpPr/>
          <p:nvPr/>
        </p:nvGrpSpPr>
        <p:grpSpPr>
          <a:xfrm>
            <a:off x="-101680" y="2970655"/>
            <a:ext cx="1427045" cy="356400"/>
            <a:chOff x="0" y="1825991"/>
            <a:chExt cx="1151400" cy="356400"/>
          </a:xfrm>
        </p:grpSpPr>
        <p:sp>
          <p:nvSpPr>
            <p:cNvPr id="422" name="Shape 422"/>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23" name="Shape 423"/>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INCEPTION-V3</a:t>
              </a:r>
            </a:p>
          </p:txBody>
        </p:sp>
      </p:grpSp>
      <p:grpSp>
        <p:nvGrpSpPr>
          <p:cNvPr id="424" name="Shape 424"/>
          <p:cNvGrpSpPr/>
          <p:nvPr/>
        </p:nvGrpSpPr>
        <p:grpSpPr>
          <a:xfrm>
            <a:off x="-321822" y="2505245"/>
            <a:ext cx="1427045" cy="356400"/>
            <a:chOff x="0" y="2279893"/>
            <a:chExt cx="1151400" cy="356400"/>
          </a:xfrm>
        </p:grpSpPr>
        <p:sp>
          <p:nvSpPr>
            <p:cNvPr id="425" name="Shape 425"/>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26" name="Shape 426"/>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427" name="Shape 427"/>
          <p:cNvGrpSpPr/>
          <p:nvPr/>
        </p:nvGrpSpPr>
        <p:grpSpPr>
          <a:xfrm>
            <a:off x="-321822" y="3411436"/>
            <a:ext cx="1427045" cy="356400"/>
            <a:chOff x="0" y="2733640"/>
            <a:chExt cx="1151400" cy="356400"/>
          </a:xfrm>
        </p:grpSpPr>
        <p:sp>
          <p:nvSpPr>
            <p:cNvPr id="428" name="Shape 428"/>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29" name="Shape 429"/>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grpSp>
        <p:nvGrpSpPr>
          <p:cNvPr id="434" name="Shape 434"/>
          <p:cNvGrpSpPr/>
          <p:nvPr/>
        </p:nvGrpSpPr>
        <p:grpSpPr>
          <a:xfrm>
            <a:off x="76387" y="93268"/>
            <a:ext cx="2664600" cy="436506"/>
            <a:chOff x="1576591" y="136620"/>
            <a:chExt cx="2664600" cy="436506"/>
          </a:xfrm>
        </p:grpSpPr>
        <p:sp>
          <p:nvSpPr>
            <p:cNvPr id="435" name="Shape 435"/>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436" name="Shape 436"/>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sp>
        <p:nvSpPr>
          <p:cNvPr id="437" name="Shape 437"/>
          <p:cNvSpPr txBox="1"/>
          <p:nvPr/>
        </p:nvSpPr>
        <p:spPr>
          <a:xfrm>
            <a:off x="6251100" y="963300"/>
            <a:ext cx="2736900" cy="26691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Tensorboard: </a:t>
            </a:r>
          </a:p>
          <a:p>
            <a:pPr indent="0" lvl="0" marL="0" rtl="0">
              <a:spcBef>
                <a:spcPts val="0"/>
              </a:spcBef>
              <a:buNone/>
            </a:pPr>
            <a:r>
              <a:rPr lang="en-US">
                <a:solidFill>
                  <a:srgbClr val="FFFFFF"/>
                </a:solidFill>
              </a:rPr>
              <a:t> </a:t>
            </a:r>
          </a:p>
          <a:p>
            <a:pPr indent="-317500" lvl="1" marL="914400" rtl="0">
              <a:spcBef>
                <a:spcPts val="0"/>
              </a:spcBef>
              <a:spcAft>
                <a:spcPts val="0"/>
              </a:spcAft>
              <a:buClr>
                <a:srgbClr val="FFFFFF"/>
              </a:buClr>
              <a:buSzPts val="1400"/>
              <a:buChar char="○"/>
            </a:pPr>
            <a:r>
              <a:rPr lang="en-US">
                <a:solidFill>
                  <a:srgbClr val="FFFFFF"/>
                </a:solidFill>
              </a:rPr>
              <a:t>Add a dense layer</a:t>
            </a:r>
          </a:p>
          <a:p>
            <a:pPr indent="-317500" lvl="1" marL="914400" rtl="0">
              <a:spcBef>
                <a:spcPts val="0"/>
              </a:spcBef>
              <a:spcAft>
                <a:spcPts val="0"/>
              </a:spcAft>
              <a:buClr>
                <a:srgbClr val="FFFFFF"/>
              </a:buClr>
              <a:buSzPts val="1400"/>
              <a:buChar char="○"/>
            </a:pPr>
            <a:r>
              <a:rPr lang="en-US">
                <a:solidFill>
                  <a:srgbClr val="FFFFFF"/>
                </a:solidFill>
              </a:rPr>
              <a:t>Minimize cross entropy </a:t>
            </a:r>
          </a:p>
          <a:p>
            <a:pPr indent="-317500" lvl="1" marL="914400" rtl="0">
              <a:spcBef>
                <a:spcPts val="0"/>
              </a:spcBef>
              <a:spcAft>
                <a:spcPts val="0"/>
              </a:spcAft>
              <a:buClr>
                <a:srgbClr val="FFFFFF"/>
              </a:buClr>
              <a:buSzPts val="1400"/>
              <a:buChar char="○"/>
            </a:pPr>
            <a:r>
              <a:rPr lang="en-US">
                <a:solidFill>
                  <a:srgbClr val="FFFFFF"/>
                </a:solidFill>
              </a:rPr>
              <a:t>Output softmax</a:t>
            </a:r>
          </a:p>
          <a:p>
            <a:pPr indent="-317500" lvl="1" marL="914400">
              <a:spcBef>
                <a:spcPts val="0"/>
              </a:spcBef>
              <a:buClr>
                <a:srgbClr val="FFFFFF"/>
              </a:buClr>
              <a:buSzPts val="1400"/>
              <a:buChar char="○"/>
            </a:pPr>
            <a:r>
              <a:rPr lang="en-US">
                <a:solidFill>
                  <a:srgbClr val="FFFFFF"/>
                </a:solidFill>
              </a:rPr>
              <a:t>Calculate Accuracy </a:t>
            </a:r>
          </a:p>
        </p:txBody>
      </p:sp>
      <p:pic>
        <p:nvPicPr>
          <p:cNvPr id="438" name="Shape 438"/>
          <p:cNvPicPr preferRelativeResize="0"/>
          <p:nvPr/>
        </p:nvPicPr>
        <p:blipFill>
          <a:blip r:embed="rId3">
            <a:alphaModFix/>
          </a:blip>
          <a:stretch>
            <a:fillRect/>
          </a:stretch>
        </p:blipFill>
        <p:spPr>
          <a:xfrm>
            <a:off x="1752600" y="801725"/>
            <a:ext cx="4416124" cy="3776475"/>
          </a:xfrm>
          <a:prstGeom prst="rect">
            <a:avLst/>
          </a:prstGeom>
          <a:noFill/>
          <a:ln>
            <a:noFill/>
          </a:ln>
        </p:spPr>
      </p:pic>
      <p:grpSp>
        <p:nvGrpSpPr>
          <p:cNvPr id="439" name="Shape 439"/>
          <p:cNvGrpSpPr/>
          <p:nvPr/>
        </p:nvGrpSpPr>
        <p:grpSpPr>
          <a:xfrm>
            <a:off x="-321822" y="1615475"/>
            <a:ext cx="1427045" cy="356400"/>
            <a:chOff x="0" y="937679"/>
            <a:chExt cx="1151400" cy="356400"/>
          </a:xfrm>
        </p:grpSpPr>
        <p:sp>
          <p:nvSpPr>
            <p:cNvPr id="440" name="Shape 440"/>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41" name="Shape 441"/>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442" name="Shape 442"/>
          <p:cNvGrpSpPr/>
          <p:nvPr/>
        </p:nvGrpSpPr>
        <p:grpSpPr>
          <a:xfrm>
            <a:off x="-321822" y="2064465"/>
            <a:ext cx="1427045" cy="356400"/>
            <a:chOff x="0" y="1377583"/>
            <a:chExt cx="1151400" cy="356400"/>
          </a:xfrm>
        </p:grpSpPr>
        <p:sp>
          <p:nvSpPr>
            <p:cNvPr id="443" name="Shape 443"/>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44" name="Shape 444"/>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445" name="Shape 445"/>
          <p:cNvGrpSpPr/>
          <p:nvPr/>
        </p:nvGrpSpPr>
        <p:grpSpPr>
          <a:xfrm>
            <a:off x="-101680" y="2970655"/>
            <a:ext cx="1427045" cy="356400"/>
            <a:chOff x="0" y="1825991"/>
            <a:chExt cx="1151400" cy="356400"/>
          </a:xfrm>
        </p:grpSpPr>
        <p:sp>
          <p:nvSpPr>
            <p:cNvPr id="446" name="Shape 446"/>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47" name="Shape 447"/>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INCEPTION-V3</a:t>
              </a:r>
            </a:p>
          </p:txBody>
        </p:sp>
      </p:grpSp>
      <p:grpSp>
        <p:nvGrpSpPr>
          <p:cNvPr id="448" name="Shape 448"/>
          <p:cNvGrpSpPr/>
          <p:nvPr/>
        </p:nvGrpSpPr>
        <p:grpSpPr>
          <a:xfrm>
            <a:off x="-321822" y="2505245"/>
            <a:ext cx="1427045" cy="356400"/>
            <a:chOff x="0" y="2279893"/>
            <a:chExt cx="1151400" cy="356400"/>
          </a:xfrm>
        </p:grpSpPr>
        <p:sp>
          <p:nvSpPr>
            <p:cNvPr id="449" name="Shape 449"/>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50" name="Shape 450"/>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451" name="Shape 451"/>
          <p:cNvGrpSpPr/>
          <p:nvPr/>
        </p:nvGrpSpPr>
        <p:grpSpPr>
          <a:xfrm>
            <a:off x="-321822" y="3411436"/>
            <a:ext cx="1427045" cy="356400"/>
            <a:chOff x="0" y="2733640"/>
            <a:chExt cx="1151400" cy="356400"/>
          </a:xfrm>
        </p:grpSpPr>
        <p:sp>
          <p:nvSpPr>
            <p:cNvPr id="452" name="Shape 452"/>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53" name="Shape 453"/>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grpSp>
        <p:nvGrpSpPr>
          <p:cNvPr id="458" name="Shape 458"/>
          <p:cNvGrpSpPr/>
          <p:nvPr/>
        </p:nvGrpSpPr>
        <p:grpSpPr>
          <a:xfrm>
            <a:off x="76387" y="93268"/>
            <a:ext cx="2664512" cy="436516"/>
            <a:chOff x="1576591" y="136620"/>
            <a:chExt cx="2664512" cy="436516"/>
          </a:xfrm>
        </p:grpSpPr>
        <p:sp>
          <p:nvSpPr>
            <p:cNvPr id="459" name="Shape 459"/>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460" name="Shape 460"/>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pic>
        <p:nvPicPr>
          <p:cNvPr id="461" name="Shape 461"/>
          <p:cNvPicPr preferRelativeResize="0"/>
          <p:nvPr/>
        </p:nvPicPr>
        <p:blipFill rotWithShape="1">
          <a:blip r:embed="rId3">
            <a:alphaModFix/>
          </a:blip>
          <a:srcRect b="0" l="0" r="0" t="0"/>
          <a:stretch/>
        </p:blipFill>
        <p:spPr>
          <a:xfrm>
            <a:off x="1638025" y="1302841"/>
            <a:ext cx="3460704" cy="2450780"/>
          </a:xfrm>
          <a:prstGeom prst="rect">
            <a:avLst/>
          </a:prstGeom>
          <a:noFill/>
          <a:ln>
            <a:noFill/>
          </a:ln>
        </p:spPr>
      </p:pic>
      <p:pic>
        <p:nvPicPr>
          <p:cNvPr id="462" name="Shape 462"/>
          <p:cNvPicPr preferRelativeResize="0"/>
          <p:nvPr/>
        </p:nvPicPr>
        <p:blipFill rotWithShape="1">
          <a:blip r:embed="rId4">
            <a:alphaModFix/>
          </a:blip>
          <a:srcRect b="0" l="0" r="0" t="8445"/>
          <a:stretch/>
        </p:blipFill>
        <p:spPr>
          <a:xfrm>
            <a:off x="5397094" y="1302841"/>
            <a:ext cx="3520331" cy="2450781"/>
          </a:xfrm>
          <a:prstGeom prst="rect">
            <a:avLst/>
          </a:prstGeom>
          <a:noFill/>
          <a:ln>
            <a:noFill/>
          </a:ln>
        </p:spPr>
      </p:pic>
      <p:sp>
        <p:nvSpPr>
          <p:cNvPr id="463" name="Shape 463"/>
          <p:cNvSpPr txBox="1"/>
          <p:nvPr/>
        </p:nvSpPr>
        <p:spPr>
          <a:xfrm>
            <a:off x="1685272" y="935600"/>
            <a:ext cx="3366300" cy="3672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Training Loss: </a:t>
            </a:r>
          </a:p>
        </p:txBody>
      </p:sp>
      <p:sp>
        <p:nvSpPr>
          <p:cNvPr id="464" name="Shape 464"/>
          <p:cNvSpPr txBox="1"/>
          <p:nvPr/>
        </p:nvSpPr>
        <p:spPr>
          <a:xfrm>
            <a:off x="5432352" y="935600"/>
            <a:ext cx="3366300" cy="3672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solidFill>
                  <a:srgbClr val="FFFFFF"/>
                </a:solidFill>
              </a:rPr>
              <a:t>Accuracy</a:t>
            </a:r>
            <a:r>
              <a:rPr lang="en-US">
                <a:solidFill>
                  <a:srgbClr val="FFFFFF"/>
                </a:solidFill>
              </a:rPr>
              <a:t>: </a:t>
            </a:r>
          </a:p>
        </p:txBody>
      </p:sp>
      <p:sp>
        <p:nvSpPr>
          <p:cNvPr id="465" name="Shape 465"/>
          <p:cNvSpPr txBox="1"/>
          <p:nvPr/>
        </p:nvSpPr>
        <p:spPr>
          <a:xfrm>
            <a:off x="1768677" y="3835398"/>
            <a:ext cx="6126000" cy="721200"/>
          </a:xfrm>
          <a:prstGeom prst="rect">
            <a:avLst/>
          </a:prstGeom>
          <a:noFill/>
          <a:ln>
            <a:noFill/>
          </a:ln>
        </p:spPr>
        <p:txBody>
          <a:bodyPr anchorCtr="0" anchor="t" bIns="91425" lIns="91425" rIns="91425" wrap="square" tIns="91425">
            <a:noAutofit/>
          </a:bodyPr>
          <a:lstStyle/>
          <a:p>
            <a:pPr indent="-317500" lvl="0" marL="457200">
              <a:spcBef>
                <a:spcPts val="0"/>
              </a:spcBef>
              <a:spcAft>
                <a:spcPts val="0"/>
              </a:spcAft>
              <a:buClr>
                <a:srgbClr val="FFFFFF"/>
              </a:buClr>
              <a:buSzPts val="1400"/>
              <a:buChar char="●"/>
            </a:pPr>
            <a:r>
              <a:rPr lang="en-US">
                <a:solidFill>
                  <a:srgbClr val="FFFFFF"/>
                </a:solidFill>
              </a:rPr>
              <a:t>The training process took place for about 2 hour. </a:t>
            </a:r>
          </a:p>
          <a:p>
            <a:pPr indent="-317500" lvl="0" marL="457200" rtl="0">
              <a:spcBef>
                <a:spcPts val="0"/>
              </a:spcBef>
              <a:buClr>
                <a:srgbClr val="FFFFFF"/>
              </a:buClr>
              <a:buSzPts val="1400"/>
              <a:buChar char="●"/>
            </a:pPr>
            <a:r>
              <a:rPr lang="en-US">
                <a:solidFill>
                  <a:srgbClr val="FFFFFF"/>
                </a:solidFill>
              </a:rPr>
              <a:t>The reason that we only use 22s is that we have already saved all the features before last layer. So we only spent 22s on optimization and evaluation process.</a:t>
            </a:r>
          </a:p>
          <a:p>
            <a:pPr indent="0" lvl="0" marL="0">
              <a:spcBef>
                <a:spcPts val="0"/>
              </a:spcBef>
              <a:buNone/>
            </a:pPr>
            <a:r>
              <a:t/>
            </a:r>
            <a:endParaRPr>
              <a:solidFill>
                <a:srgbClr val="FFFFFF"/>
              </a:solidFill>
            </a:endParaRPr>
          </a:p>
        </p:txBody>
      </p:sp>
      <p:grpSp>
        <p:nvGrpSpPr>
          <p:cNvPr id="466" name="Shape 466"/>
          <p:cNvGrpSpPr/>
          <p:nvPr/>
        </p:nvGrpSpPr>
        <p:grpSpPr>
          <a:xfrm>
            <a:off x="-321822" y="1615475"/>
            <a:ext cx="1427045" cy="356400"/>
            <a:chOff x="0" y="937679"/>
            <a:chExt cx="1151400" cy="356400"/>
          </a:xfrm>
        </p:grpSpPr>
        <p:sp>
          <p:nvSpPr>
            <p:cNvPr id="467" name="Shape 467"/>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68" name="Shape 468"/>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469" name="Shape 469"/>
          <p:cNvGrpSpPr/>
          <p:nvPr/>
        </p:nvGrpSpPr>
        <p:grpSpPr>
          <a:xfrm>
            <a:off x="-321822" y="2064465"/>
            <a:ext cx="1427045" cy="356400"/>
            <a:chOff x="0" y="1377583"/>
            <a:chExt cx="1151400" cy="356400"/>
          </a:xfrm>
        </p:grpSpPr>
        <p:sp>
          <p:nvSpPr>
            <p:cNvPr id="470" name="Shape 470"/>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71" name="Shape 471"/>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472" name="Shape 472"/>
          <p:cNvGrpSpPr/>
          <p:nvPr/>
        </p:nvGrpSpPr>
        <p:grpSpPr>
          <a:xfrm>
            <a:off x="-101680" y="2970655"/>
            <a:ext cx="1427045" cy="356400"/>
            <a:chOff x="0" y="1825991"/>
            <a:chExt cx="1151400" cy="356400"/>
          </a:xfrm>
        </p:grpSpPr>
        <p:sp>
          <p:nvSpPr>
            <p:cNvPr id="473" name="Shape 473"/>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74" name="Shape 474"/>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INCEPTION-V3</a:t>
              </a:r>
            </a:p>
          </p:txBody>
        </p:sp>
      </p:grpSp>
      <p:grpSp>
        <p:nvGrpSpPr>
          <p:cNvPr id="475" name="Shape 475"/>
          <p:cNvGrpSpPr/>
          <p:nvPr/>
        </p:nvGrpSpPr>
        <p:grpSpPr>
          <a:xfrm>
            <a:off x="-321822" y="2505245"/>
            <a:ext cx="1427045" cy="356400"/>
            <a:chOff x="0" y="2279893"/>
            <a:chExt cx="1151400" cy="356400"/>
          </a:xfrm>
        </p:grpSpPr>
        <p:sp>
          <p:nvSpPr>
            <p:cNvPr id="476" name="Shape 476"/>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77" name="Shape 477"/>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478" name="Shape 478"/>
          <p:cNvGrpSpPr/>
          <p:nvPr/>
        </p:nvGrpSpPr>
        <p:grpSpPr>
          <a:xfrm>
            <a:off x="-321822" y="3411436"/>
            <a:ext cx="1427045" cy="356400"/>
            <a:chOff x="0" y="2733640"/>
            <a:chExt cx="1151400" cy="356400"/>
          </a:xfrm>
        </p:grpSpPr>
        <p:sp>
          <p:nvSpPr>
            <p:cNvPr id="479" name="Shape 479"/>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80" name="Shape 480"/>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p:nvPr/>
        </p:nvSpPr>
        <p:spPr>
          <a:xfrm>
            <a:off x="2322953" y="945099"/>
            <a:ext cx="5220900" cy="570600"/>
          </a:xfrm>
          <a:prstGeom prst="rect">
            <a:avLst/>
          </a:prstGeom>
          <a:gradFill>
            <a:gsLst>
              <a:gs pos="0">
                <a:srgbClr val="FFFFFF">
                  <a:alpha val="49803"/>
                </a:srgbClr>
              </a:gs>
              <a:gs pos="20000">
                <a:srgbClr val="FFFFFF">
                  <a:alpha val="49803"/>
                </a:srgbClr>
              </a:gs>
              <a:gs pos="100000">
                <a:srgbClr val="96C0FF">
                  <a:alpha val="0"/>
                </a:srgbClr>
              </a:gs>
            </a:gsLst>
            <a:lin ang="0" scaled="0"/>
          </a:gradFill>
          <a:ln>
            <a:noFill/>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8000">
              <a:solidFill>
                <a:schemeClr val="lt1"/>
              </a:solidFill>
              <a:latin typeface="Questrial"/>
              <a:ea typeface="Questrial"/>
              <a:cs typeface="Questrial"/>
              <a:sym typeface="Questrial"/>
            </a:endParaRPr>
          </a:p>
        </p:txBody>
      </p:sp>
      <p:sp>
        <p:nvSpPr>
          <p:cNvPr id="100" name="Shape 100"/>
          <p:cNvSpPr txBox="1"/>
          <p:nvPr/>
        </p:nvSpPr>
        <p:spPr>
          <a:xfrm flipH="1">
            <a:off x="1908321" y="505388"/>
            <a:ext cx="938400" cy="13233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8000">
                <a:solidFill>
                  <a:srgbClr val="FCC124"/>
                </a:solidFill>
                <a:latin typeface="Questrial"/>
                <a:ea typeface="Questrial"/>
                <a:cs typeface="Questrial"/>
                <a:sym typeface="Questrial"/>
              </a:rPr>
              <a:t>1</a:t>
            </a:r>
          </a:p>
        </p:txBody>
      </p:sp>
      <p:sp>
        <p:nvSpPr>
          <p:cNvPr id="101" name="Shape 101"/>
          <p:cNvSpPr/>
          <p:nvPr/>
        </p:nvSpPr>
        <p:spPr>
          <a:xfrm flipH="1">
            <a:off x="1248005" y="1756739"/>
            <a:ext cx="6295800" cy="570600"/>
          </a:xfrm>
          <a:prstGeom prst="rect">
            <a:avLst/>
          </a:prstGeom>
          <a:gradFill>
            <a:gsLst>
              <a:gs pos="0">
                <a:srgbClr val="FFFFFF">
                  <a:alpha val="49803"/>
                </a:srgbClr>
              </a:gs>
              <a:gs pos="20000">
                <a:srgbClr val="FFFFFF">
                  <a:alpha val="49803"/>
                </a:srgbClr>
              </a:gs>
              <a:gs pos="100000">
                <a:srgbClr val="96C0FF">
                  <a:alpha val="0"/>
                </a:srgbClr>
              </a:gs>
            </a:gsLst>
            <a:lin ang="0" scaled="0"/>
          </a:gradFill>
          <a:ln>
            <a:noFill/>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8000">
              <a:solidFill>
                <a:schemeClr val="lt1"/>
              </a:solidFill>
              <a:latin typeface="Questrial"/>
              <a:ea typeface="Questrial"/>
              <a:cs typeface="Questrial"/>
              <a:sym typeface="Questrial"/>
            </a:endParaRPr>
          </a:p>
        </p:txBody>
      </p:sp>
      <p:sp>
        <p:nvSpPr>
          <p:cNvPr id="102" name="Shape 102"/>
          <p:cNvSpPr txBox="1"/>
          <p:nvPr/>
        </p:nvSpPr>
        <p:spPr>
          <a:xfrm flipH="1">
            <a:off x="7155141" y="1257718"/>
            <a:ext cx="938400" cy="13233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8000">
                <a:solidFill>
                  <a:srgbClr val="FCC124"/>
                </a:solidFill>
                <a:latin typeface="Questrial"/>
                <a:ea typeface="Questrial"/>
                <a:cs typeface="Questrial"/>
                <a:sym typeface="Questrial"/>
              </a:rPr>
              <a:t>2</a:t>
            </a:r>
          </a:p>
        </p:txBody>
      </p:sp>
      <p:sp>
        <p:nvSpPr>
          <p:cNvPr id="103" name="Shape 103"/>
          <p:cNvSpPr/>
          <p:nvPr/>
        </p:nvSpPr>
        <p:spPr>
          <a:xfrm>
            <a:off x="2322953" y="2483221"/>
            <a:ext cx="5220900" cy="570600"/>
          </a:xfrm>
          <a:prstGeom prst="rect">
            <a:avLst/>
          </a:prstGeom>
          <a:gradFill>
            <a:gsLst>
              <a:gs pos="0">
                <a:srgbClr val="FFFFFF">
                  <a:alpha val="49803"/>
                </a:srgbClr>
              </a:gs>
              <a:gs pos="20000">
                <a:srgbClr val="FFFFFF">
                  <a:alpha val="49803"/>
                </a:srgbClr>
              </a:gs>
              <a:gs pos="100000">
                <a:srgbClr val="96C0FF">
                  <a:alpha val="0"/>
                </a:srgbClr>
              </a:gs>
            </a:gsLst>
            <a:lin ang="0" scaled="0"/>
          </a:gradFill>
          <a:ln>
            <a:noFill/>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8000">
              <a:solidFill>
                <a:schemeClr val="lt1"/>
              </a:solidFill>
              <a:latin typeface="Questrial"/>
              <a:ea typeface="Questrial"/>
              <a:cs typeface="Questrial"/>
              <a:sym typeface="Questrial"/>
            </a:endParaRPr>
          </a:p>
        </p:txBody>
      </p:sp>
      <p:sp>
        <p:nvSpPr>
          <p:cNvPr id="104" name="Shape 104"/>
          <p:cNvSpPr/>
          <p:nvPr/>
        </p:nvSpPr>
        <p:spPr>
          <a:xfrm flipH="1">
            <a:off x="2322905" y="3252282"/>
            <a:ext cx="5220900" cy="570600"/>
          </a:xfrm>
          <a:prstGeom prst="rect">
            <a:avLst/>
          </a:prstGeom>
          <a:gradFill>
            <a:gsLst>
              <a:gs pos="0">
                <a:srgbClr val="FFFFFF">
                  <a:alpha val="49803"/>
                </a:srgbClr>
              </a:gs>
              <a:gs pos="20000">
                <a:srgbClr val="FFFFFF">
                  <a:alpha val="49803"/>
                </a:srgbClr>
              </a:gs>
              <a:gs pos="100000">
                <a:srgbClr val="96C0FF">
                  <a:alpha val="0"/>
                </a:srgbClr>
              </a:gs>
            </a:gsLst>
            <a:lin ang="0" scaled="0"/>
          </a:gradFill>
          <a:ln>
            <a:noFill/>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8000">
              <a:solidFill>
                <a:schemeClr val="lt1"/>
              </a:solidFill>
              <a:latin typeface="Questrial"/>
              <a:ea typeface="Questrial"/>
              <a:cs typeface="Questrial"/>
              <a:sym typeface="Questrial"/>
            </a:endParaRPr>
          </a:p>
        </p:txBody>
      </p:sp>
      <p:sp>
        <p:nvSpPr>
          <p:cNvPr id="105" name="Shape 105"/>
          <p:cNvSpPr txBox="1"/>
          <p:nvPr/>
        </p:nvSpPr>
        <p:spPr>
          <a:xfrm flipH="1">
            <a:off x="7155141" y="2765012"/>
            <a:ext cx="938400" cy="13233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8000">
                <a:solidFill>
                  <a:srgbClr val="FCC124"/>
                </a:solidFill>
                <a:latin typeface="Questrial"/>
                <a:ea typeface="Questrial"/>
                <a:cs typeface="Questrial"/>
                <a:sym typeface="Questrial"/>
              </a:rPr>
              <a:t>4</a:t>
            </a:r>
          </a:p>
        </p:txBody>
      </p:sp>
      <p:sp>
        <p:nvSpPr>
          <p:cNvPr id="106" name="Shape 106"/>
          <p:cNvSpPr txBox="1"/>
          <p:nvPr/>
        </p:nvSpPr>
        <p:spPr>
          <a:xfrm flipH="1">
            <a:off x="1908321" y="2041997"/>
            <a:ext cx="938400" cy="13233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8000">
                <a:solidFill>
                  <a:srgbClr val="FCC124"/>
                </a:solidFill>
                <a:latin typeface="Questrial"/>
                <a:ea typeface="Questrial"/>
                <a:cs typeface="Questrial"/>
                <a:sym typeface="Questrial"/>
              </a:rPr>
              <a:t>3</a:t>
            </a:r>
          </a:p>
        </p:txBody>
      </p:sp>
      <p:sp>
        <p:nvSpPr>
          <p:cNvPr id="107" name="Shape 107"/>
          <p:cNvSpPr txBox="1"/>
          <p:nvPr/>
        </p:nvSpPr>
        <p:spPr>
          <a:xfrm>
            <a:off x="2564990" y="996180"/>
            <a:ext cx="46812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2400">
                <a:solidFill>
                  <a:srgbClr val="FFFFFF"/>
                </a:solidFill>
                <a:latin typeface="Arial"/>
                <a:ea typeface="Arial"/>
                <a:cs typeface="Arial"/>
                <a:sym typeface="Arial"/>
              </a:rPr>
              <a:t>INTRODUCTION</a:t>
            </a:r>
          </a:p>
        </p:txBody>
      </p:sp>
      <p:sp>
        <p:nvSpPr>
          <p:cNvPr id="108" name="Shape 108"/>
          <p:cNvSpPr txBox="1"/>
          <p:nvPr/>
        </p:nvSpPr>
        <p:spPr>
          <a:xfrm>
            <a:off x="2564996" y="2530673"/>
            <a:ext cx="38970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2400">
                <a:solidFill>
                  <a:schemeClr val="lt1"/>
                </a:solidFill>
                <a:latin typeface="Arial"/>
                <a:ea typeface="Arial"/>
                <a:cs typeface="Arial"/>
                <a:sym typeface="Arial"/>
              </a:rPr>
              <a:t>VGG-16</a:t>
            </a:r>
          </a:p>
        </p:txBody>
      </p:sp>
      <p:sp>
        <p:nvSpPr>
          <p:cNvPr id="109" name="Shape 109"/>
          <p:cNvSpPr txBox="1"/>
          <p:nvPr/>
        </p:nvSpPr>
        <p:spPr>
          <a:xfrm>
            <a:off x="2127813" y="1816459"/>
            <a:ext cx="4986000" cy="4617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2400">
                <a:solidFill>
                  <a:schemeClr val="lt1"/>
                </a:solidFill>
              </a:rPr>
              <a:t>CIFAR10</a:t>
            </a:r>
            <a:r>
              <a:rPr b="1" lang="en-US" sz="2400">
                <a:solidFill>
                  <a:schemeClr val="lt1"/>
                </a:solidFill>
                <a:latin typeface="Arial"/>
                <a:ea typeface="Arial"/>
                <a:cs typeface="Arial"/>
                <a:sym typeface="Arial"/>
              </a:rPr>
              <a:t> </a:t>
            </a:r>
          </a:p>
        </p:txBody>
      </p:sp>
      <p:sp>
        <p:nvSpPr>
          <p:cNvPr id="110" name="Shape 110"/>
          <p:cNvSpPr txBox="1"/>
          <p:nvPr/>
        </p:nvSpPr>
        <p:spPr>
          <a:xfrm>
            <a:off x="3078153" y="3300974"/>
            <a:ext cx="4035600" cy="4617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2400">
                <a:solidFill>
                  <a:schemeClr val="lt1"/>
                </a:solidFill>
              </a:rPr>
              <a:t>INCEPTION - V3</a:t>
            </a:r>
          </a:p>
        </p:txBody>
      </p:sp>
      <p:grpSp>
        <p:nvGrpSpPr>
          <p:cNvPr id="111" name="Shape 111"/>
          <p:cNvGrpSpPr/>
          <p:nvPr/>
        </p:nvGrpSpPr>
        <p:grpSpPr>
          <a:xfrm>
            <a:off x="76387" y="93268"/>
            <a:ext cx="2664512" cy="436516"/>
            <a:chOff x="1576591" y="136620"/>
            <a:chExt cx="2664512" cy="436516"/>
          </a:xfrm>
        </p:grpSpPr>
        <p:sp>
          <p:nvSpPr>
            <p:cNvPr id="112" name="Shape 112"/>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113" name="Shape 113"/>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sp>
        <p:nvSpPr>
          <p:cNvPr id="114" name="Shape 114"/>
          <p:cNvSpPr/>
          <p:nvPr/>
        </p:nvSpPr>
        <p:spPr>
          <a:xfrm>
            <a:off x="2279453" y="4035496"/>
            <a:ext cx="5220900" cy="570600"/>
          </a:xfrm>
          <a:prstGeom prst="rect">
            <a:avLst/>
          </a:prstGeom>
          <a:gradFill>
            <a:gsLst>
              <a:gs pos="0">
                <a:srgbClr val="FFFFFF">
                  <a:alpha val="49803"/>
                </a:srgbClr>
              </a:gs>
              <a:gs pos="20000">
                <a:srgbClr val="FFFFFF">
                  <a:alpha val="49803"/>
                </a:srgbClr>
              </a:gs>
              <a:gs pos="100000">
                <a:srgbClr val="96C0FF">
                  <a:alpha val="0"/>
                </a:srgbClr>
              </a:gs>
            </a:gsLst>
            <a:lin ang="0" scaled="0"/>
          </a:gradFill>
          <a:ln>
            <a:noFill/>
          </a:ln>
          <a:effectLst>
            <a:outerShdw blurRad="40000" rotWithShape="0" dir="5400000" dist="23000">
              <a:srgbClr val="000000">
                <a:alpha val="34900"/>
              </a:srgbClr>
            </a:outerShdw>
          </a:effectLst>
        </p:spPr>
        <p:txBody>
          <a:bodyPr anchorCtr="0" anchor="ctr" bIns="45700" lIns="91425" rIns="91425" wrap="square" tIns="45700">
            <a:noAutofit/>
          </a:bodyPr>
          <a:lstStyle/>
          <a:p>
            <a:pPr indent="0" lvl="0" marL="0" marR="0" rtl="0" algn="ctr">
              <a:spcBef>
                <a:spcPts val="0"/>
              </a:spcBef>
              <a:buNone/>
            </a:pPr>
            <a:r>
              <a:t/>
            </a:r>
            <a:endParaRPr sz="8000">
              <a:solidFill>
                <a:schemeClr val="lt1"/>
              </a:solidFill>
              <a:latin typeface="Questrial"/>
              <a:ea typeface="Questrial"/>
              <a:cs typeface="Questrial"/>
              <a:sym typeface="Questrial"/>
            </a:endParaRPr>
          </a:p>
        </p:txBody>
      </p:sp>
      <p:sp>
        <p:nvSpPr>
          <p:cNvPr id="115" name="Shape 115"/>
          <p:cNvSpPr txBox="1"/>
          <p:nvPr/>
        </p:nvSpPr>
        <p:spPr>
          <a:xfrm flipH="1">
            <a:off x="1864821" y="3594272"/>
            <a:ext cx="938400" cy="13233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8000">
                <a:solidFill>
                  <a:srgbClr val="FCC124"/>
                </a:solidFill>
                <a:latin typeface="Questrial"/>
                <a:ea typeface="Questrial"/>
                <a:cs typeface="Questrial"/>
                <a:sym typeface="Questrial"/>
              </a:rPr>
              <a:t>5</a:t>
            </a:r>
          </a:p>
        </p:txBody>
      </p:sp>
      <p:sp>
        <p:nvSpPr>
          <p:cNvPr id="116" name="Shape 116"/>
          <p:cNvSpPr txBox="1"/>
          <p:nvPr/>
        </p:nvSpPr>
        <p:spPr>
          <a:xfrm>
            <a:off x="2521496" y="4082948"/>
            <a:ext cx="38970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2400">
                <a:solidFill>
                  <a:schemeClr val="lt1"/>
                </a:solidFill>
              </a:rPr>
              <a:t>CONCLUSION</a:t>
            </a: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grpSp>
        <p:nvGrpSpPr>
          <p:cNvPr id="485" name="Shape 485"/>
          <p:cNvGrpSpPr/>
          <p:nvPr/>
        </p:nvGrpSpPr>
        <p:grpSpPr>
          <a:xfrm>
            <a:off x="76387" y="93268"/>
            <a:ext cx="2664600" cy="436506"/>
            <a:chOff x="1576591" y="136620"/>
            <a:chExt cx="2664600" cy="436506"/>
          </a:xfrm>
        </p:grpSpPr>
        <p:sp>
          <p:nvSpPr>
            <p:cNvPr id="486" name="Shape 486"/>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487" name="Shape 487"/>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488" name="Shape 488"/>
          <p:cNvGrpSpPr/>
          <p:nvPr/>
        </p:nvGrpSpPr>
        <p:grpSpPr>
          <a:xfrm>
            <a:off x="-321822" y="1615475"/>
            <a:ext cx="1427045" cy="356400"/>
            <a:chOff x="0" y="937679"/>
            <a:chExt cx="1151400" cy="356400"/>
          </a:xfrm>
        </p:grpSpPr>
        <p:sp>
          <p:nvSpPr>
            <p:cNvPr id="489" name="Shape 489"/>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90" name="Shape 490"/>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491" name="Shape 491"/>
          <p:cNvGrpSpPr/>
          <p:nvPr/>
        </p:nvGrpSpPr>
        <p:grpSpPr>
          <a:xfrm>
            <a:off x="-321822" y="2064465"/>
            <a:ext cx="1427045" cy="356400"/>
            <a:chOff x="0" y="1377583"/>
            <a:chExt cx="1151400" cy="356400"/>
          </a:xfrm>
        </p:grpSpPr>
        <p:sp>
          <p:nvSpPr>
            <p:cNvPr id="492" name="Shape 492"/>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93" name="Shape 493"/>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494" name="Shape 494"/>
          <p:cNvGrpSpPr/>
          <p:nvPr/>
        </p:nvGrpSpPr>
        <p:grpSpPr>
          <a:xfrm>
            <a:off x="-321822" y="2505245"/>
            <a:ext cx="1427045" cy="356400"/>
            <a:chOff x="0" y="2279893"/>
            <a:chExt cx="1151400" cy="356400"/>
          </a:xfrm>
        </p:grpSpPr>
        <p:sp>
          <p:nvSpPr>
            <p:cNvPr id="495" name="Shape 495"/>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96" name="Shape 496"/>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497" name="Shape 497"/>
          <p:cNvGrpSpPr/>
          <p:nvPr/>
        </p:nvGrpSpPr>
        <p:grpSpPr>
          <a:xfrm>
            <a:off x="-321822" y="3411436"/>
            <a:ext cx="1427045" cy="356400"/>
            <a:chOff x="0" y="2733640"/>
            <a:chExt cx="1151400" cy="356400"/>
          </a:xfrm>
        </p:grpSpPr>
        <p:sp>
          <p:nvSpPr>
            <p:cNvPr id="498" name="Shape 498"/>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499" name="Shape 499"/>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grpSp>
        <p:nvGrpSpPr>
          <p:cNvPr id="500" name="Shape 500"/>
          <p:cNvGrpSpPr/>
          <p:nvPr/>
        </p:nvGrpSpPr>
        <p:grpSpPr>
          <a:xfrm>
            <a:off x="-101680" y="2970655"/>
            <a:ext cx="1427045" cy="356400"/>
            <a:chOff x="0" y="1825991"/>
            <a:chExt cx="1151400" cy="356400"/>
          </a:xfrm>
        </p:grpSpPr>
        <p:sp>
          <p:nvSpPr>
            <p:cNvPr id="501" name="Shape 501"/>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02" name="Shape 502"/>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INCEPTION-V3</a:t>
              </a:r>
            </a:p>
          </p:txBody>
        </p:sp>
      </p:grpSp>
      <p:sp>
        <p:nvSpPr>
          <p:cNvPr id="503" name="Shape 503"/>
          <p:cNvSpPr txBox="1"/>
          <p:nvPr/>
        </p:nvSpPr>
        <p:spPr>
          <a:xfrm>
            <a:off x="1891250" y="1007500"/>
            <a:ext cx="6707700" cy="10569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solidFill>
                <a:srgbClr val="FFFFFF"/>
              </a:solidFill>
            </a:endParaRPr>
          </a:p>
          <a:p>
            <a:pPr indent="-317500" lvl="0" marL="457200">
              <a:spcBef>
                <a:spcPts val="0"/>
              </a:spcBef>
              <a:buClr>
                <a:srgbClr val="FFFFFF"/>
              </a:buClr>
              <a:buSzPts val="1400"/>
              <a:buAutoNum type="arabicPeriod"/>
            </a:pPr>
            <a:r>
              <a:rPr lang="en-US">
                <a:solidFill>
                  <a:srgbClr val="FFFFFF"/>
                </a:solidFill>
              </a:rPr>
              <a:t>Prediction Log Loss </a:t>
            </a:r>
          </a:p>
          <a:p>
            <a:pPr indent="0" lvl="0" marL="0">
              <a:spcBef>
                <a:spcPts val="0"/>
              </a:spcBef>
              <a:buNone/>
            </a:pPr>
            <a:r>
              <a:t/>
            </a:r>
            <a:endParaRPr>
              <a:solidFill>
                <a:srgbClr val="FFFFFF"/>
              </a:solidFill>
            </a:endParaRPr>
          </a:p>
        </p:txBody>
      </p:sp>
      <p:pic>
        <p:nvPicPr>
          <p:cNvPr id="504" name="Shape 504"/>
          <p:cNvPicPr preferRelativeResize="0"/>
          <p:nvPr/>
        </p:nvPicPr>
        <p:blipFill>
          <a:blip r:embed="rId3">
            <a:alphaModFix/>
          </a:blip>
          <a:stretch>
            <a:fillRect/>
          </a:stretch>
        </p:blipFill>
        <p:spPr>
          <a:xfrm>
            <a:off x="1891250" y="1704675"/>
            <a:ext cx="6449275" cy="1056900"/>
          </a:xfrm>
          <a:prstGeom prst="rect">
            <a:avLst/>
          </a:prstGeom>
          <a:noFill/>
          <a:ln>
            <a:noFill/>
          </a:ln>
        </p:spPr>
      </p:pic>
      <p:pic>
        <p:nvPicPr>
          <p:cNvPr id="505" name="Shape 505"/>
          <p:cNvPicPr preferRelativeResize="0"/>
          <p:nvPr/>
        </p:nvPicPr>
        <p:blipFill>
          <a:blip r:embed="rId4">
            <a:alphaModFix/>
          </a:blip>
          <a:stretch>
            <a:fillRect/>
          </a:stretch>
        </p:blipFill>
        <p:spPr>
          <a:xfrm>
            <a:off x="1891250" y="3411425"/>
            <a:ext cx="6449275" cy="1057650"/>
          </a:xfrm>
          <a:prstGeom prst="rect">
            <a:avLst/>
          </a:prstGeom>
          <a:noFill/>
          <a:ln>
            <a:noFill/>
          </a:ln>
        </p:spPr>
      </p:pic>
      <p:sp>
        <p:nvSpPr>
          <p:cNvPr id="506" name="Shape 506"/>
          <p:cNvSpPr txBox="1"/>
          <p:nvPr/>
        </p:nvSpPr>
        <p:spPr>
          <a:xfrm>
            <a:off x="2008500" y="2867400"/>
            <a:ext cx="5774400" cy="4365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2.    Ranking (70 / 1314 = top 5.3%)</a:t>
            </a:r>
          </a:p>
        </p:txBody>
      </p:sp>
      <p:sp>
        <p:nvSpPr>
          <p:cNvPr id="507" name="Shape 507"/>
          <p:cNvSpPr txBox="1"/>
          <p:nvPr/>
        </p:nvSpPr>
        <p:spPr>
          <a:xfrm>
            <a:off x="3807149" y="703777"/>
            <a:ext cx="1872300" cy="477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ctr">
              <a:spcBef>
                <a:spcPts val="0"/>
              </a:spcBef>
              <a:buNone/>
            </a:pPr>
            <a:r>
              <a:rPr b="1" lang="en-US" sz="2400">
                <a:solidFill>
                  <a:srgbClr val="FCC124"/>
                </a:solidFill>
              </a:rPr>
              <a:t>Result</a:t>
            </a: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p:nvPr/>
        </p:nvSpPr>
        <p:spPr>
          <a:xfrm>
            <a:off x="1542225" y="2305075"/>
            <a:ext cx="4639800" cy="6519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0" lvl="0" marL="0" marR="0" rtl="0">
              <a:spcBef>
                <a:spcPts val="0"/>
              </a:spcBef>
              <a:buNone/>
            </a:pPr>
            <a:r>
              <a:rPr lang="en-US" sz="1800">
                <a:latin typeface="Questrial"/>
                <a:ea typeface="Questrial"/>
                <a:cs typeface="Questrial"/>
                <a:sym typeface="Questrial"/>
              </a:rPr>
              <a:t>Network Comparison &amp; Result Display</a:t>
            </a:r>
          </a:p>
        </p:txBody>
      </p:sp>
      <p:sp>
        <p:nvSpPr>
          <p:cNvPr id="513" name="Shape 513"/>
          <p:cNvSpPr txBox="1"/>
          <p:nvPr/>
        </p:nvSpPr>
        <p:spPr>
          <a:xfrm>
            <a:off x="1418506" y="1422279"/>
            <a:ext cx="1970700" cy="7080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CC124"/>
                </a:solidFill>
                <a:latin typeface="Arial"/>
                <a:ea typeface="Arial"/>
                <a:cs typeface="Arial"/>
                <a:sym typeface="Arial"/>
              </a:rPr>
              <a:t>PART </a:t>
            </a:r>
            <a:r>
              <a:rPr b="1" lang="en-US" sz="4000">
                <a:solidFill>
                  <a:srgbClr val="FCC124"/>
                </a:solidFill>
              </a:rPr>
              <a:t>5</a:t>
            </a:r>
          </a:p>
        </p:txBody>
      </p:sp>
      <p:sp>
        <p:nvSpPr>
          <p:cNvPr id="514" name="Shape 514"/>
          <p:cNvSpPr txBox="1"/>
          <p:nvPr/>
        </p:nvSpPr>
        <p:spPr>
          <a:xfrm>
            <a:off x="3389268" y="1421254"/>
            <a:ext cx="3260700" cy="7080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FFFFF"/>
                </a:solidFill>
              </a:rPr>
              <a:t>Conclusion</a:t>
            </a: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grpSp>
        <p:nvGrpSpPr>
          <p:cNvPr id="519" name="Shape 519"/>
          <p:cNvGrpSpPr/>
          <p:nvPr/>
        </p:nvGrpSpPr>
        <p:grpSpPr>
          <a:xfrm>
            <a:off x="76387" y="93268"/>
            <a:ext cx="2664600" cy="436506"/>
            <a:chOff x="1576591" y="136620"/>
            <a:chExt cx="2664600" cy="436506"/>
          </a:xfrm>
        </p:grpSpPr>
        <p:sp>
          <p:nvSpPr>
            <p:cNvPr id="520" name="Shape 520"/>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521" name="Shape 521"/>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522" name="Shape 522"/>
          <p:cNvGrpSpPr/>
          <p:nvPr/>
        </p:nvGrpSpPr>
        <p:grpSpPr>
          <a:xfrm>
            <a:off x="-321822" y="1615475"/>
            <a:ext cx="1427045" cy="356400"/>
            <a:chOff x="0" y="937679"/>
            <a:chExt cx="1151400" cy="356400"/>
          </a:xfrm>
        </p:grpSpPr>
        <p:sp>
          <p:nvSpPr>
            <p:cNvPr id="523" name="Shape 523"/>
            <p:cNvSpPr/>
            <p:nvPr/>
          </p:nvSpPr>
          <p:spPr>
            <a:xfrm>
              <a:off x="0" y="937679"/>
              <a:ext cx="1151400" cy="356400"/>
            </a:xfrm>
            <a:prstGeom prst="rect">
              <a:avLst/>
            </a:prstGeom>
            <a:solidFill>
              <a:schemeClr val="lt1">
                <a:alpha val="4980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24" name="Shape 524"/>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p:txBody>
        </p:sp>
      </p:grpSp>
      <p:grpSp>
        <p:nvGrpSpPr>
          <p:cNvPr id="525" name="Shape 525"/>
          <p:cNvGrpSpPr/>
          <p:nvPr/>
        </p:nvGrpSpPr>
        <p:grpSpPr>
          <a:xfrm>
            <a:off x="-321822" y="2064465"/>
            <a:ext cx="1427045" cy="356400"/>
            <a:chOff x="0" y="1377583"/>
            <a:chExt cx="1151400" cy="356400"/>
          </a:xfrm>
        </p:grpSpPr>
        <p:sp>
          <p:nvSpPr>
            <p:cNvPr id="526" name="Shape 526"/>
            <p:cNvSpPr/>
            <p:nvPr/>
          </p:nvSpPr>
          <p:spPr>
            <a:xfrm>
              <a:off x="0" y="137758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27" name="Shape 527"/>
            <p:cNvSpPr txBox="1"/>
            <p:nvPr/>
          </p:nvSpPr>
          <p:spPr>
            <a:xfrm>
              <a:off x="0" y="143271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528" name="Shape 528"/>
          <p:cNvGrpSpPr/>
          <p:nvPr/>
        </p:nvGrpSpPr>
        <p:grpSpPr>
          <a:xfrm>
            <a:off x="-101680" y="3427855"/>
            <a:ext cx="1427045" cy="356400"/>
            <a:chOff x="0" y="1825991"/>
            <a:chExt cx="1151400" cy="356400"/>
          </a:xfrm>
        </p:grpSpPr>
        <p:sp>
          <p:nvSpPr>
            <p:cNvPr id="529" name="Shape 529"/>
            <p:cNvSpPr/>
            <p:nvPr/>
          </p:nvSpPr>
          <p:spPr>
            <a:xfrm>
              <a:off x="0" y="1825991"/>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30" name="Shape 530"/>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000">
                  <a:solidFill>
                    <a:srgbClr val="FFFFFF"/>
                  </a:solidFill>
                </a:rPr>
                <a:t>CONCLUSION</a:t>
              </a:r>
            </a:p>
          </p:txBody>
        </p:sp>
      </p:grpSp>
      <p:grpSp>
        <p:nvGrpSpPr>
          <p:cNvPr id="531" name="Shape 531"/>
          <p:cNvGrpSpPr/>
          <p:nvPr/>
        </p:nvGrpSpPr>
        <p:grpSpPr>
          <a:xfrm>
            <a:off x="-321822" y="2505245"/>
            <a:ext cx="1427045" cy="356400"/>
            <a:chOff x="0" y="2279893"/>
            <a:chExt cx="1151400" cy="356400"/>
          </a:xfrm>
        </p:grpSpPr>
        <p:sp>
          <p:nvSpPr>
            <p:cNvPr id="532" name="Shape 532"/>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33" name="Shape 533"/>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534" name="Shape 534"/>
          <p:cNvGrpSpPr/>
          <p:nvPr/>
        </p:nvGrpSpPr>
        <p:grpSpPr>
          <a:xfrm>
            <a:off x="-321822" y="2954236"/>
            <a:ext cx="1427045" cy="356400"/>
            <a:chOff x="0" y="2733640"/>
            <a:chExt cx="1151400" cy="356400"/>
          </a:xfrm>
        </p:grpSpPr>
        <p:sp>
          <p:nvSpPr>
            <p:cNvPr id="535" name="Shape 535"/>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36" name="Shape 536"/>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INCEPTION-V3</a:t>
              </a:r>
            </a:p>
          </p:txBody>
        </p:sp>
      </p:grpSp>
      <p:graphicFrame>
        <p:nvGraphicFramePr>
          <p:cNvPr id="537" name="Shape 537"/>
          <p:cNvGraphicFramePr/>
          <p:nvPr/>
        </p:nvGraphicFramePr>
        <p:xfrm>
          <a:off x="1626850" y="1091975"/>
          <a:ext cx="3000000" cy="3000000"/>
        </p:xfrm>
        <a:graphic>
          <a:graphicData uri="http://schemas.openxmlformats.org/drawingml/2006/table">
            <a:tbl>
              <a:tblPr>
                <a:noFill/>
                <a:tableStyleId>{C52DE6EF-8A77-444A-AB2A-82CD344461F1}</a:tableStyleId>
              </a:tblPr>
              <a:tblGrid>
                <a:gridCol w="1705100"/>
                <a:gridCol w="1705100"/>
                <a:gridCol w="1705100"/>
                <a:gridCol w="1966075"/>
              </a:tblGrid>
              <a:tr h="562225">
                <a:tc>
                  <a:txBody>
                    <a:bodyPr>
                      <a:noAutofit/>
                    </a:bodyPr>
                    <a:lstStyle/>
                    <a:p>
                      <a:pPr indent="0" lvl="0" marL="0">
                        <a:spcBef>
                          <a:spcPts val="0"/>
                        </a:spcBef>
                        <a:buNone/>
                      </a:pPr>
                      <a:r>
                        <a:t/>
                      </a:r>
                      <a:endParaRPr>
                        <a:solidFill>
                          <a:srgbClr val="FFFFFF"/>
                        </a:solidFill>
                      </a:endParaRPr>
                    </a:p>
                  </a:txBody>
                  <a:tcPr marT="91425" marB="91425" marR="91425" marL="91425"/>
                </a:tc>
                <a:tc>
                  <a:txBody>
                    <a:bodyPr>
                      <a:noAutofit/>
                    </a:bodyPr>
                    <a:lstStyle/>
                    <a:p>
                      <a:pPr indent="0" lvl="0" marL="0" algn="ctr">
                        <a:spcBef>
                          <a:spcPts val="0"/>
                        </a:spcBef>
                        <a:buNone/>
                      </a:pPr>
                      <a:r>
                        <a:rPr lang="en-US">
                          <a:solidFill>
                            <a:srgbClr val="FFFFFF"/>
                          </a:solidFill>
                        </a:rPr>
                        <a:t>CIFAR10(2004)</a:t>
                      </a:r>
                    </a:p>
                  </a:txBody>
                  <a:tcPr marT="91425" marB="91425" marR="91425" marL="91425"/>
                </a:tc>
                <a:tc>
                  <a:txBody>
                    <a:bodyPr>
                      <a:noAutofit/>
                    </a:bodyPr>
                    <a:lstStyle/>
                    <a:p>
                      <a:pPr indent="0" lvl="0" marL="0" marR="0" rtl="0" algn="ctr">
                        <a:lnSpc>
                          <a:spcPct val="100000"/>
                        </a:lnSpc>
                        <a:spcBef>
                          <a:spcPts val="0"/>
                        </a:spcBef>
                        <a:spcAft>
                          <a:spcPts val="0"/>
                        </a:spcAft>
                        <a:buNone/>
                      </a:pPr>
                      <a:r>
                        <a:rPr lang="en-US">
                          <a:solidFill>
                            <a:srgbClr val="FFFFFF"/>
                          </a:solidFill>
                        </a:rPr>
                        <a:t>VGG-16(2014)</a:t>
                      </a:r>
                    </a:p>
                  </a:txBody>
                  <a:tcPr marT="91425" marB="91425" marR="91425" marL="91425"/>
                </a:tc>
                <a:tc>
                  <a:txBody>
                    <a:bodyPr>
                      <a:noAutofit/>
                    </a:bodyPr>
                    <a:lstStyle/>
                    <a:p>
                      <a:pPr indent="0" lvl="0" marL="0" algn="ctr">
                        <a:spcBef>
                          <a:spcPts val="0"/>
                        </a:spcBef>
                        <a:buNone/>
                      </a:pPr>
                      <a:r>
                        <a:rPr lang="en-US">
                          <a:solidFill>
                            <a:srgbClr val="FFFFFF"/>
                          </a:solidFill>
                        </a:rPr>
                        <a:t>INCEPTION-V3(2015)</a:t>
                      </a:r>
                    </a:p>
                  </a:txBody>
                  <a:tcPr marT="91425" marB="91425" marR="91425" marL="91425"/>
                </a:tc>
              </a:tr>
              <a:tr h="562225">
                <a:tc>
                  <a:txBody>
                    <a:bodyPr>
                      <a:noAutofit/>
                    </a:bodyPr>
                    <a:lstStyle/>
                    <a:p>
                      <a:pPr indent="0" lvl="0" marL="0" marR="0" rtl="0" algn="ctr">
                        <a:lnSpc>
                          <a:spcPct val="100000"/>
                        </a:lnSpc>
                        <a:spcBef>
                          <a:spcPts val="0"/>
                        </a:spcBef>
                        <a:spcAft>
                          <a:spcPts val="0"/>
                        </a:spcAft>
                        <a:buNone/>
                      </a:pPr>
                      <a:r>
                        <a:rPr lang="en-US">
                          <a:solidFill>
                            <a:srgbClr val="FFFFFF"/>
                          </a:solidFill>
                        </a:rPr>
                        <a:t>Kernel </a:t>
                      </a:r>
                      <a:r>
                        <a:rPr lang="en-US">
                          <a:solidFill>
                            <a:srgbClr val="FFFFFF"/>
                          </a:solidFill>
                        </a:rPr>
                        <a:t>Size</a:t>
                      </a:r>
                    </a:p>
                  </a:txBody>
                  <a:tcPr marT="91425" marB="91425" marR="91425" marL="91425"/>
                </a:tc>
                <a:tc>
                  <a:txBody>
                    <a:bodyPr>
                      <a:noAutofit/>
                    </a:bodyPr>
                    <a:lstStyle/>
                    <a:p>
                      <a:pPr indent="0" lvl="0" marL="0" algn="ctr">
                        <a:spcBef>
                          <a:spcPts val="0"/>
                        </a:spcBef>
                        <a:buNone/>
                      </a:pPr>
                      <a:r>
                        <a:rPr lang="en-US">
                          <a:solidFill>
                            <a:srgbClr val="FFFFFF"/>
                          </a:solidFill>
                        </a:rPr>
                        <a:t>5 x 5</a:t>
                      </a:r>
                    </a:p>
                  </a:txBody>
                  <a:tcPr marT="91425" marB="91425" marR="91425" marL="91425"/>
                </a:tc>
                <a:tc>
                  <a:txBody>
                    <a:bodyPr>
                      <a:noAutofit/>
                    </a:bodyPr>
                    <a:lstStyle/>
                    <a:p>
                      <a:pPr indent="0" lvl="0" marL="0" algn="ctr">
                        <a:spcBef>
                          <a:spcPts val="0"/>
                        </a:spcBef>
                        <a:buNone/>
                      </a:pPr>
                      <a:r>
                        <a:rPr lang="en-US">
                          <a:solidFill>
                            <a:srgbClr val="FFFFFF"/>
                          </a:solidFill>
                        </a:rPr>
                        <a:t>3 x 3</a:t>
                      </a:r>
                    </a:p>
                  </a:txBody>
                  <a:tcPr marT="91425" marB="91425" marR="91425" marL="91425"/>
                </a:tc>
                <a:tc>
                  <a:txBody>
                    <a:bodyPr>
                      <a:noAutofit/>
                    </a:bodyPr>
                    <a:lstStyle/>
                    <a:p>
                      <a:pPr indent="0" lvl="0" marL="0" algn="ctr">
                        <a:spcBef>
                          <a:spcPts val="0"/>
                        </a:spcBef>
                        <a:buNone/>
                      </a:pPr>
                      <a:r>
                        <a:rPr lang="en-US">
                          <a:solidFill>
                            <a:srgbClr val="FFFFFF"/>
                          </a:solidFill>
                        </a:rPr>
                        <a:t>1 x1 / 3 x 3 / 5 x 5</a:t>
                      </a:r>
                    </a:p>
                  </a:txBody>
                  <a:tcPr marT="91425" marB="91425" marR="91425" marL="91425"/>
                </a:tc>
              </a:tr>
              <a:tr h="562225">
                <a:tc>
                  <a:txBody>
                    <a:bodyPr>
                      <a:noAutofit/>
                    </a:bodyPr>
                    <a:lstStyle/>
                    <a:p>
                      <a:pPr indent="0" lvl="0" marL="0">
                        <a:spcBef>
                          <a:spcPts val="0"/>
                        </a:spcBef>
                        <a:buNone/>
                      </a:pPr>
                      <a:r>
                        <a:rPr lang="en-US">
                          <a:solidFill>
                            <a:srgbClr val="FFFFFF"/>
                          </a:solidFill>
                        </a:rPr>
                        <a:t>Number of Layers</a:t>
                      </a:r>
                    </a:p>
                  </a:txBody>
                  <a:tcPr marT="91425" marB="91425" marR="91425" marL="91425"/>
                </a:tc>
                <a:tc>
                  <a:txBody>
                    <a:bodyPr>
                      <a:noAutofit/>
                    </a:bodyPr>
                    <a:lstStyle/>
                    <a:p>
                      <a:pPr indent="0" lvl="0" marL="0" algn="ctr">
                        <a:spcBef>
                          <a:spcPts val="0"/>
                        </a:spcBef>
                        <a:buNone/>
                      </a:pPr>
                      <a:r>
                        <a:rPr lang="en-US">
                          <a:solidFill>
                            <a:srgbClr val="FFFFFF"/>
                          </a:solidFill>
                        </a:rPr>
                        <a:t>7</a:t>
                      </a:r>
                    </a:p>
                  </a:txBody>
                  <a:tcPr marT="91425" marB="91425" marR="91425" marL="91425"/>
                </a:tc>
                <a:tc>
                  <a:txBody>
                    <a:bodyPr>
                      <a:noAutofit/>
                    </a:bodyPr>
                    <a:lstStyle/>
                    <a:p>
                      <a:pPr indent="0" lvl="0" marL="0" algn="ctr">
                        <a:spcBef>
                          <a:spcPts val="0"/>
                        </a:spcBef>
                        <a:buNone/>
                      </a:pPr>
                      <a:r>
                        <a:rPr lang="en-US">
                          <a:solidFill>
                            <a:srgbClr val="FFFFFF"/>
                          </a:solidFill>
                        </a:rPr>
                        <a:t>16 </a:t>
                      </a:r>
                    </a:p>
                  </a:txBody>
                  <a:tcPr marT="91425" marB="91425" marR="91425" marL="91425"/>
                </a:tc>
                <a:tc>
                  <a:txBody>
                    <a:bodyPr>
                      <a:noAutofit/>
                    </a:bodyPr>
                    <a:lstStyle/>
                    <a:p>
                      <a:pPr indent="0" lvl="0" marL="0" algn="ctr">
                        <a:spcBef>
                          <a:spcPts val="0"/>
                        </a:spcBef>
                        <a:buNone/>
                      </a:pPr>
                      <a:r>
                        <a:rPr lang="en-US">
                          <a:solidFill>
                            <a:srgbClr val="FFFFFF"/>
                          </a:solidFill>
                        </a:rPr>
                        <a:t>48</a:t>
                      </a:r>
                    </a:p>
                  </a:txBody>
                  <a:tcPr marT="91425" marB="91425" marR="91425" marL="91425"/>
                </a:tc>
              </a:tr>
              <a:tr h="562225">
                <a:tc>
                  <a:txBody>
                    <a:bodyPr>
                      <a:noAutofit/>
                    </a:bodyPr>
                    <a:lstStyle/>
                    <a:p>
                      <a:pPr indent="0" lvl="0" marL="0" algn="ctr">
                        <a:spcBef>
                          <a:spcPts val="0"/>
                        </a:spcBef>
                        <a:buNone/>
                      </a:pPr>
                      <a:r>
                        <a:rPr lang="en-US">
                          <a:solidFill>
                            <a:srgbClr val="FFFFFF"/>
                          </a:solidFill>
                        </a:rPr>
                        <a:t>Training Time</a:t>
                      </a:r>
                    </a:p>
                  </a:txBody>
                  <a:tcPr marT="91425" marB="91425" marR="91425" marL="91425"/>
                </a:tc>
                <a:tc>
                  <a:txBody>
                    <a:bodyPr>
                      <a:noAutofit/>
                    </a:bodyPr>
                    <a:lstStyle/>
                    <a:p>
                      <a:pPr indent="0" lvl="0" marL="0" algn="ctr">
                        <a:spcBef>
                          <a:spcPts val="0"/>
                        </a:spcBef>
                        <a:buNone/>
                      </a:pPr>
                      <a:r>
                        <a:rPr lang="en-US">
                          <a:solidFill>
                            <a:srgbClr val="FFFFFF"/>
                          </a:solidFill>
                        </a:rPr>
                        <a:t>3 hrs</a:t>
                      </a:r>
                    </a:p>
                  </a:txBody>
                  <a:tcPr marT="91425" marB="91425" marR="91425" marL="91425"/>
                </a:tc>
                <a:tc>
                  <a:txBody>
                    <a:bodyPr>
                      <a:noAutofit/>
                    </a:bodyPr>
                    <a:lstStyle/>
                    <a:p>
                      <a:pPr indent="0" lvl="0" marL="0" algn="ctr">
                        <a:spcBef>
                          <a:spcPts val="0"/>
                        </a:spcBef>
                        <a:buNone/>
                      </a:pPr>
                      <a:r>
                        <a:rPr lang="en-US">
                          <a:solidFill>
                            <a:srgbClr val="FFFFFF"/>
                          </a:solidFill>
                        </a:rPr>
                        <a:t>6 hrs</a:t>
                      </a:r>
                    </a:p>
                  </a:txBody>
                  <a:tcPr marT="91425" marB="91425" marR="91425" marL="91425"/>
                </a:tc>
                <a:tc>
                  <a:txBody>
                    <a:bodyPr>
                      <a:noAutofit/>
                    </a:bodyPr>
                    <a:lstStyle/>
                    <a:p>
                      <a:pPr indent="0" lvl="0" marL="0" algn="ctr">
                        <a:spcBef>
                          <a:spcPts val="0"/>
                        </a:spcBef>
                        <a:buNone/>
                      </a:pPr>
                      <a:r>
                        <a:rPr lang="en-US">
                          <a:solidFill>
                            <a:srgbClr val="FFFFFF"/>
                          </a:solidFill>
                        </a:rPr>
                        <a:t>2 hrs</a:t>
                      </a:r>
                    </a:p>
                  </a:txBody>
                  <a:tcPr marT="91425" marB="91425" marR="91425" marL="91425"/>
                </a:tc>
              </a:tr>
              <a:tr h="562225">
                <a:tc>
                  <a:txBody>
                    <a:bodyPr>
                      <a:noAutofit/>
                    </a:bodyPr>
                    <a:lstStyle/>
                    <a:p>
                      <a:pPr indent="0" lvl="0" marL="0" algn="ctr">
                        <a:spcBef>
                          <a:spcPts val="0"/>
                        </a:spcBef>
                        <a:buNone/>
                      </a:pPr>
                      <a:r>
                        <a:rPr lang="en-US">
                          <a:solidFill>
                            <a:srgbClr val="FFFFFF"/>
                          </a:solidFill>
                        </a:rPr>
                        <a:t>Kaggle Score</a:t>
                      </a:r>
                    </a:p>
                    <a:p>
                      <a:pPr indent="0" lvl="0" marL="0" rtl="0" algn="ctr">
                        <a:spcBef>
                          <a:spcPts val="0"/>
                        </a:spcBef>
                        <a:buNone/>
                      </a:pPr>
                      <a:r>
                        <a:rPr lang="en-US">
                          <a:solidFill>
                            <a:srgbClr val="FFFFFF"/>
                          </a:solidFill>
                        </a:rPr>
                        <a:t>(Log Loss)</a:t>
                      </a:r>
                    </a:p>
                  </a:txBody>
                  <a:tcPr marT="91425" marB="91425" marR="91425" marL="91425"/>
                </a:tc>
                <a:tc>
                  <a:txBody>
                    <a:bodyPr>
                      <a:noAutofit/>
                    </a:bodyPr>
                    <a:lstStyle/>
                    <a:p>
                      <a:pPr indent="0" lvl="0" marL="0" algn="ctr">
                        <a:spcBef>
                          <a:spcPts val="0"/>
                        </a:spcBef>
                        <a:buNone/>
                      </a:pPr>
                      <a:r>
                        <a:rPr lang="en-US">
                          <a:solidFill>
                            <a:srgbClr val="FFFFFF"/>
                          </a:solidFill>
                        </a:rPr>
                        <a:t>0.32081</a:t>
                      </a:r>
                    </a:p>
                  </a:txBody>
                  <a:tcPr marT="91425" marB="91425" marR="91425" marL="91425"/>
                </a:tc>
                <a:tc>
                  <a:txBody>
                    <a:bodyPr>
                      <a:noAutofit/>
                    </a:bodyPr>
                    <a:lstStyle/>
                    <a:p>
                      <a:pPr indent="-69850" lvl="0" marL="0" rtl="0" algn="ctr">
                        <a:spcBef>
                          <a:spcPts val="0"/>
                        </a:spcBef>
                        <a:buClr>
                          <a:schemeClr val="dk1"/>
                        </a:buClr>
                        <a:buSzPts val="1100"/>
                        <a:buFont typeface="Arial"/>
                        <a:buNone/>
                      </a:pPr>
                      <a:r>
                        <a:rPr lang="en-US">
                          <a:solidFill>
                            <a:srgbClr val="FFFFFF"/>
                          </a:solidFill>
                        </a:rPr>
                        <a:t>0.05285</a:t>
                      </a:r>
                    </a:p>
                  </a:txBody>
                  <a:tcPr marT="91425" marB="91425" marR="91425" marL="91425"/>
                </a:tc>
                <a:tc>
                  <a:txBody>
                    <a:bodyPr>
                      <a:noAutofit/>
                    </a:bodyPr>
                    <a:lstStyle/>
                    <a:p>
                      <a:pPr indent="0" lvl="0" marL="0" algn="ctr">
                        <a:spcBef>
                          <a:spcPts val="0"/>
                        </a:spcBef>
                        <a:buNone/>
                      </a:pPr>
                      <a:r>
                        <a:rPr lang="en-US">
                          <a:solidFill>
                            <a:srgbClr val="FFFFFF"/>
                          </a:solidFill>
                        </a:rPr>
                        <a:t>0.05117</a:t>
                      </a:r>
                    </a:p>
                  </a:txBody>
                  <a:tcPr marT="91425" marB="91425" marR="91425" marL="91425"/>
                </a:tc>
              </a:tr>
              <a:tr h="562225">
                <a:tc>
                  <a:txBody>
                    <a:bodyPr>
                      <a:noAutofit/>
                    </a:bodyPr>
                    <a:lstStyle/>
                    <a:p>
                      <a:pPr indent="0" lvl="0" marL="0" rtl="0" algn="ctr">
                        <a:spcBef>
                          <a:spcPts val="0"/>
                        </a:spcBef>
                        <a:buNone/>
                      </a:pPr>
                      <a:r>
                        <a:rPr lang="en-US">
                          <a:solidFill>
                            <a:srgbClr val="FFFFFF"/>
                          </a:solidFill>
                        </a:rPr>
                        <a:t>Kaggle Rank</a:t>
                      </a:r>
                    </a:p>
                  </a:txBody>
                  <a:tcPr marT="91425" marB="91425" marR="91425" marL="91425"/>
                </a:tc>
                <a:tc>
                  <a:txBody>
                    <a:bodyPr>
                      <a:noAutofit/>
                    </a:bodyPr>
                    <a:lstStyle/>
                    <a:p>
                      <a:pPr indent="0" lvl="0" marL="0" rtl="0" algn="ctr">
                        <a:spcBef>
                          <a:spcPts val="0"/>
                        </a:spcBef>
                        <a:buNone/>
                      </a:pPr>
                      <a:r>
                        <a:rPr lang="en-US">
                          <a:solidFill>
                            <a:srgbClr val="FFFFFF"/>
                          </a:solidFill>
                        </a:rPr>
                        <a:t>65%</a:t>
                      </a:r>
                    </a:p>
                  </a:txBody>
                  <a:tcPr marT="91425" marB="91425" marR="91425" marL="91425"/>
                </a:tc>
                <a:tc>
                  <a:txBody>
                    <a:bodyPr>
                      <a:noAutofit/>
                    </a:bodyPr>
                    <a:lstStyle/>
                    <a:p>
                      <a:pPr indent="0" lvl="0" marL="0" rtl="0" algn="ctr">
                        <a:spcBef>
                          <a:spcPts val="0"/>
                        </a:spcBef>
                        <a:buNone/>
                      </a:pPr>
                      <a:r>
                        <a:rPr lang="en-US">
                          <a:solidFill>
                            <a:srgbClr val="FFFFFF"/>
                          </a:solidFill>
                        </a:rPr>
                        <a:t>6%</a:t>
                      </a:r>
                    </a:p>
                  </a:txBody>
                  <a:tcPr marT="91425" marB="91425" marR="91425" marL="91425"/>
                </a:tc>
                <a:tc>
                  <a:txBody>
                    <a:bodyPr>
                      <a:noAutofit/>
                    </a:bodyPr>
                    <a:lstStyle/>
                    <a:p>
                      <a:pPr indent="0" lvl="0" marL="0" algn="ctr">
                        <a:spcBef>
                          <a:spcPts val="0"/>
                        </a:spcBef>
                        <a:buNone/>
                      </a:pPr>
                      <a:r>
                        <a:rPr lang="en-US">
                          <a:solidFill>
                            <a:srgbClr val="FFFFFF"/>
                          </a:solidFill>
                        </a:rPr>
                        <a:t>5%</a:t>
                      </a:r>
                    </a:p>
                  </a:txBody>
                  <a:tcPr marT="91425" marB="91425" marR="91425" marL="91425"/>
                </a:tc>
              </a:tr>
            </a:tbl>
          </a:graphicData>
        </a:graphic>
      </p:graphicFrame>
      <p:sp>
        <p:nvSpPr>
          <p:cNvPr id="538" name="Shape 538"/>
          <p:cNvSpPr txBox="1"/>
          <p:nvPr/>
        </p:nvSpPr>
        <p:spPr>
          <a:xfrm>
            <a:off x="4350849" y="529777"/>
            <a:ext cx="1872300" cy="477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ctr">
              <a:spcBef>
                <a:spcPts val="0"/>
              </a:spcBef>
              <a:buNone/>
            </a:pPr>
            <a:r>
              <a:rPr b="1" lang="en-US" sz="1800">
                <a:solidFill>
                  <a:srgbClr val="FCC124"/>
                </a:solidFill>
              </a:rPr>
              <a:t>Conclusion</a:t>
            </a: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nvSpPr>
        <p:spPr>
          <a:xfrm>
            <a:off x="2629547" y="1401104"/>
            <a:ext cx="3103500" cy="10002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ctr">
              <a:spcBef>
                <a:spcPts val="0"/>
              </a:spcBef>
              <a:buNone/>
            </a:pPr>
            <a:r>
              <a:rPr b="1" lang="en-US" sz="4000">
                <a:solidFill>
                  <a:srgbClr val="FCC124"/>
                </a:solidFill>
                <a:latin typeface="Arial"/>
                <a:ea typeface="Arial"/>
                <a:cs typeface="Arial"/>
                <a:sym typeface="Arial"/>
              </a:rPr>
              <a:t>THANKS</a:t>
            </a:r>
          </a:p>
        </p:txBody>
      </p:sp>
      <p:sp>
        <p:nvSpPr>
          <p:cNvPr id="545" name="Shape 545"/>
          <p:cNvSpPr txBox="1"/>
          <p:nvPr/>
        </p:nvSpPr>
        <p:spPr>
          <a:xfrm>
            <a:off x="2755100" y="1985875"/>
            <a:ext cx="2852400" cy="5247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ctr">
              <a:spcBef>
                <a:spcPts val="0"/>
              </a:spcBef>
              <a:buNone/>
            </a:pPr>
            <a:r>
              <a:rPr b="1" lang="en-US" sz="2100">
                <a:solidFill>
                  <a:srgbClr val="FFFFFF"/>
                </a:solidFill>
                <a:latin typeface="Arial"/>
                <a:ea typeface="Arial"/>
                <a:cs typeface="Arial"/>
                <a:sym typeface="Arial"/>
              </a:rPr>
              <a:t>PLEASE ENJOY</a:t>
            </a:r>
          </a:p>
        </p:txBody>
      </p:sp>
      <p:sp>
        <p:nvSpPr>
          <p:cNvPr id="546" name="Shape 546"/>
          <p:cNvSpPr/>
          <p:nvPr/>
        </p:nvSpPr>
        <p:spPr>
          <a:xfrm>
            <a:off x="3114328" y="2708215"/>
            <a:ext cx="2133900" cy="3627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547" name="Shape 547"/>
          <p:cNvSpPr txBox="1"/>
          <p:nvPr/>
        </p:nvSpPr>
        <p:spPr>
          <a:xfrm>
            <a:off x="3114329" y="2758722"/>
            <a:ext cx="2133900" cy="2616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1100">
                <a:solidFill>
                  <a:srgbClr val="FFFFFF"/>
                </a:solidFill>
                <a:latin typeface="Arial"/>
                <a:ea typeface="Arial"/>
                <a:cs typeface="Arial"/>
                <a:sym typeface="Arial"/>
              </a:rPr>
              <a:t>PRESENTED BY GROUP7</a:t>
            </a:r>
          </a:p>
        </p:txBody>
      </p:sp>
      <p:sp>
        <p:nvSpPr>
          <p:cNvPr id="548" name="Shape 548"/>
          <p:cNvSpPr txBox="1"/>
          <p:nvPr/>
        </p:nvSpPr>
        <p:spPr>
          <a:xfrm>
            <a:off x="3671384" y="3134046"/>
            <a:ext cx="1019700" cy="8619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1000">
                <a:solidFill>
                  <a:schemeClr val="lt1"/>
                </a:solidFill>
                <a:latin typeface="Questrial"/>
                <a:ea typeface="Questrial"/>
                <a:cs typeface="Questrial"/>
                <a:sym typeface="Questrial"/>
              </a:rPr>
              <a:t>Chenyun Wu</a:t>
            </a:r>
          </a:p>
          <a:p>
            <a:pPr indent="0" lvl="0" marL="0" marR="0" rtl="0" algn="ctr">
              <a:spcBef>
                <a:spcPts val="0"/>
              </a:spcBef>
              <a:buNone/>
            </a:pPr>
            <a:r>
              <a:rPr lang="en-US" sz="1000">
                <a:solidFill>
                  <a:schemeClr val="lt1"/>
                </a:solidFill>
                <a:latin typeface="Questrial"/>
                <a:ea typeface="Questrial"/>
                <a:cs typeface="Questrial"/>
                <a:sym typeface="Questrial"/>
              </a:rPr>
              <a:t>Fan Gong</a:t>
            </a:r>
          </a:p>
          <a:p>
            <a:pPr indent="0" lvl="0" marL="0" marR="0" rtl="0" algn="ctr">
              <a:spcBef>
                <a:spcPts val="0"/>
              </a:spcBef>
              <a:buNone/>
            </a:pPr>
            <a:r>
              <a:rPr lang="en-US" sz="1000">
                <a:solidFill>
                  <a:schemeClr val="lt1"/>
                </a:solidFill>
                <a:latin typeface="Questrial"/>
                <a:ea typeface="Questrial"/>
                <a:cs typeface="Questrial"/>
                <a:sym typeface="Questrial"/>
              </a:rPr>
              <a:t>Hongjie Ren</a:t>
            </a:r>
          </a:p>
          <a:p>
            <a:pPr indent="0" lvl="0" marL="0" marR="0" rtl="0" algn="ctr">
              <a:spcBef>
                <a:spcPts val="0"/>
              </a:spcBef>
              <a:buNone/>
            </a:pPr>
            <a:r>
              <a:rPr lang="en-US" sz="1000">
                <a:solidFill>
                  <a:schemeClr val="lt1"/>
                </a:solidFill>
                <a:latin typeface="Questrial"/>
                <a:ea typeface="Questrial"/>
                <a:cs typeface="Questrial"/>
                <a:sym typeface="Questrial"/>
              </a:rPr>
              <a:t>Qihang Li</a:t>
            </a:r>
          </a:p>
          <a:p>
            <a:pPr indent="0" lvl="0" marL="0" marR="0" rtl="0" algn="ctr">
              <a:spcBef>
                <a:spcPts val="0"/>
              </a:spcBef>
              <a:buNone/>
            </a:pPr>
            <a:r>
              <a:rPr lang="en-US" sz="1000">
                <a:solidFill>
                  <a:schemeClr val="lt1"/>
                </a:solidFill>
                <a:latin typeface="Questrial"/>
                <a:ea typeface="Questrial"/>
                <a:cs typeface="Questrial"/>
                <a:sym typeface="Questrial"/>
              </a:rPr>
              <a:t>Yingbin Jiang</a:t>
            </a: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nvSpPr>
        <p:spPr>
          <a:xfrm>
            <a:off x="1418506" y="1422279"/>
            <a:ext cx="1970762"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CC124"/>
                </a:solidFill>
                <a:latin typeface="Arial"/>
                <a:ea typeface="Arial"/>
                <a:cs typeface="Arial"/>
                <a:sym typeface="Arial"/>
              </a:rPr>
              <a:t>PART 1</a:t>
            </a:r>
          </a:p>
        </p:txBody>
      </p:sp>
      <p:sp>
        <p:nvSpPr>
          <p:cNvPr id="122" name="Shape 122"/>
          <p:cNvSpPr txBox="1"/>
          <p:nvPr/>
        </p:nvSpPr>
        <p:spPr>
          <a:xfrm>
            <a:off x="3389268" y="1421254"/>
            <a:ext cx="4115229"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FFFFF"/>
                </a:solidFill>
                <a:latin typeface="Arial"/>
                <a:ea typeface="Arial"/>
                <a:cs typeface="Arial"/>
                <a:sym typeface="Arial"/>
              </a:rPr>
              <a:t>INTRODUCTION</a:t>
            </a:r>
          </a:p>
        </p:txBody>
      </p:sp>
      <p:sp>
        <p:nvSpPr>
          <p:cNvPr id="123" name="Shape 123"/>
          <p:cNvSpPr/>
          <p:nvPr/>
        </p:nvSpPr>
        <p:spPr>
          <a:xfrm>
            <a:off x="1542213" y="2305076"/>
            <a:ext cx="4639747" cy="604659"/>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rPr lang="en-US" sz="1800">
                <a:latin typeface="Questrial"/>
                <a:ea typeface="Questrial"/>
                <a:cs typeface="Questrial"/>
                <a:sym typeface="Questrial"/>
              </a:rPr>
              <a:t>Brief Intro</a:t>
            </a: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grpSp>
        <p:nvGrpSpPr>
          <p:cNvPr id="128" name="Shape 128"/>
          <p:cNvGrpSpPr/>
          <p:nvPr/>
        </p:nvGrpSpPr>
        <p:grpSpPr>
          <a:xfrm>
            <a:off x="76387" y="93268"/>
            <a:ext cx="2664512" cy="436516"/>
            <a:chOff x="1576591" y="136620"/>
            <a:chExt cx="2664512" cy="436516"/>
          </a:xfrm>
        </p:grpSpPr>
        <p:sp>
          <p:nvSpPr>
            <p:cNvPr id="129" name="Shape 129"/>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130" name="Shape 130"/>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131" name="Shape 131"/>
          <p:cNvGrpSpPr/>
          <p:nvPr/>
        </p:nvGrpSpPr>
        <p:grpSpPr>
          <a:xfrm>
            <a:off x="5177081" y="2465280"/>
            <a:ext cx="4424042" cy="2737382"/>
            <a:chOff x="4625790" y="-587464"/>
            <a:chExt cx="5034758" cy="3198250"/>
          </a:xfrm>
        </p:grpSpPr>
        <p:pic>
          <p:nvPicPr>
            <p:cNvPr id="132" name="Shape 132"/>
            <p:cNvPicPr preferRelativeResize="0"/>
            <p:nvPr/>
          </p:nvPicPr>
          <p:blipFill rotWithShape="1">
            <a:blip r:embed="rId3">
              <a:alphaModFix/>
            </a:blip>
            <a:srcRect b="0" l="0" r="0" t="0"/>
            <a:stretch/>
          </p:blipFill>
          <p:spPr>
            <a:xfrm>
              <a:off x="4625790" y="-587464"/>
              <a:ext cx="5034758" cy="3110362"/>
            </a:xfrm>
            <a:prstGeom prst="rect">
              <a:avLst/>
            </a:prstGeom>
            <a:noFill/>
            <a:ln>
              <a:noFill/>
            </a:ln>
          </p:spPr>
        </p:pic>
        <p:pic>
          <p:nvPicPr>
            <p:cNvPr id="133" name="Shape 133"/>
            <p:cNvPicPr preferRelativeResize="0"/>
            <p:nvPr/>
          </p:nvPicPr>
          <p:blipFill rotWithShape="1">
            <a:blip r:embed="rId4">
              <a:alphaModFix/>
            </a:blip>
            <a:srcRect b="0" l="0" r="42590" t="0"/>
            <a:stretch/>
          </p:blipFill>
          <p:spPr>
            <a:xfrm>
              <a:off x="4701614" y="-245049"/>
              <a:ext cx="2653928" cy="2855835"/>
            </a:xfrm>
            <a:prstGeom prst="rect">
              <a:avLst/>
            </a:prstGeom>
            <a:noFill/>
            <a:ln>
              <a:noFill/>
            </a:ln>
          </p:spPr>
        </p:pic>
      </p:grpSp>
      <p:grpSp>
        <p:nvGrpSpPr>
          <p:cNvPr id="134" name="Shape 134"/>
          <p:cNvGrpSpPr/>
          <p:nvPr/>
        </p:nvGrpSpPr>
        <p:grpSpPr>
          <a:xfrm>
            <a:off x="2528046" y="700018"/>
            <a:ext cx="5115036" cy="852541"/>
            <a:chOff x="2901204" y="573936"/>
            <a:chExt cx="5115036" cy="852541"/>
          </a:xfrm>
        </p:grpSpPr>
        <p:sp>
          <p:nvSpPr>
            <p:cNvPr id="135" name="Shape 135"/>
            <p:cNvSpPr txBox="1"/>
            <p:nvPr/>
          </p:nvSpPr>
          <p:spPr>
            <a:xfrm>
              <a:off x="2978736" y="573936"/>
              <a:ext cx="5037504" cy="852541"/>
            </a:xfrm>
            <a:prstGeom prst="rect">
              <a:avLst/>
            </a:prstGeom>
            <a:noFill/>
            <a:ln>
              <a:noFill/>
            </a:ln>
          </p:spPr>
          <p:txBody>
            <a:bodyPr anchorCtr="0" anchor="t" bIns="45700" lIns="91425" rIns="91425" wrap="square" tIns="45700">
              <a:noAutofit/>
            </a:bodyPr>
            <a:lstStyle/>
            <a:p>
              <a:pPr indent="0" lvl="0" marL="0" marR="0" rtl="0" algn="l">
                <a:lnSpc>
                  <a:spcPct val="130000"/>
                </a:lnSpc>
                <a:spcBef>
                  <a:spcPts val="0"/>
                </a:spcBef>
                <a:buNone/>
              </a:pPr>
              <a:r>
                <a:rPr lang="en-US" sz="1400">
                  <a:solidFill>
                    <a:schemeClr val="lt1"/>
                  </a:solidFill>
                  <a:latin typeface="Questrial"/>
                  <a:ea typeface="Questrial"/>
                  <a:cs typeface="Questrial"/>
                  <a:sym typeface="Questrial"/>
                </a:rPr>
                <a:t>KAGGLE Competition:</a:t>
              </a:r>
            </a:p>
            <a:p>
              <a:pPr indent="0" lvl="0" marL="0" marR="0" rtl="0" algn="l">
                <a:lnSpc>
                  <a:spcPct val="130000"/>
                </a:lnSpc>
                <a:spcBef>
                  <a:spcPts val="0"/>
                </a:spcBef>
                <a:buNone/>
              </a:pPr>
              <a:r>
                <a:rPr lang="en-US" sz="1200">
                  <a:solidFill>
                    <a:schemeClr val="lt1"/>
                  </a:solidFill>
                  <a:latin typeface="Questrial"/>
                  <a:ea typeface="Questrial"/>
                  <a:cs typeface="Questrial"/>
                  <a:sym typeface="Questrial"/>
                </a:rPr>
                <a:t>Play Ground Competition</a:t>
              </a:r>
            </a:p>
            <a:p>
              <a:pPr indent="0" lvl="0" marL="0" marR="0" rtl="0" algn="l">
                <a:lnSpc>
                  <a:spcPct val="130000"/>
                </a:lnSpc>
                <a:spcBef>
                  <a:spcPts val="0"/>
                </a:spcBef>
                <a:buNone/>
              </a:pPr>
              <a:r>
                <a:rPr lang="en-US" sz="1200">
                  <a:solidFill>
                    <a:schemeClr val="lt1"/>
                  </a:solidFill>
                  <a:latin typeface="Questrial"/>
                  <a:ea typeface="Questrial"/>
                  <a:cs typeface="Questrial"/>
                  <a:sym typeface="Questrial"/>
                </a:rPr>
                <a:t>https://www.kaggle.com/c/dogs-vs-cats-redux-kernels-edition</a:t>
              </a:r>
            </a:p>
          </p:txBody>
        </p:sp>
        <p:sp>
          <p:nvSpPr>
            <p:cNvPr id="136" name="Shape 136"/>
            <p:cNvSpPr/>
            <p:nvPr/>
          </p:nvSpPr>
          <p:spPr>
            <a:xfrm>
              <a:off x="2901204" y="653748"/>
              <a:ext cx="65901" cy="558361"/>
            </a:xfrm>
            <a:prstGeom prst="rect">
              <a:avLst/>
            </a:prstGeom>
            <a:solidFill>
              <a:srgbClr val="FCC124"/>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grpSp>
      <p:grpSp>
        <p:nvGrpSpPr>
          <p:cNvPr id="137" name="Shape 137"/>
          <p:cNvGrpSpPr/>
          <p:nvPr/>
        </p:nvGrpSpPr>
        <p:grpSpPr>
          <a:xfrm>
            <a:off x="2528046" y="1735839"/>
            <a:ext cx="5115036" cy="1092607"/>
            <a:chOff x="2901204" y="1603808"/>
            <a:chExt cx="5115036" cy="1092607"/>
          </a:xfrm>
        </p:grpSpPr>
        <p:sp>
          <p:nvSpPr>
            <p:cNvPr id="138" name="Shape 138"/>
            <p:cNvSpPr txBox="1"/>
            <p:nvPr/>
          </p:nvSpPr>
          <p:spPr>
            <a:xfrm>
              <a:off x="2978736" y="1603808"/>
              <a:ext cx="5037504" cy="1092607"/>
            </a:xfrm>
            <a:prstGeom prst="rect">
              <a:avLst/>
            </a:prstGeom>
            <a:noFill/>
            <a:ln>
              <a:noFill/>
            </a:ln>
          </p:spPr>
          <p:txBody>
            <a:bodyPr anchorCtr="0" anchor="t" bIns="45700" lIns="91425" rIns="91425" wrap="square" tIns="45700">
              <a:noAutofit/>
            </a:bodyPr>
            <a:lstStyle/>
            <a:p>
              <a:pPr indent="0" lvl="0" marL="0" marR="0" rtl="0" algn="l">
                <a:lnSpc>
                  <a:spcPct val="130000"/>
                </a:lnSpc>
                <a:spcBef>
                  <a:spcPts val="0"/>
                </a:spcBef>
                <a:buNone/>
              </a:pPr>
              <a:r>
                <a:rPr lang="en-US" sz="1400">
                  <a:solidFill>
                    <a:srgbClr val="FFFFFF"/>
                  </a:solidFill>
                  <a:latin typeface="Questrial"/>
                  <a:ea typeface="Questrial"/>
                  <a:cs typeface="Questrial"/>
                  <a:sym typeface="Questrial"/>
                </a:rPr>
                <a:t>Dataset:</a:t>
              </a:r>
            </a:p>
            <a:p>
              <a:pPr indent="-228600" lvl="0" marL="228600" marR="0" rtl="0" algn="l">
                <a:lnSpc>
                  <a:spcPct val="130000"/>
                </a:lnSpc>
                <a:spcBef>
                  <a:spcPts val="0"/>
                </a:spcBef>
                <a:buClr>
                  <a:srgbClr val="FFFFFF"/>
                </a:buClr>
                <a:buSzPts val="1200"/>
                <a:buFont typeface="Questrial"/>
                <a:buAutoNum type="arabicPeriod"/>
              </a:pPr>
              <a:r>
                <a:rPr lang="en-US" sz="1200">
                  <a:solidFill>
                    <a:srgbClr val="FFFFFF"/>
                  </a:solidFill>
                  <a:latin typeface="Questrial"/>
                  <a:ea typeface="Questrial"/>
                  <a:cs typeface="Questrial"/>
                  <a:sym typeface="Questrial"/>
                </a:rPr>
                <a:t>Overall 25,000 Train images with labels</a:t>
              </a:r>
            </a:p>
            <a:p>
              <a:pPr indent="-228600" lvl="0" marL="228600" marR="0" rtl="0" algn="l">
                <a:lnSpc>
                  <a:spcPct val="130000"/>
                </a:lnSpc>
                <a:spcBef>
                  <a:spcPts val="0"/>
                </a:spcBef>
                <a:buClr>
                  <a:srgbClr val="FFFFFF"/>
                </a:buClr>
                <a:buSzPts val="1200"/>
                <a:buFont typeface="Questrial"/>
                <a:buAutoNum type="arabicPeriod"/>
              </a:pPr>
              <a:r>
                <a:rPr lang="en-US" sz="1200">
                  <a:solidFill>
                    <a:srgbClr val="FFFFFF"/>
                  </a:solidFill>
                  <a:latin typeface="Questrial"/>
                  <a:ea typeface="Questrial"/>
                  <a:cs typeface="Questrial"/>
                  <a:sym typeface="Questrial"/>
                </a:rPr>
                <a:t>Overall 12,500 Test images without labels</a:t>
              </a:r>
            </a:p>
            <a:p>
              <a:pPr indent="0" lvl="0" marL="0" marR="0" rtl="0" algn="l">
                <a:lnSpc>
                  <a:spcPct val="130000"/>
                </a:lnSpc>
                <a:spcBef>
                  <a:spcPts val="0"/>
                </a:spcBef>
                <a:buNone/>
              </a:pPr>
              <a:r>
                <a:t/>
              </a:r>
              <a:endParaRPr sz="1200">
                <a:solidFill>
                  <a:srgbClr val="FFFFFF"/>
                </a:solidFill>
                <a:latin typeface="Questrial"/>
                <a:ea typeface="Questrial"/>
                <a:cs typeface="Questrial"/>
                <a:sym typeface="Questrial"/>
              </a:endParaRPr>
            </a:p>
          </p:txBody>
        </p:sp>
        <p:sp>
          <p:nvSpPr>
            <p:cNvPr id="139" name="Shape 139"/>
            <p:cNvSpPr/>
            <p:nvPr/>
          </p:nvSpPr>
          <p:spPr>
            <a:xfrm>
              <a:off x="2901204" y="1681669"/>
              <a:ext cx="65901" cy="558361"/>
            </a:xfrm>
            <a:prstGeom prst="rect">
              <a:avLst/>
            </a:prstGeom>
            <a:solidFill>
              <a:srgbClr val="FCC124"/>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grpSp>
      <p:grpSp>
        <p:nvGrpSpPr>
          <p:cNvPr id="140" name="Shape 140"/>
          <p:cNvGrpSpPr/>
          <p:nvPr/>
        </p:nvGrpSpPr>
        <p:grpSpPr>
          <a:xfrm>
            <a:off x="2528046" y="2987213"/>
            <a:ext cx="5115036" cy="1092607"/>
            <a:chOff x="2901204" y="3663553"/>
            <a:chExt cx="5115036" cy="1092607"/>
          </a:xfrm>
        </p:grpSpPr>
        <p:sp>
          <p:nvSpPr>
            <p:cNvPr id="141" name="Shape 141"/>
            <p:cNvSpPr txBox="1"/>
            <p:nvPr/>
          </p:nvSpPr>
          <p:spPr>
            <a:xfrm>
              <a:off x="2978736" y="3663553"/>
              <a:ext cx="5037504" cy="1092607"/>
            </a:xfrm>
            <a:prstGeom prst="rect">
              <a:avLst/>
            </a:prstGeom>
            <a:noFill/>
            <a:ln>
              <a:noFill/>
            </a:ln>
          </p:spPr>
          <p:txBody>
            <a:bodyPr anchorCtr="0" anchor="t" bIns="45700" lIns="91425" rIns="91425" wrap="square" tIns="45700">
              <a:noAutofit/>
            </a:bodyPr>
            <a:lstStyle/>
            <a:p>
              <a:pPr indent="0" lvl="0" marL="0" marR="0" rtl="0" algn="l">
                <a:lnSpc>
                  <a:spcPct val="130000"/>
                </a:lnSpc>
                <a:spcBef>
                  <a:spcPts val="0"/>
                </a:spcBef>
                <a:buNone/>
              </a:pPr>
              <a:r>
                <a:rPr lang="en-US" sz="1400">
                  <a:solidFill>
                    <a:srgbClr val="FFFFFF"/>
                  </a:solidFill>
                  <a:latin typeface="Questrial"/>
                  <a:ea typeface="Questrial"/>
                  <a:cs typeface="Questrial"/>
                  <a:sym typeface="Questrial"/>
                </a:rPr>
                <a:t>Model Implemented:</a:t>
              </a:r>
            </a:p>
            <a:p>
              <a:pPr indent="-228600" lvl="0" marL="228600" marR="0" rtl="0" algn="l">
                <a:lnSpc>
                  <a:spcPct val="130000"/>
                </a:lnSpc>
                <a:spcBef>
                  <a:spcPts val="0"/>
                </a:spcBef>
                <a:buClr>
                  <a:srgbClr val="FFFFFF"/>
                </a:buClr>
                <a:buSzPts val="1200"/>
                <a:buFont typeface="Questrial"/>
                <a:buAutoNum type="arabicPeriod"/>
              </a:pPr>
              <a:r>
                <a:rPr lang="en-US" sz="1200">
                  <a:solidFill>
                    <a:srgbClr val="FFFFFF"/>
                  </a:solidFill>
                  <a:latin typeface="Questrial"/>
                  <a:ea typeface="Questrial"/>
                  <a:cs typeface="Questrial"/>
                  <a:sym typeface="Questrial"/>
                </a:rPr>
                <a:t>Cifar 10</a:t>
              </a:r>
            </a:p>
            <a:p>
              <a:pPr indent="-228600" lvl="0" marL="228600" marR="0" rtl="0" algn="l">
                <a:lnSpc>
                  <a:spcPct val="130000"/>
                </a:lnSpc>
                <a:spcBef>
                  <a:spcPts val="0"/>
                </a:spcBef>
                <a:buClr>
                  <a:srgbClr val="FFFFFF"/>
                </a:buClr>
                <a:buSzPts val="1200"/>
                <a:buFont typeface="Questrial"/>
                <a:buAutoNum type="arabicPeriod"/>
              </a:pPr>
              <a:r>
                <a:rPr lang="en-US" sz="1200">
                  <a:solidFill>
                    <a:srgbClr val="FFFFFF"/>
                  </a:solidFill>
                  <a:latin typeface="Questrial"/>
                  <a:ea typeface="Questrial"/>
                  <a:cs typeface="Questrial"/>
                  <a:sym typeface="Questrial"/>
                </a:rPr>
                <a:t>VGG-16 </a:t>
              </a:r>
            </a:p>
            <a:p>
              <a:pPr indent="-228600" lvl="0" marL="228600" marR="0" rtl="0" algn="l">
                <a:lnSpc>
                  <a:spcPct val="130000"/>
                </a:lnSpc>
                <a:spcBef>
                  <a:spcPts val="0"/>
                </a:spcBef>
                <a:buClr>
                  <a:srgbClr val="FFFFFF"/>
                </a:buClr>
                <a:buSzPts val="1200"/>
                <a:buFont typeface="Questrial"/>
                <a:buAutoNum type="arabicPeriod"/>
              </a:pPr>
              <a:r>
                <a:rPr lang="en-US" sz="1200">
                  <a:solidFill>
                    <a:srgbClr val="FFFFFF"/>
                  </a:solidFill>
                  <a:latin typeface="Questrial"/>
                  <a:ea typeface="Questrial"/>
                  <a:cs typeface="Questrial"/>
                  <a:sym typeface="Questrial"/>
                </a:rPr>
                <a:t>Inception-V3</a:t>
              </a:r>
            </a:p>
          </p:txBody>
        </p:sp>
        <p:sp>
          <p:nvSpPr>
            <p:cNvPr id="142" name="Shape 142"/>
            <p:cNvSpPr/>
            <p:nvPr/>
          </p:nvSpPr>
          <p:spPr>
            <a:xfrm>
              <a:off x="2901204" y="3741413"/>
              <a:ext cx="65901" cy="558361"/>
            </a:xfrm>
            <a:prstGeom prst="rect">
              <a:avLst/>
            </a:prstGeom>
            <a:solidFill>
              <a:srgbClr val="FCC124"/>
            </a:solidFill>
            <a:ln>
              <a:noFill/>
            </a:ln>
          </p:spPr>
          <p:txBody>
            <a:bodyPr anchorCtr="0" anchor="ctr" bIns="45700" lIns="91425" rIns="91425" wrap="square" tIns="45700">
              <a:noAutofit/>
            </a:bodyPr>
            <a:lstStyle/>
            <a:p>
              <a:pPr indent="0" lvl="0" marL="0" marR="0" rtl="0" algn="ctr">
                <a:spcBef>
                  <a:spcPts val="0"/>
                </a:spcBef>
                <a:buNone/>
              </a:pPr>
              <a:r>
                <a:t/>
              </a:r>
              <a:endParaRPr sz="1200">
                <a:solidFill>
                  <a:schemeClr val="lt1"/>
                </a:solidFill>
                <a:latin typeface="Questrial"/>
                <a:ea typeface="Questrial"/>
                <a:cs typeface="Questrial"/>
                <a:sym typeface="Questrial"/>
              </a:endParaRPr>
            </a:p>
          </p:txBody>
        </p:sp>
      </p:grpSp>
      <p:grpSp>
        <p:nvGrpSpPr>
          <p:cNvPr id="143" name="Shape 143"/>
          <p:cNvGrpSpPr/>
          <p:nvPr/>
        </p:nvGrpSpPr>
        <p:grpSpPr>
          <a:xfrm>
            <a:off x="-305747" y="1920063"/>
            <a:ext cx="1427045" cy="356400"/>
            <a:chOff x="0" y="937679"/>
            <a:chExt cx="1151400" cy="356400"/>
          </a:xfrm>
        </p:grpSpPr>
        <p:sp>
          <p:nvSpPr>
            <p:cNvPr id="144" name="Shape 144"/>
            <p:cNvSpPr/>
            <p:nvPr/>
          </p:nvSpPr>
          <p:spPr>
            <a:xfrm>
              <a:off x="0" y="937679"/>
              <a:ext cx="1151400" cy="356400"/>
            </a:xfrm>
            <a:prstGeom prst="rect">
              <a:avLst/>
            </a:prstGeom>
            <a:solidFill>
              <a:srgbClr val="FFFFFF">
                <a:alpha val="50980"/>
              </a:srgb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45" name="Shape 145"/>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endParaRPr>
            </a:p>
          </p:txBody>
        </p:sp>
      </p:grpSp>
      <p:grpSp>
        <p:nvGrpSpPr>
          <p:cNvPr id="146" name="Shape 146"/>
          <p:cNvGrpSpPr/>
          <p:nvPr/>
        </p:nvGrpSpPr>
        <p:grpSpPr>
          <a:xfrm>
            <a:off x="-123730" y="1486002"/>
            <a:ext cx="1427045" cy="455327"/>
            <a:chOff x="0" y="1377583"/>
            <a:chExt cx="1151400" cy="455327"/>
          </a:xfrm>
        </p:grpSpPr>
        <p:sp>
          <p:nvSpPr>
            <p:cNvPr id="147" name="Shape 147"/>
            <p:cNvSpPr/>
            <p:nvPr/>
          </p:nvSpPr>
          <p:spPr>
            <a:xfrm>
              <a:off x="0" y="1377583"/>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48" name="Shape 148"/>
            <p:cNvSpPr txBox="1"/>
            <p:nvPr/>
          </p:nvSpPr>
          <p:spPr>
            <a:xfrm>
              <a:off x="0" y="1432710"/>
              <a:ext cx="1151400" cy="400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a:p>
              <a:pPr indent="0" lvl="0" marL="0" marR="0" rtl="0" algn="r">
                <a:spcBef>
                  <a:spcPts val="0"/>
                </a:spcBef>
                <a:buNone/>
              </a:pPr>
              <a:r>
                <a:t/>
              </a:r>
              <a:endParaRPr b="1" sz="1000">
                <a:solidFill>
                  <a:srgbClr val="FFFFFF"/>
                </a:solidFill>
                <a:latin typeface="Arial"/>
                <a:ea typeface="Arial"/>
                <a:cs typeface="Arial"/>
                <a:sym typeface="Arial"/>
              </a:endParaRPr>
            </a:p>
          </p:txBody>
        </p:sp>
      </p:grpSp>
      <p:grpSp>
        <p:nvGrpSpPr>
          <p:cNvPr id="149" name="Shape 149"/>
          <p:cNvGrpSpPr/>
          <p:nvPr/>
        </p:nvGrpSpPr>
        <p:grpSpPr>
          <a:xfrm>
            <a:off x="-305747" y="2369080"/>
            <a:ext cx="1427045" cy="356400"/>
            <a:chOff x="0" y="1825991"/>
            <a:chExt cx="1151400" cy="356400"/>
          </a:xfrm>
        </p:grpSpPr>
        <p:sp>
          <p:nvSpPr>
            <p:cNvPr id="150" name="Shape 150"/>
            <p:cNvSpPr/>
            <p:nvPr/>
          </p:nvSpPr>
          <p:spPr>
            <a:xfrm>
              <a:off x="0" y="1825991"/>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51" name="Shape 151"/>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152" name="Shape 152"/>
          <p:cNvGrpSpPr/>
          <p:nvPr/>
        </p:nvGrpSpPr>
        <p:grpSpPr>
          <a:xfrm>
            <a:off x="-305747" y="2818070"/>
            <a:ext cx="1427045" cy="356400"/>
            <a:chOff x="0" y="2279893"/>
            <a:chExt cx="1151400" cy="356400"/>
          </a:xfrm>
        </p:grpSpPr>
        <p:sp>
          <p:nvSpPr>
            <p:cNvPr id="153" name="Shape 153"/>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54" name="Shape 154"/>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 - V3</a:t>
              </a:r>
            </a:p>
            <a:p>
              <a:pPr indent="0" lvl="0" marL="0" marR="0" rtl="0" algn="r">
                <a:spcBef>
                  <a:spcPts val="0"/>
                </a:spcBef>
                <a:buNone/>
              </a:pPr>
              <a:r>
                <a:t/>
              </a:r>
              <a:endParaRPr b="1" sz="1000">
                <a:solidFill>
                  <a:srgbClr val="FFFFFF"/>
                </a:solidFill>
              </a:endParaRPr>
            </a:p>
          </p:txBody>
        </p:sp>
      </p:grpSp>
      <p:grpSp>
        <p:nvGrpSpPr>
          <p:cNvPr id="155" name="Shape 155"/>
          <p:cNvGrpSpPr/>
          <p:nvPr/>
        </p:nvGrpSpPr>
        <p:grpSpPr>
          <a:xfrm>
            <a:off x="-321822" y="3259036"/>
            <a:ext cx="1427045" cy="356400"/>
            <a:chOff x="0" y="2733640"/>
            <a:chExt cx="1151400" cy="356400"/>
          </a:xfrm>
        </p:grpSpPr>
        <p:sp>
          <p:nvSpPr>
            <p:cNvPr id="156" name="Shape 156"/>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57" name="Shape 157"/>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p:nvPr/>
        </p:nvSpPr>
        <p:spPr>
          <a:xfrm>
            <a:off x="1542225" y="2305075"/>
            <a:ext cx="4639800" cy="761400"/>
          </a:xfrm>
          <a:prstGeom prst="rect">
            <a:avLst/>
          </a:prstGeom>
          <a:solidFill>
            <a:srgbClr val="FCC124"/>
          </a:solidFill>
          <a:ln>
            <a:noFill/>
          </a:ln>
          <a:effectLst>
            <a:outerShdw blurRad="50800" rotWithShape="0" algn="tl" dir="2700000" dist="38100">
              <a:srgbClr val="000000">
                <a:alpha val="40000"/>
              </a:srgbClr>
            </a:outerShdw>
          </a:effectLst>
        </p:spPr>
        <p:txBody>
          <a:bodyPr anchorCtr="0" anchor="ctr" bIns="45700" lIns="91425" rIns="91425" wrap="square" tIns="45700">
            <a:noAutofit/>
          </a:bodyPr>
          <a:lstStyle/>
          <a:p>
            <a:pPr indent="-317500" lvl="0" marL="457200" rtl="0">
              <a:lnSpc>
                <a:spcPct val="115000"/>
              </a:lnSpc>
              <a:spcBef>
                <a:spcPts val="0"/>
              </a:spcBef>
              <a:buClr>
                <a:schemeClr val="dk1"/>
              </a:buClr>
              <a:buSzPts val="1400"/>
              <a:buAutoNum type="arabicPeriod"/>
            </a:pPr>
            <a:r>
              <a:rPr lang="en-US">
                <a:solidFill>
                  <a:schemeClr val="dk1"/>
                </a:solidFill>
              </a:rPr>
              <a:t>The Structure of  CIFAR10</a:t>
            </a:r>
          </a:p>
          <a:p>
            <a:pPr indent="-317500" lvl="0" marL="457200" rtl="0">
              <a:lnSpc>
                <a:spcPct val="115000"/>
              </a:lnSpc>
              <a:spcBef>
                <a:spcPts val="0"/>
              </a:spcBef>
              <a:buClr>
                <a:schemeClr val="dk1"/>
              </a:buClr>
              <a:buSzPts val="1400"/>
              <a:buAutoNum type="arabicPeriod"/>
            </a:pPr>
            <a:r>
              <a:rPr lang="en-US">
                <a:solidFill>
                  <a:schemeClr val="dk1"/>
                </a:solidFill>
              </a:rPr>
              <a:t>Train Process</a:t>
            </a:r>
          </a:p>
        </p:txBody>
      </p:sp>
      <p:sp>
        <p:nvSpPr>
          <p:cNvPr id="163" name="Shape 163"/>
          <p:cNvSpPr txBox="1"/>
          <p:nvPr/>
        </p:nvSpPr>
        <p:spPr>
          <a:xfrm>
            <a:off x="1418506" y="1422279"/>
            <a:ext cx="1970762"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CC124"/>
                </a:solidFill>
                <a:latin typeface="Arial"/>
                <a:ea typeface="Arial"/>
                <a:cs typeface="Arial"/>
                <a:sym typeface="Arial"/>
              </a:rPr>
              <a:t>PART </a:t>
            </a:r>
            <a:r>
              <a:rPr b="1" lang="en-US" sz="4000">
                <a:solidFill>
                  <a:srgbClr val="FCC124"/>
                </a:solidFill>
              </a:rPr>
              <a:t>2</a:t>
            </a:r>
          </a:p>
        </p:txBody>
      </p:sp>
      <p:sp>
        <p:nvSpPr>
          <p:cNvPr id="164" name="Shape 164"/>
          <p:cNvSpPr txBox="1"/>
          <p:nvPr/>
        </p:nvSpPr>
        <p:spPr>
          <a:xfrm>
            <a:off x="3389268" y="1421254"/>
            <a:ext cx="2951449" cy="707886"/>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4000">
                <a:solidFill>
                  <a:srgbClr val="FFFFFF"/>
                </a:solidFill>
                <a:latin typeface="Arial"/>
                <a:ea typeface="Arial"/>
                <a:cs typeface="Arial"/>
                <a:sym typeface="Arial"/>
              </a:rPr>
              <a:t>C</a:t>
            </a:r>
            <a:r>
              <a:rPr b="1" lang="en-US" sz="4000">
                <a:solidFill>
                  <a:srgbClr val="FFFFFF"/>
                </a:solidFill>
              </a:rPr>
              <a:t>IFAR10 </a:t>
            </a: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grpSp>
        <p:nvGrpSpPr>
          <p:cNvPr id="169" name="Shape 169"/>
          <p:cNvGrpSpPr/>
          <p:nvPr/>
        </p:nvGrpSpPr>
        <p:grpSpPr>
          <a:xfrm>
            <a:off x="76387" y="93268"/>
            <a:ext cx="2664512" cy="436516"/>
            <a:chOff x="1576591" y="136620"/>
            <a:chExt cx="2664512" cy="436516"/>
          </a:xfrm>
        </p:grpSpPr>
        <p:sp>
          <p:nvSpPr>
            <p:cNvPr id="170" name="Shape 170"/>
            <p:cNvSpPr txBox="1"/>
            <p:nvPr/>
          </p:nvSpPr>
          <p:spPr>
            <a:xfrm>
              <a:off x="1576591" y="136620"/>
              <a:ext cx="2664512"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171" name="Shape 171"/>
            <p:cNvSpPr txBox="1"/>
            <p:nvPr/>
          </p:nvSpPr>
          <p:spPr>
            <a:xfrm>
              <a:off x="1576591" y="311526"/>
              <a:ext cx="1939955" cy="26161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172" name="Shape 172"/>
          <p:cNvGrpSpPr/>
          <p:nvPr/>
        </p:nvGrpSpPr>
        <p:grpSpPr>
          <a:xfrm>
            <a:off x="-305747" y="1471100"/>
            <a:ext cx="1427045" cy="356400"/>
            <a:chOff x="0" y="937679"/>
            <a:chExt cx="1151400" cy="356400"/>
          </a:xfrm>
        </p:grpSpPr>
        <p:sp>
          <p:nvSpPr>
            <p:cNvPr id="173" name="Shape 173"/>
            <p:cNvSpPr/>
            <p:nvPr/>
          </p:nvSpPr>
          <p:spPr>
            <a:xfrm>
              <a:off x="0" y="937679"/>
              <a:ext cx="1151400" cy="356400"/>
            </a:xfrm>
            <a:prstGeom prst="rect">
              <a:avLst/>
            </a:prstGeom>
            <a:solidFill>
              <a:srgbClr val="FFFFFF">
                <a:alpha val="50980"/>
              </a:srgb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74" name="Shape 174"/>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a:p>
              <a:pPr indent="0" lvl="0" marL="0" marR="0" rtl="0" algn="r">
                <a:spcBef>
                  <a:spcPts val="0"/>
                </a:spcBef>
                <a:buNone/>
              </a:pPr>
              <a:r>
                <a:t/>
              </a:r>
              <a:endParaRPr b="1" sz="1000">
                <a:solidFill>
                  <a:srgbClr val="FFFFFF"/>
                </a:solidFill>
              </a:endParaRPr>
            </a:p>
          </p:txBody>
        </p:sp>
      </p:grpSp>
      <p:grpSp>
        <p:nvGrpSpPr>
          <p:cNvPr id="175" name="Shape 175"/>
          <p:cNvGrpSpPr/>
          <p:nvPr/>
        </p:nvGrpSpPr>
        <p:grpSpPr>
          <a:xfrm>
            <a:off x="-85605" y="1920090"/>
            <a:ext cx="1427045" cy="455327"/>
            <a:chOff x="0" y="1377583"/>
            <a:chExt cx="1151400" cy="455327"/>
          </a:xfrm>
        </p:grpSpPr>
        <p:sp>
          <p:nvSpPr>
            <p:cNvPr id="176" name="Shape 176"/>
            <p:cNvSpPr/>
            <p:nvPr/>
          </p:nvSpPr>
          <p:spPr>
            <a:xfrm>
              <a:off x="0" y="1377583"/>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77" name="Shape 177"/>
            <p:cNvSpPr txBox="1"/>
            <p:nvPr/>
          </p:nvSpPr>
          <p:spPr>
            <a:xfrm>
              <a:off x="0" y="1432710"/>
              <a:ext cx="1151400" cy="400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latin typeface="Arial"/>
                <a:ea typeface="Arial"/>
                <a:cs typeface="Arial"/>
                <a:sym typeface="Arial"/>
              </a:endParaRPr>
            </a:p>
          </p:txBody>
        </p:sp>
      </p:grpSp>
      <p:grpSp>
        <p:nvGrpSpPr>
          <p:cNvPr id="178" name="Shape 178"/>
          <p:cNvGrpSpPr/>
          <p:nvPr/>
        </p:nvGrpSpPr>
        <p:grpSpPr>
          <a:xfrm>
            <a:off x="-305747" y="2369080"/>
            <a:ext cx="1427045" cy="356400"/>
            <a:chOff x="0" y="1825991"/>
            <a:chExt cx="1151400" cy="356400"/>
          </a:xfrm>
        </p:grpSpPr>
        <p:sp>
          <p:nvSpPr>
            <p:cNvPr id="179" name="Shape 179"/>
            <p:cNvSpPr/>
            <p:nvPr/>
          </p:nvSpPr>
          <p:spPr>
            <a:xfrm>
              <a:off x="0" y="1825991"/>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80" name="Shape 180"/>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181" name="Shape 181"/>
          <p:cNvGrpSpPr/>
          <p:nvPr/>
        </p:nvGrpSpPr>
        <p:grpSpPr>
          <a:xfrm>
            <a:off x="-305747" y="2818070"/>
            <a:ext cx="1427045" cy="356400"/>
            <a:chOff x="0" y="2279893"/>
            <a:chExt cx="1151400" cy="356400"/>
          </a:xfrm>
        </p:grpSpPr>
        <p:sp>
          <p:nvSpPr>
            <p:cNvPr id="182" name="Shape 182"/>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83" name="Shape 183"/>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 - V3</a:t>
              </a:r>
            </a:p>
            <a:p>
              <a:pPr indent="0" lvl="0" marL="0" marR="0" rtl="0" algn="r">
                <a:spcBef>
                  <a:spcPts val="0"/>
                </a:spcBef>
                <a:buNone/>
              </a:pPr>
              <a:r>
                <a:t/>
              </a:r>
              <a:endParaRPr b="1" sz="1000">
                <a:solidFill>
                  <a:srgbClr val="FFFFFF"/>
                </a:solidFill>
              </a:endParaRPr>
            </a:p>
          </p:txBody>
        </p:sp>
      </p:grpSp>
      <p:grpSp>
        <p:nvGrpSpPr>
          <p:cNvPr id="184" name="Shape 184"/>
          <p:cNvGrpSpPr/>
          <p:nvPr/>
        </p:nvGrpSpPr>
        <p:grpSpPr>
          <a:xfrm>
            <a:off x="-321822" y="3259036"/>
            <a:ext cx="1427045" cy="356400"/>
            <a:chOff x="0" y="2733640"/>
            <a:chExt cx="1151400" cy="356400"/>
          </a:xfrm>
        </p:grpSpPr>
        <p:sp>
          <p:nvSpPr>
            <p:cNvPr id="185" name="Shape 185"/>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86" name="Shape 186"/>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pic>
        <p:nvPicPr>
          <p:cNvPr id="187" name="Shape 187"/>
          <p:cNvPicPr preferRelativeResize="0"/>
          <p:nvPr/>
        </p:nvPicPr>
        <p:blipFill>
          <a:blip r:embed="rId3">
            <a:alphaModFix/>
          </a:blip>
          <a:stretch>
            <a:fillRect/>
          </a:stretch>
        </p:blipFill>
        <p:spPr>
          <a:xfrm>
            <a:off x="1436365" y="878786"/>
            <a:ext cx="7497756" cy="2802899"/>
          </a:xfrm>
          <a:prstGeom prst="rect">
            <a:avLst/>
          </a:prstGeom>
          <a:noFill/>
          <a:ln>
            <a:noFill/>
          </a:ln>
        </p:spPr>
      </p:pic>
      <p:sp>
        <p:nvSpPr>
          <p:cNvPr id="188" name="Shape 188"/>
          <p:cNvSpPr txBox="1"/>
          <p:nvPr/>
        </p:nvSpPr>
        <p:spPr>
          <a:xfrm>
            <a:off x="1821913" y="3791050"/>
            <a:ext cx="6273600" cy="12273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600">
                <a:solidFill>
                  <a:srgbClr val="FFFFFF"/>
                </a:solidFill>
              </a:rPr>
              <a:t>About CIFAR-10:</a:t>
            </a:r>
          </a:p>
          <a:p>
            <a:pPr indent="-317500" lvl="0" marL="457200" rtl="0">
              <a:spcBef>
                <a:spcPts val="0"/>
              </a:spcBef>
              <a:spcAft>
                <a:spcPts val="0"/>
              </a:spcAft>
              <a:buClr>
                <a:srgbClr val="FFFFFF"/>
              </a:buClr>
              <a:buSzPts val="1400"/>
              <a:buChar char="●"/>
            </a:pPr>
            <a:r>
              <a:rPr lang="en-US">
                <a:solidFill>
                  <a:srgbClr val="FFFFFF"/>
                </a:solidFill>
              </a:rPr>
              <a:t>A common benchmark in machine learning for image recognition.</a:t>
            </a:r>
          </a:p>
          <a:p>
            <a:pPr indent="-317500" lvl="0" marL="457200" rtl="0">
              <a:spcBef>
                <a:spcPts val="0"/>
              </a:spcBef>
              <a:spcAft>
                <a:spcPts val="0"/>
              </a:spcAft>
              <a:buClr>
                <a:srgbClr val="FFFFFF"/>
              </a:buClr>
              <a:buSzPts val="1400"/>
              <a:buChar char="●"/>
            </a:pPr>
            <a:r>
              <a:rPr lang="en-US">
                <a:solidFill>
                  <a:srgbClr val="FFFFFF"/>
                </a:solidFill>
              </a:rPr>
              <a:t>Very conventional CNN for visual recognition</a:t>
            </a:r>
          </a:p>
          <a:p>
            <a:pPr indent="-317500" lvl="0" marL="457200" rtl="0">
              <a:spcBef>
                <a:spcPts val="0"/>
              </a:spcBef>
              <a:buClr>
                <a:srgbClr val="FFFFFF"/>
              </a:buClr>
              <a:buSzPts val="1400"/>
              <a:buChar char="●"/>
            </a:pPr>
            <a:r>
              <a:rPr lang="en-US">
                <a:solidFill>
                  <a:srgbClr val="FFFFFF"/>
                </a:solidFill>
              </a:rPr>
              <a:t>7 layers: 2 convolutional layers + 2 pooling + 2 fully-connected + softmax</a:t>
            </a:r>
          </a:p>
          <a:p>
            <a:pPr indent="0" lvl="0" marL="0" rtl="0">
              <a:spcBef>
                <a:spcPts val="0"/>
              </a:spcBef>
              <a:buNone/>
            </a:pPr>
            <a:r>
              <a:t/>
            </a:r>
            <a:endParaRPr>
              <a:solidFill>
                <a:srgbClr val="FFFFFF"/>
              </a:solidFill>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grpSp>
        <p:nvGrpSpPr>
          <p:cNvPr id="193" name="Shape 193"/>
          <p:cNvGrpSpPr/>
          <p:nvPr/>
        </p:nvGrpSpPr>
        <p:grpSpPr>
          <a:xfrm>
            <a:off x="76387" y="93268"/>
            <a:ext cx="2664600" cy="436506"/>
            <a:chOff x="1576591" y="136620"/>
            <a:chExt cx="2664600" cy="436506"/>
          </a:xfrm>
        </p:grpSpPr>
        <p:sp>
          <p:nvSpPr>
            <p:cNvPr id="194" name="Shape 194"/>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195" name="Shape 195"/>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196" name="Shape 196"/>
          <p:cNvGrpSpPr/>
          <p:nvPr/>
        </p:nvGrpSpPr>
        <p:grpSpPr>
          <a:xfrm>
            <a:off x="-305747" y="1471100"/>
            <a:ext cx="1427045" cy="356400"/>
            <a:chOff x="0" y="937679"/>
            <a:chExt cx="1151400" cy="356400"/>
          </a:xfrm>
        </p:grpSpPr>
        <p:sp>
          <p:nvSpPr>
            <p:cNvPr id="197" name="Shape 197"/>
            <p:cNvSpPr/>
            <p:nvPr/>
          </p:nvSpPr>
          <p:spPr>
            <a:xfrm>
              <a:off x="0" y="937679"/>
              <a:ext cx="1151400" cy="356400"/>
            </a:xfrm>
            <a:prstGeom prst="rect">
              <a:avLst/>
            </a:prstGeom>
            <a:solidFill>
              <a:srgbClr val="FFFFFF">
                <a:alpha val="50980"/>
              </a:srgb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198" name="Shape 198"/>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a:p>
              <a:pPr indent="0" lvl="0" marL="0" marR="0" rtl="0" algn="r">
                <a:spcBef>
                  <a:spcPts val="0"/>
                </a:spcBef>
                <a:buNone/>
              </a:pPr>
              <a:r>
                <a:t/>
              </a:r>
              <a:endParaRPr b="1" sz="1000">
                <a:solidFill>
                  <a:srgbClr val="FFFFFF"/>
                </a:solidFill>
              </a:endParaRPr>
            </a:p>
          </p:txBody>
        </p:sp>
      </p:grpSp>
      <p:grpSp>
        <p:nvGrpSpPr>
          <p:cNvPr id="199" name="Shape 199"/>
          <p:cNvGrpSpPr/>
          <p:nvPr/>
        </p:nvGrpSpPr>
        <p:grpSpPr>
          <a:xfrm>
            <a:off x="-85605" y="1920090"/>
            <a:ext cx="1427045" cy="455327"/>
            <a:chOff x="0" y="1377583"/>
            <a:chExt cx="1151400" cy="455327"/>
          </a:xfrm>
        </p:grpSpPr>
        <p:sp>
          <p:nvSpPr>
            <p:cNvPr id="200" name="Shape 200"/>
            <p:cNvSpPr/>
            <p:nvPr/>
          </p:nvSpPr>
          <p:spPr>
            <a:xfrm>
              <a:off x="0" y="1377583"/>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01" name="Shape 201"/>
            <p:cNvSpPr txBox="1"/>
            <p:nvPr/>
          </p:nvSpPr>
          <p:spPr>
            <a:xfrm>
              <a:off x="0" y="1432710"/>
              <a:ext cx="1151400" cy="400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latin typeface="Arial"/>
                <a:ea typeface="Arial"/>
                <a:cs typeface="Arial"/>
                <a:sym typeface="Arial"/>
              </a:endParaRPr>
            </a:p>
          </p:txBody>
        </p:sp>
      </p:grpSp>
      <p:grpSp>
        <p:nvGrpSpPr>
          <p:cNvPr id="202" name="Shape 202"/>
          <p:cNvGrpSpPr/>
          <p:nvPr/>
        </p:nvGrpSpPr>
        <p:grpSpPr>
          <a:xfrm>
            <a:off x="-305747" y="2369080"/>
            <a:ext cx="1427045" cy="356400"/>
            <a:chOff x="0" y="1825991"/>
            <a:chExt cx="1151400" cy="356400"/>
          </a:xfrm>
        </p:grpSpPr>
        <p:sp>
          <p:nvSpPr>
            <p:cNvPr id="203" name="Shape 203"/>
            <p:cNvSpPr/>
            <p:nvPr/>
          </p:nvSpPr>
          <p:spPr>
            <a:xfrm>
              <a:off x="0" y="1825991"/>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04" name="Shape 204"/>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205" name="Shape 205"/>
          <p:cNvGrpSpPr/>
          <p:nvPr/>
        </p:nvGrpSpPr>
        <p:grpSpPr>
          <a:xfrm>
            <a:off x="-305747" y="2818070"/>
            <a:ext cx="1427045" cy="356400"/>
            <a:chOff x="0" y="2279893"/>
            <a:chExt cx="1151400" cy="356400"/>
          </a:xfrm>
        </p:grpSpPr>
        <p:sp>
          <p:nvSpPr>
            <p:cNvPr id="206" name="Shape 206"/>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07" name="Shape 207"/>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 - V3</a:t>
              </a:r>
            </a:p>
            <a:p>
              <a:pPr indent="0" lvl="0" marL="0" marR="0" rtl="0" algn="r">
                <a:spcBef>
                  <a:spcPts val="0"/>
                </a:spcBef>
                <a:buNone/>
              </a:pPr>
              <a:r>
                <a:t/>
              </a:r>
              <a:endParaRPr b="1" sz="1000">
                <a:solidFill>
                  <a:srgbClr val="FFFFFF"/>
                </a:solidFill>
              </a:endParaRPr>
            </a:p>
          </p:txBody>
        </p:sp>
      </p:grpSp>
      <p:grpSp>
        <p:nvGrpSpPr>
          <p:cNvPr id="208" name="Shape 208"/>
          <p:cNvGrpSpPr/>
          <p:nvPr/>
        </p:nvGrpSpPr>
        <p:grpSpPr>
          <a:xfrm>
            <a:off x="-321822" y="3259036"/>
            <a:ext cx="1427045" cy="356400"/>
            <a:chOff x="0" y="2733640"/>
            <a:chExt cx="1151400" cy="356400"/>
          </a:xfrm>
        </p:grpSpPr>
        <p:sp>
          <p:nvSpPr>
            <p:cNvPr id="209" name="Shape 209"/>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10" name="Shape 210"/>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pic>
        <p:nvPicPr>
          <p:cNvPr id="211" name="Shape 211"/>
          <p:cNvPicPr preferRelativeResize="0"/>
          <p:nvPr/>
        </p:nvPicPr>
        <p:blipFill>
          <a:blip r:embed="rId3">
            <a:alphaModFix/>
          </a:blip>
          <a:stretch>
            <a:fillRect/>
          </a:stretch>
        </p:blipFill>
        <p:spPr>
          <a:xfrm>
            <a:off x="1341450" y="1398317"/>
            <a:ext cx="7061921" cy="2463284"/>
          </a:xfrm>
          <a:prstGeom prst="rect">
            <a:avLst/>
          </a:prstGeom>
          <a:noFill/>
          <a:ln>
            <a:noFill/>
          </a:ln>
        </p:spPr>
      </p:pic>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grpSp>
        <p:nvGrpSpPr>
          <p:cNvPr id="216" name="Shape 216"/>
          <p:cNvGrpSpPr/>
          <p:nvPr/>
        </p:nvGrpSpPr>
        <p:grpSpPr>
          <a:xfrm>
            <a:off x="-305747" y="1471100"/>
            <a:ext cx="1427045" cy="356400"/>
            <a:chOff x="0" y="937679"/>
            <a:chExt cx="1151400" cy="356400"/>
          </a:xfrm>
        </p:grpSpPr>
        <p:sp>
          <p:nvSpPr>
            <p:cNvPr id="217" name="Shape 217"/>
            <p:cNvSpPr/>
            <p:nvPr/>
          </p:nvSpPr>
          <p:spPr>
            <a:xfrm>
              <a:off x="0" y="937679"/>
              <a:ext cx="1151400" cy="356400"/>
            </a:xfrm>
            <a:prstGeom prst="rect">
              <a:avLst/>
            </a:prstGeom>
            <a:solidFill>
              <a:srgbClr val="FFFFFF">
                <a:alpha val="50980"/>
              </a:srgb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18" name="Shape 218"/>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a:p>
              <a:pPr indent="0" lvl="0" marL="0" marR="0" rtl="0" algn="r">
                <a:spcBef>
                  <a:spcPts val="0"/>
                </a:spcBef>
                <a:buNone/>
              </a:pPr>
              <a:r>
                <a:t/>
              </a:r>
              <a:endParaRPr b="1" sz="1000">
                <a:solidFill>
                  <a:srgbClr val="FFFFFF"/>
                </a:solidFill>
              </a:endParaRPr>
            </a:p>
          </p:txBody>
        </p:sp>
      </p:grpSp>
      <p:grpSp>
        <p:nvGrpSpPr>
          <p:cNvPr id="219" name="Shape 219"/>
          <p:cNvGrpSpPr/>
          <p:nvPr/>
        </p:nvGrpSpPr>
        <p:grpSpPr>
          <a:xfrm>
            <a:off x="-85605" y="1920090"/>
            <a:ext cx="1427045" cy="455327"/>
            <a:chOff x="0" y="1377583"/>
            <a:chExt cx="1151400" cy="455327"/>
          </a:xfrm>
        </p:grpSpPr>
        <p:sp>
          <p:nvSpPr>
            <p:cNvPr id="220" name="Shape 220"/>
            <p:cNvSpPr/>
            <p:nvPr/>
          </p:nvSpPr>
          <p:spPr>
            <a:xfrm>
              <a:off x="0" y="1377583"/>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21" name="Shape 221"/>
            <p:cNvSpPr txBox="1"/>
            <p:nvPr/>
          </p:nvSpPr>
          <p:spPr>
            <a:xfrm>
              <a:off x="0" y="1432710"/>
              <a:ext cx="1151400" cy="400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latin typeface="Arial"/>
                <a:ea typeface="Arial"/>
                <a:cs typeface="Arial"/>
                <a:sym typeface="Arial"/>
              </a:endParaRPr>
            </a:p>
          </p:txBody>
        </p:sp>
      </p:grpSp>
      <p:grpSp>
        <p:nvGrpSpPr>
          <p:cNvPr id="222" name="Shape 222"/>
          <p:cNvGrpSpPr/>
          <p:nvPr/>
        </p:nvGrpSpPr>
        <p:grpSpPr>
          <a:xfrm>
            <a:off x="-305747" y="2369080"/>
            <a:ext cx="1427045" cy="356400"/>
            <a:chOff x="0" y="1825991"/>
            <a:chExt cx="1151400" cy="356400"/>
          </a:xfrm>
        </p:grpSpPr>
        <p:sp>
          <p:nvSpPr>
            <p:cNvPr id="223" name="Shape 223"/>
            <p:cNvSpPr/>
            <p:nvPr/>
          </p:nvSpPr>
          <p:spPr>
            <a:xfrm>
              <a:off x="0" y="1825991"/>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24" name="Shape 224"/>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225" name="Shape 225"/>
          <p:cNvGrpSpPr/>
          <p:nvPr/>
        </p:nvGrpSpPr>
        <p:grpSpPr>
          <a:xfrm>
            <a:off x="-305747" y="2818070"/>
            <a:ext cx="1427045" cy="356400"/>
            <a:chOff x="0" y="2279893"/>
            <a:chExt cx="1151400" cy="356400"/>
          </a:xfrm>
        </p:grpSpPr>
        <p:sp>
          <p:nvSpPr>
            <p:cNvPr id="226" name="Shape 226"/>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27" name="Shape 227"/>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 - V3</a:t>
              </a:r>
            </a:p>
            <a:p>
              <a:pPr indent="0" lvl="0" marL="0" marR="0" rtl="0" algn="r">
                <a:spcBef>
                  <a:spcPts val="0"/>
                </a:spcBef>
                <a:buNone/>
              </a:pPr>
              <a:r>
                <a:t/>
              </a:r>
              <a:endParaRPr b="1" sz="1000">
                <a:solidFill>
                  <a:srgbClr val="FFFFFF"/>
                </a:solidFill>
              </a:endParaRPr>
            </a:p>
          </p:txBody>
        </p:sp>
      </p:grpSp>
      <p:grpSp>
        <p:nvGrpSpPr>
          <p:cNvPr id="228" name="Shape 228"/>
          <p:cNvGrpSpPr/>
          <p:nvPr/>
        </p:nvGrpSpPr>
        <p:grpSpPr>
          <a:xfrm>
            <a:off x="76387" y="93268"/>
            <a:ext cx="2664600" cy="436506"/>
            <a:chOff x="1576591" y="136620"/>
            <a:chExt cx="2664600" cy="436506"/>
          </a:xfrm>
        </p:grpSpPr>
        <p:sp>
          <p:nvSpPr>
            <p:cNvPr id="229" name="Shape 229"/>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230" name="Shape 230"/>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231" name="Shape 231"/>
          <p:cNvGrpSpPr/>
          <p:nvPr/>
        </p:nvGrpSpPr>
        <p:grpSpPr>
          <a:xfrm>
            <a:off x="-321822" y="3259036"/>
            <a:ext cx="1427045" cy="356400"/>
            <a:chOff x="0" y="2733640"/>
            <a:chExt cx="1151400" cy="356400"/>
          </a:xfrm>
        </p:grpSpPr>
        <p:sp>
          <p:nvSpPr>
            <p:cNvPr id="232" name="Shape 232"/>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33" name="Shape 233"/>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pic>
        <p:nvPicPr>
          <p:cNvPr id="234" name="Shape 234"/>
          <p:cNvPicPr preferRelativeResize="0"/>
          <p:nvPr/>
        </p:nvPicPr>
        <p:blipFill rotWithShape="1">
          <a:blip r:embed="rId3">
            <a:alphaModFix/>
          </a:blip>
          <a:srcRect b="1374" l="7376" r="9178" t="5141"/>
          <a:stretch/>
        </p:blipFill>
        <p:spPr>
          <a:xfrm>
            <a:off x="1438800" y="1038625"/>
            <a:ext cx="6944226" cy="3702574"/>
          </a:xfrm>
          <a:prstGeom prst="rect">
            <a:avLst/>
          </a:prstGeom>
          <a:noFill/>
          <a:ln>
            <a:noFill/>
          </a:ln>
        </p:spPr>
      </p:pic>
      <p:sp>
        <p:nvSpPr>
          <p:cNvPr id="235" name="Shape 235"/>
          <p:cNvSpPr txBox="1"/>
          <p:nvPr/>
        </p:nvSpPr>
        <p:spPr>
          <a:xfrm>
            <a:off x="1438800" y="574700"/>
            <a:ext cx="2921400" cy="2970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Here is the structure of our model:</a:t>
            </a: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grpSp>
        <p:nvGrpSpPr>
          <p:cNvPr id="240" name="Shape 240"/>
          <p:cNvGrpSpPr/>
          <p:nvPr/>
        </p:nvGrpSpPr>
        <p:grpSpPr>
          <a:xfrm>
            <a:off x="76387" y="93268"/>
            <a:ext cx="2664600" cy="436506"/>
            <a:chOff x="1576591" y="136620"/>
            <a:chExt cx="2664600" cy="436506"/>
          </a:xfrm>
        </p:grpSpPr>
        <p:sp>
          <p:nvSpPr>
            <p:cNvPr id="241" name="Shape 241"/>
            <p:cNvSpPr txBox="1"/>
            <p:nvPr/>
          </p:nvSpPr>
          <p:spPr>
            <a:xfrm>
              <a:off x="1576591" y="136620"/>
              <a:ext cx="26646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CC124"/>
                  </a:solidFill>
                  <a:latin typeface="Arial"/>
                  <a:ea typeface="Arial"/>
                  <a:cs typeface="Arial"/>
                  <a:sym typeface="Arial"/>
                </a:rPr>
                <a:t>Neural Network- Image Classification</a:t>
              </a:r>
            </a:p>
          </p:txBody>
        </p:sp>
        <p:sp>
          <p:nvSpPr>
            <p:cNvPr id="242" name="Shape 242"/>
            <p:cNvSpPr txBox="1"/>
            <p:nvPr/>
          </p:nvSpPr>
          <p:spPr>
            <a:xfrm>
              <a:off x="1576591" y="311526"/>
              <a:ext cx="1940100" cy="261600"/>
            </a:xfrm>
            <a:prstGeom prst="rect">
              <a:avLst/>
            </a:prstGeom>
            <a:noFill/>
            <a:ln>
              <a:noFill/>
            </a:ln>
            <a:effectLst>
              <a:outerShdw blurRad="50800" rotWithShape="0" algn="tl" dir="2700000" dist="38100">
                <a:srgbClr val="000000">
                  <a:alpha val="40000"/>
                </a:srgbClr>
              </a:outerShdw>
            </a:effectLst>
          </p:spPr>
          <p:txBody>
            <a:bodyPr anchorCtr="0" anchor="t" bIns="45700" lIns="91425" rIns="91425" wrap="square" tIns="45700">
              <a:noAutofit/>
            </a:bodyPr>
            <a:lstStyle/>
            <a:p>
              <a:pPr indent="0" lvl="0" marL="0" marR="0" rtl="0" algn="l">
                <a:spcBef>
                  <a:spcPts val="0"/>
                </a:spcBef>
                <a:buNone/>
              </a:pPr>
              <a:r>
                <a:rPr b="1" lang="en-US" sz="1100">
                  <a:solidFill>
                    <a:srgbClr val="FFFFFF"/>
                  </a:solidFill>
                  <a:latin typeface="Arial"/>
                  <a:ea typeface="Arial"/>
                  <a:cs typeface="Arial"/>
                  <a:sym typeface="Arial"/>
                </a:rPr>
                <a:t>FALL 2017, PROJ5, GRP 7</a:t>
              </a:r>
            </a:p>
          </p:txBody>
        </p:sp>
      </p:grpSp>
      <p:grpSp>
        <p:nvGrpSpPr>
          <p:cNvPr id="243" name="Shape 243"/>
          <p:cNvGrpSpPr/>
          <p:nvPr/>
        </p:nvGrpSpPr>
        <p:grpSpPr>
          <a:xfrm>
            <a:off x="-305747" y="1471100"/>
            <a:ext cx="1427045" cy="356400"/>
            <a:chOff x="0" y="937679"/>
            <a:chExt cx="1151400" cy="356400"/>
          </a:xfrm>
        </p:grpSpPr>
        <p:sp>
          <p:nvSpPr>
            <p:cNvPr id="244" name="Shape 244"/>
            <p:cNvSpPr/>
            <p:nvPr/>
          </p:nvSpPr>
          <p:spPr>
            <a:xfrm>
              <a:off x="0" y="937679"/>
              <a:ext cx="1151400" cy="356400"/>
            </a:xfrm>
            <a:prstGeom prst="rect">
              <a:avLst/>
            </a:prstGeom>
            <a:solidFill>
              <a:srgbClr val="FFFFFF">
                <a:alpha val="50980"/>
              </a:srgb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45" name="Shape 245"/>
            <p:cNvSpPr txBox="1"/>
            <p:nvPr/>
          </p:nvSpPr>
          <p:spPr>
            <a:xfrm>
              <a:off x="0" y="992806"/>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INTRODUCTION</a:t>
              </a:r>
            </a:p>
            <a:p>
              <a:pPr indent="0" lvl="0" marL="0" marR="0" rtl="0" algn="r">
                <a:spcBef>
                  <a:spcPts val="0"/>
                </a:spcBef>
                <a:buNone/>
              </a:pPr>
              <a:r>
                <a:t/>
              </a:r>
              <a:endParaRPr b="1" sz="1000">
                <a:solidFill>
                  <a:srgbClr val="FFFFFF"/>
                </a:solidFill>
              </a:endParaRPr>
            </a:p>
          </p:txBody>
        </p:sp>
      </p:grpSp>
      <p:grpSp>
        <p:nvGrpSpPr>
          <p:cNvPr id="246" name="Shape 246"/>
          <p:cNvGrpSpPr/>
          <p:nvPr/>
        </p:nvGrpSpPr>
        <p:grpSpPr>
          <a:xfrm>
            <a:off x="-85605" y="1920090"/>
            <a:ext cx="1427045" cy="455327"/>
            <a:chOff x="0" y="1377583"/>
            <a:chExt cx="1151400" cy="455327"/>
          </a:xfrm>
        </p:grpSpPr>
        <p:sp>
          <p:nvSpPr>
            <p:cNvPr id="247" name="Shape 247"/>
            <p:cNvSpPr/>
            <p:nvPr/>
          </p:nvSpPr>
          <p:spPr>
            <a:xfrm>
              <a:off x="0" y="1377583"/>
              <a:ext cx="1151400" cy="356400"/>
            </a:xfrm>
            <a:prstGeom prst="rect">
              <a:avLst/>
            </a:prstGeom>
            <a:solidFill>
              <a:srgbClr val="FCC124"/>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48" name="Shape 248"/>
            <p:cNvSpPr txBox="1"/>
            <p:nvPr/>
          </p:nvSpPr>
          <p:spPr>
            <a:xfrm>
              <a:off x="0" y="1432710"/>
              <a:ext cx="1151400" cy="400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CIFAR10</a:t>
              </a:r>
            </a:p>
            <a:p>
              <a:pPr indent="0" lvl="0" marL="0" marR="0" rtl="0" algn="r">
                <a:spcBef>
                  <a:spcPts val="0"/>
                </a:spcBef>
                <a:buNone/>
              </a:pPr>
              <a:r>
                <a:t/>
              </a:r>
              <a:endParaRPr b="1" sz="1000">
                <a:solidFill>
                  <a:srgbClr val="FFFFFF"/>
                </a:solidFill>
                <a:latin typeface="Arial"/>
                <a:ea typeface="Arial"/>
                <a:cs typeface="Arial"/>
                <a:sym typeface="Arial"/>
              </a:endParaRPr>
            </a:p>
          </p:txBody>
        </p:sp>
      </p:grpSp>
      <p:grpSp>
        <p:nvGrpSpPr>
          <p:cNvPr id="249" name="Shape 249"/>
          <p:cNvGrpSpPr/>
          <p:nvPr/>
        </p:nvGrpSpPr>
        <p:grpSpPr>
          <a:xfrm>
            <a:off x="-305747" y="2369080"/>
            <a:ext cx="1427045" cy="356400"/>
            <a:chOff x="0" y="1825991"/>
            <a:chExt cx="1151400" cy="356400"/>
          </a:xfrm>
        </p:grpSpPr>
        <p:sp>
          <p:nvSpPr>
            <p:cNvPr id="250" name="Shape 250"/>
            <p:cNvSpPr/>
            <p:nvPr/>
          </p:nvSpPr>
          <p:spPr>
            <a:xfrm>
              <a:off x="0" y="1825991"/>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51" name="Shape 251"/>
            <p:cNvSpPr txBox="1"/>
            <p:nvPr/>
          </p:nvSpPr>
          <p:spPr>
            <a:xfrm>
              <a:off x="0" y="1881118"/>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VGG16</a:t>
              </a:r>
            </a:p>
          </p:txBody>
        </p:sp>
      </p:grpSp>
      <p:grpSp>
        <p:nvGrpSpPr>
          <p:cNvPr id="252" name="Shape 252"/>
          <p:cNvGrpSpPr/>
          <p:nvPr/>
        </p:nvGrpSpPr>
        <p:grpSpPr>
          <a:xfrm>
            <a:off x="-305747" y="2818070"/>
            <a:ext cx="1427045" cy="356400"/>
            <a:chOff x="0" y="2279893"/>
            <a:chExt cx="1151400" cy="356400"/>
          </a:xfrm>
        </p:grpSpPr>
        <p:sp>
          <p:nvSpPr>
            <p:cNvPr id="253" name="Shape 253"/>
            <p:cNvSpPr/>
            <p:nvPr/>
          </p:nvSpPr>
          <p:spPr>
            <a:xfrm>
              <a:off x="0" y="2279893"/>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54" name="Shape 254"/>
            <p:cNvSpPr txBox="1"/>
            <p:nvPr/>
          </p:nvSpPr>
          <p:spPr>
            <a:xfrm>
              <a:off x="0" y="2335020"/>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rgbClr val="FFFFFF"/>
                  </a:solidFill>
                </a:rPr>
                <a:t>INCEPTION - V3</a:t>
              </a:r>
            </a:p>
            <a:p>
              <a:pPr indent="0" lvl="0" marL="0" marR="0" rtl="0" algn="r">
                <a:spcBef>
                  <a:spcPts val="0"/>
                </a:spcBef>
                <a:buNone/>
              </a:pPr>
              <a:r>
                <a:t/>
              </a:r>
              <a:endParaRPr b="1" sz="1000">
                <a:solidFill>
                  <a:srgbClr val="FFFFFF"/>
                </a:solidFill>
              </a:endParaRPr>
            </a:p>
          </p:txBody>
        </p:sp>
      </p:grpSp>
      <p:grpSp>
        <p:nvGrpSpPr>
          <p:cNvPr id="255" name="Shape 255"/>
          <p:cNvGrpSpPr/>
          <p:nvPr/>
        </p:nvGrpSpPr>
        <p:grpSpPr>
          <a:xfrm>
            <a:off x="-321822" y="3259036"/>
            <a:ext cx="1427045" cy="356400"/>
            <a:chOff x="0" y="2733640"/>
            <a:chExt cx="1151400" cy="356400"/>
          </a:xfrm>
        </p:grpSpPr>
        <p:sp>
          <p:nvSpPr>
            <p:cNvPr id="256" name="Shape 256"/>
            <p:cNvSpPr/>
            <p:nvPr/>
          </p:nvSpPr>
          <p:spPr>
            <a:xfrm>
              <a:off x="0" y="2733640"/>
              <a:ext cx="1151400" cy="356400"/>
            </a:xfrm>
            <a:prstGeom prst="rect">
              <a:avLst/>
            </a:prstGeom>
            <a:solidFill>
              <a:schemeClr val="lt1">
                <a:alpha val="50980"/>
              </a:schemeClr>
            </a:solidFill>
            <a:ln>
              <a:noFill/>
            </a:ln>
            <a:effectLst>
              <a:outerShdw blurRad="50800" rotWithShape="0" algn="t" dir="5400000" dist="38100">
                <a:srgbClr val="000000">
                  <a:alpha val="4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Questrial"/>
                <a:ea typeface="Questrial"/>
                <a:cs typeface="Questrial"/>
                <a:sym typeface="Questrial"/>
              </a:endParaRPr>
            </a:p>
          </p:txBody>
        </p:sp>
        <p:sp>
          <p:nvSpPr>
            <p:cNvPr id="257" name="Shape 257"/>
            <p:cNvSpPr txBox="1"/>
            <p:nvPr/>
          </p:nvSpPr>
          <p:spPr>
            <a:xfrm>
              <a:off x="0" y="2788767"/>
              <a:ext cx="1151400" cy="2463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000">
                  <a:solidFill>
                    <a:schemeClr val="lt1"/>
                  </a:solidFill>
                </a:rPr>
                <a:t>CONCLUSION</a:t>
              </a:r>
            </a:p>
            <a:p>
              <a:pPr indent="0" lvl="0" marL="0" marR="0" rtl="0" algn="l">
                <a:spcBef>
                  <a:spcPts val="0"/>
                </a:spcBef>
                <a:buNone/>
              </a:pPr>
              <a:r>
                <a:t/>
              </a:r>
              <a:endParaRPr b="1" sz="1000">
                <a:solidFill>
                  <a:schemeClr val="lt1"/>
                </a:solidFill>
              </a:endParaRPr>
            </a:p>
          </p:txBody>
        </p:sp>
      </p:grpSp>
      <p:pic>
        <p:nvPicPr>
          <p:cNvPr id="258" name="Shape 258"/>
          <p:cNvPicPr preferRelativeResize="0"/>
          <p:nvPr/>
        </p:nvPicPr>
        <p:blipFill rotWithShape="1">
          <a:blip r:embed="rId3">
            <a:alphaModFix/>
          </a:blip>
          <a:srcRect b="4314" l="8543" r="10241" t="17942"/>
          <a:stretch/>
        </p:blipFill>
        <p:spPr>
          <a:xfrm>
            <a:off x="1926575" y="966200"/>
            <a:ext cx="6089126" cy="2686650"/>
          </a:xfrm>
          <a:prstGeom prst="rect">
            <a:avLst/>
          </a:prstGeom>
          <a:noFill/>
          <a:ln>
            <a:noFill/>
          </a:ln>
        </p:spPr>
      </p:pic>
      <p:sp>
        <p:nvSpPr>
          <p:cNvPr id="259" name="Shape 259"/>
          <p:cNvSpPr txBox="1"/>
          <p:nvPr/>
        </p:nvSpPr>
        <p:spPr>
          <a:xfrm>
            <a:off x="1502400" y="609800"/>
            <a:ext cx="2978400" cy="3564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Training Error:</a:t>
            </a:r>
          </a:p>
        </p:txBody>
      </p:sp>
      <p:sp>
        <p:nvSpPr>
          <p:cNvPr id="260" name="Shape 260"/>
          <p:cNvSpPr txBox="1"/>
          <p:nvPr/>
        </p:nvSpPr>
        <p:spPr>
          <a:xfrm>
            <a:off x="1502400" y="3744650"/>
            <a:ext cx="3512400" cy="6525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rPr>
              <a:t>LOG LO</a:t>
            </a:r>
            <a:r>
              <a:rPr lang="en-US">
                <a:solidFill>
                  <a:srgbClr val="FFFFFF"/>
                </a:solidFill>
              </a:rPr>
              <a:t>SS: 0.32081</a:t>
            </a:r>
          </a:p>
        </p:txBody>
      </p:sp>
      <p:pic>
        <p:nvPicPr>
          <p:cNvPr id="261" name="Shape 261"/>
          <p:cNvPicPr preferRelativeResize="0"/>
          <p:nvPr/>
        </p:nvPicPr>
        <p:blipFill>
          <a:blip r:embed="rId4">
            <a:alphaModFix/>
          </a:blip>
          <a:stretch>
            <a:fillRect/>
          </a:stretch>
        </p:blipFill>
        <p:spPr>
          <a:xfrm>
            <a:off x="1926575" y="4089275"/>
            <a:ext cx="6188826" cy="854050"/>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Office 主题">
  <a:themeElements>
    <a:clrScheme name="办公室">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