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145343d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145343d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145343d03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145343d0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45343d03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45343d03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144e51c32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144e51c32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144e51c32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144e51c32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144e51c32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144e51c32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4240011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4240011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144e51c3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144e51c3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144e51c32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144e51c32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144e51c3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144e51c3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145343d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145343d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147de5a40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147de5a40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147de5a40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147de5a40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145343d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145343d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145343d0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145343d0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42400113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42400113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147de5a40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147de5a40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kaE_LiBUc3uLwVQig7GouCeeUcwq3M1E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otteimall.com/goods/viewGoodsDetail.lotte?goods_no=2152769142&amp;gad_source=1&amp;gclid=Cj0KCQjw5ea1BhC6ARIsAEOG5pyNN_DdNJo6gBY-QC4PCuMLEWZurGYcuSAe0Jm_nkIn0kGcsEa3y0caAhYpEALw_wcB&amp;chl_dtl_no=&amp;chl_no=169230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eco3020.com/ver_2/bbs/board.php?bo_table=product_2&amp;wr_id=5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819950"/>
            <a:ext cx="3054600" cy="26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A677"/>
                </a:solidFill>
              </a:rPr>
              <a:t>태양광 발전 야외 주차장 그늘막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678026"/>
            <a:ext cx="3054600" cy="528300"/>
          </a:xfrm>
          <a:prstGeom prst="rect">
            <a:avLst/>
          </a:prstGeom>
          <a:effectLst>
            <a:reflection blurRad="0" dir="5400000" dist="38100" endA="0" endPos="80000" fadeDir="5400012" kx="0" rotWithShape="0" algn="bl" stA="20000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highlight>
                  <a:srgbClr val="CCA677"/>
                </a:highlight>
              </a:rPr>
              <a:t>위두이노</a:t>
            </a:r>
            <a:endParaRPr b="1" sz="1800">
              <a:solidFill>
                <a:schemeClr val="lt1"/>
              </a:solidFill>
              <a:highlight>
                <a:srgbClr val="CCA677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00" y="983825"/>
            <a:ext cx="7989042" cy="35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01. 제안배경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922">
                <a:solidFill>
                  <a:srgbClr val="CCA677"/>
                </a:solidFill>
              </a:rPr>
              <a:t>STP 분석</a:t>
            </a:r>
            <a:endParaRPr sz="1922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375" y="3246850"/>
            <a:ext cx="43243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100" y="834800"/>
            <a:ext cx="3534325" cy="22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07500" y="10803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●"/>
            </a:pPr>
            <a:r>
              <a:rPr b="1" lang="ko" sz="1800">
                <a:solidFill>
                  <a:schemeClr val="lt2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외부환경과의 상호작용</a:t>
            </a:r>
            <a:endParaRPr b="1" sz="1800">
              <a:solidFill>
                <a:schemeClr val="lt2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8466"/>
              </a:buClr>
              <a:buSzPts val="1400"/>
              <a:buFont typeface="함초롬바탕"/>
              <a:buChar char="○"/>
            </a:pP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태양광패널의 각도조절</a:t>
            </a:r>
            <a:endParaRPr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8466"/>
              </a:buClr>
              <a:buSzPts val="1400"/>
              <a:buFont typeface="함초롬바탕"/>
              <a:buChar char="○"/>
            </a:pP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주차가능 표시등</a:t>
            </a:r>
            <a:endParaRPr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8466"/>
              </a:buClr>
              <a:buSzPts val="1400"/>
              <a:buFont typeface="함초롬바탕"/>
              <a:buChar char="○"/>
            </a:pP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주차&amp;충전 인프라(ESS)</a:t>
            </a:r>
            <a:endParaRPr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8466"/>
              </a:buClr>
              <a:buSzPts val="1400"/>
              <a:buFont typeface="함초롬바탕"/>
              <a:buChar char="○"/>
            </a:pP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소방안전 화재감지 센서</a:t>
            </a:r>
            <a:endParaRPr sz="18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5335100" y="1598850"/>
            <a:ext cx="76200" cy="7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6318950" y="1327875"/>
            <a:ext cx="76200" cy="7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7093650" y="1137350"/>
            <a:ext cx="76200" cy="7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716850" y="1226600"/>
            <a:ext cx="76200" cy="7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5823650" y="1459100"/>
            <a:ext cx="76200" cy="7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5">
            <a:alphaModFix/>
          </a:blip>
          <a:srcRect b="0" l="5767" r="0" t="0"/>
          <a:stretch/>
        </p:blipFill>
        <p:spPr>
          <a:xfrm>
            <a:off x="4072500" y="1232725"/>
            <a:ext cx="5618800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02. 제안내용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922">
                <a:solidFill>
                  <a:srgbClr val="CCA677"/>
                </a:solidFill>
              </a:rPr>
              <a:t>개발목표</a:t>
            </a:r>
            <a:endParaRPr sz="1922">
              <a:solidFill>
                <a:srgbClr val="CCA67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75600" y="1202725"/>
            <a:ext cx="4064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A677"/>
              </a:buClr>
              <a:buSzPts val="1800"/>
              <a:buFont typeface="함초롬바탕"/>
              <a:buChar char="●"/>
            </a:pPr>
            <a:r>
              <a:rPr b="1" lang="ko">
                <a:solidFill>
                  <a:srgbClr val="CCA677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서버와의 상호작용</a:t>
            </a:r>
            <a:endParaRPr b="1">
              <a:solidFill>
                <a:srgbClr val="CCA677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8466"/>
              </a:buClr>
              <a:buSzPts val="1400"/>
              <a:buFont typeface="함초롬바탕"/>
              <a:buChar char="○"/>
            </a:pP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생산</a:t>
            </a: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된 전기의 </a:t>
            </a: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전압,전류를 통해 </a:t>
            </a:r>
            <a:r>
              <a:rPr lang="ko">
                <a:latin typeface="함초롬바탕"/>
                <a:ea typeface="함초롬바탕"/>
                <a:cs typeface="함초롬바탕"/>
                <a:sym typeface="함초롬바탕"/>
              </a:rPr>
              <a:t>생산전력</a:t>
            </a: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을 사이트에서 확인</a:t>
            </a:r>
            <a:endParaRPr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8466"/>
              </a:buClr>
              <a:buSzPts val="1400"/>
              <a:buFont typeface="함초롬바탕"/>
              <a:buChar char="○"/>
            </a:pP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주차장 내 남은 자리 초음파 센서를 활용하여 현황 파악후 </a:t>
            </a:r>
            <a:r>
              <a:rPr lang="ko">
                <a:latin typeface="함초롬바탕"/>
                <a:ea typeface="함초롬바탕"/>
                <a:cs typeface="함초롬바탕"/>
                <a:sym typeface="함초롬바탕"/>
              </a:rPr>
              <a:t>DB등록</a:t>
            </a:r>
            <a:endParaRPr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8466"/>
              </a:buClr>
              <a:buSzPts val="1400"/>
              <a:buFont typeface="함초롬바탕"/>
              <a:buChar char="○"/>
            </a:pPr>
            <a:r>
              <a:rPr lang="ko">
                <a:solidFill>
                  <a:srgbClr val="000000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화재알림</a:t>
            </a:r>
            <a:r>
              <a:rPr lang="ko">
                <a:solidFill>
                  <a:srgbClr val="9C8466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 DB log기록 및 사이트에서 </a:t>
            </a:r>
            <a:r>
              <a:rPr lang="ko">
                <a:latin typeface="함초롬바탕"/>
                <a:ea typeface="함초롬바탕"/>
                <a:cs typeface="함초롬바탕"/>
                <a:sym typeface="함초롬바탕"/>
              </a:rPr>
              <a:t>표시 및 관리</a:t>
            </a:r>
            <a:endParaRPr sz="2600"/>
          </a:p>
        </p:txBody>
      </p:sp>
      <p:grpSp>
        <p:nvGrpSpPr>
          <p:cNvPr id="152" name="Google Shape;152;p24"/>
          <p:cNvGrpSpPr/>
          <p:nvPr/>
        </p:nvGrpSpPr>
        <p:grpSpPr>
          <a:xfrm>
            <a:off x="4696875" y="1147213"/>
            <a:ext cx="2606400" cy="3253013"/>
            <a:chOff x="5006250" y="1174963"/>
            <a:chExt cx="2606400" cy="3253013"/>
          </a:xfrm>
        </p:grpSpPr>
        <p:sp>
          <p:nvSpPr>
            <p:cNvPr id="153" name="Google Shape;153;p24"/>
            <p:cNvSpPr/>
            <p:nvPr/>
          </p:nvSpPr>
          <p:spPr>
            <a:xfrm>
              <a:off x="5040000" y="1365000"/>
              <a:ext cx="1035000" cy="1050000"/>
            </a:xfrm>
            <a:prstGeom prst="rect">
              <a:avLst/>
            </a:prstGeom>
            <a:noFill/>
            <a:ln cap="flat" cmpd="sng" w="38100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전압</a:t>
              </a:r>
              <a:endParaRPr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전류</a:t>
              </a:r>
              <a:endParaRPr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24"/>
            <p:cNvSpPr txBox="1"/>
            <p:nvPr/>
          </p:nvSpPr>
          <p:spPr>
            <a:xfrm>
              <a:off x="5143200" y="1174963"/>
              <a:ext cx="8286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lt1"/>
                  </a:solidFill>
                  <a:highlight>
                    <a:srgbClr val="CCA677"/>
                  </a:highlight>
                  <a:latin typeface="Open Sans"/>
                  <a:ea typeface="Open Sans"/>
                  <a:cs typeface="Open Sans"/>
                  <a:sym typeface="Open Sans"/>
                </a:rPr>
                <a:t>태양광패널</a:t>
              </a:r>
              <a:endParaRPr sz="1300">
                <a:solidFill>
                  <a:schemeClr val="lt1"/>
                </a:solidFill>
                <a:highlight>
                  <a:srgbClr val="CCA677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55" name="Google Shape;155;p24"/>
            <p:cNvCxnSpPr/>
            <p:nvPr/>
          </p:nvCxnSpPr>
          <p:spPr>
            <a:xfrm>
              <a:off x="6118200" y="1871100"/>
              <a:ext cx="1216800" cy="776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24"/>
            <p:cNvSpPr txBox="1"/>
            <p:nvPr/>
          </p:nvSpPr>
          <p:spPr>
            <a:xfrm>
              <a:off x="6142500" y="1687500"/>
              <a:ext cx="525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전력</a:t>
              </a:r>
              <a:endParaRPr b="1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5006250" y="2762400"/>
              <a:ext cx="1102500" cy="462600"/>
            </a:xfrm>
            <a:prstGeom prst="rect">
              <a:avLst/>
            </a:prstGeom>
            <a:noFill/>
            <a:ln cap="flat" cmpd="sng" w="38100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초음파센서</a:t>
              </a:r>
              <a:endParaRPr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5006250" y="3832775"/>
              <a:ext cx="1185000" cy="595200"/>
            </a:xfrm>
            <a:prstGeom prst="rect">
              <a:avLst/>
            </a:prstGeom>
            <a:noFill/>
            <a:ln cap="flat" cmpd="sng" w="38100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열/불꽃감지 센서</a:t>
              </a:r>
              <a:endParaRPr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59" name="Google Shape;159;p24"/>
            <p:cNvCxnSpPr>
              <a:stCxn id="157" idx="3"/>
            </p:cNvCxnSpPr>
            <p:nvPr/>
          </p:nvCxnSpPr>
          <p:spPr>
            <a:xfrm>
              <a:off x="6108750" y="2993700"/>
              <a:ext cx="1503900" cy="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4"/>
            <p:cNvCxnSpPr>
              <a:stCxn id="158" idx="3"/>
            </p:cNvCxnSpPr>
            <p:nvPr/>
          </p:nvCxnSpPr>
          <p:spPr>
            <a:xfrm flipH="1" rot="10800000">
              <a:off x="6191250" y="3397475"/>
              <a:ext cx="1158900" cy="732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24"/>
          <p:cNvSpPr/>
          <p:nvPr/>
        </p:nvSpPr>
        <p:spPr>
          <a:xfrm>
            <a:off x="6869639" y="2128825"/>
            <a:ext cx="2175900" cy="16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6948239" y="2236436"/>
            <a:ext cx="656400" cy="22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생산전력</a:t>
            </a:r>
            <a:endParaRPr sz="8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7604496" y="2236436"/>
            <a:ext cx="656400" cy="22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C8466"/>
                </a:solidFill>
                <a:latin typeface="Impact"/>
                <a:ea typeface="Impact"/>
                <a:cs typeface="Impact"/>
                <a:sym typeface="Impact"/>
              </a:rPr>
              <a:t>남은 자리</a:t>
            </a:r>
            <a:endParaRPr sz="800">
              <a:solidFill>
                <a:srgbClr val="9C84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8687838" y="2196034"/>
            <a:ext cx="269700" cy="3027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8364164" y="2196034"/>
            <a:ext cx="269700" cy="3027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6966628" y="2573937"/>
            <a:ext cx="1964100" cy="1135200"/>
          </a:xfrm>
          <a:prstGeom prst="rect">
            <a:avLst/>
          </a:prstGeom>
          <a:solidFill>
            <a:srgbClr val="E8DDCF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231333" y="2863809"/>
            <a:ext cx="289500" cy="63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520837" y="2863809"/>
            <a:ext cx="289500" cy="63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7810341" y="2863809"/>
            <a:ext cx="289500" cy="63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8099846" y="2863809"/>
            <a:ext cx="289500" cy="63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969897" y="2508573"/>
            <a:ext cx="782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frame</a:t>
            </a:r>
            <a:endParaRPr sz="12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8397255" y="2863809"/>
            <a:ext cx="289500" cy="63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8389359" y="2862884"/>
            <a:ext cx="289500" cy="635400"/>
          </a:xfrm>
          <a:prstGeom prst="rect">
            <a:avLst/>
          </a:prstGeom>
          <a:solidFill>
            <a:srgbClr val="CC4125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8022575" y="4097263"/>
            <a:ext cx="656400" cy="366300"/>
          </a:xfrm>
          <a:prstGeom prst="wedgeRoundRectCallout">
            <a:avLst>
              <a:gd fmla="val 29020" name="adj1"/>
              <a:gd fmla="val -302922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화재시 점멸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4" title="경보음14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1700" y="4139425"/>
            <a:ext cx="281975" cy="2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02. 제안내용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922">
                <a:solidFill>
                  <a:srgbClr val="CCA677"/>
                </a:solidFill>
              </a:rPr>
              <a:t>개발목표</a:t>
            </a:r>
            <a:endParaRPr sz="1922">
              <a:solidFill>
                <a:srgbClr val="CCA677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7680850" y="1729950"/>
            <a:ext cx="8286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highlight>
                  <a:srgbClr val="CCA677"/>
                </a:highlight>
                <a:latin typeface="Open Sans"/>
                <a:ea typeface="Open Sans"/>
                <a:cs typeface="Open Sans"/>
                <a:sym typeface="Open Sans"/>
              </a:rPr>
              <a:t>홈페이지</a:t>
            </a:r>
            <a:endParaRPr sz="1300">
              <a:solidFill>
                <a:schemeClr val="lt1"/>
              </a:solidFill>
              <a:highlight>
                <a:srgbClr val="CCA677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5"/>
          <p:cNvGrpSpPr/>
          <p:nvPr/>
        </p:nvGrpSpPr>
        <p:grpSpPr>
          <a:xfrm>
            <a:off x="3539250" y="1794630"/>
            <a:ext cx="2065500" cy="1841786"/>
            <a:chOff x="3375000" y="1481725"/>
            <a:chExt cx="1875000" cy="2962500"/>
          </a:xfrm>
        </p:grpSpPr>
        <p:sp>
          <p:nvSpPr>
            <p:cNvPr id="183" name="Google Shape;183;p25"/>
            <p:cNvSpPr/>
            <p:nvPr/>
          </p:nvSpPr>
          <p:spPr>
            <a:xfrm>
              <a:off x="3375000" y="1481725"/>
              <a:ext cx="1875000" cy="2962500"/>
            </a:xfrm>
            <a:prstGeom prst="snip1Rect">
              <a:avLst>
                <a:gd fmla="val 16667" name="adj"/>
              </a:avLst>
            </a:prstGeom>
            <a:solidFill>
              <a:srgbClr val="FCE5CD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3450000" y="1575000"/>
              <a:ext cx="16239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서버</a:t>
              </a:r>
              <a:endParaRPr sz="18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5"/>
            <p:cNvSpPr txBox="1"/>
            <p:nvPr/>
          </p:nvSpPr>
          <p:spPr>
            <a:xfrm>
              <a:off x="3375000" y="2217625"/>
              <a:ext cx="1875000" cy="2226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생산전력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주차가능 수/구역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화재감지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- 소방서</a:t>
              </a: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신고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- 관리자 </a:t>
              </a: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알림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6905700" y="315935"/>
            <a:ext cx="1875000" cy="1295798"/>
            <a:chOff x="3375000" y="1481725"/>
            <a:chExt cx="1875000" cy="2962500"/>
          </a:xfrm>
        </p:grpSpPr>
        <p:sp>
          <p:nvSpPr>
            <p:cNvPr id="187" name="Google Shape;187;p25"/>
            <p:cNvSpPr/>
            <p:nvPr/>
          </p:nvSpPr>
          <p:spPr>
            <a:xfrm>
              <a:off x="3375000" y="1481725"/>
              <a:ext cx="1875000" cy="2962500"/>
            </a:xfrm>
            <a:prstGeom prst="snip1Rect">
              <a:avLst>
                <a:gd fmla="val 16667" name="adj"/>
              </a:avLst>
            </a:prstGeom>
            <a:solidFill>
              <a:srgbClr val="CCA677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3450000" y="1574941"/>
              <a:ext cx="1695300" cy="11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DB</a:t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3375000" y="2661232"/>
              <a:ext cx="1875000" cy="17829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생산전력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설치지역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데이터 분석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756900" y="1147224"/>
            <a:ext cx="1875000" cy="3471573"/>
            <a:chOff x="426900" y="1092225"/>
            <a:chExt cx="1875000" cy="3580418"/>
          </a:xfrm>
        </p:grpSpPr>
        <p:grpSp>
          <p:nvGrpSpPr>
            <p:cNvPr id="191" name="Google Shape;191;p25"/>
            <p:cNvGrpSpPr/>
            <p:nvPr/>
          </p:nvGrpSpPr>
          <p:grpSpPr>
            <a:xfrm>
              <a:off x="426900" y="1092225"/>
              <a:ext cx="1875000" cy="3580418"/>
              <a:chOff x="3375000" y="1481708"/>
              <a:chExt cx="1875000" cy="3176100"/>
            </a:xfrm>
          </p:grpSpPr>
          <p:sp>
            <p:nvSpPr>
              <p:cNvPr id="192" name="Google Shape;192;p25"/>
              <p:cNvSpPr/>
              <p:nvPr/>
            </p:nvSpPr>
            <p:spPr>
              <a:xfrm>
                <a:off x="3375000" y="1481708"/>
                <a:ext cx="1875000" cy="3176100"/>
              </a:xfrm>
              <a:prstGeom prst="snip1Rect">
                <a:avLst>
                  <a:gd fmla="val 16667" name="adj"/>
                </a:avLst>
              </a:prstGeom>
              <a:solidFill>
                <a:srgbClr val="CCA677"/>
              </a:solidFill>
              <a:ln cap="flat" cmpd="sng" w="28575">
                <a:solidFill>
                  <a:srgbClr val="CCA67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25"/>
              <p:cNvSpPr txBox="1"/>
              <p:nvPr/>
            </p:nvSpPr>
            <p:spPr>
              <a:xfrm>
                <a:off x="3450000" y="1575000"/>
                <a:ext cx="16239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HW</a:t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" name="Google Shape;194;p25"/>
              <p:cNvSpPr txBox="1"/>
              <p:nvPr/>
            </p:nvSpPr>
            <p:spPr>
              <a:xfrm>
                <a:off x="3375000" y="2022094"/>
                <a:ext cx="1875000" cy="9471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CCA67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rgbClr val="CCA67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태양광패널</a:t>
                </a:r>
                <a:endParaRPr>
                  <a:solidFill>
                    <a:srgbClr val="CCA67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- 생산되는 전기의 전압</a:t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- 생산되는 전기의 전류</a:t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95" name="Google Shape;195;p25"/>
            <p:cNvSpPr txBox="1"/>
            <p:nvPr/>
          </p:nvSpPr>
          <p:spPr>
            <a:xfrm>
              <a:off x="426900" y="2732639"/>
              <a:ext cx="1875000" cy="10083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CCA677"/>
                  </a:solidFill>
                  <a:latin typeface="Open Sans"/>
                  <a:ea typeface="Open Sans"/>
                  <a:cs typeface="Open Sans"/>
                  <a:sym typeface="Open Sans"/>
                </a:rPr>
                <a:t>초음파센서</a:t>
              </a:r>
              <a:endParaRPr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두 초음파센서에 물체가 감지되면 주차 중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25"/>
            <p:cNvSpPr txBox="1"/>
            <p:nvPr/>
          </p:nvSpPr>
          <p:spPr>
            <a:xfrm>
              <a:off x="426900" y="3744838"/>
              <a:ext cx="1875000" cy="915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CCA677"/>
                  </a:solidFill>
                  <a:latin typeface="Open Sans"/>
                  <a:ea typeface="Open Sans"/>
                  <a:cs typeface="Open Sans"/>
                  <a:sym typeface="Open Sans"/>
                </a:rPr>
                <a:t>열/불꽃감지센서</a:t>
              </a:r>
              <a:endParaRPr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화재감지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7" name="Google Shape;197;p25"/>
          <p:cNvGrpSpPr/>
          <p:nvPr/>
        </p:nvGrpSpPr>
        <p:grpSpPr>
          <a:xfrm>
            <a:off x="6905577" y="1794590"/>
            <a:ext cx="1926563" cy="1582290"/>
            <a:chOff x="3375000" y="1413598"/>
            <a:chExt cx="1875000" cy="3030627"/>
          </a:xfrm>
        </p:grpSpPr>
        <p:sp>
          <p:nvSpPr>
            <p:cNvPr id="198" name="Google Shape;198;p25"/>
            <p:cNvSpPr/>
            <p:nvPr/>
          </p:nvSpPr>
          <p:spPr>
            <a:xfrm>
              <a:off x="3375000" y="1481725"/>
              <a:ext cx="1875000" cy="2962500"/>
            </a:xfrm>
            <a:prstGeom prst="snip1Rect">
              <a:avLst>
                <a:gd fmla="val 16667" name="adj"/>
              </a:avLst>
            </a:prstGeom>
            <a:solidFill>
              <a:srgbClr val="CCA677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3474150" y="1413598"/>
              <a:ext cx="16239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web</a:t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3375000" y="2217625"/>
              <a:ext cx="1875000" cy="2226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생산전력 대시보드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주차가능 수/구역 이미지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화재정보 애니메이션 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6905657" y="3509244"/>
            <a:ext cx="1926565" cy="1463823"/>
            <a:chOff x="3374998" y="1481725"/>
            <a:chExt cx="1875002" cy="3281378"/>
          </a:xfrm>
        </p:grpSpPr>
        <p:sp>
          <p:nvSpPr>
            <p:cNvPr id="202" name="Google Shape;202;p25"/>
            <p:cNvSpPr/>
            <p:nvPr/>
          </p:nvSpPr>
          <p:spPr>
            <a:xfrm>
              <a:off x="3375000" y="1481725"/>
              <a:ext cx="1875000" cy="2962500"/>
            </a:xfrm>
            <a:prstGeom prst="snip1Rect">
              <a:avLst>
                <a:gd fmla="val 16667" name="adj"/>
              </a:avLst>
            </a:prstGeom>
            <a:solidFill>
              <a:srgbClr val="CCA677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3374998" y="2434803"/>
              <a:ext cx="1875000" cy="23283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주차가능 구역표시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태양광패널 각도조절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ess에 전기저장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화재경보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25"/>
            <p:cNvSpPr txBox="1"/>
            <p:nvPr/>
          </p:nvSpPr>
          <p:spPr>
            <a:xfrm>
              <a:off x="3450000" y="1575000"/>
              <a:ext cx="16239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외부환경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05" name="Google Shape;205;p25"/>
          <p:cNvCxnSpPr/>
          <p:nvPr/>
        </p:nvCxnSpPr>
        <p:spPr>
          <a:xfrm>
            <a:off x="2631900" y="2760000"/>
            <a:ext cx="899400" cy="3900"/>
          </a:xfrm>
          <a:prstGeom prst="straightConnector1">
            <a:avLst/>
          </a:prstGeom>
          <a:noFill/>
          <a:ln cap="flat" cmpd="sng" w="38100">
            <a:solidFill>
              <a:srgbClr val="CCA67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25"/>
          <p:cNvCxnSpPr/>
          <p:nvPr/>
        </p:nvCxnSpPr>
        <p:spPr>
          <a:xfrm flipH="1" rot="10800000">
            <a:off x="5610000" y="1222672"/>
            <a:ext cx="1236300" cy="1192200"/>
          </a:xfrm>
          <a:prstGeom prst="bentConnector3">
            <a:avLst>
              <a:gd fmla="val 51078" name="adj1"/>
            </a:avLst>
          </a:prstGeom>
          <a:noFill/>
          <a:ln cap="flat" cmpd="sng" w="38100">
            <a:solidFill>
              <a:srgbClr val="CCA6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5"/>
          <p:cNvCxnSpPr>
            <a:stCxn id="189" idx="2"/>
            <a:endCxn id="199" idx="0"/>
          </p:cNvCxnSpPr>
          <p:nvPr/>
        </p:nvCxnSpPr>
        <p:spPr>
          <a:xfrm flipH="1">
            <a:off x="7841700" y="1611692"/>
            <a:ext cx="1500" cy="183000"/>
          </a:xfrm>
          <a:prstGeom prst="straightConnector1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25"/>
          <p:cNvCxnSpPr>
            <a:endCxn id="203" idx="1"/>
          </p:cNvCxnSpPr>
          <p:nvPr/>
        </p:nvCxnSpPr>
        <p:spPr>
          <a:xfrm flipH="1" rot="10800000">
            <a:off x="2624957" y="4453739"/>
            <a:ext cx="4280700" cy="18000"/>
          </a:xfrm>
          <a:prstGeom prst="straightConnector1">
            <a:avLst/>
          </a:prstGeom>
          <a:noFill/>
          <a:ln cap="flat" cmpd="sng" w="38100">
            <a:solidFill>
              <a:srgbClr val="CCA67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5626950" y="3069338"/>
            <a:ext cx="1261800" cy="7500"/>
          </a:xfrm>
          <a:prstGeom prst="straightConnector1">
            <a:avLst/>
          </a:prstGeom>
          <a:noFill/>
          <a:ln cap="flat" cmpd="sng" w="38100">
            <a:solidFill>
              <a:srgbClr val="CCA67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25"/>
          <p:cNvCxnSpPr>
            <a:endCxn id="189" idx="1"/>
          </p:cNvCxnSpPr>
          <p:nvPr/>
        </p:nvCxnSpPr>
        <p:spPr>
          <a:xfrm flipH="1" rot="10800000">
            <a:off x="6255600" y="1221772"/>
            <a:ext cx="650100" cy="5100"/>
          </a:xfrm>
          <a:prstGeom prst="straightConnector1">
            <a:avLst/>
          </a:prstGeom>
          <a:noFill/>
          <a:ln cap="flat" cmpd="sng" w="38100">
            <a:solidFill>
              <a:srgbClr val="CCA67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1" name="Google Shape;211;p25"/>
          <p:cNvSpPr txBox="1"/>
          <p:nvPr>
            <p:ph type="title"/>
          </p:nvPr>
        </p:nvSpPr>
        <p:spPr>
          <a:xfrm>
            <a:off x="266950" y="377200"/>
            <a:ext cx="65793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03. 추진전략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</a:t>
            </a:r>
            <a:r>
              <a:rPr lang="ko" sz="1922">
                <a:solidFill>
                  <a:srgbClr val="CCA677"/>
                </a:solidFill>
              </a:rPr>
              <a:t>작동 알고리즘</a:t>
            </a:r>
            <a:endParaRPr sz="1922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16677" l="4787" r="5727" t="18856"/>
          <a:stretch/>
        </p:blipFill>
        <p:spPr>
          <a:xfrm>
            <a:off x="480575" y="1912225"/>
            <a:ext cx="8182851" cy="20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03. 추진전략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922">
                <a:solidFill>
                  <a:srgbClr val="CCA677"/>
                </a:solidFill>
              </a:rPr>
              <a:t>일정</a:t>
            </a:r>
            <a:endParaRPr sz="1922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311700" y="1232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27000" lvl="0" marL="1270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rgbClr val="CCA677"/>
                </a:solidFill>
                <a:latin typeface="Malgun Gothic"/>
                <a:ea typeface="Malgun Gothic"/>
                <a:cs typeface="Malgun Gothic"/>
                <a:sym typeface="Malgun Gothic"/>
              </a:rPr>
              <a:t>▪ </a:t>
            </a:r>
            <a:r>
              <a:rPr b="1" lang="ko" sz="1600">
                <a:solidFill>
                  <a:srgbClr val="CCA677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b="1" sz="1500">
              <a:solidFill>
                <a:srgbClr val="CCA677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89999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함초롬바탕"/>
                <a:ea typeface="함초롬바탕"/>
                <a:cs typeface="함초롬바탕"/>
                <a:sym typeface="함초롬바탕"/>
              </a:rPr>
              <a:t>     </a:t>
            </a:r>
            <a:r>
              <a:rPr lang="ko" sz="1100">
                <a:latin typeface="함초롬바탕"/>
                <a:ea typeface="함초롬바탕"/>
                <a:cs typeface="함초롬바탕"/>
                <a:sym typeface="함초롬바탕"/>
              </a:rPr>
              <a:t>- 주차 O : 그늘 생성 -&gt; 차량이 과열 X / 사고 예방/ 차량과 부품 및 장비의 수명연장 ( 친환경) </a:t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89999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89999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함초롬바탕"/>
                <a:ea typeface="함초롬바탕"/>
                <a:cs typeface="함초롬바탕"/>
                <a:sym typeface="함초롬바탕"/>
              </a:rPr>
              <a:t>     - </a:t>
            </a:r>
            <a:r>
              <a:rPr lang="ko" sz="1100">
                <a:latin typeface="함초롬바탕"/>
                <a:ea typeface="함초롬바탕"/>
                <a:cs typeface="함초롬바탕"/>
                <a:sym typeface="함초롬바탕"/>
              </a:rPr>
              <a:t>주차 X : 태양광에 따른 각도 조절 -&gt; 에너지 생산 효율 확대, 축적된 에너지 활용</a:t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89999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89999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함초롬바탕"/>
                <a:ea typeface="함초롬바탕"/>
                <a:cs typeface="함초롬바탕"/>
                <a:sym typeface="함초롬바탕"/>
              </a:rPr>
              <a:t>     - 야외 주차장의 남은 자리 표시 -&gt; 이용자 편의 제공</a:t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89999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함초롬바탕"/>
                <a:ea typeface="함초롬바탕"/>
                <a:cs typeface="함초롬바탕"/>
                <a:sym typeface="함초롬바탕"/>
              </a:rPr>
              <a:t>     </a:t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89999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함초롬바탕"/>
                <a:ea typeface="함초롬바탕"/>
                <a:cs typeface="함초롬바탕"/>
                <a:sym typeface="함초롬바탕"/>
              </a:rPr>
              <a:t>     - 화재 경보 기능 -&gt;  화재 발생구역 파악 및 신속한 초동조치. 안전확보</a:t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89999" lvl="0" marL="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127000" lvl="0" marL="127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CCA677"/>
                </a:solidFill>
                <a:latin typeface="Malgun Gothic"/>
                <a:ea typeface="Malgun Gothic"/>
                <a:cs typeface="Malgun Gothic"/>
                <a:sym typeface="Malgun Gothic"/>
              </a:rPr>
              <a:t>▪ 서비스 대상</a:t>
            </a:r>
            <a:endParaRPr b="1" sz="1600">
              <a:solidFill>
                <a:srgbClr val="CCA67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127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6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 sz="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584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함초롬바탕"/>
                <a:ea typeface="함초롬바탕"/>
                <a:cs typeface="함초롬바탕"/>
                <a:sym typeface="함초롬바탕"/>
              </a:rPr>
              <a:t>  </a:t>
            </a: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 sz="1100">
                <a:latin typeface="함초롬바탕"/>
                <a:ea typeface="함초롬바탕"/>
                <a:cs typeface="함초롬바탕"/>
                <a:sym typeface="함초롬바탕"/>
              </a:rPr>
              <a:t>넓은 야외주차장을 보유한 공단, 기업, 공공기관.</a:t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   - </a:t>
            </a:r>
            <a:r>
              <a:rPr lang="ko" sz="1100">
                <a:latin typeface="함초롬바탕"/>
                <a:ea typeface="함초롬바탕"/>
                <a:cs typeface="함초롬바탕"/>
                <a:sym typeface="함초롬바탕"/>
              </a:rPr>
              <a:t>친환경 사업 진행 의무가 있는 공공 사업체.</a:t>
            </a:r>
            <a:endParaRPr sz="1100">
              <a:latin typeface="함초롬바탕"/>
              <a:ea typeface="함초롬바탕"/>
              <a:cs typeface="함초롬바탕"/>
              <a:sym typeface="함초롬바탕"/>
            </a:endParaRPr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04. 기대효과     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endParaRPr sz="1922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2597700" y="1080325"/>
            <a:ext cx="43218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127000" lvl="0" marL="1270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C84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▪ 친환경 실천</a:t>
            </a:r>
            <a:endParaRPr b="1">
              <a:solidFill>
                <a:srgbClr val="9C84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1270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C84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▪ 에너지 비축 및 활용</a:t>
            </a:r>
            <a:endParaRPr b="1">
              <a:solidFill>
                <a:srgbClr val="9C84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1270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C84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▪ 안전구역</a:t>
            </a:r>
            <a:endParaRPr b="1">
              <a:solidFill>
                <a:srgbClr val="9C84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1270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C84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▪ 공간 활용</a:t>
            </a:r>
            <a:endParaRPr b="1">
              <a:solidFill>
                <a:srgbClr val="9C84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1270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C84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▪ 이용자 편의 서비스 제공</a:t>
            </a:r>
            <a:endParaRPr>
              <a:solidFill>
                <a:srgbClr val="9C8466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04. 활용방안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endParaRPr sz="1922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727900" y="3661175"/>
            <a:ext cx="13158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C8466"/>
                </a:solidFill>
              </a:rPr>
              <a:t>PM</a:t>
            </a:r>
            <a:endParaRPr>
              <a:solidFill>
                <a:srgbClr val="9C84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9C8466"/>
                </a:solidFill>
              </a:rPr>
              <a:t>Front-end</a:t>
            </a:r>
            <a:endParaRPr>
              <a:solidFill>
                <a:srgbClr val="9C8466"/>
              </a:solidFill>
            </a:endParaRPr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2298625" y="3661175"/>
            <a:ext cx="13158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9C8466"/>
                </a:solidFill>
              </a:rPr>
              <a:t>DB</a:t>
            </a:r>
            <a:endParaRPr>
              <a:solidFill>
                <a:srgbClr val="9C84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9C8466"/>
                </a:solidFill>
              </a:rPr>
              <a:t>Back-end</a:t>
            </a:r>
            <a:endParaRPr>
              <a:solidFill>
                <a:srgbClr val="9C8466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955550" y="3661175"/>
            <a:ext cx="13158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9C8466"/>
                </a:solidFill>
              </a:rPr>
              <a:t>Front-end</a:t>
            </a:r>
            <a:endParaRPr>
              <a:solidFill>
                <a:srgbClr val="9C84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9C8466"/>
                </a:solidFill>
              </a:rPr>
              <a:t>H/W</a:t>
            </a:r>
            <a:endParaRPr>
              <a:solidFill>
                <a:srgbClr val="9C8466"/>
              </a:solidFill>
            </a:endParaRPr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5440075" y="3661175"/>
            <a:ext cx="13158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9C8466"/>
                </a:solidFill>
              </a:rPr>
              <a:t>H/W</a:t>
            </a:r>
            <a:endParaRPr>
              <a:solidFill>
                <a:srgbClr val="9C8466"/>
              </a:solidFill>
            </a:endParaRPr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7010800" y="3661175"/>
            <a:ext cx="13158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9C8466"/>
                </a:solidFill>
              </a:rPr>
              <a:t>Back-End</a:t>
            </a:r>
            <a:endParaRPr>
              <a:solidFill>
                <a:srgbClr val="9C8466"/>
              </a:solidFill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638500" y="1652075"/>
            <a:ext cx="1494600" cy="14946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2209225" y="1652075"/>
            <a:ext cx="1494600" cy="14946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3779988" y="1652075"/>
            <a:ext cx="1494600" cy="14946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5350750" y="1652075"/>
            <a:ext cx="1494600" cy="14946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6921400" y="1652075"/>
            <a:ext cx="1494600" cy="14946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727850" y="2222088"/>
            <a:ext cx="131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정지은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2333300" y="2178275"/>
            <a:ext cx="1315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최홍준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3869388" y="2157138"/>
            <a:ext cx="1315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박은빈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5440075" y="2157138"/>
            <a:ext cx="1315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박세찬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969400" y="2157125"/>
            <a:ext cx="1315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김예지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05. 팀원소개</a:t>
            </a: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endParaRPr sz="1922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End.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9C8466"/>
                </a:solidFill>
              </a:rPr>
              <a:t>감사합니다  : D</a:t>
            </a:r>
            <a:endParaRPr>
              <a:solidFill>
                <a:srgbClr val="9C84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238175"/>
            <a:ext cx="4045200" cy="1786200"/>
          </a:xfrm>
          <a:prstGeom prst="rect">
            <a:avLst/>
          </a:prstGeom>
          <a:effectLst>
            <a:reflection blurRad="0" dir="5400000" dist="38100" endA="0" endPos="30000" fadeDir="5400012" kx="0" rotWithShape="0" algn="bl" stA="26000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900"/>
              <a:t>inde</a:t>
            </a:r>
            <a:r>
              <a:rPr lang="ko" sz="4900"/>
              <a:t>x</a:t>
            </a:r>
            <a:endParaRPr sz="4900"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제안배경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제안내용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추진전략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기대효과 및 활용방안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팀원소개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972100"/>
            <a:ext cx="4472400" cy="4181100"/>
          </a:xfrm>
          <a:prstGeom prst="rect">
            <a:avLst/>
          </a:prstGeom>
          <a:solidFill>
            <a:srgbClr val="CCA67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함초롬바탕"/>
              <a:buChar char="●"/>
            </a:pP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최근</a:t>
            </a: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 인천 전기차 화재사건</a:t>
            </a:r>
            <a:endParaRPr sz="17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336550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함초롬바탕"/>
              <a:buChar char="●"/>
            </a:pP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서울시, </a:t>
            </a:r>
            <a:endParaRPr sz="17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457200" lvl="0" marL="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지하주차장 전기차의 충전율 </a:t>
            </a:r>
            <a:endParaRPr sz="17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457200" lvl="0" marL="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90% 이하로 제한 추진</a:t>
            </a:r>
            <a:endParaRPr sz="17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0" lvl="0" marL="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-336550" lvl="0" marL="45720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함초롬바탕"/>
              <a:buChar char="●"/>
            </a:pP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대구 안전 생활 실천 시민연합,</a:t>
            </a:r>
            <a:endParaRPr sz="17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457200" lvl="0" marL="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전기차 충전시설 습식 소화설비 도입 </a:t>
            </a:r>
            <a:endParaRPr sz="17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indent="457200" lvl="0" marL="0" rtl="0" algn="just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&amp; 충전 장소 </a:t>
            </a:r>
            <a:r>
              <a:rPr b="1" lang="ko" sz="21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실외</a:t>
            </a:r>
            <a:r>
              <a:rPr lang="ko" sz="17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로 제한 제안</a:t>
            </a:r>
            <a:endParaRPr sz="2000">
              <a:solidFill>
                <a:schemeClr val="lt1"/>
              </a:solidFill>
              <a:latin typeface="함초롬바탕"/>
              <a:ea typeface="함초롬바탕"/>
              <a:cs typeface="함초롬바탕"/>
              <a:sym typeface="함초롬바탕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600" y="1646073"/>
            <a:ext cx="4472400" cy="25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01. 제안배경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811">
                <a:solidFill>
                  <a:srgbClr val="CCA677"/>
                </a:solidFill>
              </a:rPr>
              <a:t>외부적 환경배경</a:t>
            </a:r>
            <a:endParaRPr sz="1811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25" y="2156800"/>
            <a:ext cx="4274075" cy="21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075350" y="4473300"/>
            <a:ext cx="3429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" sz="9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출처 :  한국 소비자원  위해정보 공유시스템</a:t>
            </a:r>
            <a:endParaRPr sz="9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802025" y="1065975"/>
            <a:ext cx="4904100" cy="812400"/>
          </a:xfrm>
          <a:prstGeom prst="wedgeRoundRectCallout">
            <a:avLst>
              <a:gd fmla="val -5845" name="adj1"/>
              <a:gd fmla="val 818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lt1"/>
                </a:solidFill>
                <a:latin typeface="함초롬바탕"/>
                <a:ea typeface="함초롬바탕"/>
                <a:cs typeface="함초롬바탕"/>
                <a:sym typeface="함초롬바탕"/>
              </a:rPr>
              <a:t>매년 벌어지는 어린이 갇힘 사고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01. 제안배경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811">
                <a:solidFill>
                  <a:srgbClr val="CCA677"/>
                </a:solidFill>
              </a:rPr>
              <a:t>외부적 환경배경</a:t>
            </a:r>
            <a:endParaRPr sz="1811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275" y="1609150"/>
            <a:ext cx="45148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56850" y="1131375"/>
            <a:ext cx="6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무더운 여름 에어컨 사용으로 배터리 방전 위험</a:t>
            </a:r>
            <a:endParaRPr b="1" sz="18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56850" y="1911400"/>
            <a:ext cx="369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마찰열로 인해 뜨거워진 타이어, </a:t>
            </a:r>
            <a:endParaRPr b="1" sz="18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브레이크 고장</a:t>
            </a:r>
            <a:endParaRPr b="1" sz="18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56850" y="3001975"/>
            <a:ext cx="32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엔진룸 과열로 화재</a:t>
            </a:r>
            <a:endParaRPr b="1" sz="18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3600" y="3800725"/>
            <a:ext cx="32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고온에 취약한 블랙박스</a:t>
            </a:r>
            <a:endParaRPr b="1" sz="18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01. 제안배경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811">
                <a:solidFill>
                  <a:srgbClr val="CCA677"/>
                </a:solidFill>
              </a:rPr>
              <a:t>외부적 환경배경</a:t>
            </a:r>
            <a:endParaRPr sz="1811">
              <a:solidFill>
                <a:srgbClr val="CCA677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264200" y="933875"/>
            <a:ext cx="224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지구 온난화</a:t>
            </a:r>
            <a:endParaRPr b="1" sz="22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940391" y="1279350"/>
            <a:ext cx="7596066" cy="3228306"/>
            <a:chOff x="519524" y="1147225"/>
            <a:chExt cx="8730107" cy="3735601"/>
          </a:xfrm>
        </p:grpSpPr>
        <p:pic>
          <p:nvPicPr>
            <p:cNvPr id="101" name="Google Shape;101;p18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4406" l="0" r="0" t="0"/>
            <a:stretch/>
          </p:blipFill>
          <p:spPr>
            <a:xfrm>
              <a:off x="2762750" y="1147225"/>
              <a:ext cx="3894674" cy="3735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8"/>
            <p:cNvSpPr txBox="1"/>
            <p:nvPr/>
          </p:nvSpPr>
          <p:spPr>
            <a:xfrm>
              <a:off x="7083931" y="1847133"/>
              <a:ext cx="2165700" cy="6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낮은 가림막 높이</a:t>
              </a:r>
              <a:endParaRPr sz="15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8"/>
            <p:cNvSpPr txBox="1"/>
            <p:nvPr/>
          </p:nvSpPr>
          <p:spPr>
            <a:xfrm>
              <a:off x="554791" y="1864870"/>
              <a:ext cx="1413600" cy="6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방청처리</a:t>
              </a:r>
              <a:endParaRPr sz="17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6886683" y="2855330"/>
              <a:ext cx="2165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태양의 고도변화를 고려하지 않음</a:t>
              </a:r>
              <a:endParaRPr b="1" sz="16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519524" y="3154412"/>
              <a:ext cx="1413600" cy="9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가볍고 </a:t>
              </a:r>
              <a:endParaRPr sz="16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높은 강도</a:t>
              </a:r>
              <a:endParaRPr sz="16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9C8466"/>
                  </a:solidFill>
                  <a:latin typeface="Open Sans"/>
                  <a:ea typeface="Open Sans"/>
                  <a:cs typeface="Open Sans"/>
                  <a:sym typeface="Open Sans"/>
                </a:rPr>
                <a:t>by 알루미늄프레임</a:t>
              </a:r>
              <a:endParaRPr sz="9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6" name="Google Shape;106;p18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01. 제안배경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811">
                <a:solidFill>
                  <a:srgbClr val="CCA677"/>
                </a:solidFill>
              </a:rPr>
              <a:t>유사 서비스 비교</a:t>
            </a:r>
            <a:endParaRPr sz="1811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710" y="1437786"/>
            <a:ext cx="3198581" cy="286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298236" y="3046058"/>
            <a:ext cx="1216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태양광발전 패널 탑재</a:t>
            </a:r>
            <a:endParaRPr sz="16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166350" y="1970550"/>
            <a:ext cx="13998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고정설계된 구조물</a:t>
            </a:r>
            <a:endParaRPr sz="15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624217" y="2439931"/>
            <a:ext cx="18633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9C8466"/>
                </a:solidFill>
                <a:latin typeface="Open Sans"/>
                <a:ea typeface="Open Sans"/>
                <a:cs typeface="Open Sans"/>
                <a:sym typeface="Open Sans"/>
              </a:rPr>
              <a:t>태양의 고도변화를 고려하지 않음</a:t>
            </a:r>
            <a:endParaRPr b="1" sz="1500">
              <a:solidFill>
                <a:srgbClr val="9C84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266950" y="377200"/>
            <a:ext cx="8520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highlight>
                  <a:srgbClr val="CCA677"/>
                </a:highlight>
              </a:rPr>
              <a:t> 01. 제안배경 </a:t>
            </a:r>
            <a:r>
              <a:rPr lang="ko" sz="1366">
                <a:solidFill>
                  <a:schemeClr val="lt1"/>
                </a:solidFill>
                <a:highlight>
                  <a:schemeClr val="lt1"/>
                </a:highlight>
              </a:rPr>
              <a:t>     </a:t>
            </a:r>
            <a:r>
              <a:rPr lang="ko" sz="1811">
                <a:solidFill>
                  <a:srgbClr val="CCA677"/>
                </a:solidFill>
              </a:rPr>
              <a:t>유사 서비스 비교</a:t>
            </a:r>
            <a:endParaRPr sz="1811">
              <a:solidFill>
                <a:srgbClr val="CCA67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3147625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84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9C8466"/>
                </a:solidFill>
              </a:rPr>
              <a:t>기대되는 추가 효율</a:t>
            </a:r>
            <a:endParaRPr>
              <a:solidFill>
                <a:srgbClr val="9C8466"/>
              </a:solidFill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 sz="13777"/>
              <a:t>0</a:t>
            </a:r>
            <a:r>
              <a:rPr lang="ko"/>
              <a:t>%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effectLst>
            <a:outerShdw blurRad="57150" rotWithShape="0" algn="bl" dir="3300000" dist="1047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500"/>
              <a:t>모든 순간이 </a:t>
            </a:r>
            <a:r>
              <a:rPr lang="ko" sz="5500"/>
              <a:t>다 </a:t>
            </a:r>
            <a:r>
              <a:rPr lang="ko" sz="5500"/>
              <a:t>그림</a:t>
            </a:r>
            <a:r>
              <a:rPr lang="ko" sz="5500"/>
              <a:t>자</a:t>
            </a:r>
            <a:r>
              <a:rPr lang="ko" sz="5500"/>
              <a:t>였다</a:t>
            </a:r>
            <a:r>
              <a:rPr lang="ko" sz="14100"/>
              <a:t> </a:t>
            </a:r>
            <a:endParaRPr sz="1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