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sldIdLst>
    <p:sldId id="256" r:id="rId2"/>
    <p:sldId id="259" r:id="rId3"/>
    <p:sldId id="260" r:id="rId4"/>
    <p:sldId id="261" r:id="rId5"/>
    <p:sldId id="264" r:id="rId6"/>
    <p:sldId id="267" r:id="rId7"/>
    <p:sldId id="268" r:id="rId8"/>
    <p:sldId id="269" r:id="rId9"/>
    <p:sldId id="272" r:id="rId10"/>
    <p:sldId id="326" r:id="rId11"/>
    <p:sldId id="331" r:id="rId12"/>
    <p:sldId id="327" r:id="rId13"/>
    <p:sldId id="328" r:id="rId14"/>
    <p:sldId id="329" r:id="rId15"/>
    <p:sldId id="330" r:id="rId16"/>
    <p:sldId id="332" r:id="rId17"/>
    <p:sldId id="333" r:id="rId18"/>
    <p:sldId id="334" r:id="rId19"/>
    <p:sldId id="335" r:id="rId20"/>
    <p:sldId id="336" r:id="rId21"/>
    <p:sldId id="337" r:id="rId22"/>
    <p:sldId id="338" r:id="rId23"/>
    <p:sldId id="339" r:id="rId24"/>
    <p:sldId id="340" r:id="rId25"/>
    <p:sldId id="341" r:id="rId26"/>
    <p:sldId id="342" r:id="rId27"/>
    <p:sldId id="343" r:id="rId28"/>
    <p:sldId id="344" r:id="rId29"/>
    <p:sldId id="345" r:id="rId30"/>
    <p:sldId id="346" r:id="rId31"/>
    <p:sldId id="347" r:id="rId32"/>
    <p:sldId id="348" r:id="rId33"/>
    <p:sldId id="349" r:id="rId34"/>
    <p:sldId id="351" r:id="rId35"/>
    <p:sldId id="352" r:id="rId36"/>
    <p:sldId id="353" r:id="rId37"/>
    <p:sldId id="354" r:id="rId38"/>
    <p:sldId id="355" r:id="rId39"/>
    <p:sldId id="356" r:id="rId40"/>
    <p:sldId id="350" r:id="rId41"/>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542" autoAdjust="0"/>
    <p:restoredTop sz="94775" autoAdjust="0"/>
  </p:normalViewPr>
  <p:slideViewPr>
    <p:cSldViewPr>
      <p:cViewPr>
        <p:scale>
          <a:sx n="75" d="100"/>
          <a:sy n="75" d="100"/>
        </p:scale>
        <p:origin x="-888" y="-23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9AB14A8-5192-4456-BD12-7AA3185D5E54}"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CEDFC84-E000-4F21-8007-D6CE8EC46B1D}"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495C3E76-F1F6-4CE4-9D22-51A82B191636}"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US"/>
          </a:p>
        </p:txBody>
      </p:sp>
      <p:sp>
        <p:nvSpPr>
          <p:cNvPr id="3" name="ClipArt Placeholder 2"/>
          <p:cNvSpPr>
            <a:spLocks noGrp="1"/>
          </p:cNvSpPr>
          <p:nvPr>
            <p:ph type="clipArt" sz="half" idx="1"/>
          </p:nvPr>
        </p:nvSpPr>
        <p:spPr>
          <a:xfrm>
            <a:off x="685800" y="1981200"/>
            <a:ext cx="3810000" cy="4114800"/>
          </a:xfrm>
        </p:spPr>
        <p:txBody>
          <a:bodyPr/>
          <a:lstStyle/>
          <a:p>
            <a:endParaRPr lang="en-US"/>
          </a:p>
        </p:txBody>
      </p:sp>
      <p:sp>
        <p:nvSpPr>
          <p:cNvPr id="4" name="Text Placeholder 3"/>
          <p:cNvSpPr>
            <a:spLocks noGrp="1"/>
          </p:cNvSpPr>
          <p:nvPr>
            <p:ph type="body" sz="half" idx="2"/>
          </p:nvPr>
        </p:nvSpPr>
        <p:spPr>
          <a:xfrm>
            <a:off x="46482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685800" y="6248400"/>
            <a:ext cx="1905000" cy="457200"/>
          </a:xfrm>
        </p:spPr>
        <p:txBody>
          <a:bodyPr/>
          <a:lstStyle>
            <a:lvl1pPr>
              <a:defRPr/>
            </a:lvl1pPr>
          </a:lstStyle>
          <a:p>
            <a:endParaRPr lang="en-US"/>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6553200" y="6248400"/>
            <a:ext cx="1905000" cy="457200"/>
          </a:xfrm>
        </p:spPr>
        <p:txBody>
          <a:bodyPr/>
          <a:lstStyle>
            <a:lvl1pPr>
              <a:defRPr/>
            </a:lvl1pPr>
          </a:lstStyle>
          <a:p>
            <a:fld id="{750888EF-4492-4F94-A590-3B0DD7CB0CE0}"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D6A12812-B43D-4EBD-9AD3-E2E321993A5D}"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BE495B6-2ACA-49A0-8321-BBDA72C1049D}"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DA9E1CDE-E114-4198-9007-D5869B6E4E92}"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41FA6F53-D7DC-42C6-A039-E8EEF016C600}"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4C7C1D5D-4B96-4743-85FF-127AC6C7B3E9}"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D43ECF8A-C64E-4743-B15D-AC3D0F1EA76E}"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DF65812F-1A2E-469A-8497-4F79D63B1BFB}"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8B40C376-AC91-4F6C-9896-B23F86B568E2}"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A13434EC-CAF6-4F29-BDD0-D0B793A53C6B}"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2286000"/>
            <a:ext cx="7772400" cy="1143000"/>
          </a:xfrm>
        </p:spPr>
        <p:txBody>
          <a:bodyPr/>
          <a:lstStyle/>
          <a:p>
            <a:r>
              <a:rPr lang="en-US" dirty="0" smtClean="0"/>
              <a:t>Model </a:t>
            </a:r>
            <a:r>
              <a:rPr lang="en-US" dirty="0"/>
              <a:t>Validation</a:t>
            </a:r>
          </a:p>
        </p:txBody>
      </p:sp>
      <p:sp>
        <p:nvSpPr>
          <p:cNvPr id="2051" name="Rectangle 3"/>
          <p:cNvSpPr>
            <a:spLocks noGrp="1" noChangeArrowheads="1"/>
          </p:cNvSpPr>
          <p:nvPr>
            <p:ph type="subTitle" idx="1"/>
          </p:nvPr>
        </p:nvSpPr>
        <p:spPr/>
        <p:txBody>
          <a:bodyPr/>
          <a:lstStyle/>
          <a:p>
            <a:r>
              <a:rPr lang="en-US"/>
              <a:t>Kenneth C. Abbott</a:t>
            </a:r>
          </a:p>
          <a:p>
            <a:r>
              <a:rPr lang="en-US"/>
              <a:t>Managing Director</a:t>
            </a:r>
          </a:p>
          <a:p>
            <a:r>
              <a:rPr lang="en-US"/>
              <a:t>ken.abbott@morganstanley.com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OCC 2011-12 Fed SR 11-7</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000" dirty="0">
                <a:solidFill>
                  <a:schemeClr val="tx1"/>
                </a:solidFill>
                <a:latin typeface="+mj-lt"/>
                <a:ea typeface="+mj-ea"/>
                <a:cs typeface="+mj-cs"/>
              </a:rPr>
              <a:t>Executive Summary</a:t>
            </a:r>
          </a:p>
        </p:txBody>
      </p:sp>
      <p:sp>
        <p:nvSpPr>
          <p:cNvPr id="3" name="Content Placeholder 2"/>
          <p:cNvSpPr>
            <a:spLocks noGrp="1"/>
          </p:cNvSpPr>
          <p:nvPr>
            <p:ph idx="1"/>
          </p:nvPr>
        </p:nvSpPr>
        <p:spPr>
          <a:xfrm>
            <a:off x="457200" y="1752600"/>
            <a:ext cx="8001000" cy="4343400"/>
          </a:xfrm>
        </p:spPr>
        <p:txBody>
          <a:bodyPr/>
          <a:lstStyle/>
          <a:p>
            <a:r>
              <a:rPr lang="en-US" sz="2400" dirty="0" smtClean="0">
                <a:solidFill>
                  <a:schemeClr val="tx1"/>
                </a:solidFill>
                <a:latin typeface="+mn-lt"/>
                <a:ea typeface="+mn-ea"/>
                <a:cs typeface="+mn-cs"/>
              </a:rPr>
              <a:t>The OCC and Fed </a:t>
            </a:r>
            <a:r>
              <a:rPr lang="en-US" sz="2400" dirty="0">
                <a:solidFill>
                  <a:schemeClr val="tx1"/>
                </a:solidFill>
                <a:latin typeface="+mn-lt"/>
                <a:ea typeface="+mn-ea"/>
                <a:cs typeface="+mn-cs"/>
              </a:rPr>
              <a:t>jointly </a:t>
            </a:r>
            <a:r>
              <a:rPr lang="en-US" sz="2400" dirty="0" smtClean="0">
                <a:solidFill>
                  <a:schemeClr val="tx1"/>
                </a:solidFill>
                <a:latin typeface="+mn-lt"/>
                <a:ea typeface="+mn-ea"/>
                <a:cs typeface="+mn-cs"/>
              </a:rPr>
              <a:t>issued </a:t>
            </a:r>
            <a:r>
              <a:rPr lang="en-US" sz="2400" dirty="0">
                <a:solidFill>
                  <a:schemeClr val="tx1"/>
                </a:solidFill>
                <a:latin typeface="+mn-lt"/>
                <a:ea typeface="+mn-ea"/>
                <a:cs typeface="+mn-cs"/>
              </a:rPr>
              <a:t>supervisory guidance to govern </a:t>
            </a:r>
            <a:r>
              <a:rPr lang="en-US" sz="2400" dirty="0" smtClean="0">
                <a:solidFill>
                  <a:schemeClr val="tx1"/>
                </a:solidFill>
                <a:latin typeface="+mn-lt"/>
                <a:ea typeface="+mn-ea"/>
                <a:cs typeface="+mn-cs"/>
              </a:rPr>
              <a:t>management of model risk </a:t>
            </a:r>
          </a:p>
          <a:p>
            <a:r>
              <a:rPr lang="en-US" sz="2400" dirty="0" smtClean="0">
                <a:solidFill>
                  <a:schemeClr val="tx1"/>
                </a:solidFill>
                <a:latin typeface="+mn-lt"/>
                <a:ea typeface="+mn-ea"/>
                <a:cs typeface="+mn-cs"/>
              </a:rPr>
              <a:t>“</a:t>
            </a:r>
            <a:r>
              <a:rPr lang="en-US" sz="2400" i="1" dirty="0" smtClean="0">
                <a:solidFill>
                  <a:schemeClr val="tx1"/>
                </a:solidFill>
                <a:latin typeface="+mn-lt"/>
                <a:ea typeface="+mn-ea"/>
                <a:cs typeface="+mn-cs"/>
              </a:rPr>
              <a:t>Supervisory </a:t>
            </a:r>
            <a:r>
              <a:rPr lang="en-US" sz="2400" i="1" dirty="0">
                <a:solidFill>
                  <a:schemeClr val="tx1"/>
                </a:solidFill>
                <a:latin typeface="+mn-lt"/>
                <a:ea typeface="+mn-ea"/>
                <a:cs typeface="+mn-cs"/>
              </a:rPr>
              <a:t>Guidance on Model Risk </a:t>
            </a:r>
            <a:r>
              <a:rPr lang="en-US" sz="2400" i="1" dirty="0" smtClean="0">
                <a:solidFill>
                  <a:schemeClr val="tx1"/>
                </a:solidFill>
                <a:latin typeface="+mn-lt"/>
                <a:ea typeface="+mn-ea"/>
                <a:cs typeface="+mn-cs"/>
              </a:rPr>
              <a:t>Management</a:t>
            </a:r>
            <a:r>
              <a:rPr lang="en-US" sz="2400" dirty="0" smtClean="0">
                <a:solidFill>
                  <a:schemeClr val="tx1"/>
                </a:solidFill>
                <a:latin typeface="+mn-lt"/>
                <a:ea typeface="+mn-ea"/>
                <a:cs typeface="+mn-cs"/>
              </a:rPr>
              <a:t>”, outlines elements effective </a:t>
            </a:r>
            <a:r>
              <a:rPr lang="en-US" sz="2400" dirty="0">
                <a:solidFill>
                  <a:schemeClr val="tx1"/>
                </a:solidFill>
                <a:latin typeface="+mn-lt"/>
                <a:ea typeface="+mn-ea"/>
                <a:cs typeface="+mn-cs"/>
              </a:rPr>
              <a:t>model risk management </a:t>
            </a:r>
            <a:r>
              <a:rPr lang="en-US" sz="2400" dirty="0" smtClean="0">
                <a:solidFill>
                  <a:schemeClr val="tx1"/>
                </a:solidFill>
                <a:latin typeface="+mn-lt"/>
                <a:ea typeface="+mn-ea"/>
                <a:cs typeface="+mn-cs"/>
              </a:rPr>
              <a:t>and </a:t>
            </a:r>
          </a:p>
          <a:p>
            <a:r>
              <a:rPr lang="en-US" sz="2400" dirty="0" smtClean="0">
                <a:solidFill>
                  <a:schemeClr val="tx1"/>
                </a:solidFill>
                <a:latin typeface="+mn-lt"/>
                <a:ea typeface="+mn-ea"/>
                <a:cs typeface="+mn-cs"/>
              </a:rPr>
              <a:t>details </a:t>
            </a:r>
            <a:r>
              <a:rPr lang="en-US" sz="2400" dirty="0">
                <a:solidFill>
                  <a:schemeClr val="tx1"/>
                </a:solidFill>
                <a:latin typeface="+mn-lt"/>
                <a:ea typeface="+mn-ea"/>
                <a:cs typeface="+mn-cs"/>
              </a:rPr>
              <a:t>prudent risk management practices related </a:t>
            </a:r>
            <a:r>
              <a:rPr lang="en-US" sz="2400" dirty="0" smtClean="0">
                <a:solidFill>
                  <a:schemeClr val="tx1"/>
                </a:solidFill>
                <a:latin typeface="+mn-lt"/>
                <a:ea typeface="+mn-ea"/>
                <a:cs typeface="+mn-cs"/>
              </a:rPr>
              <a:t>to</a:t>
            </a:r>
          </a:p>
          <a:p>
            <a:pPr lvl="1"/>
            <a:r>
              <a:rPr lang="en-US" sz="2000" dirty="0" smtClean="0">
                <a:solidFill>
                  <a:schemeClr val="tx1"/>
                </a:solidFill>
                <a:latin typeface="+mn-lt"/>
                <a:ea typeface="+mn-ea"/>
                <a:cs typeface="+mn-cs"/>
              </a:rPr>
              <a:t>“effective </a:t>
            </a:r>
            <a:r>
              <a:rPr lang="en-US" sz="2000" dirty="0">
                <a:solidFill>
                  <a:schemeClr val="tx1"/>
                </a:solidFill>
                <a:latin typeface="+mn-lt"/>
                <a:ea typeface="+mn-ea"/>
                <a:cs typeface="+mn-cs"/>
              </a:rPr>
              <a:t>challenge” of models through model validation, </a:t>
            </a:r>
            <a:endParaRPr lang="en-US" sz="2000" dirty="0" smtClean="0">
              <a:solidFill>
                <a:schemeClr val="tx1"/>
              </a:solidFill>
              <a:latin typeface="+mn-lt"/>
              <a:ea typeface="+mn-ea"/>
              <a:cs typeface="+mn-cs"/>
            </a:endParaRPr>
          </a:p>
          <a:p>
            <a:pPr lvl="1"/>
            <a:r>
              <a:rPr lang="en-US" sz="2000" dirty="0" smtClean="0">
                <a:solidFill>
                  <a:schemeClr val="tx1"/>
                </a:solidFill>
                <a:latin typeface="+mn-lt"/>
                <a:ea typeface="+mn-ea"/>
                <a:cs typeface="+mn-cs"/>
              </a:rPr>
              <a:t>strong </a:t>
            </a:r>
            <a:r>
              <a:rPr lang="en-US" sz="2000" dirty="0">
                <a:solidFill>
                  <a:schemeClr val="tx1"/>
                </a:solidFill>
                <a:latin typeface="+mn-lt"/>
                <a:ea typeface="+mn-ea"/>
                <a:cs typeface="+mn-cs"/>
              </a:rPr>
              <a:t>governance, </a:t>
            </a:r>
            <a:endParaRPr lang="en-US" sz="2000" dirty="0" smtClean="0">
              <a:solidFill>
                <a:schemeClr val="tx1"/>
              </a:solidFill>
              <a:latin typeface="+mn-lt"/>
              <a:ea typeface="+mn-ea"/>
              <a:cs typeface="+mn-cs"/>
            </a:endParaRPr>
          </a:p>
          <a:p>
            <a:pPr lvl="1"/>
            <a:r>
              <a:rPr lang="en-US" sz="2000" dirty="0" smtClean="0">
                <a:solidFill>
                  <a:schemeClr val="tx1"/>
                </a:solidFill>
                <a:latin typeface="+mn-lt"/>
                <a:ea typeface="+mn-ea"/>
                <a:cs typeface="+mn-cs"/>
              </a:rPr>
              <a:t>internal </a:t>
            </a:r>
            <a:r>
              <a:rPr lang="en-US" sz="2000" dirty="0">
                <a:solidFill>
                  <a:schemeClr val="tx1"/>
                </a:solidFill>
                <a:latin typeface="+mn-lt"/>
                <a:ea typeface="+mn-ea"/>
                <a:cs typeface="+mn-cs"/>
              </a:rPr>
              <a:t>audit coverage, </a:t>
            </a:r>
            <a:endParaRPr lang="en-US" sz="2000" dirty="0" smtClean="0">
              <a:solidFill>
                <a:schemeClr val="tx1"/>
              </a:solidFill>
              <a:latin typeface="+mn-lt"/>
              <a:ea typeface="+mn-ea"/>
              <a:cs typeface="+mn-cs"/>
            </a:endParaRPr>
          </a:p>
          <a:p>
            <a:pPr lvl="1"/>
            <a:r>
              <a:rPr lang="en-US" sz="2000" dirty="0" smtClean="0">
                <a:solidFill>
                  <a:schemeClr val="tx1"/>
                </a:solidFill>
                <a:latin typeface="+mn-lt"/>
                <a:ea typeface="+mn-ea"/>
                <a:cs typeface="+mn-cs"/>
              </a:rPr>
              <a:t>clear </a:t>
            </a:r>
            <a:r>
              <a:rPr lang="en-US" sz="2000" dirty="0">
                <a:solidFill>
                  <a:schemeClr val="tx1"/>
                </a:solidFill>
                <a:latin typeface="+mn-lt"/>
                <a:ea typeface="+mn-ea"/>
                <a:cs typeface="+mn-cs"/>
              </a:rPr>
              <a:t>internal policies and </a:t>
            </a:r>
            <a:endParaRPr lang="en-US" sz="2000" dirty="0" smtClean="0">
              <a:solidFill>
                <a:schemeClr val="tx1"/>
              </a:solidFill>
              <a:latin typeface="+mn-lt"/>
              <a:ea typeface="+mn-ea"/>
              <a:cs typeface="+mn-cs"/>
            </a:endParaRPr>
          </a:p>
          <a:p>
            <a:pPr lvl="1"/>
            <a:r>
              <a:rPr lang="en-US" sz="2000" dirty="0" smtClean="0">
                <a:solidFill>
                  <a:schemeClr val="tx1"/>
                </a:solidFill>
                <a:latin typeface="+mn-lt"/>
                <a:ea typeface="+mn-ea"/>
                <a:cs typeface="+mn-cs"/>
              </a:rPr>
              <a:t>documentation</a:t>
            </a:r>
            <a:r>
              <a:rPr lang="en-US" sz="2000" dirty="0">
                <a:solidFill>
                  <a:schemeClr val="tx1"/>
                </a:solidFill>
                <a:latin typeface="+mn-lt"/>
                <a:ea typeface="+mn-ea"/>
                <a:cs typeface="+mn-cs"/>
              </a:rPr>
              <a:t>. </a:t>
            </a:r>
          </a:p>
          <a:p>
            <a:r>
              <a:rPr lang="en-US" sz="2400" dirty="0" smtClean="0">
                <a:solidFill>
                  <a:schemeClr val="tx1"/>
                </a:solidFill>
                <a:latin typeface="+mn-lt"/>
                <a:ea typeface="+mn-ea"/>
                <a:cs typeface="+mn-cs"/>
              </a:rPr>
              <a:t>Banks expected </a:t>
            </a:r>
            <a:r>
              <a:rPr lang="en-US" sz="2400" dirty="0">
                <a:solidFill>
                  <a:schemeClr val="tx1"/>
                </a:solidFill>
                <a:latin typeface="+mn-lt"/>
                <a:ea typeface="+mn-ea"/>
                <a:cs typeface="+mn-cs"/>
              </a:rPr>
              <a:t>to ensure </a:t>
            </a:r>
            <a:r>
              <a:rPr lang="en-US" sz="2400" dirty="0" smtClean="0">
                <a:solidFill>
                  <a:schemeClr val="tx1"/>
                </a:solidFill>
                <a:latin typeface="+mn-lt"/>
                <a:ea typeface="+mn-ea"/>
                <a:cs typeface="+mn-cs"/>
              </a:rPr>
              <a:t>model </a:t>
            </a:r>
            <a:r>
              <a:rPr lang="en-US" sz="2400" dirty="0">
                <a:solidFill>
                  <a:schemeClr val="tx1"/>
                </a:solidFill>
                <a:latin typeface="+mn-lt"/>
                <a:ea typeface="+mn-ea"/>
                <a:cs typeface="+mn-cs"/>
              </a:rPr>
              <a:t>risk management policies, procedures, </a:t>
            </a:r>
            <a:r>
              <a:rPr lang="en-US" sz="2400" dirty="0" smtClean="0">
                <a:solidFill>
                  <a:schemeClr val="tx1"/>
                </a:solidFill>
                <a:latin typeface="+mn-lt"/>
                <a:ea typeface="+mn-ea"/>
                <a:cs typeface="+mn-cs"/>
              </a:rPr>
              <a:t>practices consistent </a:t>
            </a:r>
            <a:r>
              <a:rPr lang="en-US" sz="2400" dirty="0">
                <a:solidFill>
                  <a:schemeClr val="tx1"/>
                </a:solidFill>
                <a:latin typeface="+mn-lt"/>
                <a:ea typeface="+mn-ea"/>
                <a:cs typeface="+mn-cs"/>
              </a:rPr>
              <a:t>with the new Guidance, </a:t>
            </a:r>
            <a:endParaRPr lang="en-US"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Executive Summary</a:t>
            </a:r>
            <a:endParaRPr lang="en-US" dirty="0"/>
          </a:p>
        </p:txBody>
      </p:sp>
      <p:sp>
        <p:nvSpPr>
          <p:cNvPr id="3" name="Content Placeholder 2"/>
          <p:cNvSpPr>
            <a:spLocks noGrp="1"/>
          </p:cNvSpPr>
          <p:nvPr>
            <p:ph idx="1"/>
          </p:nvPr>
        </p:nvSpPr>
        <p:spPr/>
        <p:txBody>
          <a:bodyPr/>
          <a:lstStyle/>
          <a:p>
            <a:r>
              <a:rPr lang="en-US" sz="2400" dirty="0">
                <a:solidFill>
                  <a:schemeClr val="tx1"/>
                </a:solidFill>
                <a:latin typeface="+mn-lt"/>
                <a:ea typeface="+mn-ea"/>
                <a:cs typeface="+mn-cs"/>
              </a:rPr>
              <a:t>The Guidance was released by the OCC through Bulletin 2011-12 and by the Fed through SR Letter 11-07. </a:t>
            </a:r>
          </a:p>
          <a:p>
            <a:r>
              <a:rPr lang="en-US" sz="2400" dirty="0">
                <a:solidFill>
                  <a:schemeClr val="tx1"/>
                </a:solidFill>
                <a:latin typeface="+mn-lt"/>
                <a:ea typeface="+mn-ea"/>
                <a:cs typeface="+mn-cs"/>
              </a:rPr>
              <a:t>Both documents were released on April 4, 2011. </a:t>
            </a:r>
          </a:p>
          <a:p>
            <a:r>
              <a:rPr lang="en-US" sz="2400" dirty="0">
                <a:solidFill>
                  <a:schemeClr val="tx1"/>
                </a:solidFill>
                <a:latin typeface="+mn-lt"/>
                <a:ea typeface="+mn-ea"/>
                <a:cs typeface="+mn-cs"/>
              </a:rPr>
              <a:t>They apply to </a:t>
            </a:r>
            <a:endParaRPr lang="en-US" sz="2400" dirty="0" smtClean="0">
              <a:solidFill>
                <a:schemeClr val="tx1"/>
              </a:solidFill>
              <a:latin typeface="+mn-lt"/>
              <a:ea typeface="+mn-ea"/>
              <a:cs typeface="+mn-cs"/>
            </a:endParaRPr>
          </a:p>
          <a:p>
            <a:pPr lvl="1"/>
            <a:r>
              <a:rPr lang="en-US" sz="2000" dirty="0" smtClean="0">
                <a:solidFill>
                  <a:schemeClr val="tx1"/>
                </a:solidFill>
                <a:latin typeface="+mn-lt"/>
                <a:ea typeface="+mn-ea"/>
                <a:cs typeface="+mn-cs"/>
              </a:rPr>
              <a:t>national </a:t>
            </a:r>
            <a:r>
              <a:rPr lang="en-US" sz="2000" dirty="0">
                <a:solidFill>
                  <a:schemeClr val="tx1"/>
                </a:solidFill>
                <a:latin typeface="+mn-lt"/>
                <a:ea typeface="+mn-ea"/>
                <a:cs typeface="+mn-cs"/>
              </a:rPr>
              <a:t>banks, </a:t>
            </a:r>
            <a:endParaRPr lang="en-US" sz="2000" dirty="0" smtClean="0">
              <a:solidFill>
                <a:schemeClr val="tx1"/>
              </a:solidFill>
              <a:latin typeface="+mn-lt"/>
              <a:ea typeface="+mn-ea"/>
              <a:cs typeface="+mn-cs"/>
            </a:endParaRPr>
          </a:p>
          <a:p>
            <a:pPr lvl="1"/>
            <a:r>
              <a:rPr lang="en-US" sz="2000" dirty="0" smtClean="0">
                <a:solidFill>
                  <a:schemeClr val="tx1"/>
                </a:solidFill>
                <a:latin typeface="+mn-lt"/>
                <a:ea typeface="+mn-ea"/>
                <a:cs typeface="+mn-cs"/>
              </a:rPr>
              <a:t>bank </a:t>
            </a:r>
            <a:r>
              <a:rPr lang="en-US" sz="2000" dirty="0">
                <a:solidFill>
                  <a:schemeClr val="tx1"/>
                </a:solidFill>
                <a:latin typeface="+mn-lt"/>
                <a:ea typeface="+mn-ea"/>
                <a:cs typeface="+mn-cs"/>
              </a:rPr>
              <a:t>holding companies, </a:t>
            </a:r>
            <a:endParaRPr lang="en-US" sz="2000" dirty="0" smtClean="0">
              <a:solidFill>
                <a:schemeClr val="tx1"/>
              </a:solidFill>
              <a:latin typeface="+mn-lt"/>
              <a:ea typeface="+mn-ea"/>
              <a:cs typeface="+mn-cs"/>
            </a:endParaRPr>
          </a:p>
          <a:p>
            <a:pPr lvl="1"/>
            <a:r>
              <a:rPr lang="en-US" sz="2000" dirty="0" smtClean="0">
                <a:solidFill>
                  <a:schemeClr val="tx1"/>
                </a:solidFill>
                <a:latin typeface="+mn-lt"/>
                <a:ea typeface="+mn-ea"/>
                <a:cs typeface="+mn-cs"/>
              </a:rPr>
              <a:t>state </a:t>
            </a:r>
            <a:r>
              <a:rPr lang="en-US" sz="2000" dirty="0">
                <a:solidFill>
                  <a:schemeClr val="tx1"/>
                </a:solidFill>
                <a:latin typeface="+mn-lt"/>
                <a:ea typeface="+mn-ea"/>
                <a:cs typeface="+mn-cs"/>
              </a:rPr>
              <a:t>member banks and </a:t>
            </a:r>
            <a:endParaRPr lang="en-US" sz="2000" dirty="0" smtClean="0">
              <a:solidFill>
                <a:schemeClr val="tx1"/>
              </a:solidFill>
              <a:latin typeface="+mn-lt"/>
              <a:ea typeface="+mn-ea"/>
              <a:cs typeface="+mn-cs"/>
            </a:endParaRPr>
          </a:p>
          <a:p>
            <a:pPr lvl="1"/>
            <a:r>
              <a:rPr lang="en-US" sz="2000" dirty="0" smtClean="0">
                <a:solidFill>
                  <a:schemeClr val="tx1"/>
                </a:solidFill>
                <a:latin typeface="+mn-lt"/>
                <a:ea typeface="+mn-ea"/>
                <a:cs typeface="+mn-cs"/>
              </a:rPr>
              <a:t>all </a:t>
            </a:r>
            <a:r>
              <a:rPr lang="en-US" sz="2000" dirty="0">
                <a:solidFill>
                  <a:schemeClr val="tx1"/>
                </a:solidFill>
                <a:latin typeface="+mn-lt"/>
                <a:ea typeface="+mn-ea"/>
                <a:cs typeface="+mn-cs"/>
              </a:rPr>
              <a:t>other institutions for which the OCC or Fed is the primary supervisor </a:t>
            </a:r>
          </a:p>
          <a:p>
            <a:endParaRPr lang="en-US" sz="2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000" dirty="0">
                <a:solidFill>
                  <a:schemeClr val="tx1"/>
                </a:solidFill>
                <a:latin typeface="+mj-lt"/>
                <a:ea typeface="+mj-ea"/>
                <a:cs typeface="+mj-cs"/>
              </a:rPr>
              <a:t>Background</a:t>
            </a:r>
            <a:endParaRPr lang="en-US" dirty="0"/>
          </a:p>
        </p:txBody>
      </p:sp>
      <p:sp>
        <p:nvSpPr>
          <p:cNvPr id="3" name="Content Placeholder 2"/>
          <p:cNvSpPr>
            <a:spLocks noGrp="1"/>
          </p:cNvSpPr>
          <p:nvPr>
            <p:ph idx="1"/>
          </p:nvPr>
        </p:nvSpPr>
        <p:spPr>
          <a:xfrm>
            <a:off x="685800" y="1752600"/>
            <a:ext cx="7772400" cy="4343400"/>
          </a:xfrm>
        </p:spPr>
        <p:txBody>
          <a:bodyPr/>
          <a:lstStyle/>
          <a:p>
            <a:r>
              <a:rPr lang="en-US" sz="2800" dirty="0" smtClean="0">
                <a:solidFill>
                  <a:schemeClr val="tx1"/>
                </a:solidFill>
                <a:latin typeface="+mn-lt"/>
                <a:ea typeface="+mn-ea"/>
                <a:cs typeface="+mn-cs"/>
              </a:rPr>
              <a:t>Designed to clarify / supplement OCC 2000-16</a:t>
            </a:r>
          </a:p>
          <a:p>
            <a:r>
              <a:rPr lang="en-US" sz="2800" dirty="0" smtClean="0">
                <a:solidFill>
                  <a:schemeClr val="tx1"/>
                </a:solidFill>
                <a:latin typeface="+mn-lt"/>
                <a:ea typeface="+mn-ea"/>
                <a:cs typeface="+mn-cs"/>
              </a:rPr>
              <a:t>The </a:t>
            </a:r>
            <a:r>
              <a:rPr lang="en-US" sz="2800" dirty="0">
                <a:solidFill>
                  <a:schemeClr val="tx1"/>
                </a:solidFill>
                <a:latin typeface="+mn-lt"/>
                <a:ea typeface="+mn-ea"/>
                <a:cs typeface="+mn-cs"/>
              </a:rPr>
              <a:t>OCC and Fed note that Banks routinely use models for a broad range of activities, including:</a:t>
            </a:r>
          </a:p>
          <a:p>
            <a:pPr lvl="1"/>
            <a:r>
              <a:rPr lang="en-US" sz="2400" dirty="0" smtClean="0">
                <a:solidFill>
                  <a:schemeClr val="tx1"/>
                </a:solidFill>
                <a:latin typeface="+mn-lt"/>
                <a:ea typeface="+mn-ea"/>
                <a:cs typeface="+mn-cs"/>
              </a:rPr>
              <a:t>underwriting </a:t>
            </a:r>
            <a:r>
              <a:rPr lang="en-US" sz="2400" dirty="0">
                <a:solidFill>
                  <a:schemeClr val="tx1"/>
                </a:solidFill>
                <a:latin typeface="+mn-lt"/>
                <a:ea typeface="+mn-ea"/>
                <a:cs typeface="+mn-cs"/>
              </a:rPr>
              <a:t>credit; </a:t>
            </a:r>
          </a:p>
          <a:p>
            <a:pPr lvl="1"/>
            <a:r>
              <a:rPr lang="en-US" sz="2400" dirty="0" smtClean="0">
                <a:solidFill>
                  <a:schemeClr val="tx1"/>
                </a:solidFill>
                <a:latin typeface="+mn-lt"/>
                <a:ea typeface="+mn-ea"/>
                <a:cs typeface="+mn-cs"/>
              </a:rPr>
              <a:t>valuing </a:t>
            </a:r>
            <a:r>
              <a:rPr lang="en-US" sz="2400" dirty="0">
                <a:solidFill>
                  <a:schemeClr val="tx1"/>
                </a:solidFill>
                <a:latin typeface="+mn-lt"/>
                <a:ea typeface="+mn-ea"/>
                <a:cs typeface="+mn-cs"/>
              </a:rPr>
              <a:t>exposures, instruments, and positions; </a:t>
            </a:r>
          </a:p>
          <a:p>
            <a:pPr lvl="1"/>
            <a:r>
              <a:rPr lang="en-US" sz="2400" dirty="0" smtClean="0">
                <a:solidFill>
                  <a:schemeClr val="tx1"/>
                </a:solidFill>
                <a:latin typeface="+mn-lt"/>
                <a:ea typeface="+mn-ea"/>
                <a:cs typeface="+mn-cs"/>
              </a:rPr>
              <a:t>measuring </a:t>
            </a:r>
            <a:r>
              <a:rPr lang="en-US" sz="2400" dirty="0">
                <a:solidFill>
                  <a:schemeClr val="tx1"/>
                </a:solidFill>
                <a:latin typeface="+mn-lt"/>
                <a:ea typeface="+mn-ea"/>
                <a:cs typeface="+mn-cs"/>
              </a:rPr>
              <a:t>risk; </a:t>
            </a:r>
          </a:p>
          <a:p>
            <a:pPr lvl="1"/>
            <a:r>
              <a:rPr lang="en-US" sz="2400" dirty="0" smtClean="0">
                <a:solidFill>
                  <a:schemeClr val="tx1"/>
                </a:solidFill>
                <a:latin typeface="+mn-lt"/>
                <a:ea typeface="+mn-ea"/>
                <a:cs typeface="+mn-cs"/>
              </a:rPr>
              <a:t>managing </a:t>
            </a:r>
            <a:r>
              <a:rPr lang="en-US" sz="2400" dirty="0">
                <a:solidFill>
                  <a:schemeClr val="tx1"/>
                </a:solidFill>
                <a:latin typeface="+mn-lt"/>
                <a:ea typeface="+mn-ea"/>
                <a:cs typeface="+mn-cs"/>
              </a:rPr>
              <a:t>and safeguarding client assets; and, </a:t>
            </a:r>
          </a:p>
          <a:p>
            <a:pPr lvl="1"/>
            <a:r>
              <a:rPr lang="en-US" sz="2400" dirty="0" smtClean="0">
                <a:solidFill>
                  <a:schemeClr val="tx1"/>
                </a:solidFill>
                <a:latin typeface="+mn-lt"/>
                <a:ea typeface="+mn-ea"/>
                <a:cs typeface="+mn-cs"/>
              </a:rPr>
              <a:t>determining </a:t>
            </a:r>
            <a:r>
              <a:rPr lang="en-US" sz="2400" dirty="0">
                <a:solidFill>
                  <a:schemeClr val="tx1"/>
                </a:solidFill>
                <a:latin typeface="+mn-lt"/>
                <a:ea typeface="+mn-ea"/>
                <a:cs typeface="+mn-cs"/>
              </a:rPr>
              <a:t>capital and reserve adequacy. </a:t>
            </a:r>
          </a:p>
          <a:p>
            <a:endParaRPr lang="en-US" sz="28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a:t>
            </a:r>
            <a:endParaRPr lang="en-US" dirty="0"/>
          </a:p>
        </p:txBody>
      </p:sp>
      <p:sp>
        <p:nvSpPr>
          <p:cNvPr id="3" name="Content Placeholder 2"/>
          <p:cNvSpPr>
            <a:spLocks noGrp="1"/>
          </p:cNvSpPr>
          <p:nvPr>
            <p:ph idx="1"/>
          </p:nvPr>
        </p:nvSpPr>
        <p:spPr>
          <a:xfrm>
            <a:off x="685800" y="1447800"/>
            <a:ext cx="7772400" cy="4648200"/>
          </a:xfrm>
        </p:spPr>
        <p:txBody>
          <a:bodyPr/>
          <a:lstStyle/>
          <a:p>
            <a:r>
              <a:rPr lang="en-US" sz="2400" dirty="0" smtClean="0">
                <a:solidFill>
                  <a:schemeClr val="tx1"/>
                </a:solidFill>
                <a:latin typeface="+mn-lt"/>
                <a:ea typeface="+mn-ea"/>
                <a:cs typeface="+mn-cs"/>
              </a:rPr>
              <a:t>Banks </a:t>
            </a:r>
            <a:r>
              <a:rPr lang="en-US" sz="2400" dirty="0">
                <a:solidFill>
                  <a:schemeClr val="tx1"/>
                </a:solidFill>
                <a:latin typeface="+mn-lt"/>
                <a:ea typeface="+mn-ea"/>
                <a:cs typeface="+mn-cs"/>
              </a:rPr>
              <a:t>have applied models to more complex products and with more ambitious </a:t>
            </a:r>
            <a:r>
              <a:rPr lang="en-US" sz="2400" dirty="0" smtClean="0">
                <a:solidFill>
                  <a:schemeClr val="tx1"/>
                </a:solidFill>
                <a:latin typeface="+mn-lt"/>
                <a:ea typeface="+mn-ea"/>
                <a:cs typeface="+mn-cs"/>
              </a:rPr>
              <a:t>scope</a:t>
            </a:r>
            <a:endParaRPr lang="en-US" sz="2400" dirty="0">
              <a:solidFill>
                <a:schemeClr val="tx1"/>
              </a:solidFill>
              <a:latin typeface="+mn-lt"/>
              <a:ea typeface="+mn-ea"/>
              <a:cs typeface="+mn-cs"/>
            </a:endParaRPr>
          </a:p>
          <a:p>
            <a:r>
              <a:rPr lang="en-US" sz="2400" dirty="0" smtClean="0">
                <a:solidFill>
                  <a:schemeClr val="tx1"/>
                </a:solidFill>
                <a:latin typeface="+mn-lt"/>
                <a:ea typeface="+mn-ea"/>
                <a:cs typeface="+mn-cs"/>
              </a:rPr>
              <a:t>Changes </a:t>
            </a:r>
            <a:r>
              <a:rPr lang="en-US" sz="2400" dirty="0">
                <a:solidFill>
                  <a:schemeClr val="tx1"/>
                </a:solidFill>
                <a:latin typeface="+mn-lt"/>
                <a:ea typeface="+mn-ea"/>
                <a:cs typeface="+mn-cs"/>
              </a:rPr>
              <a:t>in regulation, </a:t>
            </a:r>
            <a:r>
              <a:rPr lang="en-US" sz="2400" dirty="0" smtClean="0">
                <a:solidFill>
                  <a:schemeClr val="tx1"/>
                </a:solidFill>
                <a:latin typeface="+mn-lt"/>
                <a:ea typeface="+mn-ea"/>
                <a:cs typeface="+mn-cs"/>
              </a:rPr>
              <a:t>particularly new </a:t>
            </a:r>
            <a:r>
              <a:rPr lang="en-US" sz="2400" dirty="0" err="1" smtClean="0">
                <a:solidFill>
                  <a:schemeClr val="tx1"/>
                </a:solidFill>
                <a:latin typeface="+mn-lt"/>
                <a:ea typeface="+mn-ea"/>
                <a:cs typeface="+mn-cs"/>
              </a:rPr>
              <a:t>reg</a:t>
            </a:r>
            <a:r>
              <a:rPr lang="en-US" sz="2400" dirty="0" smtClean="0">
                <a:solidFill>
                  <a:schemeClr val="tx1"/>
                </a:solidFill>
                <a:latin typeface="+mn-lt"/>
                <a:ea typeface="+mn-ea"/>
                <a:cs typeface="+mn-cs"/>
              </a:rPr>
              <a:t> cap </a:t>
            </a:r>
            <a:r>
              <a:rPr lang="en-US" sz="2400" dirty="0">
                <a:solidFill>
                  <a:schemeClr val="tx1"/>
                </a:solidFill>
                <a:latin typeface="+mn-lt"/>
                <a:ea typeface="+mn-ea"/>
                <a:cs typeface="+mn-cs"/>
              </a:rPr>
              <a:t>rules for market, credit and </a:t>
            </a:r>
            <a:r>
              <a:rPr lang="en-US" sz="2400" dirty="0" smtClean="0">
                <a:solidFill>
                  <a:schemeClr val="tx1"/>
                </a:solidFill>
                <a:latin typeface="+mn-lt"/>
                <a:ea typeface="+mn-ea"/>
                <a:cs typeface="+mn-cs"/>
              </a:rPr>
              <a:t>op </a:t>
            </a:r>
            <a:r>
              <a:rPr lang="en-US" sz="2400" dirty="0">
                <a:solidFill>
                  <a:schemeClr val="tx1"/>
                </a:solidFill>
                <a:latin typeface="+mn-lt"/>
                <a:ea typeface="+mn-ea"/>
                <a:cs typeface="+mn-cs"/>
              </a:rPr>
              <a:t>risk </a:t>
            </a:r>
            <a:r>
              <a:rPr lang="en-US" sz="2400" dirty="0" smtClean="0">
                <a:solidFill>
                  <a:schemeClr val="tx1"/>
                </a:solidFill>
                <a:latin typeface="+mn-lt"/>
                <a:ea typeface="+mn-ea"/>
                <a:cs typeface="+mn-cs"/>
              </a:rPr>
              <a:t>have </a:t>
            </a:r>
            <a:r>
              <a:rPr lang="en-US" sz="2400" dirty="0">
                <a:solidFill>
                  <a:schemeClr val="tx1"/>
                </a:solidFill>
                <a:latin typeface="+mn-lt"/>
                <a:ea typeface="+mn-ea"/>
                <a:cs typeface="+mn-cs"/>
              </a:rPr>
              <a:t>also spurred the more recent model usages.</a:t>
            </a:r>
          </a:p>
          <a:p>
            <a:r>
              <a:rPr lang="en-US" sz="2400" dirty="0" smtClean="0">
                <a:solidFill>
                  <a:schemeClr val="tx1"/>
                </a:solidFill>
                <a:latin typeface="+mn-lt"/>
                <a:ea typeface="+mn-ea"/>
                <a:cs typeface="+mn-cs"/>
              </a:rPr>
              <a:t>Agencies </a:t>
            </a:r>
            <a:r>
              <a:rPr lang="en-US" sz="2400" dirty="0">
                <a:solidFill>
                  <a:schemeClr val="tx1"/>
                </a:solidFill>
                <a:latin typeface="+mn-lt"/>
                <a:ea typeface="+mn-ea"/>
                <a:cs typeface="+mn-cs"/>
              </a:rPr>
              <a:t>acknowledge that models can improve business decisions but caution they </a:t>
            </a:r>
            <a:r>
              <a:rPr lang="en-US" sz="2400" dirty="0" smtClean="0">
                <a:solidFill>
                  <a:schemeClr val="tx1"/>
                </a:solidFill>
                <a:latin typeface="+mn-lt"/>
                <a:ea typeface="+mn-ea"/>
                <a:cs typeface="+mn-cs"/>
              </a:rPr>
              <a:t>also </a:t>
            </a:r>
            <a:r>
              <a:rPr lang="en-US" sz="2400" dirty="0">
                <a:solidFill>
                  <a:schemeClr val="tx1"/>
                </a:solidFill>
                <a:latin typeface="+mn-lt"/>
                <a:ea typeface="+mn-ea"/>
                <a:cs typeface="+mn-cs"/>
              </a:rPr>
              <a:t>impose </a:t>
            </a:r>
            <a:r>
              <a:rPr lang="en-US" sz="2400" dirty="0" smtClean="0">
                <a:solidFill>
                  <a:schemeClr val="tx1"/>
                </a:solidFill>
                <a:latin typeface="+mn-lt"/>
                <a:ea typeface="+mn-ea"/>
                <a:cs typeface="+mn-cs"/>
              </a:rPr>
              <a:t>risk from </a:t>
            </a:r>
            <a:r>
              <a:rPr lang="en-US" sz="2400" dirty="0">
                <a:solidFill>
                  <a:schemeClr val="tx1"/>
                </a:solidFill>
                <a:latin typeface="+mn-lt"/>
                <a:ea typeface="+mn-ea"/>
                <a:cs typeface="+mn-cs"/>
              </a:rPr>
              <a:t>models that are either incorrect or misused. </a:t>
            </a:r>
          </a:p>
          <a:p>
            <a:r>
              <a:rPr lang="en-US" sz="2400" dirty="0" smtClean="0">
                <a:solidFill>
                  <a:schemeClr val="tx1"/>
                </a:solidFill>
                <a:latin typeface="+mn-lt"/>
                <a:ea typeface="+mn-ea"/>
                <a:cs typeface="+mn-cs"/>
              </a:rPr>
              <a:t>Model risk </a:t>
            </a:r>
            <a:r>
              <a:rPr lang="en-US" sz="2400" dirty="0">
                <a:solidFill>
                  <a:schemeClr val="tx1"/>
                </a:solidFill>
                <a:latin typeface="+mn-lt"/>
                <a:ea typeface="+mn-ea"/>
                <a:cs typeface="+mn-cs"/>
              </a:rPr>
              <a:t>increases </a:t>
            </a:r>
            <a:r>
              <a:rPr lang="en-US" sz="2400" dirty="0" smtClean="0">
                <a:solidFill>
                  <a:schemeClr val="tx1"/>
                </a:solidFill>
                <a:latin typeface="+mn-lt"/>
                <a:ea typeface="+mn-ea"/>
                <a:cs typeface="+mn-cs"/>
              </a:rPr>
              <a:t>potential </a:t>
            </a:r>
            <a:r>
              <a:rPr lang="en-US" sz="2400" dirty="0">
                <a:solidFill>
                  <a:schemeClr val="tx1"/>
                </a:solidFill>
                <a:latin typeface="+mn-lt"/>
                <a:ea typeface="+mn-ea"/>
                <a:cs typeface="+mn-cs"/>
              </a:rPr>
              <a:t>for poor business </a:t>
            </a:r>
            <a:r>
              <a:rPr lang="en-US" sz="2400" dirty="0" smtClean="0">
                <a:solidFill>
                  <a:schemeClr val="tx1"/>
                </a:solidFill>
                <a:latin typeface="+mn-lt"/>
                <a:ea typeface="+mn-ea"/>
                <a:cs typeface="+mn-cs"/>
              </a:rPr>
              <a:t> /strategic </a:t>
            </a:r>
            <a:r>
              <a:rPr lang="en-US" sz="2400" dirty="0">
                <a:solidFill>
                  <a:schemeClr val="tx1"/>
                </a:solidFill>
                <a:latin typeface="+mn-lt"/>
                <a:ea typeface="+mn-ea"/>
                <a:cs typeface="+mn-cs"/>
              </a:rPr>
              <a:t>decisions, financial losses, or damage to </a:t>
            </a:r>
            <a:r>
              <a:rPr lang="en-US" sz="2400" dirty="0" smtClean="0">
                <a:solidFill>
                  <a:schemeClr val="tx1"/>
                </a:solidFill>
                <a:latin typeface="+mn-lt"/>
                <a:ea typeface="+mn-ea"/>
                <a:cs typeface="+mn-cs"/>
              </a:rPr>
              <a:t>reputation</a:t>
            </a:r>
            <a:r>
              <a:rPr lang="en-US" sz="2400" dirty="0">
                <a:solidFill>
                  <a:schemeClr val="tx1"/>
                </a:solidFill>
                <a:latin typeface="+mn-lt"/>
                <a:ea typeface="+mn-ea"/>
                <a:cs typeface="+mn-cs"/>
              </a:rPr>
              <a:t>.</a:t>
            </a:r>
          </a:p>
          <a:p>
            <a:r>
              <a:rPr lang="en-US" sz="2400" dirty="0" smtClean="0">
                <a:solidFill>
                  <a:schemeClr val="tx1"/>
                </a:solidFill>
                <a:latin typeface="+mn-lt"/>
                <a:ea typeface="+mn-ea"/>
                <a:cs typeface="+mn-cs"/>
              </a:rPr>
              <a:t>Guidance based on </a:t>
            </a:r>
            <a:r>
              <a:rPr lang="en-US" sz="2400" dirty="0">
                <a:solidFill>
                  <a:schemeClr val="tx1"/>
                </a:solidFill>
                <a:latin typeface="+mn-lt"/>
                <a:ea typeface="+mn-ea"/>
                <a:cs typeface="+mn-cs"/>
              </a:rPr>
              <a:t>premise that model risk </a:t>
            </a:r>
            <a:r>
              <a:rPr lang="en-US" sz="2400" dirty="0" smtClean="0">
                <a:solidFill>
                  <a:schemeClr val="tx1"/>
                </a:solidFill>
                <a:latin typeface="+mn-lt"/>
                <a:ea typeface="+mn-ea"/>
                <a:cs typeface="+mn-cs"/>
              </a:rPr>
              <a:t>to be </a:t>
            </a:r>
            <a:r>
              <a:rPr lang="en-US" sz="2400" dirty="0">
                <a:solidFill>
                  <a:schemeClr val="tx1"/>
                </a:solidFill>
                <a:latin typeface="+mn-lt"/>
                <a:ea typeface="+mn-ea"/>
                <a:cs typeface="+mn-cs"/>
              </a:rPr>
              <a:t>managed like other </a:t>
            </a:r>
            <a:r>
              <a:rPr lang="en-US" sz="2400" dirty="0" smtClean="0">
                <a:solidFill>
                  <a:schemeClr val="tx1"/>
                </a:solidFill>
                <a:latin typeface="+mn-lt"/>
                <a:ea typeface="+mn-ea"/>
                <a:cs typeface="+mn-cs"/>
              </a:rPr>
              <a:t>risks, with </a:t>
            </a:r>
            <a:r>
              <a:rPr lang="en-US" sz="2400" dirty="0">
                <a:solidFill>
                  <a:schemeClr val="tx1"/>
                </a:solidFill>
                <a:latin typeface="+mn-lt"/>
                <a:ea typeface="+mn-ea"/>
                <a:cs typeface="+mn-cs"/>
              </a:rPr>
              <a:t>consideration to the risk from </a:t>
            </a:r>
            <a:r>
              <a:rPr lang="en-US" sz="2400" dirty="0" smtClean="0">
                <a:solidFill>
                  <a:schemeClr val="tx1"/>
                </a:solidFill>
                <a:latin typeface="+mn-lt"/>
                <a:ea typeface="+mn-ea"/>
                <a:cs typeface="+mn-cs"/>
              </a:rPr>
              <a:t>individual </a:t>
            </a:r>
            <a:r>
              <a:rPr lang="en-US" sz="2400" dirty="0">
                <a:solidFill>
                  <a:schemeClr val="tx1"/>
                </a:solidFill>
                <a:latin typeface="+mn-lt"/>
                <a:ea typeface="+mn-ea"/>
                <a:cs typeface="+mn-cs"/>
              </a:rPr>
              <a:t>models </a:t>
            </a:r>
            <a:r>
              <a:rPr lang="en-US" sz="2400" dirty="0" smtClean="0">
                <a:solidFill>
                  <a:schemeClr val="tx1"/>
                </a:solidFill>
                <a:latin typeface="+mn-lt"/>
                <a:ea typeface="+mn-ea"/>
                <a:cs typeface="+mn-cs"/>
              </a:rPr>
              <a:t>and  </a:t>
            </a:r>
            <a:r>
              <a:rPr lang="en-US" sz="2400" dirty="0">
                <a:solidFill>
                  <a:schemeClr val="tx1"/>
                </a:solidFill>
                <a:latin typeface="+mn-lt"/>
                <a:ea typeface="+mn-ea"/>
                <a:cs typeface="+mn-cs"/>
              </a:rPr>
              <a:t>models in the aggregate</a:t>
            </a:r>
            <a:r>
              <a:rPr lang="en-US" sz="2400" dirty="0" smtClean="0">
                <a:solidFill>
                  <a:schemeClr val="tx1"/>
                </a:solidFill>
                <a:latin typeface="+mn-lt"/>
                <a:ea typeface="+mn-ea"/>
                <a:cs typeface="+mn-cs"/>
              </a:rPr>
              <a:t>.</a:t>
            </a:r>
            <a:endParaRPr lang="en-US" sz="2400" dirty="0">
              <a:solidFill>
                <a:schemeClr val="tx1"/>
              </a:solidFill>
              <a:latin typeface="+mn-lt"/>
              <a:ea typeface="+mn-ea"/>
              <a:cs typeface="+mn-cs"/>
            </a:endParaRPr>
          </a:p>
          <a:p>
            <a:endParaRPr lang="en-US" sz="2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000" dirty="0">
                <a:solidFill>
                  <a:schemeClr val="tx1"/>
                </a:solidFill>
                <a:latin typeface="+mj-lt"/>
                <a:ea typeface="+mj-ea"/>
                <a:cs typeface="+mj-cs"/>
              </a:rPr>
              <a:t>Key </a:t>
            </a:r>
            <a:r>
              <a:rPr lang="en-US" sz="6000" dirty="0" smtClean="0">
                <a:solidFill>
                  <a:schemeClr val="tx1"/>
                </a:solidFill>
                <a:latin typeface="+mj-lt"/>
                <a:ea typeface="+mj-ea"/>
                <a:cs typeface="+mj-cs"/>
              </a:rPr>
              <a:t>Definitions</a:t>
            </a:r>
            <a:endParaRPr lang="en-US" dirty="0"/>
          </a:p>
        </p:txBody>
      </p:sp>
      <p:sp>
        <p:nvSpPr>
          <p:cNvPr id="3" name="Content Placeholder 2"/>
          <p:cNvSpPr>
            <a:spLocks noGrp="1"/>
          </p:cNvSpPr>
          <p:nvPr>
            <p:ph idx="1"/>
          </p:nvPr>
        </p:nvSpPr>
        <p:spPr/>
        <p:txBody>
          <a:bodyPr/>
          <a:lstStyle/>
          <a:p>
            <a:r>
              <a:rPr lang="en-US" dirty="0" smtClean="0">
                <a:solidFill>
                  <a:schemeClr val="tx1"/>
                </a:solidFill>
                <a:latin typeface="+mn-lt"/>
                <a:ea typeface="+mn-ea"/>
                <a:cs typeface="+mn-cs"/>
              </a:rPr>
              <a:t>Model</a:t>
            </a:r>
            <a:endParaRPr lang="en-US" dirty="0">
              <a:solidFill>
                <a:schemeClr val="tx1"/>
              </a:solidFill>
              <a:latin typeface="+mn-lt"/>
              <a:ea typeface="+mn-ea"/>
              <a:cs typeface="+mn-cs"/>
            </a:endParaRPr>
          </a:p>
          <a:p>
            <a:r>
              <a:rPr lang="en-US" dirty="0">
                <a:solidFill>
                  <a:schemeClr val="tx1"/>
                </a:solidFill>
                <a:latin typeface="+mn-lt"/>
                <a:ea typeface="+mn-ea"/>
                <a:cs typeface="+mn-cs"/>
              </a:rPr>
              <a:t>Model Risk</a:t>
            </a:r>
          </a:p>
          <a:p>
            <a:r>
              <a:rPr lang="en-US" dirty="0">
                <a:solidFill>
                  <a:schemeClr val="tx1"/>
                </a:solidFill>
                <a:latin typeface="+mn-lt"/>
                <a:ea typeface="+mn-ea"/>
                <a:cs typeface="+mn-cs"/>
              </a:rPr>
              <a:t>Effective Challenge</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latin typeface="+mj-lt"/>
                <a:ea typeface="+mj-ea"/>
                <a:cs typeface="+mj-cs"/>
              </a:rPr>
              <a:t>Model</a:t>
            </a:r>
          </a:p>
        </p:txBody>
      </p:sp>
      <p:sp>
        <p:nvSpPr>
          <p:cNvPr id="3" name="Content Placeholder 2"/>
          <p:cNvSpPr>
            <a:spLocks noGrp="1"/>
          </p:cNvSpPr>
          <p:nvPr>
            <p:ph idx="1"/>
          </p:nvPr>
        </p:nvSpPr>
        <p:spPr>
          <a:xfrm>
            <a:off x="457200" y="1600200"/>
            <a:ext cx="8077200" cy="4495800"/>
          </a:xfrm>
        </p:spPr>
        <p:txBody>
          <a:bodyPr/>
          <a:lstStyle/>
          <a:p>
            <a:r>
              <a:rPr lang="en-US" sz="2400" dirty="0" smtClean="0">
                <a:solidFill>
                  <a:schemeClr val="tx1"/>
                </a:solidFill>
                <a:latin typeface="+mn-lt"/>
                <a:ea typeface="+mn-ea"/>
                <a:cs typeface="+mn-cs"/>
              </a:rPr>
              <a:t>A </a:t>
            </a:r>
            <a:r>
              <a:rPr lang="en-US" sz="2400" dirty="0">
                <a:solidFill>
                  <a:schemeClr val="tx1"/>
                </a:solidFill>
                <a:latin typeface="+mn-lt"/>
                <a:ea typeface="+mn-ea"/>
                <a:cs typeface="+mn-cs"/>
              </a:rPr>
              <a:t>quantitative method, system, or approach that applies statistical, economic, financial, or mathematical theories, techniques, and assumptions to process input data into quantitative estimates. </a:t>
            </a:r>
            <a:endParaRPr lang="en-US" sz="2400" dirty="0" smtClean="0">
              <a:solidFill>
                <a:schemeClr val="tx1"/>
              </a:solidFill>
              <a:latin typeface="+mn-lt"/>
              <a:ea typeface="+mn-ea"/>
              <a:cs typeface="+mn-cs"/>
            </a:endParaRPr>
          </a:p>
          <a:p>
            <a:r>
              <a:rPr lang="en-US" sz="2400" dirty="0" smtClean="0">
                <a:solidFill>
                  <a:schemeClr val="tx1"/>
                </a:solidFill>
                <a:latin typeface="+mn-lt"/>
                <a:ea typeface="+mn-ea"/>
                <a:cs typeface="+mn-cs"/>
              </a:rPr>
              <a:t>It </a:t>
            </a:r>
            <a:r>
              <a:rPr lang="en-US" sz="2400" dirty="0">
                <a:solidFill>
                  <a:schemeClr val="tx1"/>
                </a:solidFill>
                <a:latin typeface="+mn-lt"/>
                <a:ea typeface="+mn-ea"/>
                <a:cs typeface="+mn-cs"/>
              </a:rPr>
              <a:t>consists of three components:</a:t>
            </a:r>
          </a:p>
          <a:p>
            <a:pPr lvl="1"/>
            <a:r>
              <a:rPr lang="en-US" sz="2000" dirty="0" smtClean="0">
                <a:solidFill>
                  <a:schemeClr val="tx1"/>
                </a:solidFill>
                <a:latin typeface="+mn-lt"/>
                <a:ea typeface="+mn-ea"/>
                <a:cs typeface="+mn-cs"/>
              </a:rPr>
              <a:t>Information </a:t>
            </a:r>
            <a:r>
              <a:rPr lang="en-US" sz="2000" dirty="0">
                <a:solidFill>
                  <a:schemeClr val="tx1"/>
                </a:solidFill>
                <a:latin typeface="+mn-lt"/>
                <a:ea typeface="+mn-ea"/>
                <a:cs typeface="+mn-cs"/>
              </a:rPr>
              <a:t>inputs, which deliver assumptions and data to the model; </a:t>
            </a:r>
            <a:endParaRPr lang="en-US" sz="2000" dirty="0" smtClean="0">
              <a:solidFill>
                <a:schemeClr val="tx1"/>
              </a:solidFill>
              <a:latin typeface="+mn-lt"/>
              <a:ea typeface="+mn-ea"/>
              <a:cs typeface="+mn-cs"/>
            </a:endParaRPr>
          </a:p>
          <a:p>
            <a:pPr lvl="1"/>
            <a:r>
              <a:rPr lang="en-US" sz="2000" dirty="0" smtClean="0">
                <a:solidFill>
                  <a:schemeClr val="tx1"/>
                </a:solidFill>
                <a:latin typeface="+mn-lt"/>
                <a:ea typeface="+mn-ea"/>
                <a:cs typeface="+mn-cs"/>
              </a:rPr>
              <a:t>Processing</a:t>
            </a:r>
            <a:r>
              <a:rPr lang="en-US" sz="2000" dirty="0">
                <a:solidFill>
                  <a:schemeClr val="tx1"/>
                </a:solidFill>
                <a:latin typeface="+mn-lt"/>
                <a:ea typeface="+mn-ea"/>
                <a:cs typeface="+mn-cs"/>
              </a:rPr>
              <a:t>, which transforms the inputs into estimates; and · </a:t>
            </a:r>
            <a:endParaRPr lang="en-US" sz="2000" dirty="0" smtClean="0">
              <a:solidFill>
                <a:schemeClr val="tx1"/>
              </a:solidFill>
              <a:latin typeface="+mn-lt"/>
              <a:ea typeface="+mn-ea"/>
              <a:cs typeface="+mn-cs"/>
            </a:endParaRPr>
          </a:p>
          <a:p>
            <a:pPr lvl="1"/>
            <a:r>
              <a:rPr lang="en-US" sz="2000" dirty="0" smtClean="0">
                <a:solidFill>
                  <a:schemeClr val="tx1"/>
                </a:solidFill>
                <a:latin typeface="+mn-lt"/>
                <a:ea typeface="+mn-ea"/>
                <a:cs typeface="+mn-cs"/>
              </a:rPr>
              <a:t>Reporting</a:t>
            </a:r>
            <a:r>
              <a:rPr lang="en-US" sz="2000" dirty="0">
                <a:solidFill>
                  <a:schemeClr val="tx1"/>
                </a:solidFill>
                <a:latin typeface="+mn-lt"/>
                <a:ea typeface="+mn-ea"/>
                <a:cs typeface="+mn-cs"/>
              </a:rPr>
              <a:t>, which translates estimates into useful business information.</a:t>
            </a:r>
          </a:p>
          <a:p>
            <a:r>
              <a:rPr lang="en-US" sz="2400" dirty="0">
                <a:solidFill>
                  <a:schemeClr val="tx1"/>
                </a:solidFill>
                <a:latin typeface="+mn-lt"/>
                <a:ea typeface="+mn-ea"/>
                <a:cs typeface="+mn-cs"/>
              </a:rPr>
              <a:t>The definition of “model” also covers quantitative approaches whose inputs are partially or wholly qualitative or based on expert judgment, provided that the output is quantitative in nature.</a:t>
            </a:r>
          </a:p>
          <a:p>
            <a:endParaRPr lang="en-US" sz="24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latin typeface="+mj-lt"/>
                <a:ea typeface="+mj-ea"/>
                <a:cs typeface="+mj-cs"/>
              </a:rPr>
              <a:t>Model risk</a:t>
            </a:r>
            <a:endParaRPr lang="en-US" dirty="0"/>
          </a:p>
        </p:txBody>
      </p:sp>
      <p:sp>
        <p:nvSpPr>
          <p:cNvPr id="3" name="Content Placeholder 2"/>
          <p:cNvSpPr>
            <a:spLocks noGrp="1"/>
          </p:cNvSpPr>
          <p:nvPr>
            <p:ph idx="1"/>
          </p:nvPr>
        </p:nvSpPr>
        <p:spPr/>
        <p:txBody>
          <a:bodyPr/>
          <a:lstStyle/>
          <a:p>
            <a:r>
              <a:rPr lang="en-US" sz="2400" dirty="0" smtClean="0">
                <a:solidFill>
                  <a:schemeClr val="tx1"/>
                </a:solidFill>
                <a:latin typeface="+mn-lt"/>
                <a:ea typeface="+mn-ea"/>
                <a:cs typeface="+mn-cs"/>
              </a:rPr>
              <a:t>potential </a:t>
            </a:r>
            <a:r>
              <a:rPr lang="en-US" sz="2400" dirty="0">
                <a:solidFill>
                  <a:schemeClr val="tx1"/>
                </a:solidFill>
                <a:latin typeface="+mn-lt"/>
                <a:ea typeface="+mn-ea"/>
                <a:cs typeface="+mn-cs"/>
              </a:rPr>
              <a:t>for adverse consequences from decisions based on incorrect or misused model outputs and reports. </a:t>
            </a:r>
            <a:endParaRPr lang="en-US" sz="2400" dirty="0" smtClean="0">
              <a:solidFill>
                <a:schemeClr val="tx1"/>
              </a:solidFill>
              <a:latin typeface="+mn-lt"/>
              <a:ea typeface="+mn-ea"/>
              <a:cs typeface="+mn-cs"/>
            </a:endParaRPr>
          </a:p>
          <a:p>
            <a:r>
              <a:rPr lang="en-US" sz="2400" dirty="0" smtClean="0">
                <a:solidFill>
                  <a:schemeClr val="tx1"/>
                </a:solidFill>
                <a:latin typeface="+mn-lt"/>
                <a:ea typeface="+mn-ea"/>
                <a:cs typeface="+mn-cs"/>
              </a:rPr>
              <a:t>caused </a:t>
            </a:r>
            <a:r>
              <a:rPr lang="en-US" sz="2400" dirty="0">
                <a:solidFill>
                  <a:schemeClr val="tx1"/>
                </a:solidFill>
                <a:latin typeface="+mn-lt"/>
                <a:ea typeface="+mn-ea"/>
                <a:cs typeface="+mn-cs"/>
              </a:rPr>
              <a:t>by fundamental errors, such as erroneous application of </a:t>
            </a:r>
            <a:r>
              <a:rPr lang="en-US" sz="2400" dirty="0" smtClean="0">
                <a:solidFill>
                  <a:schemeClr val="tx1"/>
                </a:solidFill>
                <a:latin typeface="+mn-lt"/>
                <a:ea typeface="+mn-ea"/>
                <a:cs typeface="+mn-cs"/>
              </a:rPr>
              <a:t>calculations </a:t>
            </a:r>
            <a:r>
              <a:rPr lang="en-US" sz="2400" dirty="0">
                <a:solidFill>
                  <a:schemeClr val="tx1"/>
                </a:solidFill>
                <a:latin typeface="+mn-lt"/>
                <a:ea typeface="+mn-ea"/>
                <a:cs typeface="+mn-cs"/>
              </a:rPr>
              <a:t>and theories or erroneous assumptions, as well as by </a:t>
            </a:r>
            <a:r>
              <a:rPr lang="en-US" sz="2400" dirty="0" smtClean="0">
                <a:solidFill>
                  <a:schemeClr val="tx1"/>
                </a:solidFill>
                <a:latin typeface="+mn-lt"/>
                <a:ea typeface="+mn-ea"/>
                <a:cs typeface="+mn-cs"/>
              </a:rPr>
              <a:t>use inconsistent with design </a:t>
            </a:r>
            <a:endParaRPr lang="en-US" sz="2400" dirty="0">
              <a:solidFill>
                <a:schemeClr val="tx1"/>
              </a:solidFill>
              <a:latin typeface="+mn-lt"/>
              <a:ea typeface="+mn-ea"/>
              <a:cs typeface="+mn-cs"/>
            </a:endParaRPr>
          </a:p>
          <a:p>
            <a:r>
              <a:rPr lang="en-US" sz="2400" dirty="0" smtClean="0">
                <a:solidFill>
                  <a:schemeClr val="tx1"/>
                </a:solidFill>
                <a:latin typeface="+mn-lt"/>
                <a:ea typeface="+mn-ea"/>
                <a:cs typeface="+mn-cs"/>
              </a:rPr>
              <a:t>increases </a:t>
            </a:r>
            <a:r>
              <a:rPr lang="en-US" sz="2400" dirty="0">
                <a:solidFill>
                  <a:schemeClr val="tx1"/>
                </a:solidFill>
                <a:latin typeface="+mn-lt"/>
                <a:ea typeface="+mn-ea"/>
                <a:cs typeface="+mn-cs"/>
              </a:rPr>
              <a:t>with model complexity, </a:t>
            </a:r>
            <a:r>
              <a:rPr lang="en-US" sz="2400" dirty="0" smtClean="0">
                <a:solidFill>
                  <a:schemeClr val="tx1"/>
                </a:solidFill>
                <a:latin typeface="+mn-lt"/>
                <a:ea typeface="+mn-ea"/>
                <a:cs typeface="+mn-cs"/>
              </a:rPr>
              <a:t>degree </a:t>
            </a:r>
            <a:r>
              <a:rPr lang="en-US" sz="2400" dirty="0">
                <a:solidFill>
                  <a:schemeClr val="tx1"/>
                </a:solidFill>
                <a:latin typeface="+mn-lt"/>
                <a:ea typeface="+mn-ea"/>
                <a:cs typeface="+mn-cs"/>
              </a:rPr>
              <a:t>of uncertainty about inputs or assumptions, breadth of use, and potential impact.</a:t>
            </a:r>
          </a:p>
          <a:p>
            <a:r>
              <a:rPr lang="en-US" sz="2400" dirty="0" smtClean="0">
                <a:solidFill>
                  <a:schemeClr val="tx1"/>
                </a:solidFill>
                <a:latin typeface="+mn-lt"/>
                <a:ea typeface="+mn-ea"/>
                <a:cs typeface="+mn-cs"/>
              </a:rPr>
              <a:t>can </a:t>
            </a:r>
            <a:r>
              <a:rPr lang="en-US" sz="2400" dirty="0">
                <a:solidFill>
                  <a:schemeClr val="tx1"/>
                </a:solidFill>
                <a:latin typeface="+mn-lt"/>
                <a:ea typeface="+mn-ea"/>
                <a:cs typeface="+mn-cs"/>
              </a:rPr>
              <a:t>be evaluated at the individual model level but also in the aggregate, where it is </a:t>
            </a:r>
            <a:r>
              <a:rPr lang="en-US" sz="2400" dirty="0" smtClean="0">
                <a:solidFill>
                  <a:schemeClr val="tx1"/>
                </a:solidFill>
                <a:latin typeface="+mn-lt"/>
                <a:ea typeface="+mn-ea"/>
                <a:cs typeface="+mn-cs"/>
              </a:rPr>
              <a:t>affected by </a:t>
            </a:r>
            <a:r>
              <a:rPr lang="en-US" sz="2400" dirty="0">
                <a:solidFill>
                  <a:schemeClr val="tx1"/>
                </a:solidFill>
                <a:latin typeface="+mn-lt"/>
                <a:ea typeface="+mn-ea"/>
                <a:cs typeface="+mn-cs"/>
              </a:rPr>
              <a:t>the interaction and interdependency among models and the commonality of assumptions, methodologies and data inputs.</a:t>
            </a:r>
          </a:p>
          <a:p>
            <a:endParaRPr lang="en-US" sz="24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Effective Challenge</a:t>
            </a:r>
            <a:endParaRPr lang="en-US" dirty="0"/>
          </a:p>
        </p:txBody>
      </p:sp>
      <p:sp>
        <p:nvSpPr>
          <p:cNvPr id="3" name="Content Placeholder 2"/>
          <p:cNvSpPr>
            <a:spLocks noGrp="1"/>
          </p:cNvSpPr>
          <p:nvPr>
            <p:ph idx="1"/>
          </p:nvPr>
        </p:nvSpPr>
        <p:spPr/>
        <p:txBody>
          <a:bodyPr/>
          <a:lstStyle/>
          <a:p>
            <a:r>
              <a:rPr lang="en-US" sz="2400" dirty="0">
                <a:solidFill>
                  <a:schemeClr val="tx1"/>
                </a:solidFill>
                <a:latin typeface="+mn-lt"/>
                <a:ea typeface="+mn-ea"/>
                <a:cs typeface="+mn-cs"/>
              </a:rPr>
              <a:t>“Effective challenge” is the result of critical analysis of a model by objective, competent parties who can identify the model’s limitations and effect changes.</a:t>
            </a:r>
          </a:p>
          <a:p>
            <a:r>
              <a:rPr lang="en-US" sz="2400" dirty="0">
                <a:solidFill>
                  <a:schemeClr val="tx1"/>
                </a:solidFill>
                <a:latin typeface="+mn-lt"/>
                <a:ea typeface="+mn-ea"/>
                <a:cs typeface="+mn-cs"/>
              </a:rPr>
              <a:t>Model quality can be measured in many ways including, among others: precision, accuracy, discriminatory power, robustness, stability, and reliability. </a:t>
            </a:r>
            <a:endParaRPr lang="en-US" sz="2400" dirty="0" smtClean="0">
              <a:solidFill>
                <a:schemeClr val="tx1"/>
              </a:solidFill>
              <a:latin typeface="+mn-lt"/>
              <a:ea typeface="+mn-ea"/>
              <a:cs typeface="+mn-cs"/>
            </a:endParaRPr>
          </a:p>
          <a:p>
            <a:r>
              <a:rPr lang="en-US" sz="2400" dirty="0" smtClean="0">
                <a:solidFill>
                  <a:schemeClr val="tx1"/>
                </a:solidFill>
                <a:latin typeface="+mn-lt"/>
                <a:ea typeface="+mn-ea"/>
                <a:cs typeface="+mn-cs"/>
              </a:rPr>
              <a:t>Models </a:t>
            </a:r>
            <a:r>
              <a:rPr lang="en-US" sz="2400" dirty="0">
                <a:solidFill>
                  <a:schemeClr val="tx1"/>
                </a:solidFill>
                <a:latin typeface="+mn-lt"/>
                <a:ea typeface="+mn-ea"/>
                <a:cs typeface="+mn-cs"/>
              </a:rPr>
              <a:t>are never perfect, and the appropriate metrics of </a:t>
            </a:r>
            <a:r>
              <a:rPr lang="en-US" sz="2400" dirty="0" smtClean="0">
                <a:solidFill>
                  <a:schemeClr val="tx1"/>
                </a:solidFill>
                <a:latin typeface="+mn-lt"/>
                <a:ea typeface="+mn-ea"/>
                <a:cs typeface="+mn-cs"/>
              </a:rPr>
              <a:t>quality </a:t>
            </a:r>
            <a:r>
              <a:rPr lang="en-US" sz="2400" dirty="0">
                <a:solidFill>
                  <a:schemeClr val="tx1"/>
                </a:solidFill>
                <a:latin typeface="+mn-lt"/>
                <a:ea typeface="+mn-ea"/>
                <a:cs typeface="+mn-cs"/>
              </a:rPr>
              <a:t>and the effort that should be put into improving quality, depend on the situation.</a:t>
            </a:r>
          </a:p>
          <a:p>
            <a:endParaRPr lang="en-US" sz="24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a:t>
            </a:r>
            <a:endParaRPr lang="en-US" dirty="0"/>
          </a:p>
        </p:txBody>
      </p:sp>
      <p:sp>
        <p:nvSpPr>
          <p:cNvPr id="3" name="Content Placeholder 2"/>
          <p:cNvSpPr>
            <a:spLocks noGrp="1"/>
          </p:cNvSpPr>
          <p:nvPr>
            <p:ph idx="1"/>
          </p:nvPr>
        </p:nvSpPr>
        <p:spPr/>
        <p:txBody>
          <a:bodyPr/>
          <a:lstStyle/>
          <a:p>
            <a:r>
              <a:rPr lang="en-US" sz="2800" dirty="0" smtClean="0">
                <a:solidFill>
                  <a:schemeClr val="tx1"/>
                </a:solidFill>
                <a:latin typeface="+mn-lt"/>
                <a:ea typeface="+mn-ea"/>
                <a:cs typeface="+mn-cs"/>
              </a:rPr>
              <a:t>The </a:t>
            </a:r>
            <a:r>
              <a:rPr lang="en-US" sz="2800" dirty="0">
                <a:solidFill>
                  <a:schemeClr val="tx1"/>
                </a:solidFill>
                <a:latin typeface="+mn-lt"/>
                <a:ea typeface="+mn-ea"/>
                <a:cs typeface="+mn-cs"/>
              </a:rPr>
              <a:t>Guidance states that </a:t>
            </a:r>
            <a:r>
              <a:rPr lang="en-US" sz="2800" dirty="0" smtClean="0">
                <a:solidFill>
                  <a:schemeClr val="tx1"/>
                </a:solidFill>
                <a:latin typeface="+mn-lt"/>
                <a:ea typeface="+mn-ea"/>
                <a:cs typeface="+mn-cs"/>
              </a:rPr>
              <a:t>model </a:t>
            </a:r>
            <a:r>
              <a:rPr lang="en-US" sz="2800" dirty="0">
                <a:solidFill>
                  <a:schemeClr val="tx1"/>
                </a:solidFill>
                <a:latin typeface="+mn-lt"/>
                <a:ea typeface="+mn-ea"/>
                <a:cs typeface="+mn-cs"/>
              </a:rPr>
              <a:t>risk management framework should be more extensive and rigorous where models and model outputs </a:t>
            </a:r>
            <a:r>
              <a:rPr lang="en-US" sz="2800" dirty="0" smtClean="0">
                <a:solidFill>
                  <a:schemeClr val="tx1"/>
                </a:solidFill>
                <a:latin typeface="+mn-lt"/>
                <a:ea typeface="+mn-ea"/>
                <a:cs typeface="+mn-cs"/>
              </a:rPr>
              <a:t>have </a:t>
            </a:r>
            <a:r>
              <a:rPr lang="en-US" sz="2800" dirty="0">
                <a:solidFill>
                  <a:schemeClr val="tx1"/>
                </a:solidFill>
                <a:latin typeface="+mn-lt"/>
                <a:ea typeface="+mn-ea"/>
                <a:cs typeface="+mn-cs"/>
              </a:rPr>
              <a:t>a material impact on business decisions, including </a:t>
            </a:r>
            <a:r>
              <a:rPr lang="en-US" sz="2800" dirty="0" smtClean="0">
                <a:solidFill>
                  <a:schemeClr val="tx1"/>
                </a:solidFill>
                <a:latin typeface="+mn-lt"/>
                <a:ea typeface="+mn-ea"/>
                <a:cs typeface="+mn-cs"/>
              </a:rPr>
              <a:t>decisions</a:t>
            </a:r>
          </a:p>
          <a:p>
            <a:pPr lvl="1"/>
            <a:r>
              <a:rPr lang="en-US" sz="2400" dirty="0" smtClean="0">
                <a:solidFill>
                  <a:schemeClr val="tx1"/>
                </a:solidFill>
                <a:latin typeface="+mn-lt"/>
                <a:ea typeface="+mn-ea"/>
                <a:cs typeface="+mn-cs"/>
              </a:rPr>
              <a:t>risk </a:t>
            </a:r>
            <a:r>
              <a:rPr lang="en-US" sz="2400" dirty="0">
                <a:solidFill>
                  <a:schemeClr val="tx1"/>
                </a:solidFill>
                <a:latin typeface="+mn-lt"/>
                <a:ea typeface="+mn-ea"/>
                <a:cs typeface="+mn-cs"/>
              </a:rPr>
              <a:t>management </a:t>
            </a:r>
            <a:endParaRPr lang="en-US" sz="2400" dirty="0" smtClean="0">
              <a:solidFill>
                <a:schemeClr val="tx1"/>
              </a:solidFill>
              <a:latin typeface="+mn-lt"/>
              <a:ea typeface="+mn-ea"/>
              <a:cs typeface="+mn-cs"/>
            </a:endParaRPr>
          </a:p>
          <a:p>
            <a:pPr lvl="1"/>
            <a:r>
              <a:rPr lang="en-US" sz="2400" dirty="0" smtClean="0">
                <a:solidFill>
                  <a:schemeClr val="tx1"/>
                </a:solidFill>
                <a:latin typeface="+mn-lt"/>
                <a:ea typeface="+mn-ea"/>
                <a:cs typeface="+mn-cs"/>
              </a:rPr>
              <a:t>capital planning</a:t>
            </a:r>
          </a:p>
          <a:p>
            <a:pPr lvl="1"/>
            <a:r>
              <a:rPr lang="en-US" sz="2400" dirty="0" smtClean="0">
                <a:solidFill>
                  <a:schemeClr val="tx1"/>
                </a:solidFill>
                <a:latin typeface="+mn-lt"/>
                <a:ea typeface="+mn-ea"/>
                <a:cs typeface="+mn-cs"/>
              </a:rPr>
              <a:t>liquidity </a:t>
            </a:r>
            <a:r>
              <a:rPr lang="en-US" sz="2400" dirty="0">
                <a:solidFill>
                  <a:schemeClr val="tx1"/>
                </a:solidFill>
                <a:latin typeface="+mn-lt"/>
                <a:ea typeface="+mn-ea"/>
                <a:cs typeface="+mn-cs"/>
              </a:rPr>
              <a:t>planning, </a:t>
            </a:r>
            <a:endParaRPr lang="en-US" sz="2400" dirty="0" smtClean="0">
              <a:solidFill>
                <a:schemeClr val="tx1"/>
              </a:solidFill>
              <a:latin typeface="+mn-lt"/>
              <a:ea typeface="+mn-ea"/>
              <a:cs typeface="+mn-cs"/>
            </a:endParaRPr>
          </a:p>
          <a:p>
            <a:pPr lvl="1"/>
            <a:r>
              <a:rPr lang="en-US" sz="2400" dirty="0" err="1" smtClean="0">
                <a:solidFill>
                  <a:schemeClr val="tx1"/>
                </a:solidFill>
                <a:latin typeface="+mn-lt"/>
                <a:ea typeface="+mn-ea"/>
                <a:cs typeface="+mn-cs"/>
              </a:rPr>
              <a:t>whereever</a:t>
            </a:r>
            <a:r>
              <a:rPr lang="en-US" sz="2400" dirty="0" smtClean="0">
                <a:solidFill>
                  <a:schemeClr val="tx1"/>
                </a:solidFill>
                <a:latin typeface="+mn-lt"/>
                <a:ea typeface="+mn-ea"/>
                <a:cs typeface="+mn-cs"/>
              </a:rPr>
              <a:t> </a:t>
            </a:r>
            <a:r>
              <a:rPr lang="en-US" sz="2400" dirty="0">
                <a:solidFill>
                  <a:schemeClr val="tx1"/>
                </a:solidFill>
                <a:latin typeface="+mn-lt"/>
                <a:ea typeface="+mn-ea"/>
                <a:cs typeface="+mn-cs"/>
              </a:rPr>
              <a:t>model failure would have a particularly harmful impact on a Bank’s financial condition.</a:t>
            </a:r>
            <a:endParaRPr lang="en-US"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t>Why Worry About Models?</a:t>
            </a:r>
          </a:p>
        </p:txBody>
      </p:sp>
      <p:sp>
        <p:nvSpPr>
          <p:cNvPr id="5123" name="Rectangle 3"/>
          <p:cNvSpPr>
            <a:spLocks noGrp="1" noChangeArrowheads="1"/>
          </p:cNvSpPr>
          <p:nvPr>
            <p:ph type="body" idx="1"/>
          </p:nvPr>
        </p:nvSpPr>
        <p:spPr/>
        <p:txBody>
          <a:bodyPr/>
          <a:lstStyle/>
          <a:p>
            <a:r>
              <a:rPr lang="en-US"/>
              <a:t>Model misspecification</a:t>
            </a:r>
          </a:p>
          <a:p>
            <a:r>
              <a:rPr lang="en-US"/>
              <a:t>Model mis-use</a:t>
            </a:r>
          </a:p>
          <a:p>
            <a:r>
              <a:rPr lang="en-US"/>
              <a:t>Hedge leakage</a:t>
            </a:r>
          </a:p>
          <a:p>
            <a:r>
              <a:rPr lang="en-US"/>
              <a:t>Sloppy implementation</a:t>
            </a:r>
          </a:p>
          <a:p>
            <a:r>
              <a:rPr lang="en-US"/>
              <a:t>Regulatory requirement</a:t>
            </a:r>
          </a:p>
          <a:p>
            <a:endParaRPr lang="en-US"/>
          </a:p>
          <a:p>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Risk Management</a:t>
            </a:r>
            <a:endParaRPr lang="en-US" dirty="0"/>
          </a:p>
        </p:txBody>
      </p:sp>
      <p:sp>
        <p:nvSpPr>
          <p:cNvPr id="3" name="Content Placeholder 2"/>
          <p:cNvSpPr>
            <a:spLocks noGrp="1"/>
          </p:cNvSpPr>
          <p:nvPr>
            <p:ph idx="1"/>
          </p:nvPr>
        </p:nvSpPr>
        <p:spPr/>
        <p:txBody>
          <a:bodyPr/>
          <a:lstStyle/>
          <a:p>
            <a:r>
              <a:rPr lang="en-US" dirty="0">
                <a:solidFill>
                  <a:schemeClr val="tx1"/>
                </a:solidFill>
                <a:latin typeface="+mn-lt"/>
                <a:ea typeface="+mn-ea"/>
                <a:cs typeface="+mn-cs"/>
              </a:rPr>
              <a:t>Model risk management includes:</a:t>
            </a:r>
          </a:p>
          <a:p>
            <a:r>
              <a:rPr lang="en-US" dirty="0" smtClean="0">
                <a:solidFill>
                  <a:schemeClr val="tx1"/>
                </a:solidFill>
                <a:latin typeface="+mn-lt"/>
                <a:ea typeface="+mn-ea"/>
                <a:cs typeface="+mn-cs"/>
              </a:rPr>
              <a:t>Model development</a:t>
            </a:r>
          </a:p>
          <a:p>
            <a:r>
              <a:rPr lang="en-US" dirty="0" smtClean="0"/>
              <a:t>Model </a:t>
            </a:r>
            <a:r>
              <a:rPr lang="en-US" dirty="0" smtClean="0">
                <a:solidFill>
                  <a:schemeClr val="tx1"/>
                </a:solidFill>
                <a:latin typeface="+mn-lt"/>
                <a:ea typeface="+mn-ea"/>
                <a:cs typeface="+mn-cs"/>
              </a:rPr>
              <a:t>implementation</a:t>
            </a:r>
            <a:r>
              <a:rPr lang="en-US" dirty="0">
                <a:solidFill>
                  <a:schemeClr val="tx1"/>
                </a:solidFill>
                <a:latin typeface="+mn-lt"/>
                <a:ea typeface="+mn-ea"/>
                <a:cs typeface="+mn-cs"/>
              </a:rPr>
              <a:t>, </a:t>
            </a:r>
            <a:endParaRPr lang="en-US" dirty="0" smtClean="0">
              <a:solidFill>
                <a:schemeClr val="tx1"/>
              </a:solidFill>
              <a:latin typeface="+mn-lt"/>
              <a:ea typeface="+mn-ea"/>
              <a:cs typeface="+mn-cs"/>
            </a:endParaRPr>
          </a:p>
          <a:p>
            <a:r>
              <a:rPr lang="en-US" dirty="0" smtClean="0">
                <a:solidFill>
                  <a:schemeClr val="tx1"/>
                </a:solidFill>
                <a:latin typeface="+mn-lt"/>
                <a:ea typeface="+mn-ea"/>
                <a:cs typeface="+mn-cs"/>
              </a:rPr>
              <a:t>Model use</a:t>
            </a:r>
            <a:r>
              <a:rPr lang="en-US" dirty="0">
                <a:solidFill>
                  <a:schemeClr val="tx1"/>
                </a:solidFill>
                <a:latin typeface="+mn-lt"/>
                <a:ea typeface="+mn-ea"/>
                <a:cs typeface="+mn-cs"/>
              </a:rPr>
              <a:t>; </a:t>
            </a:r>
            <a:endParaRPr lang="en-US" dirty="0" smtClean="0">
              <a:solidFill>
                <a:schemeClr val="tx1"/>
              </a:solidFill>
              <a:latin typeface="+mn-lt"/>
              <a:ea typeface="+mn-ea"/>
              <a:cs typeface="+mn-cs"/>
            </a:endParaRPr>
          </a:p>
          <a:p>
            <a:r>
              <a:rPr lang="en-US" dirty="0" smtClean="0">
                <a:solidFill>
                  <a:schemeClr val="tx1"/>
                </a:solidFill>
                <a:latin typeface="+mn-lt"/>
                <a:ea typeface="+mn-ea"/>
                <a:cs typeface="+mn-cs"/>
              </a:rPr>
              <a:t>Model validation</a:t>
            </a:r>
          </a:p>
          <a:p>
            <a:r>
              <a:rPr lang="en-US" dirty="0" smtClean="0">
                <a:solidFill>
                  <a:schemeClr val="tx1"/>
                </a:solidFill>
                <a:latin typeface="+mn-lt"/>
                <a:ea typeface="+mn-ea"/>
                <a:cs typeface="+mn-cs"/>
              </a:rPr>
              <a:t>Governance </a:t>
            </a:r>
            <a:r>
              <a:rPr lang="en-US" dirty="0">
                <a:solidFill>
                  <a:schemeClr val="tx1"/>
                </a:solidFill>
                <a:latin typeface="+mn-lt"/>
                <a:ea typeface="+mn-ea"/>
                <a:cs typeface="+mn-cs"/>
              </a:rPr>
              <a:t>and Control Mechanisms.</a:t>
            </a: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solidFill>
                  <a:schemeClr val="tx2"/>
                </a:solidFill>
                <a:latin typeface="+mj-lt"/>
                <a:ea typeface="+mj-ea"/>
                <a:cs typeface="+mj-cs"/>
              </a:rPr>
              <a:t>Model Development, Implementation and Use</a:t>
            </a:r>
            <a:endParaRPr lang="en-US" sz="3200" dirty="0"/>
          </a:p>
        </p:txBody>
      </p:sp>
      <p:sp>
        <p:nvSpPr>
          <p:cNvPr id="3" name="Content Placeholder 2"/>
          <p:cNvSpPr>
            <a:spLocks noGrp="1"/>
          </p:cNvSpPr>
          <p:nvPr>
            <p:ph idx="1"/>
          </p:nvPr>
        </p:nvSpPr>
        <p:spPr>
          <a:xfrm>
            <a:off x="685800" y="1981200"/>
            <a:ext cx="7848600" cy="4114800"/>
          </a:xfrm>
        </p:spPr>
        <p:txBody>
          <a:bodyPr/>
          <a:lstStyle/>
          <a:p>
            <a:r>
              <a:rPr lang="en-US" sz="2400" dirty="0">
                <a:solidFill>
                  <a:schemeClr val="tx1"/>
                </a:solidFill>
                <a:latin typeface="+mn-lt"/>
                <a:ea typeface="+mn-ea"/>
                <a:cs typeface="+mn-cs"/>
              </a:rPr>
              <a:t>Because models are employed in </a:t>
            </a:r>
            <a:r>
              <a:rPr lang="en-US" sz="2400" dirty="0" smtClean="0">
                <a:solidFill>
                  <a:schemeClr val="tx1"/>
                </a:solidFill>
                <a:latin typeface="+mn-lt"/>
                <a:ea typeface="+mn-ea"/>
                <a:cs typeface="+mn-cs"/>
              </a:rPr>
              <a:t>the </a:t>
            </a:r>
            <a:r>
              <a:rPr lang="en-US" sz="2400" dirty="0" err="1" smtClean="0">
                <a:solidFill>
                  <a:schemeClr val="tx1"/>
                </a:solidFill>
                <a:latin typeface="+mn-lt"/>
                <a:ea typeface="+mn-ea"/>
                <a:cs typeface="+mn-cs"/>
              </a:rPr>
              <a:t>realworld</a:t>
            </a:r>
            <a:r>
              <a:rPr lang="en-US" sz="2400" dirty="0" smtClean="0">
                <a:solidFill>
                  <a:schemeClr val="tx1"/>
                </a:solidFill>
                <a:latin typeface="+mn-lt"/>
                <a:ea typeface="+mn-ea"/>
                <a:cs typeface="+mn-cs"/>
              </a:rPr>
              <a:t> they </a:t>
            </a:r>
            <a:r>
              <a:rPr lang="en-US" sz="2400" dirty="0">
                <a:solidFill>
                  <a:schemeClr val="tx1"/>
                </a:solidFill>
                <a:latin typeface="+mn-lt"/>
                <a:ea typeface="+mn-ea"/>
                <a:cs typeface="+mn-cs"/>
              </a:rPr>
              <a:t>should be tailored for specific applications and informed by business uses. </a:t>
            </a:r>
            <a:endParaRPr lang="en-US" sz="2400" dirty="0" smtClean="0">
              <a:solidFill>
                <a:schemeClr val="tx1"/>
              </a:solidFill>
              <a:latin typeface="+mn-lt"/>
              <a:ea typeface="+mn-ea"/>
              <a:cs typeface="+mn-cs"/>
            </a:endParaRPr>
          </a:p>
          <a:p>
            <a:r>
              <a:rPr lang="en-US" sz="2400" dirty="0" smtClean="0">
                <a:solidFill>
                  <a:schemeClr val="tx1"/>
                </a:solidFill>
                <a:latin typeface="+mn-lt"/>
                <a:ea typeface="+mn-ea"/>
                <a:cs typeface="+mn-cs"/>
              </a:rPr>
              <a:t>An </a:t>
            </a:r>
            <a:r>
              <a:rPr lang="en-US" sz="2400" dirty="0">
                <a:solidFill>
                  <a:schemeClr val="tx1"/>
                </a:solidFill>
                <a:latin typeface="+mn-lt"/>
                <a:ea typeface="+mn-ea"/>
                <a:cs typeface="+mn-cs"/>
              </a:rPr>
              <a:t>effective development </a:t>
            </a:r>
            <a:r>
              <a:rPr lang="en-US" sz="2400" dirty="0" smtClean="0">
                <a:solidFill>
                  <a:schemeClr val="tx1"/>
                </a:solidFill>
                <a:latin typeface="+mn-lt"/>
                <a:ea typeface="+mn-ea"/>
                <a:cs typeface="+mn-cs"/>
              </a:rPr>
              <a:t>/implementation </a:t>
            </a:r>
            <a:r>
              <a:rPr lang="en-US" sz="2400" dirty="0">
                <a:solidFill>
                  <a:schemeClr val="tx1"/>
                </a:solidFill>
                <a:latin typeface="+mn-lt"/>
                <a:ea typeface="+mn-ea"/>
                <a:cs typeface="+mn-cs"/>
              </a:rPr>
              <a:t>process </a:t>
            </a:r>
            <a:r>
              <a:rPr lang="en-US" sz="2400" dirty="0" smtClean="0">
                <a:solidFill>
                  <a:schemeClr val="tx1"/>
                </a:solidFill>
                <a:latin typeface="+mn-lt"/>
                <a:ea typeface="+mn-ea"/>
                <a:cs typeface="+mn-cs"/>
              </a:rPr>
              <a:t>requires</a:t>
            </a:r>
            <a:endParaRPr lang="en-US" sz="2400" dirty="0">
              <a:solidFill>
                <a:schemeClr val="tx1"/>
              </a:solidFill>
              <a:latin typeface="+mn-lt"/>
              <a:ea typeface="+mn-ea"/>
              <a:cs typeface="+mn-cs"/>
            </a:endParaRPr>
          </a:p>
          <a:p>
            <a:pPr lvl="1"/>
            <a:r>
              <a:rPr lang="en-US" sz="2000" dirty="0" smtClean="0">
                <a:solidFill>
                  <a:schemeClr val="tx1"/>
                </a:solidFill>
                <a:latin typeface="+mn-lt"/>
                <a:ea typeface="+mn-ea"/>
                <a:cs typeface="+mn-cs"/>
              </a:rPr>
              <a:t>A </a:t>
            </a:r>
            <a:r>
              <a:rPr lang="en-US" sz="2000" dirty="0">
                <a:solidFill>
                  <a:schemeClr val="tx1"/>
                </a:solidFill>
                <a:latin typeface="+mn-lt"/>
                <a:ea typeface="+mn-ea"/>
                <a:cs typeface="+mn-cs"/>
              </a:rPr>
              <a:t>clear statement of purpose.</a:t>
            </a:r>
          </a:p>
          <a:p>
            <a:pPr lvl="1"/>
            <a:r>
              <a:rPr lang="en-US" sz="2000" dirty="0" smtClean="0">
                <a:solidFill>
                  <a:schemeClr val="tx1"/>
                </a:solidFill>
                <a:latin typeface="+mn-lt"/>
                <a:ea typeface="+mn-ea"/>
                <a:cs typeface="+mn-cs"/>
              </a:rPr>
              <a:t>Documentation </a:t>
            </a:r>
            <a:r>
              <a:rPr lang="en-US" sz="2000" dirty="0">
                <a:solidFill>
                  <a:schemeClr val="tx1"/>
                </a:solidFill>
                <a:latin typeface="+mn-lt"/>
                <a:ea typeface="+mn-ea"/>
                <a:cs typeface="+mn-cs"/>
              </a:rPr>
              <a:t>of the underlying theory and logic, supported by published research and sound industry practices, and supplemented by comparisons with alternative theories and approaches.</a:t>
            </a:r>
          </a:p>
          <a:p>
            <a:pPr lvl="1"/>
            <a:r>
              <a:rPr lang="en-US" sz="2000" dirty="0" smtClean="0">
                <a:solidFill>
                  <a:schemeClr val="tx1"/>
                </a:solidFill>
                <a:latin typeface="+mn-lt"/>
                <a:ea typeface="+mn-ea"/>
                <a:cs typeface="+mn-cs"/>
              </a:rPr>
              <a:t>Rigorous </a:t>
            </a:r>
            <a:r>
              <a:rPr lang="en-US" sz="2000" dirty="0">
                <a:solidFill>
                  <a:schemeClr val="tx1"/>
                </a:solidFill>
                <a:latin typeface="+mn-lt"/>
                <a:ea typeface="+mn-ea"/>
                <a:cs typeface="+mn-cs"/>
              </a:rPr>
              <a:t>assessment and documentation of data quality and relevance.</a:t>
            </a:r>
          </a:p>
          <a:p>
            <a:pPr lvl="1"/>
            <a:r>
              <a:rPr lang="en-US" sz="2000" dirty="0" smtClean="0">
                <a:solidFill>
                  <a:schemeClr val="tx1"/>
                </a:solidFill>
                <a:latin typeface="+mn-lt"/>
                <a:ea typeface="+mn-ea"/>
                <a:cs typeface="+mn-cs"/>
              </a:rPr>
              <a:t>Tracking </a:t>
            </a:r>
            <a:r>
              <a:rPr lang="en-US" sz="2000" dirty="0">
                <a:solidFill>
                  <a:schemeClr val="tx1"/>
                </a:solidFill>
                <a:latin typeface="+mn-lt"/>
                <a:ea typeface="+mn-ea"/>
                <a:cs typeface="+mn-cs"/>
              </a:rPr>
              <a:t>and analysis of assumptions made to adjust the data, especially with respect to new products, instruments or activities.</a:t>
            </a:r>
          </a:p>
          <a:p>
            <a:endParaRPr lang="en-US" sz="24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solidFill>
                  <a:schemeClr val="tx2"/>
                </a:solidFill>
                <a:latin typeface="+mj-lt"/>
                <a:ea typeface="+mj-ea"/>
                <a:cs typeface="+mj-cs"/>
              </a:rPr>
              <a:t>Model Development, Implementation and Use</a:t>
            </a:r>
            <a:endParaRPr lang="en-US" sz="3200" dirty="0"/>
          </a:p>
        </p:txBody>
      </p:sp>
      <p:sp>
        <p:nvSpPr>
          <p:cNvPr id="3" name="Content Placeholder 2"/>
          <p:cNvSpPr>
            <a:spLocks noGrp="1"/>
          </p:cNvSpPr>
          <p:nvPr>
            <p:ph idx="1"/>
          </p:nvPr>
        </p:nvSpPr>
        <p:spPr>
          <a:xfrm>
            <a:off x="685800" y="1600200"/>
            <a:ext cx="7772400" cy="4495800"/>
          </a:xfrm>
        </p:spPr>
        <p:txBody>
          <a:bodyPr/>
          <a:lstStyle/>
          <a:p>
            <a:pPr lvl="1"/>
            <a:r>
              <a:rPr lang="en-US" sz="2000" dirty="0">
                <a:solidFill>
                  <a:schemeClr val="tx1"/>
                </a:solidFill>
                <a:latin typeface="+mn-lt"/>
              </a:rPr>
              <a:t>Testing for accuracy, limitations, and behavior </a:t>
            </a:r>
            <a:r>
              <a:rPr lang="en-US" sz="2000" dirty="0" smtClean="0">
                <a:solidFill>
                  <a:schemeClr val="tx1"/>
                </a:solidFill>
                <a:latin typeface="+mn-lt"/>
              </a:rPr>
              <a:t>under </a:t>
            </a:r>
            <a:r>
              <a:rPr lang="en-US" sz="2000" dirty="0">
                <a:solidFill>
                  <a:schemeClr val="tx1"/>
                </a:solidFill>
                <a:latin typeface="+mn-lt"/>
              </a:rPr>
              <a:t>actual circumstances for a variety of market conditions, including scenarios beyond ordinary conditions.</a:t>
            </a:r>
          </a:p>
          <a:p>
            <a:pPr lvl="1"/>
            <a:r>
              <a:rPr lang="en-US" sz="2000" dirty="0">
                <a:solidFill>
                  <a:schemeClr val="tx1"/>
                </a:solidFill>
                <a:latin typeface="+mn-lt"/>
              </a:rPr>
              <a:t>Proper coordination with the capabilities and requirements of supporting information systems.</a:t>
            </a:r>
          </a:p>
          <a:p>
            <a:pPr lvl="1"/>
            <a:r>
              <a:rPr lang="en-US" sz="2000" dirty="0">
                <a:solidFill>
                  <a:schemeClr val="tx1"/>
                </a:solidFill>
                <a:latin typeface="+mn-lt"/>
              </a:rPr>
              <a:t>Solicitations for suggestions and criticisms of the model’s outcomes from sources independent of the business line using the model.</a:t>
            </a:r>
          </a:p>
          <a:p>
            <a:pPr lvl="1"/>
            <a:r>
              <a:rPr lang="en-US" sz="2000" dirty="0">
                <a:solidFill>
                  <a:schemeClr val="tx1"/>
                </a:solidFill>
                <a:latin typeface="+mn-lt"/>
              </a:rPr>
              <a:t>Demonstration that the Bank is accounting for model uncertainty and inaccuracy (quantitative and/or qualitative).</a:t>
            </a:r>
          </a:p>
          <a:p>
            <a:pPr lvl="1"/>
            <a:r>
              <a:rPr lang="en-US" sz="2000" dirty="0">
                <a:solidFill>
                  <a:schemeClr val="tx1"/>
                </a:solidFill>
                <a:latin typeface="+mn-lt"/>
              </a:rPr>
              <a:t>Justification and substantiation of claims that the model is </a:t>
            </a:r>
            <a:r>
              <a:rPr lang="en-US" sz="2000" dirty="0" smtClean="0">
                <a:solidFill>
                  <a:schemeClr val="tx1"/>
                </a:solidFill>
                <a:latin typeface="+mn-lt"/>
              </a:rPr>
              <a:t>conservative</a:t>
            </a:r>
            <a:endParaRPr lang="en-US" sz="2000" dirty="0">
              <a:solidFill>
                <a:schemeClr val="tx1"/>
              </a:solidFill>
              <a:latin typeface="+mn-lt"/>
            </a:endParaRPr>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Smaller Banks</a:t>
            </a:r>
            <a:endParaRPr lang="en-US" sz="3200" dirty="0"/>
          </a:p>
        </p:txBody>
      </p:sp>
      <p:sp>
        <p:nvSpPr>
          <p:cNvPr id="3" name="Content Placeholder 2"/>
          <p:cNvSpPr>
            <a:spLocks noGrp="1"/>
          </p:cNvSpPr>
          <p:nvPr>
            <p:ph idx="1"/>
          </p:nvPr>
        </p:nvSpPr>
        <p:spPr/>
        <p:txBody>
          <a:bodyPr/>
          <a:lstStyle/>
          <a:p>
            <a:r>
              <a:rPr lang="en-US" sz="2400" dirty="0">
                <a:solidFill>
                  <a:schemeClr val="tx1"/>
                </a:solidFill>
                <a:latin typeface="+mn-lt"/>
                <a:ea typeface="+mn-ea"/>
                <a:cs typeface="+mn-cs"/>
              </a:rPr>
              <a:t>Smaller banks that rely on vendor models may be able to satisfy the standards in the Guidance without an in-house staff of technical, quantitative model developers. </a:t>
            </a:r>
          </a:p>
          <a:p>
            <a:r>
              <a:rPr lang="en-US" sz="2400" dirty="0">
                <a:solidFill>
                  <a:schemeClr val="tx1"/>
                </a:solidFill>
                <a:latin typeface="+mn-lt"/>
                <a:ea typeface="+mn-ea"/>
                <a:cs typeface="+mn-cs"/>
              </a:rPr>
              <a:t>However, even if a Bank relies on vendors for basic model development, the Bank should choose the models and variables that are appropriate to its size, scale, and lines of business and ensure the models are appropriate for the intended use</a:t>
            </a:r>
            <a:r>
              <a:rPr lang="en-US" sz="2400" dirty="0" smtClean="0">
                <a:solidFill>
                  <a:schemeClr val="tx1"/>
                </a:solidFill>
                <a:latin typeface="+mn-lt"/>
                <a:ea typeface="+mn-ea"/>
                <a:cs typeface="+mn-cs"/>
              </a:rPr>
              <a:t>.</a:t>
            </a:r>
            <a:endParaRPr lang="en-US" sz="2400" dirty="0">
              <a:solidFill>
                <a:schemeClr val="tx1"/>
              </a:solidFill>
              <a:latin typeface="+mn-lt"/>
              <a:ea typeface="+mn-ea"/>
              <a:cs typeface="+mn-c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Validation</a:t>
            </a:r>
            <a:endParaRPr lang="en-US" dirty="0"/>
          </a:p>
        </p:txBody>
      </p:sp>
      <p:sp>
        <p:nvSpPr>
          <p:cNvPr id="3" name="Content Placeholder 2"/>
          <p:cNvSpPr>
            <a:spLocks noGrp="1"/>
          </p:cNvSpPr>
          <p:nvPr>
            <p:ph idx="1"/>
          </p:nvPr>
        </p:nvSpPr>
        <p:spPr>
          <a:xfrm>
            <a:off x="685800" y="1676400"/>
            <a:ext cx="7772400" cy="4419600"/>
          </a:xfrm>
        </p:spPr>
        <p:txBody>
          <a:bodyPr/>
          <a:lstStyle/>
          <a:p>
            <a:r>
              <a:rPr lang="en-US" sz="2400" dirty="0" smtClean="0">
                <a:solidFill>
                  <a:schemeClr val="tx1"/>
                </a:solidFill>
                <a:latin typeface="+mn-lt"/>
                <a:ea typeface="+mn-ea"/>
                <a:cs typeface="+mn-cs"/>
              </a:rPr>
              <a:t>The </a:t>
            </a:r>
            <a:r>
              <a:rPr lang="en-US" sz="2400" dirty="0">
                <a:solidFill>
                  <a:schemeClr val="tx1"/>
                </a:solidFill>
                <a:latin typeface="+mn-lt"/>
                <a:ea typeface="+mn-ea"/>
                <a:cs typeface="+mn-cs"/>
              </a:rPr>
              <a:t>set of processes and activities intended to verify that models </a:t>
            </a:r>
            <a:r>
              <a:rPr lang="en-US" sz="2400" dirty="0" smtClean="0">
                <a:solidFill>
                  <a:schemeClr val="tx1"/>
                </a:solidFill>
                <a:latin typeface="+mn-lt"/>
                <a:ea typeface="+mn-ea"/>
                <a:cs typeface="+mn-cs"/>
              </a:rPr>
              <a:t>performing </a:t>
            </a:r>
            <a:r>
              <a:rPr lang="en-US" sz="2400" dirty="0">
                <a:solidFill>
                  <a:schemeClr val="tx1"/>
                </a:solidFill>
                <a:latin typeface="+mn-lt"/>
                <a:ea typeface="+mn-ea"/>
                <a:cs typeface="+mn-cs"/>
              </a:rPr>
              <a:t>as expected, in line with their design objectives and business uses. </a:t>
            </a:r>
          </a:p>
          <a:p>
            <a:r>
              <a:rPr lang="en-US" sz="2400" dirty="0" smtClean="0">
                <a:solidFill>
                  <a:schemeClr val="tx1"/>
                </a:solidFill>
                <a:latin typeface="+mn-lt"/>
                <a:ea typeface="+mn-ea"/>
                <a:cs typeface="+mn-cs"/>
              </a:rPr>
              <a:t>ensures </a:t>
            </a:r>
            <a:r>
              <a:rPr lang="en-US" sz="2400" dirty="0">
                <a:solidFill>
                  <a:schemeClr val="tx1"/>
                </a:solidFill>
                <a:latin typeface="+mn-lt"/>
                <a:ea typeface="+mn-ea"/>
                <a:cs typeface="+mn-cs"/>
              </a:rPr>
              <a:t>models are sound, identifies potential limitations in assumptions, and assesses their possible impact. </a:t>
            </a:r>
          </a:p>
          <a:p>
            <a:r>
              <a:rPr lang="en-US" sz="2400" dirty="0">
                <a:solidFill>
                  <a:schemeClr val="tx1"/>
                </a:solidFill>
                <a:latin typeface="+mn-lt"/>
                <a:ea typeface="+mn-ea"/>
                <a:cs typeface="+mn-cs"/>
              </a:rPr>
              <a:t>To ensure effective challenge, model validation should be </a:t>
            </a:r>
            <a:endParaRPr lang="en-US" sz="2400" dirty="0" smtClean="0">
              <a:solidFill>
                <a:schemeClr val="tx1"/>
              </a:solidFill>
              <a:latin typeface="+mn-lt"/>
              <a:ea typeface="+mn-ea"/>
              <a:cs typeface="+mn-cs"/>
            </a:endParaRPr>
          </a:p>
          <a:p>
            <a:pPr lvl="1"/>
            <a:r>
              <a:rPr lang="en-US" sz="2000" dirty="0" smtClean="0">
                <a:solidFill>
                  <a:schemeClr val="tx1"/>
                </a:solidFill>
                <a:latin typeface="+mn-lt"/>
                <a:ea typeface="+mn-ea"/>
                <a:cs typeface="+mn-cs"/>
              </a:rPr>
              <a:t>performed </a:t>
            </a:r>
            <a:r>
              <a:rPr lang="en-US" sz="2000" dirty="0">
                <a:solidFill>
                  <a:schemeClr val="tx1"/>
                </a:solidFill>
                <a:latin typeface="+mn-lt"/>
                <a:ea typeface="+mn-ea"/>
                <a:cs typeface="+mn-cs"/>
              </a:rPr>
              <a:t>by staff with appropriate incentives (i.e., no vested interest in the validity of the model), </a:t>
            </a:r>
            <a:endParaRPr lang="en-US" sz="2000" dirty="0" smtClean="0">
              <a:solidFill>
                <a:schemeClr val="tx1"/>
              </a:solidFill>
              <a:latin typeface="+mn-lt"/>
              <a:ea typeface="+mn-ea"/>
              <a:cs typeface="+mn-cs"/>
            </a:endParaRPr>
          </a:p>
          <a:p>
            <a:pPr lvl="1"/>
            <a:r>
              <a:rPr lang="en-US" sz="2000" dirty="0" smtClean="0">
                <a:solidFill>
                  <a:schemeClr val="tx1"/>
                </a:solidFill>
                <a:latin typeface="+mn-lt"/>
                <a:ea typeface="+mn-ea"/>
                <a:cs typeface="+mn-cs"/>
              </a:rPr>
              <a:t>competence </a:t>
            </a:r>
            <a:r>
              <a:rPr lang="en-US" sz="2000" dirty="0">
                <a:solidFill>
                  <a:schemeClr val="tx1"/>
                </a:solidFill>
                <a:latin typeface="+mn-lt"/>
                <a:ea typeface="+mn-ea"/>
                <a:cs typeface="+mn-cs"/>
              </a:rPr>
              <a:t>(high level of technical expertise, familiarity with the line of business using the model), </a:t>
            </a:r>
            <a:endParaRPr lang="en-US" sz="2000" dirty="0" smtClean="0">
              <a:solidFill>
                <a:schemeClr val="tx1"/>
              </a:solidFill>
              <a:latin typeface="+mn-lt"/>
              <a:ea typeface="+mn-ea"/>
              <a:cs typeface="+mn-cs"/>
            </a:endParaRPr>
          </a:p>
          <a:p>
            <a:pPr lvl="1"/>
            <a:r>
              <a:rPr lang="en-US" sz="2000" dirty="0" smtClean="0">
                <a:solidFill>
                  <a:schemeClr val="tx1"/>
                </a:solidFill>
                <a:latin typeface="+mn-lt"/>
                <a:ea typeface="+mn-ea"/>
                <a:cs typeface="+mn-cs"/>
              </a:rPr>
              <a:t>influence </a:t>
            </a:r>
            <a:r>
              <a:rPr lang="en-US" sz="2000" dirty="0">
                <a:solidFill>
                  <a:schemeClr val="tx1"/>
                </a:solidFill>
                <a:latin typeface="+mn-lt"/>
                <a:ea typeface="+mn-ea"/>
                <a:cs typeface="+mn-cs"/>
              </a:rPr>
              <a:t>(explicit authority </a:t>
            </a:r>
            <a:r>
              <a:rPr lang="en-US" sz="2000" dirty="0" err="1">
                <a:solidFill>
                  <a:schemeClr val="tx1"/>
                </a:solidFill>
                <a:latin typeface="+mn-lt"/>
                <a:ea typeface="+mn-ea"/>
                <a:cs typeface="+mn-cs"/>
              </a:rPr>
              <a:t>tochallenge</a:t>
            </a:r>
            <a:r>
              <a:rPr lang="en-US" sz="2000" dirty="0">
                <a:solidFill>
                  <a:schemeClr val="tx1"/>
                </a:solidFill>
                <a:latin typeface="+mn-lt"/>
                <a:ea typeface="+mn-ea"/>
                <a:cs typeface="+mn-cs"/>
              </a:rPr>
              <a:t> developers and ensure issues and deficiencies are addressed in a timely and substantial manner).</a:t>
            </a:r>
          </a:p>
          <a:p>
            <a:r>
              <a:rPr lang="en-US" sz="2400" dirty="0">
                <a:solidFill>
                  <a:schemeClr val="tx1"/>
                </a:solidFill>
                <a:latin typeface="+mn-lt"/>
                <a:ea typeface="+mn-ea"/>
                <a:cs typeface="+mn-cs"/>
              </a:rPr>
              <a:t> </a:t>
            </a:r>
          </a:p>
          <a:p>
            <a:endParaRPr lang="en-US" sz="24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Validation</a:t>
            </a:r>
            <a:endParaRPr lang="en-US" dirty="0"/>
          </a:p>
        </p:txBody>
      </p:sp>
      <p:sp>
        <p:nvSpPr>
          <p:cNvPr id="3" name="Content Placeholder 2"/>
          <p:cNvSpPr>
            <a:spLocks noGrp="1"/>
          </p:cNvSpPr>
          <p:nvPr>
            <p:ph idx="1"/>
          </p:nvPr>
        </p:nvSpPr>
        <p:spPr>
          <a:xfrm>
            <a:off x="685800" y="1752600"/>
            <a:ext cx="7772400" cy="4343400"/>
          </a:xfrm>
        </p:spPr>
        <p:txBody>
          <a:bodyPr/>
          <a:lstStyle/>
          <a:p>
            <a:r>
              <a:rPr lang="en-US" sz="2400" dirty="0" smtClean="0">
                <a:solidFill>
                  <a:schemeClr val="tx1"/>
                </a:solidFill>
                <a:latin typeface="+mn-lt"/>
                <a:ea typeface="+mn-ea"/>
                <a:cs typeface="+mn-cs"/>
              </a:rPr>
              <a:t>All model components, including input, processing, and reporting, should be subject to validation. </a:t>
            </a:r>
          </a:p>
          <a:p>
            <a:r>
              <a:rPr lang="en-US" sz="2400" dirty="0" smtClean="0">
                <a:solidFill>
                  <a:schemeClr val="tx1"/>
                </a:solidFill>
                <a:latin typeface="+mn-lt"/>
                <a:ea typeface="+mn-ea"/>
                <a:cs typeface="+mn-cs"/>
              </a:rPr>
              <a:t>The requirement should be applied equally to models developed in- house and to those purchased from or developed by vendors or consultants. </a:t>
            </a:r>
          </a:p>
          <a:p>
            <a:r>
              <a:rPr lang="en-US" sz="2400" dirty="0" smtClean="0">
                <a:solidFill>
                  <a:schemeClr val="tx1"/>
                </a:solidFill>
                <a:latin typeface="+mn-lt"/>
                <a:ea typeface="+mn-ea"/>
                <a:cs typeface="+mn-cs"/>
              </a:rPr>
              <a:t>The rigor /sophistication of validation should be commensurate with </a:t>
            </a:r>
          </a:p>
          <a:p>
            <a:pPr lvl="1"/>
            <a:r>
              <a:rPr lang="en-US" sz="2000" dirty="0" smtClean="0">
                <a:solidFill>
                  <a:schemeClr val="tx1"/>
                </a:solidFill>
                <a:latin typeface="+mn-lt"/>
                <a:ea typeface="+mn-ea"/>
                <a:cs typeface="+mn-cs"/>
              </a:rPr>
              <a:t>Bank’s overall use of models, </a:t>
            </a:r>
          </a:p>
          <a:p>
            <a:pPr lvl="1"/>
            <a:r>
              <a:rPr lang="en-US" sz="2000" dirty="0" smtClean="0">
                <a:solidFill>
                  <a:schemeClr val="tx1"/>
                </a:solidFill>
                <a:latin typeface="+mn-lt"/>
                <a:ea typeface="+mn-ea"/>
                <a:cs typeface="+mn-cs"/>
              </a:rPr>
              <a:t>the complexity of models </a:t>
            </a:r>
          </a:p>
          <a:p>
            <a:pPr lvl="1"/>
            <a:r>
              <a:rPr lang="en-US" sz="2000" dirty="0" smtClean="0">
                <a:solidFill>
                  <a:schemeClr val="tx1"/>
                </a:solidFill>
                <a:latin typeface="+mn-lt"/>
                <a:ea typeface="+mn-ea"/>
                <a:cs typeface="+mn-cs"/>
              </a:rPr>
              <a:t>materiality of its models, </a:t>
            </a:r>
          </a:p>
          <a:p>
            <a:pPr lvl="1"/>
            <a:r>
              <a:rPr lang="en-US" sz="2000" dirty="0" smtClean="0">
                <a:solidFill>
                  <a:schemeClr val="tx1"/>
                </a:solidFill>
                <a:latin typeface="+mn-lt"/>
                <a:ea typeface="+mn-ea"/>
                <a:cs typeface="+mn-cs"/>
              </a:rPr>
              <a:t>size and complexity of the bank’s operations.</a:t>
            </a:r>
          </a:p>
          <a:p>
            <a:endParaRPr lang="en-US" sz="24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Effective Validation Framework</a:t>
            </a:r>
            <a:endParaRPr lang="en-US" dirty="0"/>
          </a:p>
        </p:txBody>
      </p:sp>
      <p:sp>
        <p:nvSpPr>
          <p:cNvPr id="3" name="Content Placeholder 2"/>
          <p:cNvSpPr>
            <a:spLocks noGrp="1"/>
          </p:cNvSpPr>
          <p:nvPr>
            <p:ph idx="1"/>
          </p:nvPr>
        </p:nvSpPr>
        <p:spPr>
          <a:xfrm>
            <a:off x="457200" y="1981200"/>
            <a:ext cx="8153400" cy="4114800"/>
          </a:xfrm>
        </p:spPr>
        <p:txBody>
          <a:bodyPr/>
          <a:lstStyle/>
          <a:p>
            <a:r>
              <a:rPr lang="en-US" sz="2000" dirty="0" smtClean="0">
                <a:solidFill>
                  <a:schemeClr val="tx1"/>
                </a:solidFill>
                <a:latin typeface="+mn-lt"/>
                <a:ea typeface="+mn-ea"/>
                <a:cs typeface="+mn-cs"/>
              </a:rPr>
              <a:t>Evaluation </a:t>
            </a:r>
            <a:r>
              <a:rPr lang="en-US" sz="2000" dirty="0">
                <a:solidFill>
                  <a:schemeClr val="tx1"/>
                </a:solidFill>
                <a:latin typeface="+mn-lt"/>
                <a:ea typeface="+mn-ea"/>
                <a:cs typeface="+mn-cs"/>
              </a:rPr>
              <a:t>of conceptual soundness, including developmental evidence</a:t>
            </a:r>
          </a:p>
          <a:p>
            <a:r>
              <a:rPr lang="en-US" sz="2000" dirty="0" smtClean="0">
                <a:solidFill>
                  <a:schemeClr val="tx1"/>
                </a:solidFill>
                <a:latin typeface="+mn-lt"/>
                <a:ea typeface="+mn-ea"/>
                <a:cs typeface="+mn-cs"/>
              </a:rPr>
              <a:t>Ongoing monitoring: process </a:t>
            </a:r>
            <a:r>
              <a:rPr lang="en-US" sz="2000" dirty="0">
                <a:solidFill>
                  <a:schemeClr val="tx1"/>
                </a:solidFill>
                <a:latin typeface="+mn-lt"/>
                <a:ea typeface="+mn-ea"/>
                <a:cs typeface="+mn-cs"/>
              </a:rPr>
              <a:t>verification and benchmarking to evaluate </a:t>
            </a:r>
            <a:r>
              <a:rPr lang="en-US" sz="2000" dirty="0" smtClean="0">
                <a:solidFill>
                  <a:schemeClr val="tx1"/>
                </a:solidFill>
                <a:latin typeface="+mn-lt"/>
                <a:ea typeface="+mn-ea"/>
                <a:cs typeface="+mn-cs"/>
              </a:rPr>
              <a:t>if changes </a:t>
            </a:r>
            <a:r>
              <a:rPr lang="en-US" sz="2000" dirty="0">
                <a:solidFill>
                  <a:schemeClr val="tx1"/>
                </a:solidFill>
                <a:latin typeface="+mn-lt"/>
                <a:ea typeface="+mn-ea"/>
                <a:cs typeface="+mn-cs"/>
              </a:rPr>
              <a:t>in products, exposures, activities, clients, or </a:t>
            </a:r>
            <a:r>
              <a:rPr lang="en-US" sz="2000" dirty="0" smtClean="0">
                <a:solidFill>
                  <a:schemeClr val="tx1"/>
                </a:solidFill>
                <a:latin typeface="+mn-lt"/>
                <a:ea typeface="+mn-ea"/>
                <a:cs typeface="+mn-cs"/>
              </a:rPr>
              <a:t>markets necessitate </a:t>
            </a:r>
            <a:r>
              <a:rPr lang="en-US" sz="2000" dirty="0">
                <a:solidFill>
                  <a:schemeClr val="tx1"/>
                </a:solidFill>
                <a:latin typeface="+mn-lt"/>
                <a:ea typeface="+mn-ea"/>
                <a:cs typeface="+mn-cs"/>
              </a:rPr>
              <a:t>adjustment </a:t>
            </a:r>
            <a:r>
              <a:rPr lang="en-US" sz="2000" dirty="0" smtClean="0">
                <a:solidFill>
                  <a:schemeClr val="tx1"/>
                </a:solidFill>
                <a:latin typeface="+mn-lt"/>
                <a:ea typeface="+mn-ea"/>
                <a:cs typeface="+mn-cs"/>
              </a:rPr>
              <a:t>and </a:t>
            </a:r>
            <a:r>
              <a:rPr lang="en-US" sz="2000" dirty="0">
                <a:solidFill>
                  <a:schemeClr val="tx1"/>
                </a:solidFill>
                <a:latin typeface="+mn-lt"/>
                <a:ea typeface="+mn-ea"/>
                <a:cs typeface="+mn-cs"/>
              </a:rPr>
              <a:t>whether any extension of the model beyond its original scope is valid. </a:t>
            </a:r>
            <a:endParaRPr lang="en-US" sz="2000" dirty="0" smtClean="0">
              <a:solidFill>
                <a:schemeClr val="tx1"/>
              </a:solidFill>
              <a:latin typeface="+mn-lt"/>
              <a:ea typeface="+mn-ea"/>
              <a:cs typeface="+mn-cs"/>
            </a:endParaRPr>
          </a:p>
          <a:p>
            <a:r>
              <a:rPr lang="en-US" sz="2000" dirty="0" smtClean="0">
                <a:solidFill>
                  <a:schemeClr val="tx1"/>
                </a:solidFill>
                <a:latin typeface="+mn-lt"/>
                <a:ea typeface="+mn-ea"/>
                <a:cs typeface="+mn-cs"/>
              </a:rPr>
              <a:t>Monitoring </a:t>
            </a:r>
            <a:r>
              <a:rPr lang="en-US" sz="2000" dirty="0">
                <a:solidFill>
                  <a:schemeClr val="tx1"/>
                </a:solidFill>
                <a:latin typeface="+mn-lt"/>
                <a:ea typeface="+mn-ea"/>
                <a:cs typeface="+mn-cs"/>
              </a:rPr>
              <a:t>should </a:t>
            </a:r>
            <a:r>
              <a:rPr lang="en-US" sz="2000" dirty="0" smtClean="0">
                <a:solidFill>
                  <a:schemeClr val="tx1"/>
                </a:solidFill>
                <a:latin typeface="+mn-lt"/>
                <a:ea typeface="+mn-ea"/>
                <a:cs typeface="+mn-cs"/>
              </a:rPr>
              <a:t>be periodic </a:t>
            </a:r>
            <a:r>
              <a:rPr lang="en-US" sz="2000" dirty="0">
                <a:solidFill>
                  <a:schemeClr val="tx1"/>
                </a:solidFill>
                <a:latin typeface="+mn-lt"/>
                <a:ea typeface="+mn-ea"/>
                <a:cs typeface="+mn-cs"/>
              </a:rPr>
              <a:t>and </a:t>
            </a:r>
            <a:r>
              <a:rPr lang="en-US" sz="2000" dirty="0" smtClean="0">
                <a:solidFill>
                  <a:schemeClr val="tx1"/>
                </a:solidFill>
                <a:latin typeface="+mn-lt"/>
                <a:ea typeface="+mn-ea"/>
                <a:cs typeface="+mn-cs"/>
              </a:rPr>
              <a:t>regular, </a:t>
            </a:r>
            <a:r>
              <a:rPr lang="en-US" sz="2000" dirty="0">
                <a:solidFill>
                  <a:schemeClr val="tx1"/>
                </a:solidFill>
                <a:latin typeface="+mn-lt"/>
                <a:ea typeface="+mn-ea"/>
                <a:cs typeface="+mn-cs"/>
              </a:rPr>
              <a:t>consistent with </a:t>
            </a:r>
            <a:r>
              <a:rPr lang="en-US" sz="2000" dirty="0" smtClean="0">
                <a:solidFill>
                  <a:schemeClr val="tx1"/>
                </a:solidFill>
                <a:latin typeface="+mn-lt"/>
                <a:ea typeface="+mn-ea"/>
                <a:cs typeface="+mn-cs"/>
              </a:rPr>
              <a:t>nature </a:t>
            </a:r>
            <a:r>
              <a:rPr lang="en-US" sz="2000" dirty="0">
                <a:solidFill>
                  <a:schemeClr val="tx1"/>
                </a:solidFill>
                <a:latin typeface="+mn-lt"/>
                <a:ea typeface="+mn-ea"/>
                <a:cs typeface="+mn-cs"/>
              </a:rPr>
              <a:t>of </a:t>
            </a:r>
            <a:r>
              <a:rPr lang="en-US" sz="2000" dirty="0" smtClean="0">
                <a:solidFill>
                  <a:schemeClr val="tx1"/>
                </a:solidFill>
                <a:latin typeface="+mn-lt"/>
                <a:ea typeface="+mn-ea"/>
                <a:cs typeface="+mn-cs"/>
              </a:rPr>
              <a:t>model</a:t>
            </a:r>
            <a:r>
              <a:rPr lang="en-US" sz="2000" dirty="0">
                <a:solidFill>
                  <a:schemeClr val="tx1"/>
                </a:solidFill>
                <a:latin typeface="+mn-lt"/>
                <a:ea typeface="+mn-ea"/>
                <a:cs typeface="+mn-cs"/>
              </a:rPr>
              <a:t>, </a:t>
            </a:r>
            <a:r>
              <a:rPr lang="en-US" sz="2000" dirty="0" smtClean="0">
                <a:solidFill>
                  <a:schemeClr val="tx1"/>
                </a:solidFill>
                <a:latin typeface="+mn-lt"/>
                <a:ea typeface="+mn-ea"/>
                <a:cs typeface="+mn-cs"/>
              </a:rPr>
              <a:t>availability </a:t>
            </a:r>
            <a:r>
              <a:rPr lang="en-US" sz="2000" dirty="0">
                <a:solidFill>
                  <a:schemeClr val="tx1"/>
                </a:solidFill>
                <a:latin typeface="+mn-lt"/>
                <a:ea typeface="+mn-ea"/>
                <a:cs typeface="+mn-cs"/>
              </a:rPr>
              <a:t>of new data or modeling approaches, </a:t>
            </a:r>
            <a:r>
              <a:rPr lang="en-US" sz="2000" dirty="0" smtClean="0">
                <a:solidFill>
                  <a:schemeClr val="tx1"/>
                </a:solidFill>
                <a:latin typeface="+mn-lt"/>
                <a:ea typeface="+mn-ea"/>
                <a:cs typeface="+mn-cs"/>
              </a:rPr>
              <a:t>size of </a:t>
            </a:r>
            <a:r>
              <a:rPr lang="en-US" sz="2000" dirty="0">
                <a:solidFill>
                  <a:schemeClr val="tx1"/>
                </a:solidFill>
                <a:latin typeface="+mn-lt"/>
                <a:ea typeface="+mn-ea"/>
                <a:cs typeface="+mn-cs"/>
              </a:rPr>
              <a:t>risk.</a:t>
            </a:r>
          </a:p>
          <a:p>
            <a:r>
              <a:rPr lang="en-US" sz="2000" dirty="0" smtClean="0">
                <a:solidFill>
                  <a:schemeClr val="tx1"/>
                </a:solidFill>
                <a:latin typeface="+mn-lt"/>
                <a:ea typeface="+mn-ea"/>
                <a:cs typeface="+mn-cs"/>
              </a:rPr>
              <a:t>Overrides </a:t>
            </a:r>
            <a:r>
              <a:rPr lang="en-US" sz="2000" dirty="0">
                <a:solidFill>
                  <a:schemeClr val="tx1"/>
                </a:solidFill>
                <a:latin typeface="+mn-lt"/>
                <a:ea typeface="+mn-ea"/>
                <a:cs typeface="+mn-cs"/>
              </a:rPr>
              <a:t>should be interpreted as an indicator that the model may need revision, and should be tracked and analyzed.</a:t>
            </a:r>
          </a:p>
          <a:p>
            <a:r>
              <a:rPr lang="en-US" sz="2000" dirty="0">
                <a:solidFill>
                  <a:schemeClr val="tx1"/>
                </a:solidFill>
                <a:latin typeface="+mn-lt"/>
                <a:ea typeface="+mn-ea"/>
                <a:cs typeface="+mn-cs"/>
              </a:rPr>
              <a:t>· Benchmark models should be rigorous and benchmark data should be accurate and complete.</a:t>
            </a:r>
          </a:p>
          <a:p>
            <a:r>
              <a:rPr lang="en-US" sz="2000" dirty="0">
                <a:solidFill>
                  <a:schemeClr val="tx1"/>
                </a:solidFill>
                <a:latin typeface="+mn-lt"/>
                <a:ea typeface="+mn-ea"/>
                <a:cs typeface="+mn-cs"/>
              </a:rPr>
              <a:t>3) Outcomes analysis, including a comparison of model output with actual outcomes.</a:t>
            </a:r>
          </a:p>
          <a:p>
            <a:r>
              <a:rPr lang="en-US" sz="2000" dirty="0">
                <a:solidFill>
                  <a:schemeClr val="tx1"/>
                </a:solidFill>
                <a:latin typeface="+mn-lt"/>
                <a:ea typeface="+mn-ea"/>
                <a:cs typeface="+mn-cs"/>
              </a:rPr>
              <a:t> </a:t>
            </a:r>
          </a:p>
          <a:p>
            <a:endParaRPr lang="en-US" sz="20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8382000" cy="685800"/>
          </a:xfrm>
        </p:spPr>
        <p:txBody>
          <a:bodyPr/>
          <a:lstStyle/>
          <a:p>
            <a:r>
              <a:rPr lang="en-US" sz="3200" dirty="0">
                <a:solidFill>
                  <a:schemeClr val="tx1"/>
                </a:solidFill>
                <a:latin typeface="+mj-lt"/>
                <a:ea typeface="+mj-ea"/>
                <a:cs typeface="+mj-cs"/>
              </a:rPr>
              <a:t>Validation of Vendor and Third-Party Products</a:t>
            </a:r>
            <a:endParaRPr lang="en-US" sz="3200" dirty="0"/>
          </a:p>
        </p:txBody>
      </p:sp>
      <p:sp>
        <p:nvSpPr>
          <p:cNvPr id="3" name="Content Placeholder 2"/>
          <p:cNvSpPr>
            <a:spLocks noGrp="1"/>
          </p:cNvSpPr>
          <p:nvPr>
            <p:ph idx="1"/>
          </p:nvPr>
        </p:nvSpPr>
        <p:spPr>
          <a:xfrm>
            <a:off x="381000" y="1143000"/>
            <a:ext cx="8229600" cy="4953000"/>
          </a:xfrm>
        </p:spPr>
        <p:txBody>
          <a:bodyPr/>
          <a:lstStyle/>
          <a:p>
            <a:r>
              <a:rPr lang="en-US" sz="2400" dirty="0" smtClean="0">
                <a:solidFill>
                  <a:schemeClr val="tx1"/>
                </a:solidFill>
                <a:latin typeface="+mn-lt"/>
                <a:ea typeface="+mn-ea"/>
                <a:cs typeface="+mn-cs"/>
              </a:rPr>
              <a:t>Vendor </a:t>
            </a:r>
            <a:r>
              <a:rPr lang="en-US" sz="2400" dirty="0">
                <a:solidFill>
                  <a:schemeClr val="tx1"/>
                </a:solidFill>
                <a:latin typeface="+mn-lt"/>
                <a:ea typeface="+mn-ea"/>
                <a:cs typeface="+mn-cs"/>
              </a:rPr>
              <a:t>products </a:t>
            </a:r>
            <a:r>
              <a:rPr lang="en-US" sz="2400" dirty="0" smtClean="0">
                <a:solidFill>
                  <a:schemeClr val="tx1"/>
                </a:solidFill>
                <a:latin typeface="+mn-lt"/>
                <a:ea typeface="+mn-ea"/>
                <a:cs typeface="+mn-cs"/>
              </a:rPr>
              <a:t>should </a:t>
            </a:r>
            <a:r>
              <a:rPr lang="en-US" sz="2400" dirty="0">
                <a:solidFill>
                  <a:schemeClr val="tx1"/>
                </a:solidFill>
                <a:latin typeface="+mn-lt"/>
                <a:ea typeface="+mn-ea"/>
                <a:cs typeface="+mn-cs"/>
              </a:rPr>
              <a:t>be incorporated into </a:t>
            </a:r>
            <a:r>
              <a:rPr lang="en-US" sz="2400" dirty="0" smtClean="0">
                <a:solidFill>
                  <a:schemeClr val="tx1"/>
                </a:solidFill>
                <a:latin typeface="+mn-lt"/>
                <a:ea typeface="+mn-ea"/>
                <a:cs typeface="+mn-cs"/>
              </a:rPr>
              <a:t>model </a:t>
            </a:r>
            <a:r>
              <a:rPr lang="en-US" sz="2400" dirty="0">
                <a:solidFill>
                  <a:schemeClr val="tx1"/>
                </a:solidFill>
                <a:latin typeface="+mn-lt"/>
                <a:ea typeface="+mn-ea"/>
                <a:cs typeface="+mn-cs"/>
              </a:rPr>
              <a:t>risk management framework </a:t>
            </a:r>
            <a:r>
              <a:rPr lang="en-US" sz="2400" dirty="0" smtClean="0"/>
              <a:t>using </a:t>
            </a:r>
            <a:r>
              <a:rPr lang="en-US" sz="2400" dirty="0" smtClean="0">
                <a:solidFill>
                  <a:schemeClr val="tx1"/>
                </a:solidFill>
                <a:latin typeface="+mn-lt"/>
                <a:ea typeface="+mn-ea"/>
                <a:cs typeface="+mn-cs"/>
              </a:rPr>
              <a:t>the </a:t>
            </a:r>
            <a:r>
              <a:rPr lang="en-US" sz="2400" dirty="0">
                <a:solidFill>
                  <a:schemeClr val="tx1"/>
                </a:solidFill>
                <a:latin typeface="+mn-lt"/>
                <a:ea typeface="+mn-ea"/>
                <a:cs typeface="+mn-cs"/>
              </a:rPr>
              <a:t>same principles as applied to in-house </a:t>
            </a:r>
            <a:r>
              <a:rPr lang="en-US" sz="2400" dirty="0" smtClean="0">
                <a:solidFill>
                  <a:schemeClr val="tx1"/>
                </a:solidFill>
                <a:latin typeface="+mn-lt"/>
                <a:ea typeface="+mn-ea"/>
                <a:cs typeface="+mn-cs"/>
              </a:rPr>
              <a:t>models.  Vendors </a:t>
            </a:r>
            <a:r>
              <a:rPr lang="en-US" sz="2400" dirty="0">
                <a:solidFill>
                  <a:schemeClr val="tx1"/>
                </a:solidFill>
                <a:latin typeface="+mn-lt"/>
                <a:ea typeface="+mn-ea"/>
                <a:cs typeface="+mn-cs"/>
              </a:rPr>
              <a:t>should:</a:t>
            </a:r>
          </a:p>
          <a:p>
            <a:pPr lvl="1"/>
            <a:r>
              <a:rPr lang="en-US" sz="2000" dirty="0" smtClean="0">
                <a:solidFill>
                  <a:schemeClr val="tx1"/>
                </a:solidFill>
                <a:latin typeface="+mn-lt"/>
                <a:ea typeface="+mn-ea"/>
                <a:cs typeface="+mn-cs"/>
              </a:rPr>
              <a:t>Provide </a:t>
            </a:r>
            <a:r>
              <a:rPr lang="en-US" sz="2000" dirty="0">
                <a:solidFill>
                  <a:schemeClr val="tx1"/>
                </a:solidFill>
                <a:latin typeface="+mn-lt"/>
                <a:ea typeface="+mn-ea"/>
                <a:cs typeface="+mn-cs"/>
              </a:rPr>
              <a:t>developmental evidence explaining the product components, design, and intended use.</a:t>
            </a:r>
          </a:p>
          <a:p>
            <a:pPr lvl="1"/>
            <a:r>
              <a:rPr lang="en-US" sz="2000" dirty="0" smtClean="0">
                <a:solidFill>
                  <a:schemeClr val="tx1"/>
                </a:solidFill>
                <a:latin typeface="+mn-lt"/>
                <a:ea typeface="+mn-ea"/>
                <a:cs typeface="+mn-cs"/>
              </a:rPr>
              <a:t>Provide </a:t>
            </a:r>
            <a:r>
              <a:rPr lang="en-US" sz="2000" dirty="0">
                <a:solidFill>
                  <a:schemeClr val="tx1"/>
                </a:solidFill>
                <a:latin typeface="+mn-lt"/>
                <a:ea typeface="+mn-ea"/>
                <a:cs typeface="+mn-cs"/>
              </a:rPr>
              <a:t>appropriate testing results.</a:t>
            </a:r>
          </a:p>
          <a:p>
            <a:pPr lvl="1"/>
            <a:r>
              <a:rPr lang="en-US" sz="2000" dirty="0" smtClean="0">
                <a:solidFill>
                  <a:schemeClr val="tx1"/>
                </a:solidFill>
                <a:latin typeface="+mn-lt"/>
                <a:ea typeface="+mn-ea"/>
                <a:cs typeface="+mn-cs"/>
              </a:rPr>
              <a:t>Evaluate </a:t>
            </a:r>
            <a:r>
              <a:rPr lang="en-US" sz="2000" dirty="0">
                <a:solidFill>
                  <a:schemeClr val="tx1"/>
                </a:solidFill>
                <a:latin typeface="+mn-lt"/>
                <a:ea typeface="+mn-ea"/>
                <a:cs typeface="+mn-cs"/>
              </a:rPr>
              <a:t>and provide the model’s limitations and assumptions.</a:t>
            </a:r>
          </a:p>
          <a:p>
            <a:pPr lvl="1"/>
            <a:r>
              <a:rPr lang="en-US" sz="2000" dirty="0" smtClean="0">
                <a:solidFill>
                  <a:schemeClr val="tx1"/>
                </a:solidFill>
                <a:latin typeface="+mn-lt"/>
                <a:ea typeface="+mn-ea"/>
                <a:cs typeface="+mn-cs"/>
              </a:rPr>
              <a:t>Conduct </a:t>
            </a:r>
            <a:r>
              <a:rPr lang="en-US" sz="2000" dirty="0">
                <a:solidFill>
                  <a:schemeClr val="tx1"/>
                </a:solidFill>
                <a:latin typeface="+mn-lt"/>
                <a:ea typeface="+mn-ea"/>
                <a:cs typeface="+mn-cs"/>
              </a:rPr>
              <a:t>ongoing performance monitoring </a:t>
            </a:r>
            <a:r>
              <a:rPr lang="en-US" sz="2000" dirty="0" smtClean="0">
                <a:solidFill>
                  <a:schemeClr val="tx1"/>
                </a:solidFill>
                <a:latin typeface="+mn-lt"/>
                <a:ea typeface="+mn-ea"/>
                <a:cs typeface="+mn-cs"/>
              </a:rPr>
              <a:t>/outcomes </a:t>
            </a:r>
            <a:r>
              <a:rPr lang="en-US" sz="2000" dirty="0">
                <a:solidFill>
                  <a:schemeClr val="tx1"/>
                </a:solidFill>
                <a:latin typeface="+mn-lt"/>
                <a:ea typeface="+mn-ea"/>
                <a:cs typeface="+mn-cs"/>
              </a:rPr>
              <a:t>analysis and provide disclosure to </a:t>
            </a:r>
            <a:r>
              <a:rPr lang="en-US" sz="2000" dirty="0" smtClean="0">
                <a:solidFill>
                  <a:schemeClr val="tx1"/>
                </a:solidFill>
                <a:latin typeface="+mn-lt"/>
                <a:ea typeface="+mn-ea"/>
                <a:cs typeface="+mn-cs"/>
              </a:rPr>
              <a:t>clients</a:t>
            </a:r>
            <a:r>
              <a:rPr lang="en-US" sz="2000" dirty="0">
                <a:solidFill>
                  <a:schemeClr val="tx1"/>
                </a:solidFill>
                <a:latin typeface="+mn-lt"/>
                <a:ea typeface="+mn-ea"/>
                <a:cs typeface="+mn-cs"/>
              </a:rPr>
              <a:t>, </a:t>
            </a:r>
            <a:r>
              <a:rPr lang="en-US" sz="2000" dirty="0" smtClean="0">
                <a:solidFill>
                  <a:schemeClr val="tx1"/>
                </a:solidFill>
                <a:latin typeface="+mn-lt"/>
                <a:ea typeface="+mn-ea"/>
                <a:cs typeface="+mn-cs"/>
              </a:rPr>
              <a:t>making </a:t>
            </a:r>
            <a:r>
              <a:rPr lang="en-US" sz="2000" dirty="0">
                <a:solidFill>
                  <a:schemeClr val="tx1"/>
                </a:solidFill>
                <a:latin typeface="+mn-lt"/>
                <a:ea typeface="+mn-ea"/>
                <a:cs typeface="+mn-cs"/>
              </a:rPr>
              <a:t>appropriate </a:t>
            </a:r>
            <a:r>
              <a:rPr lang="en-US" sz="2000" dirty="0" smtClean="0">
                <a:solidFill>
                  <a:schemeClr val="tx1"/>
                </a:solidFill>
                <a:latin typeface="+mn-lt"/>
                <a:ea typeface="+mn-ea"/>
                <a:cs typeface="+mn-cs"/>
              </a:rPr>
              <a:t>modifications</a:t>
            </a:r>
          </a:p>
          <a:p>
            <a:r>
              <a:rPr lang="en-US" sz="2400" dirty="0" smtClean="0">
                <a:solidFill>
                  <a:schemeClr val="tx1"/>
                </a:solidFill>
                <a:latin typeface="+mn-lt"/>
                <a:ea typeface="+mn-ea"/>
                <a:cs typeface="+mn-cs"/>
              </a:rPr>
              <a:t>Banks </a:t>
            </a:r>
            <a:r>
              <a:rPr lang="en-US" sz="2400" dirty="0">
                <a:solidFill>
                  <a:schemeClr val="tx1"/>
                </a:solidFill>
                <a:latin typeface="+mn-lt"/>
                <a:ea typeface="+mn-ea"/>
                <a:cs typeface="+mn-cs"/>
              </a:rPr>
              <a:t>should:</a:t>
            </a:r>
          </a:p>
          <a:p>
            <a:pPr lvl="1"/>
            <a:r>
              <a:rPr lang="en-US" sz="2000" dirty="0" smtClean="0">
                <a:solidFill>
                  <a:schemeClr val="tx1"/>
                </a:solidFill>
                <a:latin typeface="+mn-lt"/>
                <a:ea typeface="+mn-ea"/>
                <a:cs typeface="+mn-cs"/>
              </a:rPr>
              <a:t>Validate </a:t>
            </a:r>
            <a:r>
              <a:rPr lang="en-US" sz="2000" dirty="0">
                <a:solidFill>
                  <a:schemeClr val="tx1"/>
                </a:solidFill>
                <a:latin typeface="+mn-lt"/>
                <a:ea typeface="+mn-ea"/>
                <a:cs typeface="+mn-cs"/>
              </a:rPr>
              <a:t>their use of the vendor products.</a:t>
            </a:r>
          </a:p>
          <a:p>
            <a:pPr lvl="1"/>
            <a:r>
              <a:rPr lang="en-US" sz="2000" dirty="0" smtClean="0">
                <a:solidFill>
                  <a:schemeClr val="tx1"/>
                </a:solidFill>
                <a:latin typeface="+mn-lt"/>
                <a:ea typeface="+mn-ea"/>
                <a:cs typeface="+mn-cs"/>
              </a:rPr>
              <a:t>Conduct </a:t>
            </a:r>
            <a:r>
              <a:rPr lang="en-US" sz="2000" dirty="0">
                <a:solidFill>
                  <a:schemeClr val="tx1"/>
                </a:solidFill>
                <a:latin typeface="+mn-lt"/>
                <a:ea typeface="+mn-ea"/>
                <a:cs typeface="+mn-cs"/>
              </a:rPr>
              <a:t>ongoing monitoring and outcomes analysis of vendor model performance using the bank’s own outcomes.</a:t>
            </a:r>
          </a:p>
          <a:p>
            <a:pPr lvl="1"/>
            <a:r>
              <a:rPr lang="en-US" sz="2000" dirty="0" smtClean="0">
                <a:solidFill>
                  <a:schemeClr val="tx1"/>
                </a:solidFill>
                <a:latin typeface="+mn-lt"/>
                <a:ea typeface="+mn-ea"/>
                <a:cs typeface="+mn-cs"/>
              </a:rPr>
              <a:t>Have </a:t>
            </a:r>
            <a:r>
              <a:rPr lang="en-US" sz="2000" dirty="0">
                <a:solidFill>
                  <a:schemeClr val="tx1"/>
                </a:solidFill>
                <a:latin typeface="+mn-lt"/>
                <a:ea typeface="+mn-ea"/>
                <a:cs typeface="+mn-cs"/>
              </a:rPr>
              <a:t>contingency plans for instances when the vendor model is no longer available or cannot be supported by the vendor.</a:t>
            </a:r>
          </a:p>
          <a:p>
            <a:endParaRPr lang="en-US" sz="24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Governance</a:t>
            </a:r>
            <a:endParaRPr lang="en-US" dirty="0"/>
          </a:p>
        </p:txBody>
      </p:sp>
      <p:sp>
        <p:nvSpPr>
          <p:cNvPr id="3" name="Content Placeholder 2"/>
          <p:cNvSpPr>
            <a:spLocks noGrp="1"/>
          </p:cNvSpPr>
          <p:nvPr>
            <p:ph idx="1"/>
          </p:nvPr>
        </p:nvSpPr>
        <p:spPr/>
        <p:txBody>
          <a:bodyPr/>
          <a:lstStyle/>
          <a:p>
            <a:r>
              <a:rPr lang="en-US" sz="2800" dirty="0">
                <a:solidFill>
                  <a:schemeClr val="tx1"/>
                </a:solidFill>
                <a:latin typeface="+mn-lt"/>
                <a:ea typeface="+mn-ea"/>
                <a:cs typeface="+mn-cs"/>
              </a:rPr>
              <a:t>Governance and control mechanisms for model risk management should set an effective framework with defined roles and responsibilities for clear communication of model limitations and assumptions, as well as the authority to restrict model usage.</a:t>
            </a:r>
          </a:p>
          <a:p>
            <a:r>
              <a:rPr lang="en-US" sz="2800" dirty="0">
                <a:solidFill>
                  <a:schemeClr val="tx1"/>
                </a:solidFill>
                <a:latin typeface="+mn-lt"/>
                <a:ea typeface="+mn-ea"/>
                <a:cs typeface="+mn-cs"/>
              </a:rPr>
              <a:t> </a:t>
            </a:r>
            <a:r>
              <a:rPr lang="en-US" sz="2800" dirty="0" smtClean="0">
                <a:solidFill>
                  <a:schemeClr val="tx1"/>
                </a:solidFill>
                <a:latin typeface="+mn-lt"/>
                <a:ea typeface="+mn-ea"/>
                <a:cs typeface="+mn-cs"/>
              </a:rPr>
              <a:t>The </a:t>
            </a:r>
            <a:r>
              <a:rPr lang="en-US" sz="2800" dirty="0">
                <a:solidFill>
                  <a:schemeClr val="tx1"/>
                </a:solidFill>
                <a:latin typeface="+mn-lt"/>
                <a:ea typeface="+mn-ea"/>
                <a:cs typeface="+mn-cs"/>
              </a:rPr>
              <a:t>extent and sophistication of a Bank’s governance function is expected to align with the extent and sophistication of model usage</a:t>
            </a:r>
            <a:endParaRPr lang="en-US" sz="28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914400"/>
          </a:xfrm>
        </p:spPr>
        <p:txBody>
          <a:bodyPr/>
          <a:lstStyle/>
          <a:p>
            <a:r>
              <a:rPr lang="en-US" sz="3600" dirty="0" smtClean="0"/>
              <a:t>Board of Directors / Senior Management</a:t>
            </a:r>
            <a:endParaRPr lang="en-US" sz="3600" dirty="0"/>
          </a:p>
        </p:txBody>
      </p:sp>
      <p:sp>
        <p:nvSpPr>
          <p:cNvPr id="3" name="Content Placeholder 2"/>
          <p:cNvSpPr>
            <a:spLocks noGrp="1"/>
          </p:cNvSpPr>
          <p:nvPr>
            <p:ph idx="1"/>
          </p:nvPr>
        </p:nvSpPr>
        <p:spPr>
          <a:xfrm>
            <a:off x="457200" y="1447800"/>
            <a:ext cx="8001000" cy="4648200"/>
          </a:xfrm>
        </p:spPr>
        <p:txBody>
          <a:bodyPr/>
          <a:lstStyle/>
          <a:p>
            <a:r>
              <a:rPr lang="en-US" sz="2400" dirty="0" smtClean="0">
                <a:solidFill>
                  <a:schemeClr val="tx1"/>
                </a:solidFill>
                <a:latin typeface="+mn-lt"/>
                <a:ea typeface="+mn-ea"/>
                <a:cs typeface="+mn-cs"/>
              </a:rPr>
              <a:t>The </a:t>
            </a:r>
            <a:r>
              <a:rPr lang="en-US" sz="2400" dirty="0">
                <a:solidFill>
                  <a:schemeClr val="tx1"/>
                </a:solidFill>
                <a:latin typeface="+mn-lt"/>
                <a:ea typeface="+mn-ea"/>
                <a:cs typeface="+mn-cs"/>
              </a:rPr>
              <a:t>board of directors and senior management should establish a Bank-wide approach to model risk management </a:t>
            </a:r>
            <a:r>
              <a:rPr lang="en-US" sz="2400" dirty="0" smtClean="0">
                <a:solidFill>
                  <a:schemeClr val="tx1"/>
                </a:solidFill>
                <a:latin typeface="+mn-lt"/>
                <a:ea typeface="+mn-ea"/>
                <a:cs typeface="+mn-cs"/>
              </a:rPr>
              <a:t>also </a:t>
            </a:r>
            <a:r>
              <a:rPr lang="en-US" sz="2400" dirty="0">
                <a:solidFill>
                  <a:schemeClr val="tx1"/>
                </a:solidFill>
                <a:latin typeface="+mn-lt"/>
                <a:ea typeface="+mn-ea"/>
                <a:cs typeface="+mn-cs"/>
              </a:rPr>
              <a:t>incorporated into the broader risk </a:t>
            </a:r>
            <a:r>
              <a:rPr lang="en-US" sz="2400" dirty="0" smtClean="0">
                <a:solidFill>
                  <a:schemeClr val="tx1"/>
                </a:solidFill>
                <a:latin typeface="+mn-lt"/>
                <a:ea typeface="+mn-ea"/>
                <a:cs typeface="+mn-cs"/>
              </a:rPr>
              <a:t>framework</a:t>
            </a:r>
          </a:p>
          <a:p>
            <a:r>
              <a:rPr lang="en-US" sz="2400" dirty="0" smtClean="0">
                <a:solidFill>
                  <a:schemeClr val="tx1"/>
                </a:solidFill>
                <a:latin typeface="+mn-lt"/>
                <a:ea typeface="+mn-ea"/>
                <a:cs typeface="+mn-cs"/>
              </a:rPr>
              <a:t>The </a:t>
            </a:r>
            <a:r>
              <a:rPr lang="en-US" sz="2400" dirty="0">
                <a:solidFill>
                  <a:schemeClr val="tx1"/>
                </a:solidFill>
                <a:latin typeface="+mn-lt"/>
                <a:ea typeface="+mn-ea"/>
                <a:cs typeface="+mn-cs"/>
              </a:rPr>
              <a:t>model risk framework should include </a:t>
            </a:r>
            <a:r>
              <a:rPr lang="en-US" sz="2400" dirty="0" smtClean="0">
                <a:solidFill>
                  <a:schemeClr val="tx1"/>
                </a:solidFill>
                <a:latin typeface="+mn-lt"/>
                <a:ea typeface="+mn-ea"/>
                <a:cs typeface="+mn-cs"/>
              </a:rPr>
              <a:t>standards </a:t>
            </a:r>
            <a:r>
              <a:rPr lang="en-US" sz="2400" dirty="0">
                <a:solidFill>
                  <a:schemeClr val="tx1"/>
                </a:solidFill>
                <a:latin typeface="+mn-lt"/>
                <a:ea typeface="+mn-ea"/>
                <a:cs typeface="+mn-cs"/>
              </a:rPr>
              <a:t>for model development, implementation, use, and validation. </a:t>
            </a:r>
            <a:endParaRPr lang="en-US" sz="2400" dirty="0" smtClean="0">
              <a:solidFill>
                <a:schemeClr val="tx1"/>
              </a:solidFill>
              <a:latin typeface="+mn-lt"/>
              <a:ea typeface="+mn-ea"/>
              <a:cs typeface="+mn-cs"/>
            </a:endParaRPr>
          </a:p>
          <a:p>
            <a:r>
              <a:rPr lang="en-US" sz="2400" dirty="0" smtClean="0">
                <a:solidFill>
                  <a:schemeClr val="tx1"/>
                </a:solidFill>
                <a:latin typeface="+mn-lt"/>
                <a:ea typeface="+mn-ea"/>
                <a:cs typeface="+mn-cs"/>
              </a:rPr>
              <a:t>Duties </a:t>
            </a:r>
            <a:r>
              <a:rPr lang="en-US" sz="2400" dirty="0">
                <a:solidFill>
                  <a:schemeClr val="tx1"/>
                </a:solidFill>
                <a:latin typeface="+mn-lt"/>
                <a:ea typeface="+mn-ea"/>
                <a:cs typeface="+mn-cs"/>
              </a:rPr>
              <a:t>of senior management include: </a:t>
            </a:r>
            <a:endParaRPr lang="en-US" sz="2400" dirty="0" smtClean="0">
              <a:solidFill>
                <a:schemeClr val="tx1"/>
              </a:solidFill>
              <a:latin typeface="+mn-lt"/>
              <a:ea typeface="+mn-ea"/>
              <a:cs typeface="+mn-cs"/>
            </a:endParaRPr>
          </a:p>
          <a:p>
            <a:pPr lvl="1"/>
            <a:r>
              <a:rPr lang="en-US" sz="2000" dirty="0" smtClean="0">
                <a:solidFill>
                  <a:schemeClr val="tx1"/>
                </a:solidFill>
                <a:latin typeface="+mn-lt"/>
                <a:ea typeface="+mn-ea"/>
                <a:cs typeface="+mn-cs"/>
              </a:rPr>
              <a:t>establishing </a:t>
            </a:r>
            <a:r>
              <a:rPr lang="en-US" sz="2000" dirty="0">
                <a:solidFill>
                  <a:schemeClr val="tx1"/>
                </a:solidFill>
                <a:latin typeface="+mn-lt"/>
                <a:ea typeface="+mn-ea"/>
                <a:cs typeface="+mn-cs"/>
              </a:rPr>
              <a:t>adequate policies and </a:t>
            </a:r>
            <a:r>
              <a:rPr lang="en-US" sz="2000" dirty="0" smtClean="0">
                <a:solidFill>
                  <a:schemeClr val="tx1"/>
                </a:solidFill>
                <a:latin typeface="+mn-lt"/>
                <a:ea typeface="+mn-ea"/>
                <a:cs typeface="+mn-cs"/>
              </a:rPr>
              <a:t>procedures, ensuring compliance</a:t>
            </a:r>
          </a:p>
          <a:p>
            <a:pPr lvl="1"/>
            <a:r>
              <a:rPr lang="en-US" sz="2000" dirty="0" smtClean="0">
                <a:solidFill>
                  <a:schemeClr val="tx1"/>
                </a:solidFill>
                <a:latin typeface="+mn-lt"/>
                <a:ea typeface="+mn-ea"/>
                <a:cs typeface="+mn-cs"/>
              </a:rPr>
              <a:t>assigning </a:t>
            </a:r>
            <a:r>
              <a:rPr lang="en-US" sz="2000" dirty="0">
                <a:solidFill>
                  <a:schemeClr val="tx1"/>
                </a:solidFill>
                <a:latin typeface="+mn-lt"/>
                <a:ea typeface="+mn-ea"/>
                <a:cs typeface="+mn-cs"/>
              </a:rPr>
              <a:t>competent staff; </a:t>
            </a:r>
            <a:endParaRPr lang="en-US" sz="2000" dirty="0" smtClean="0">
              <a:solidFill>
                <a:schemeClr val="tx1"/>
              </a:solidFill>
              <a:latin typeface="+mn-lt"/>
              <a:ea typeface="+mn-ea"/>
              <a:cs typeface="+mn-cs"/>
            </a:endParaRPr>
          </a:p>
          <a:p>
            <a:pPr lvl="1"/>
            <a:r>
              <a:rPr lang="en-US" sz="2000" dirty="0" smtClean="0">
                <a:solidFill>
                  <a:schemeClr val="tx1"/>
                </a:solidFill>
                <a:latin typeface="+mn-lt"/>
                <a:ea typeface="+mn-ea"/>
                <a:cs typeface="+mn-cs"/>
              </a:rPr>
              <a:t>overseeing development </a:t>
            </a:r>
            <a:r>
              <a:rPr lang="en-US" sz="2000" dirty="0">
                <a:solidFill>
                  <a:schemeClr val="tx1"/>
                </a:solidFill>
                <a:latin typeface="+mn-lt"/>
                <a:ea typeface="+mn-ea"/>
                <a:cs typeface="+mn-cs"/>
              </a:rPr>
              <a:t>and implementation; evaluating </a:t>
            </a:r>
            <a:r>
              <a:rPr lang="en-US" sz="2000" dirty="0" smtClean="0">
                <a:solidFill>
                  <a:schemeClr val="tx1"/>
                </a:solidFill>
                <a:latin typeface="+mn-lt"/>
                <a:ea typeface="+mn-ea"/>
                <a:cs typeface="+mn-cs"/>
              </a:rPr>
              <a:t>results</a:t>
            </a:r>
            <a:r>
              <a:rPr lang="en-US" sz="2000" dirty="0">
                <a:solidFill>
                  <a:schemeClr val="tx1"/>
                </a:solidFill>
                <a:latin typeface="+mn-lt"/>
                <a:ea typeface="+mn-ea"/>
                <a:cs typeface="+mn-cs"/>
              </a:rPr>
              <a:t>; </a:t>
            </a:r>
            <a:endParaRPr lang="en-US" sz="2000" dirty="0" smtClean="0">
              <a:solidFill>
                <a:schemeClr val="tx1"/>
              </a:solidFill>
              <a:latin typeface="+mn-lt"/>
              <a:ea typeface="+mn-ea"/>
              <a:cs typeface="+mn-cs"/>
            </a:endParaRPr>
          </a:p>
          <a:p>
            <a:pPr lvl="1"/>
            <a:r>
              <a:rPr lang="en-US" sz="2000" dirty="0" smtClean="0">
                <a:solidFill>
                  <a:schemeClr val="tx1"/>
                </a:solidFill>
                <a:latin typeface="+mn-lt"/>
                <a:ea typeface="+mn-ea"/>
                <a:cs typeface="+mn-cs"/>
              </a:rPr>
              <a:t>ensuring </a:t>
            </a:r>
            <a:r>
              <a:rPr lang="en-US" sz="2000" dirty="0">
                <a:solidFill>
                  <a:schemeClr val="tx1"/>
                </a:solidFill>
                <a:latin typeface="+mn-lt"/>
                <a:ea typeface="+mn-ea"/>
                <a:cs typeface="+mn-cs"/>
              </a:rPr>
              <a:t>effective challenge; </a:t>
            </a:r>
            <a:endParaRPr lang="en-US" sz="2000" dirty="0" smtClean="0">
              <a:solidFill>
                <a:schemeClr val="tx1"/>
              </a:solidFill>
              <a:latin typeface="+mn-lt"/>
              <a:ea typeface="+mn-ea"/>
              <a:cs typeface="+mn-cs"/>
            </a:endParaRPr>
          </a:p>
          <a:p>
            <a:pPr lvl="1"/>
            <a:r>
              <a:rPr lang="en-US" sz="2000" dirty="0" smtClean="0">
                <a:solidFill>
                  <a:schemeClr val="tx1"/>
                </a:solidFill>
                <a:latin typeface="+mn-lt"/>
                <a:ea typeface="+mn-ea"/>
                <a:cs typeface="+mn-cs"/>
              </a:rPr>
              <a:t>reviewing </a:t>
            </a:r>
            <a:r>
              <a:rPr lang="en-US" sz="2000" dirty="0">
                <a:solidFill>
                  <a:schemeClr val="tx1"/>
                </a:solidFill>
                <a:latin typeface="+mn-lt"/>
                <a:ea typeface="+mn-ea"/>
                <a:cs typeface="+mn-cs"/>
              </a:rPr>
              <a:t>validation and internal audit findings, </a:t>
            </a:r>
            <a:endParaRPr lang="en-US" sz="2000" dirty="0" smtClean="0">
              <a:solidFill>
                <a:schemeClr val="tx1"/>
              </a:solidFill>
              <a:latin typeface="+mn-lt"/>
              <a:ea typeface="+mn-ea"/>
              <a:cs typeface="+mn-cs"/>
            </a:endParaRPr>
          </a:p>
          <a:p>
            <a:pPr lvl="1"/>
            <a:r>
              <a:rPr lang="en-US" sz="2000" dirty="0" smtClean="0">
                <a:solidFill>
                  <a:schemeClr val="tx1"/>
                </a:solidFill>
                <a:latin typeface="+mn-lt"/>
                <a:ea typeface="+mn-ea"/>
                <a:cs typeface="+mn-cs"/>
              </a:rPr>
              <a:t>taking </a:t>
            </a:r>
            <a:r>
              <a:rPr lang="en-US" sz="2000" dirty="0">
                <a:solidFill>
                  <a:schemeClr val="tx1"/>
                </a:solidFill>
                <a:latin typeface="+mn-lt"/>
                <a:ea typeface="+mn-ea"/>
                <a:cs typeface="+mn-cs"/>
              </a:rPr>
              <a:t>prompt remedial action when necessary; </a:t>
            </a:r>
            <a:endParaRPr lang="en-US" sz="2000" dirty="0" smtClean="0">
              <a:solidFill>
                <a:schemeClr val="tx1"/>
              </a:solidFill>
              <a:latin typeface="+mn-lt"/>
              <a:ea typeface="+mn-ea"/>
              <a:cs typeface="+mn-cs"/>
            </a:endParaRPr>
          </a:p>
          <a:p>
            <a:pPr lvl="1"/>
            <a:r>
              <a:rPr lang="en-US" sz="2000" dirty="0" smtClean="0">
                <a:solidFill>
                  <a:schemeClr val="tx1"/>
                </a:solidFill>
                <a:latin typeface="+mn-lt"/>
                <a:ea typeface="+mn-ea"/>
                <a:cs typeface="+mn-cs"/>
              </a:rPr>
              <a:t>regularly </a:t>
            </a:r>
            <a:r>
              <a:rPr lang="en-US" sz="2000" dirty="0">
                <a:solidFill>
                  <a:schemeClr val="tx1"/>
                </a:solidFill>
                <a:latin typeface="+mn-lt"/>
                <a:ea typeface="+mn-ea"/>
                <a:cs typeface="+mn-cs"/>
              </a:rPr>
              <a:t>reporting to the board </a:t>
            </a:r>
            <a:r>
              <a:rPr lang="en-US" sz="2000" dirty="0" smtClean="0">
                <a:solidFill>
                  <a:schemeClr val="tx1"/>
                </a:solidFill>
                <a:latin typeface="+mn-lt"/>
                <a:ea typeface="+mn-ea"/>
                <a:cs typeface="+mn-cs"/>
              </a:rPr>
              <a:t>on </a:t>
            </a:r>
            <a:r>
              <a:rPr lang="en-US" sz="2000" dirty="0">
                <a:solidFill>
                  <a:schemeClr val="tx1"/>
                </a:solidFill>
                <a:latin typeface="+mn-lt"/>
                <a:ea typeface="+mn-ea"/>
                <a:cs typeface="+mn-cs"/>
              </a:rPr>
              <a:t>significant model risk for individual models and in the aggregate.</a:t>
            </a:r>
          </a:p>
          <a:p>
            <a:endParaRPr lang="en-US"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685800" y="304800"/>
            <a:ext cx="7772400" cy="1143000"/>
          </a:xfrm>
        </p:spPr>
        <p:txBody>
          <a:bodyPr/>
          <a:lstStyle/>
          <a:p>
            <a:r>
              <a:rPr lang="en-US"/>
              <a:t>OCC 2000-16</a:t>
            </a:r>
          </a:p>
        </p:txBody>
      </p:sp>
      <p:sp>
        <p:nvSpPr>
          <p:cNvPr id="6147" name="Rectangle 3"/>
          <p:cNvSpPr>
            <a:spLocks noGrp="1" noChangeArrowheads="1"/>
          </p:cNvSpPr>
          <p:nvPr>
            <p:ph type="body" idx="1"/>
          </p:nvPr>
        </p:nvSpPr>
        <p:spPr>
          <a:xfrm>
            <a:off x="381000" y="1600200"/>
            <a:ext cx="8458200" cy="4495800"/>
          </a:xfrm>
        </p:spPr>
        <p:txBody>
          <a:bodyPr/>
          <a:lstStyle/>
          <a:p>
            <a:r>
              <a:rPr lang="en-US" dirty="0"/>
              <a:t>“Model Validation” dated </a:t>
            </a:r>
            <a:r>
              <a:rPr lang="en-US" dirty="0" smtClean="0"/>
              <a:t>5/30/2000</a:t>
            </a:r>
          </a:p>
          <a:p>
            <a:r>
              <a:rPr lang="en-US" dirty="0" smtClean="0"/>
              <a:t>Initial attempt to define model best practice</a:t>
            </a:r>
          </a:p>
          <a:p>
            <a:r>
              <a:rPr lang="en-US" dirty="0" smtClean="0"/>
              <a:t>Large impact on industry</a:t>
            </a:r>
            <a:endParaRPr lang="en-US" dirty="0"/>
          </a:p>
          <a:p>
            <a:r>
              <a:rPr lang="en-US" dirty="0" smtClean="0"/>
              <a:t>Says that </a:t>
            </a:r>
            <a:r>
              <a:rPr lang="en-US" dirty="0"/>
              <a:t>it is essential that banks develop formal policies </a:t>
            </a:r>
            <a:r>
              <a:rPr lang="en-US" dirty="0" smtClean="0"/>
              <a:t>to address model issues</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57200"/>
            <a:ext cx="7772400" cy="1143000"/>
          </a:xfrm>
        </p:spPr>
        <p:txBody>
          <a:bodyPr/>
          <a:lstStyle/>
          <a:p>
            <a:r>
              <a:rPr lang="en-US" dirty="0">
                <a:solidFill>
                  <a:schemeClr val="tx1"/>
                </a:solidFill>
                <a:latin typeface="+mj-lt"/>
                <a:ea typeface="+mj-ea"/>
                <a:cs typeface="+mj-cs"/>
              </a:rPr>
              <a:t>Policies and Procedures</a:t>
            </a:r>
            <a:endParaRPr lang="en-US" dirty="0"/>
          </a:p>
        </p:txBody>
      </p:sp>
      <p:sp>
        <p:nvSpPr>
          <p:cNvPr id="3" name="Content Placeholder 2"/>
          <p:cNvSpPr>
            <a:spLocks noGrp="1"/>
          </p:cNvSpPr>
          <p:nvPr>
            <p:ph idx="1"/>
          </p:nvPr>
        </p:nvSpPr>
        <p:spPr>
          <a:xfrm>
            <a:off x="685800" y="1676400"/>
            <a:ext cx="7772400" cy="4419600"/>
          </a:xfrm>
        </p:spPr>
        <p:txBody>
          <a:bodyPr/>
          <a:lstStyle/>
          <a:p>
            <a:r>
              <a:rPr lang="en-US" sz="2400" dirty="0" smtClean="0">
                <a:solidFill>
                  <a:schemeClr val="tx1"/>
                </a:solidFill>
                <a:latin typeface="+mn-lt"/>
                <a:ea typeface="+mn-ea"/>
                <a:cs typeface="+mn-cs"/>
              </a:rPr>
              <a:t>Model </a:t>
            </a:r>
            <a:r>
              <a:rPr lang="en-US" sz="2400" dirty="0">
                <a:solidFill>
                  <a:schemeClr val="tx1"/>
                </a:solidFill>
                <a:latin typeface="+mn-lt"/>
                <a:ea typeface="+mn-ea"/>
                <a:cs typeface="+mn-cs"/>
              </a:rPr>
              <a:t>risk management activities should be formalized with policies and </a:t>
            </a:r>
            <a:r>
              <a:rPr lang="en-US" sz="2400" dirty="0" smtClean="0">
                <a:solidFill>
                  <a:schemeClr val="tx1"/>
                </a:solidFill>
                <a:latin typeface="+mn-lt"/>
                <a:ea typeface="+mn-ea"/>
                <a:cs typeface="+mn-cs"/>
              </a:rPr>
              <a:t>procedures </a:t>
            </a:r>
            <a:r>
              <a:rPr lang="en-US" sz="2400" dirty="0">
                <a:solidFill>
                  <a:schemeClr val="tx1"/>
                </a:solidFill>
                <a:latin typeface="+mn-lt"/>
                <a:ea typeface="+mn-ea"/>
                <a:cs typeface="+mn-cs"/>
              </a:rPr>
              <a:t>to implement them, including </a:t>
            </a:r>
            <a:endParaRPr lang="en-US" sz="2400" dirty="0" smtClean="0">
              <a:solidFill>
                <a:schemeClr val="tx1"/>
              </a:solidFill>
              <a:latin typeface="+mn-lt"/>
              <a:ea typeface="+mn-ea"/>
              <a:cs typeface="+mn-cs"/>
            </a:endParaRPr>
          </a:p>
          <a:p>
            <a:pPr lvl="1"/>
            <a:r>
              <a:rPr lang="en-US" sz="2000" dirty="0" smtClean="0">
                <a:solidFill>
                  <a:schemeClr val="tx1"/>
                </a:solidFill>
                <a:latin typeface="+mn-lt"/>
                <a:ea typeface="+mn-ea"/>
                <a:cs typeface="+mn-cs"/>
              </a:rPr>
              <a:t>prioritization</a:t>
            </a:r>
            <a:r>
              <a:rPr lang="en-US" sz="2000" dirty="0">
                <a:solidFill>
                  <a:schemeClr val="tx1"/>
                </a:solidFill>
                <a:latin typeface="+mn-lt"/>
                <a:ea typeface="+mn-ea"/>
                <a:cs typeface="+mn-cs"/>
              </a:rPr>
              <a:t>, scope, and frequency of validation activities, </a:t>
            </a:r>
            <a:endParaRPr lang="en-US" sz="2000" dirty="0" smtClean="0">
              <a:solidFill>
                <a:schemeClr val="tx1"/>
              </a:solidFill>
              <a:latin typeface="+mn-lt"/>
              <a:ea typeface="+mn-ea"/>
              <a:cs typeface="+mn-cs"/>
            </a:endParaRPr>
          </a:p>
          <a:p>
            <a:pPr lvl="1"/>
            <a:r>
              <a:rPr lang="en-US" sz="2000" dirty="0" smtClean="0">
                <a:solidFill>
                  <a:schemeClr val="tx1"/>
                </a:solidFill>
                <a:latin typeface="+mn-lt"/>
                <a:ea typeface="+mn-ea"/>
                <a:cs typeface="+mn-cs"/>
              </a:rPr>
              <a:t>detailed </a:t>
            </a:r>
            <a:r>
              <a:rPr lang="en-US" sz="2000" dirty="0">
                <a:solidFill>
                  <a:schemeClr val="tx1"/>
                </a:solidFill>
                <a:latin typeface="+mn-lt"/>
                <a:ea typeface="+mn-ea"/>
                <a:cs typeface="+mn-cs"/>
              </a:rPr>
              <a:t>documentation of all aspects of the model risk management framework, including an inventory of models in use, results of the modeling and validation processes, and model issues and their resolution</a:t>
            </a:r>
            <a:r>
              <a:rPr lang="en-US" sz="2000" dirty="0" smtClean="0">
                <a:solidFill>
                  <a:schemeClr val="tx1"/>
                </a:solidFill>
                <a:latin typeface="+mn-lt"/>
                <a:ea typeface="+mn-ea"/>
                <a:cs typeface="+mn-cs"/>
              </a:rPr>
              <a:t>.</a:t>
            </a:r>
            <a:endParaRPr lang="en-US" sz="2000" dirty="0">
              <a:solidFill>
                <a:schemeClr val="tx1"/>
              </a:solidFill>
              <a:latin typeface="+mn-lt"/>
              <a:ea typeface="+mn-ea"/>
              <a:cs typeface="+mn-cs"/>
            </a:endParaRPr>
          </a:p>
          <a:p>
            <a:r>
              <a:rPr lang="en-US" sz="2400" dirty="0">
                <a:solidFill>
                  <a:schemeClr val="tx1"/>
                </a:solidFill>
                <a:latin typeface="+mn-lt"/>
                <a:ea typeface="+mn-ea"/>
                <a:cs typeface="+mn-cs"/>
              </a:rPr>
              <a:t>Roles and responsibilities </a:t>
            </a:r>
            <a:r>
              <a:rPr lang="en-US" sz="2400" dirty="0" smtClean="0">
                <a:solidFill>
                  <a:schemeClr val="tx1"/>
                </a:solidFill>
                <a:latin typeface="+mn-lt"/>
                <a:ea typeface="+mn-ea"/>
                <a:cs typeface="+mn-cs"/>
              </a:rPr>
              <a:t> are key</a:t>
            </a:r>
          </a:p>
          <a:p>
            <a:r>
              <a:rPr lang="en-US" sz="2400" dirty="0" smtClean="0">
                <a:solidFill>
                  <a:schemeClr val="tx1"/>
                </a:solidFill>
                <a:latin typeface="+mn-lt"/>
                <a:ea typeface="+mn-ea"/>
                <a:cs typeface="+mn-cs"/>
              </a:rPr>
              <a:t>The </a:t>
            </a:r>
            <a:r>
              <a:rPr lang="en-US" sz="2400" dirty="0">
                <a:solidFill>
                  <a:schemeClr val="tx1"/>
                </a:solidFill>
                <a:latin typeface="+mn-lt"/>
                <a:ea typeface="+mn-ea"/>
                <a:cs typeface="+mn-cs"/>
              </a:rPr>
              <a:t>roles in model risk management can be divided among ownership, controls, and compliance, while reporting lines should be clear and potential conflicts of interest identified.</a:t>
            </a:r>
          </a:p>
          <a:p>
            <a:endParaRPr lang="en-US" sz="24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Role of Audit</a:t>
            </a:r>
            <a:endParaRPr lang="en-US" dirty="0"/>
          </a:p>
        </p:txBody>
      </p:sp>
      <p:sp>
        <p:nvSpPr>
          <p:cNvPr id="3" name="Content Placeholder 2"/>
          <p:cNvSpPr>
            <a:spLocks noGrp="1"/>
          </p:cNvSpPr>
          <p:nvPr>
            <p:ph idx="1"/>
          </p:nvPr>
        </p:nvSpPr>
        <p:spPr/>
        <p:txBody>
          <a:bodyPr/>
          <a:lstStyle/>
          <a:p>
            <a:r>
              <a:rPr lang="en-US" sz="2400" dirty="0" smtClean="0">
                <a:solidFill>
                  <a:schemeClr val="tx1"/>
                </a:solidFill>
                <a:latin typeface="+mn-lt"/>
                <a:ea typeface="+mn-ea"/>
                <a:cs typeface="+mn-cs"/>
              </a:rPr>
              <a:t>The </a:t>
            </a:r>
            <a:r>
              <a:rPr lang="en-US" sz="2400" dirty="0">
                <a:solidFill>
                  <a:schemeClr val="tx1"/>
                </a:solidFill>
                <a:latin typeface="+mn-lt"/>
                <a:ea typeface="+mn-ea"/>
                <a:cs typeface="+mn-cs"/>
              </a:rPr>
              <a:t>role of internal audit is </a:t>
            </a:r>
            <a:r>
              <a:rPr lang="en-US" sz="2400" dirty="0" smtClean="0">
                <a:solidFill>
                  <a:schemeClr val="tx1"/>
                </a:solidFill>
                <a:latin typeface="+mn-lt"/>
                <a:ea typeface="+mn-ea"/>
                <a:cs typeface="+mn-cs"/>
              </a:rPr>
              <a:t>to </a:t>
            </a:r>
            <a:r>
              <a:rPr lang="en-US" sz="2400" dirty="0">
                <a:solidFill>
                  <a:schemeClr val="tx1"/>
                </a:solidFill>
                <a:latin typeface="+mn-lt"/>
                <a:ea typeface="+mn-ea"/>
                <a:cs typeface="+mn-cs"/>
              </a:rPr>
              <a:t>evaluate the overall effectiveness of the model risk management </a:t>
            </a:r>
            <a:r>
              <a:rPr lang="en-US" sz="2400" dirty="0" smtClean="0">
                <a:solidFill>
                  <a:schemeClr val="tx1"/>
                </a:solidFill>
                <a:latin typeface="+mn-lt"/>
                <a:ea typeface="+mn-ea"/>
                <a:cs typeface="+mn-cs"/>
              </a:rPr>
              <a:t>framework</a:t>
            </a:r>
          </a:p>
          <a:p>
            <a:r>
              <a:rPr lang="en-US" sz="2400" dirty="0" smtClean="0"/>
              <a:t>This </a:t>
            </a:r>
            <a:r>
              <a:rPr lang="en-US" sz="2400" dirty="0" smtClean="0">
                <a:solidFill>
                  <a:schemeClr val="tx1"/>
                </a:solidFill>
                <a:latin typeface="+mn-lt"/>
                <a:ea typeface="+mn-ea"/>
                <a:cs typeface="+mn-cs"/>
              </a:rPr>
              <a:t>includes </a:t>
            </a:r>
          </a:p>
          <a:p>
            <a:pPr lvl="1"/>
            <a:r>
              <a:rPr lang="en-US" sz="2000" dirty="0" smtClean="0">
                <a:solidFill>
                  <a:schemeClr val="tx1"/>
                </a:solidFill>
                <a:latin typeface="+mn-lt"/>
                <a:ea typeface="+mn-ea"/>
                <a:cs typeface="+mn-cs"/>
              </a:rPr>
              <a:t>the </a:t>
            </a:r>
            <a:r>
              <a:rPr lang="en-US" sz="2000" dirty="0">
                <a:solidFill>
                  <a:schemeClr val="tx1"/>
                </a:solidFill>
                <a:latin typeface="+mn-lt"/>
                <a:ea typeface="+mn-ea"/>
                <a:cs typeface="+mn-cs"/>
              </a:rPr>
              <a:t>framework’s ability to address model risk from fundamental errors and incorrect usage, </a:t>
            </a:r>
            <a:endParaRPr lang="en-US" sz="2000" dirty="0" smtClean="0">
              <a:solidFill>
                <a:schemeClr val="tx1"/>
              </a:solidFill>
              <a:latin typeface="+mn-lt"/>
              <a:ea typeface="+mn-ea"/>
              <a:cs typeface="+mn-cs"/>
            </a:endParaRPr>
          </a:p>
          <a:p>
            <a:pPr lvl="1"/>
            <a:r>
              <a:rPr lang="en-US" sz="2000" dirty="0" smtClean="0">
                <a:solidFill>
                  <a:schemeClr val="tx1"/>
                </a:solidFill>
                <a:latin typeface="+mn-lt"/>
                <a:ea typeface="+mn-ea"/>
                <a:cs typeface="+mn-cs"/>
              </a:rPr>
              <a:t>assessment of whether </a:t>
            </a:r>
            <a:r>
              <a:rPr lang="en-US" sz="2000" dirty="0">
                <a:solidFill>
                  <a:schemeClr val="tx1"/>
                </a:solidFill>
                <a:latin typeface="+mn-lt"/>
                <a:ea typeface="+mn-ea"/>
                <a:cs typeface="+mn-cs"/>
              </a:rPr>
              <a:t>model risk management is comprehensive, rigorous, and effective</a:t>
            </a:r>
            <a:r>
              <a:rPr lang="en-US" sz="2000" dirty="0" smtClean="0">
                <a:solidFill>
                  <a:schemeClr val="tx1"/>
                </a:solidFill>
                <a:latin typeface="+mn-lt"/>
                <a:ea typeface="+mn-ea"/>
                <a:cs typeface="+mn-cs"/>
              </a:rPr>
              <a:t>.</a:t>
            </a:r>
          </a:p>
          <a:p>
            <a:r>
              <a:rPr lang="en-US" dirty="0" smtClean="0"/>
              <a:t>Fed /OCC test Audit role very carefully</a:t>
            </a:r>
            <a:endParaRPr lang="en-US" dirty="0">
              <a:solidFill>
                <a:schemeClr val="tx1"/>
              </a:solidFill>
              <a:latin typeface="+mn-lt"/>
              <a:ea typeface="+mn-ea"/>
              <a:cs typeface="+mn-cs"/>
            </a:endParaRPr>
          </a:p>
          <a:p>
            <a:endParaRPr lang="en-US" sz="24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Inventory</a:t>
            </a:r>
            <a:endParaRPr lang="en-US" dirty="0"/>
          </a:p>
        </p:txBody>
      </p:sp>
      <p:sp>
        <p:nvSpPr>
          <p:cNvPr id="3" name="Content Placeholder 2"/>
          <p:cNvSpPr>
            <a:spLocks noGrp="1"/>
          </p:cNvSpPr>
          <p:nvPr>
            <p:ph idx="1"/>
          </p:nvPr>
        </p:nvSpPr>
        <p:spPr>
          <a:xfrm>
            <a:off x="685800" y="1676400"/>
            <a:ext cx="7772400" cy="4419600"/>
          </a:xfrm>
        </p:spPr>
        <p:txBody>
          <a:bodyPr/>
          <a:lstStyle/>
          <a:p>
            <a:r>
              <a:rPr lang="en-US" sz="2400" dirty="0" smtClean="0">
                <a:solidFill>
                  <a:schemeClr val="tx1"/>
                </a:solidFill>
                <a:latin typeface="+mn-lt"/>
                <a:ea typeface="+mn-ea"/>
                <a:cs typeface="+mn-cs"/>
              </a:rPr>
              <a:t>Banks </a:t>
            </a:r>
            <a:r>
              <a:rPr lang="en-US" sz="2400" dirty="0">
                <a:solidFill>
                  <a:schemeClr val="tx1"/>
                </a:solidFill>
                <a:latin typeface="+mn-lt"/>
                <a:ea typeface="+mn-ea"/>
                <a:cs typeface="+mn-cs"/>
              </a:rPr>
              <a:t>should maintain a comprehensive set of information for models in use, under development, or recently retired. </a:t>
            </a:r>
            <a:endParaRPr lang="en-US" sz="2400" dirty="0" smtClean="0">
              <a:solidFill>
                <a:schemeClr val="tx1"/>
              </a:solidFill>
              <a:latin typeface="+mn-lt"/>
              <a:ea typeface="+mn-ea"/>
              <a:cs typeface="+mn-cs"/>
            </a:endParaRPr>
          </a:p>
          <a:p>
            <a:r>
              <a:rPr lang="en-US" sz="2400" dirty="0" smtClean="0">
                <a:solidFill>
                  <a:schemeClr val="tx1"/>
                </a:solidFill>
                <a:latin typeface="+mn-lt"/>
                <a:ea typeface="+mn-ea"/>
                <a:cs typeface="+mn-cs"/>
              </a:rPr>
              <a:t>Any </a:t>
            </a:r>
            <a:r>
              <a:rPr lang="en-US" sz="2400" dirty="0">
                <a:solidFill>
                  <a:schemeClr val="tx1"/>
                </a:solidFill>
                <a:latin typeface="+mn-lt"/>
                <a:ea typeface="+mn-ea"/>
                <a:cs typeface="+mn-cs"/>
              </a:rPr>
              <a:t>variation of a model that warrants a separate validation should be included as a separate model and cross- referenced with other variations. </a:t>
            </a:r>
            <a:endParaRPr lang="en-US" sz="2400" dirty="0" smtClean="0">
              <a:solidFill>
                <a:schemeClr val="tx1"/>
              </a:solidFill>
              <a:latin typeface="+mn-lt"/>
              <a:ea typeface="+mn-ea"/>
              <a:cs typeface="+mn-cs"/>
            </a:endParaRPr>
          </a:p>
          <a:p>
            <a:r>
              <a:rPr lang="en-US" sz="2400" dirty="0" smtClean="0">
                <a:solidFill>
                  <a:schemeClr val="tx1"/>
                </a:solidFill>
                <a:latin typeface="+mn-lt"/>
                <a:ea typeface="+mn-ea"/>
                <a:cs typeface="+mn-cs"/>
              </a:rPr>
              <a:t>The </a:t>
            </a:r>
            <a:r>
              <a:rPr lang="en-US" sz="2400" dirty="0">
                <a:solidFill>
                  <a:schemeClr val="tx1"/>
                </a:solidFill>
                <a:latin typeface="+mn-lt"/>
                <a:ea typeface="+mn-ea"/>
                <a:cs typeface="+mn-cs"/>
              </a:rPr>
              <a:t>inventory should describe the purpose and products for which the model is designed, actual or expected usage, and any restrictions on its use. </a:t>
            </a:r>
            <a:endParaRPr lang="en-US" sz="2400" dirty="0" smtClean="0">
              <a:solidFill>
                <a:schemeClr val="tx1"/>
              </a:solidFill>
              <a:latin typeface="+mn-lt"/>
              <a:ea typeface="+mn-ea"/>
              <a:cs typeface="+mn-cs"/>
            </a:endParaRPr>
          </a:p>
          <a:p>
            <a:r>
              <a:rPr lang="en-US" sz="2400" dirty="0" smtClean="0">
                <a:solidFill>
                  <a:schemeClr val="tx1"/>
                </a:solidFill>
                <a:latin typeface="+mn-lt"/>
                <a:ea typeface="+mn-ea"/>
                <a:cs typeface="+mn-cs"/>
              </a:rPr>
              <a:t>It </a:t>
            </a:r>
            <a:r>
              <a:rPr lang="en-US" sz="2400" dirty="0">
                <a:solidFill>
                  <a:schemeClr val="tx1"/>
                </a:solidFill>
                <a:latin typeface="+mn-lt"/>
                <a:ea typeface="+mn-ea"/>
                <a:cs typeface="+mn-cs"/>
              </a:rPr>
              <a:t>is useful for the inventory to list </a:t>
            </a:r>
            <a:r>
              <a:rPr lang="en-US" sz="2400" dirty="0" smtClean="0">
                <a:solidFill>
                  <a:schemeClr val="tx1"/>
                </a:solidFill>
                <a:latin typeface="+mn-lt"/>
                <a:ea typeface="+mn-ea"/>
                <a:cs typeface="+mn-cs"/>
              </a:rPr>
              <a:t>type </a:t>
            </a:r>
            <a:r>
              <a:rPr lang="en-US" sz="2400" dirty="0">
                <a:solidFill>
                  <a:schemeClr val="tx1"/>
                </a:solidFill>
                <a:latin typeface="+mn-lt"/>
                <a:ea typeface="+mn-ea"/>
                <a:cs typeface="+mn-cs"/>
              </a:rPr>
              <a:t>and source of inputs used by a given model and underlying components (which may include other models), as well as model outputs and their intended use.</a:t>
            </a:r>
          </a:p>
          <a:p>
            <a:endParaRPr lang="en-US" sz="24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Documentation</a:t>
            </a:r>
            <a:endParaRPr lang="en-US" dirty="0"/>
          </a:p>
        </p:txBody>
      </p:sp>
      <p:sp>
        <p:nvSpPr>
          <p:cNvPr id="3" name="Content Placeholder 2"/>
          <p:cNvSpPr>
            <a:spLocks noGrp="1"/>
          </p:cNvSpPr>
          <p:nvPr>
            <p:ph idx="1"/>
          </p:nvPr>
        </p:nvSpPr>
        <p:spPr/>
        <p:txBody>
          <a:bodyPr/>
          <a:lstStyle/>
          <a:p>
            <a:r>
              <a:rPr lang="en-US" dirty="0" smtClean="0">
                <a:solidFill>
                  <a:schemeClr val="tx1"/>
                </a:solidFill>
                <a:latin typeface="+mn-lt"/>
                <a:ea typeface="+mn-ea"/>
                <a:cs typeface="+mn-cs"/>
              </a:rPr>
              <a:t>Model </a:t>
            </a:r>
            <a:r>
              <a:rPr lang="en-US" dirty="0">
                <a:solidFill>
                  <a:schemeClr val="tx1"/>
                </a:solidFill>
                <a:latin typeface="+mn-lt"/>
                <a:ea typeface="+mn-ea"/>
                <a:cs typeface="+mn-cs"/>
              </a:rPr>
              <a:t>development and validation should be documented in sufficient detail so that parties unfamiliar with a model can understand how the model operates, its limitations, and its key assumptions</a:t>
            </a:r>
            <a:r>
              <a:rPr lang="en-US" dirty="0" smtClean="0">
                <a:solidFill>
                  <a:schemeClr val="tx1"/>
                </a:solidFill>
                <a:latin typeface="+mn-lt"/>
                <a:ea typeface="+mn-ea"/>
                <a:cs typeface="+mn-cs"/>
              </a:rPr>
              <a:t>.</a:t>
            </a:r>
            <a:endParaRPr lang="en-US" dirty="0">
              <a:solidFill>
                <a:schemeClr val="tx1"/>
              </a:solidFill>
              <a:latin typeface="+mn-lt"/>
              <a:ea typeface="+mn-ea"/>
              <a:cs typeface="+mn-cs"/>
            </a:endParaRPr>
          </a:p>
          <a:p>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Review</a:t>
            </a:r>
            <a:endParaRPr lang="en-US" dirty="0"/>
          </a:p>
        </p:txBody>
      </p:sp>
      <p:sp>
        <p:nvSpPr>
          <p:cNvPr id="3" name="Content Placeholder 2"/>
          <p:cNvSpPr>
            <a:spLocks noGrp="1"/>
          </p:cNvSpPr>
          <p:nvPr>
            <p:ph idx="1"/>
          </p:nvPr>
        </p:nvSpPr>
        <p:spPr>
          <a:xfrm>
            <a:off x="457200" y="1447800"/>
            <a:ext cx="8229600" cy="4525963"/>
          </a:xfrm>
        </p:spPr>
        <p:txBody>
          <a:bodyPr>
            <a:noAutofit/>
          </a:bodyPr>
          <a:lstStyle/>
          <a:p>
            <a:r>
              <a:rPr lang="en-US" dirty="0" smtClean="0"/>
              <a:t>First page:</a:t>
            </a:r>
          </a:p>
          <a:p>
            <a:pPr lvl="1"/>
            <a:r>
              <a:rPr lang="en-US" dirty="0" smtClean="0"/>
              <a:t>Header with model name and type</a:t>
            </a:r>
          </a:p>
          <a:p>
            <a:pPr lvl="1"/>
            <a:r>
              <a:rPr lang="en-US" dirty="0" smtClean="0"/>
              <a:t>Key summary data</a:t>
            </a:r>
          </a:p>
          <a:p>
            <a:pPr lvl="2"/>
            <a:r>
              <a:rPr lang="en-US" dirty="0"/>
              <a:t>Initial </a:t>
            </a:r>
            <a:r>
              <a:rPr lang="en-US" dirty="0" smtClean="0"/>
              <a:t>Version</a:t>
            </a:r>
          </a:p>
          <a:p>
            <a:pPr lvl="2"/>
            <a:r>
              <a:rPr lang="en-US" dirty="0" smtClean="0"/>
              <a:t>Current </a:t>
            </a:r>
            <a:r>
              <a:rPr lang="en-US" dirty="0"/>
              <a:t>Version: August 15, 2014</a:t>
            </a:r>
          </a:p>
          <a:p>
            <a:pPr lvl="2"/>
            <a:r>
              <a:rPr lang="en-US" dirty="0"/>
              <a:t>Reviewer:</a:t>
            </a:r>
          </a:p>
          <a:p>
            <a:pPr lvl="2"/>
            <a:r>
              <a:rPr lang="en-US" dirty="0"/>
              <a:t>Peer Reviewer:</a:t>
            </a:r>
          </a:p>
          <a:p>
            <a:pPr lvl="2"/>
            <a:r>
              <a:rPr lang="en-US" dirty="0"/>
              <a:t>Conditional Sign-off? Y/N</a:t>
            </a:r>
          </a:p>
          <a:p>
            <a:pPr lvl="2"/>
            <a:r>
              <a:rPr lang="en-US" dirty="0"/>
              <a:t>Conditional Sign off Target End Date</a:t>
            </a:r>
            <a:r>
              <a:rPr lang="en-US" dirty="0" smtClean="0"/>
              <a:t>:</a:t>
            </a:r>
            <a:endParaRPr lang="en-US" dirty="0"/>
          </a:p>
          <a:p>
            <a:pPr lvl="2"/>
            <a:r>
              <a:rPr lang="en-US" dirty="0"/>
              <a:t>Entities The Model Applied To</a:t>
            </a:r>
            <a:r>
              <a:rPr lang="en-US" dirty="0" smtClean="0"/>
              <a:t>:</a:t>
            </a:r>
          </a:p>
          <a:p>
            <a:pPr lvl="1"/>
            <a:r>
              <a:rPr lang="en-US" dirty="0" smtClean="0"/>
              <a:t>Executive summary</a:t>
            </a:r>
            <a:endParaRPr lang="en-US" dirty="0"/>
          </a:p>
        </p:txBody>
      </p:sp>
    </p:spTree>
    <p:extLst>
      <p:ext uri="{BB962C8B-B14F-4D97-AF65-F5344CB8AC3E}">
        <p14:creationId xmlns:p14="http://schemas.microsoft.com/office/powerpoint/2010/main" xmlns="" val="80213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Review</a:t>
            </a:r>
            <a:endParaRPr lang="en-US" dirty="0"/>
          </a:p>
        </p:txBody>
      </p:sp>
      <p:sp>
        <p:nvSpPr>
          <p:cNvPr id="3" name="Content Placeholder 2"/>
          <p:cNvSpPr>
            <a:spLocks noGrp="1"/>
          </p:cNvSpPr>
          <p:nvPr>
            <p:ph idx="1"/>
          </p:nvPr>
        </p:nvSpPr>
        <p:spPr>
          <a:xfrm>
            <a:off x="457200" y="1371600"/>
            <a:ext cx="8229600" cy="4754563"/>
          </a:xfrm>
        </p:spPr>
        <p:txBody>
          <a:bodyPr>
            <a:noAutofit/>
          </a:bodyPr>
          <a:lstStyle/>
          <a:p>
            <a:r>
              <a:rPr lang="en-US" dirty="0" smtClean="0"/>
              <a:t>Scope of the review</a:t>
            </a:r>
          </a:p>
          <a:p>
            <a:r>
              <a:rPr lang="en-US" dirty="0" smtClean="0"/>
              <a:t>Recertification summary</a:t>
            </a:r>
          </a:p>
          <a:p>
            <a:pPr lvl="1"/>
            <a:r>
              <a:rPr lang="en-US" dirty="0" smtClean="0"/>
              <a:t>New model?  Why?</a:t>
            </a:r>
          </a:p>
          <a:p>
            <a:pPr lvl="1"/>
            <a:r>
              <a:rPr lang="en-US" dirty="0" smtClean="0"/>
              <a:t>When last certified</a:t>
            </a:r>
          </a:p>
          <a:p>
            <a:r>
              <a:rPr lang="en-US" dirty="0" smtClean="0"/>
              <a:t>Documentation supplied</a:t>
            </a:r>
          </a:p>
          <a:p>
            <a:pPr lvl="1"/>
            <a:r>
              <a:rPr lang="en-US" dirty="0" smtClean="0"/>
              <a:t>White papers</a:t>
            </a:r>
          </a:p>
          <a:p>
            <a:pPr lvl="1"/>
            <a:r>
              <a:rPr lang="en-US" dirty="0" smtClean="0"/>
              <a:t>Spreadsheets</a:t>
            </a:r>
          </a:p>
          <a:p>
            <a:pPr lvl="1"/>
            <a:r>
              <a:rPr lang="en-US" dirty="0" smtClean="0"/>
              <a:t>Code</a:t>
            </a:r>
          </a:p>
          <a:p>
            <a:pPr lvl="1"/>
            <a:r>
              <a:rPr lang="en-US" dirty="0" smtClean="0"/>
              <a:t>Reports</a:t>
            </a:r>
          </a:p>
          <a:p>
            <a:pPr lvl="1"/>
            <a:r>
              <a:rPr lang="en-US" dirty="0" smtClean="0"/>
              <a:t>tests</a:t>
            </a:r>
            <a:endParaRPr lang="en-US" dirty="0"/>
          </a:p>
        </p:txBody>
      </p:sp>
    </p:spTree>
    <p:extLst>
      <p:ext uri="{BB962C8B-B14F-4D97-AF65-F5344CB8AC3E}">
        <p14:creationId xmlns:p14="http://schemas.microsoft.com/office/powerpoint/2010/main" xmlns="" val="15861529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Review</a:t>
            </a:r>
            <a:endParaRPr lang="en-US" dirty="0"/>
          </a:p>
        </p:txBody>
      </p:sp>
      <p:sp>
        <p:nvSpPr>
          <p:cNvPr id="3" name="Content Placeholder 2"/>
          <p:cNvSpPr>
            <a:spLocks noGrp="1"/>
          </p:cNvSpPr>
          <p:nvPr>
            <p:ph idx="1"/>
          </p:nvPr>
        </p:nvSpPr>
        <p:spPr/>
        <p:txBody>
          <a:bodyPr/>
          <a:lstStyle/>
          <a:p>
            <a:r>
              <a:rPr lang="en-US" dirty="0" smtClean="0"/>
              <a:t>Description of the model</a:t>
            </a:r>
          </a:p>
          <a:p>
            <a:pPr lvl="1"/>
            <a:r>
              <a:rPr lang="en-US" dirty="0"/>
              <a:t>Business and Model </a:t>
            </a:r>
            <a:r>
              <a:rPr lang="en-US" dirty="0" smtClean="0"/>
              <a:t>Summary</a:t>
            </a:r>
          </a:p>
          <a:p>
            <a:pPr lvl="2"/>
            <a:r>
              <a:rPr lang="en-US" dirty="0" smtClean="0"/>
              <a:t>Businesses covered</a:t>
            </a:r>
          </a:p>
          <a:p>
            <a:pPr lvl="2"/>
            <a:r>
              <a:rPr lang="en-US" dirty="0" smtClean="0"/>
              <a:t>context</a:t>
            </a:r>
          </a:p>
          <a:p>
            <a:pPr lvl="1"/>
            <a:r>
              <a:rPr lang="en-US" dirty="0"/>
              <a:t>Model Inputs, Assumptions and </a:t>
            </a:r>
            <a:r>
              <a:rPr lang="en-US" dirty="0" smtClean="0"/>
              <a:t>Justifications</a:t>
            </a:r>
          </a:p>
          <a:p>
            <a:pPr lvl="1"/>
            <a:r>
              <a:rPr lang="en-US" dirty="0"/>
              <a:t>Model </a:t>
            </a:r>
            <a:r>
              <a:rPr lang="en-US" dirty="0" smtClean="0"/>
              <a:t>Framework</a:t>
            </a:r>
          </a:p>
          <a:p>
            <a:pPr lvl="2"/>
            <a:r>
              <a:rPr lang="en-US" dirty="0" smtClean="0"/>
              <a:t>Flow chart</a:t>
            </a:r>
          </a:p>
          <a:p>
            <a:pPr lvl="2"/>
            <a:r>
              <a:rPr lang="en-US" dirty="0" smtClean="0"/>
              <a:t>Basic equations</a:t>
            </a:r>
          </a:p>
          <a:p>
            <a:pPr lvl="1"/>
            <a:r>
              <a:rPr lang="en-US" dirty="0"/>
              <a:t>Model Outputs &amp; </a:t>
            </a:r>
            <a:r>
              <a:rPr lang="en-US" dirty="0" smtClean="0"/>
              <a:t>Overlays</a:t>
            </a:r>
          </a:p>
        </p:txBody>
      </p:sp>
    </p:spTree>
    <p:extLst>
      <p:ext uri="{BB962C8B-B14F-4D97-AF65-F5344CB8AC3E}">
        <p14:creationId xmlns:p14="http://schemas.microsoft.com/office/powerpoint/2010/main" xmlns="" val="22700572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Review</a:t>
            </a:r>
            <a:endParaRPr lang="en-US" dirty="0"/>
          </a:p>
        </p:txBody>
      </p:sp>
      <p:sp>
        <p:nvSpPr>
          <p:cNvPr id="3" name="Content Placeholder 2"/>
          <p:cNvSpPr>
            <a:spLocks noGrp="1"/>
          </p:cNvSpPr>
          <p:nvPr>
            <p:ph idx="1"/>
          </p:nvPr>
        </p:nvSpPr>
        <p:spPr/>
        <p:txBody>
          <a:bodyPr/>
          <a:lstStyle/>
          <a:p>
            <a:r>
              <a:rPr lang="en-US" dirty="0" smtClean="0"/>
              <a:t>Model Justifications</a:t>
            </a:r>
          </a:p>
          <a:p>
            <a:pPr lvl="1"/>
            <a:r>
              <a:rPr lang="en-US" dirty="0" smtClean="0"/>
              <a:t>Business Justifications</a:t>
            </a:r>
          </a:p>
          <a:p>
            <a:pPr lvl="1"/>
            <a:r>
              <a:rPr lang="en-US" dirty="0"/>
              <a:t>Business Validation </a:t>
            </a:r>
            <a:r>
              <a:rPr lang="en-US" dirty="0" smtClean="0"/>
              <a:t>Tests</a:t>
            </a:r>
          </a:p>
          <a:p>
            <a:pPr lvl="2"/>
            <a:r>
              <a:rPr lang="en-US" dirty="0"/>
              <a:t>Sensitivity </a:t>
            </a:r>
            <a:r>
              <a:rPr lang="en-US" dirty="0" smtClean="0"/>
              <a:t>analysis</a:t>
            </a:r>
          </a:p>
          <a:p>
            <a:pPr lvl="2"/>
            <a:r>
              <a:rPr lang="en-US" dirty="0"/>
              <a:t>Outcome </a:t>
            </a:r>
            <a:r>
              <a:rPr lang="en-US" dirty="0" smtClean="0"/>
              <a:t>analysis</a:t>
            </a:r>
          </a:p>
          <a:p>
            <a:pPr lvl="1"/>
            <a:r>
              <a:rPr lang="en-US" dirty="0" smtClean="0"/>
              <a:t>Results of independent review</a:t>
            </a:r>
          </a:p>
          <a:p>
            <a:pPr lvl="1"/>
            <a:r>
              <a:rPr lang="en-US" dirty="0" smtClean="0"/>
              <a:t>Independent review: effective challenges</a:t>
            </a:r>
          </a:p>
          <a:p>
            <a:pPr lvl="1"/>
            <a:endParaRPr lang="en-US" dirty="0"/>
          </a:p>
        </p:txBody>
      </p:sp>
    </p:spTree>
    <p:extLst>
      <p:ext uri="{BB962C8B-B14F-4D97-AF65-F5344CB8AC3E}">
        <p14:creationId xmlns:p14="http://schemas.microsoft.com/office/powerpoint/2010/main" xmlns="" val="395371197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Review</a:t>
            </a:r>
            <a:endParaRPr lang="en-US" dirty="0"/>
          </a:p>
        </p:txBody>
      </p:sp>
      <p:sp>
        <p:nvSpPr>
          <p:cNvPr id="3" name="Content Placeholder 2"/>
          <p:cNvSpPr>
            <a:spLocks noGrp="1"/>
          </p:cNvSpPr>
          <p:nvPr>
            <p:ph idx="1"/>
          </p:nvPr>
        </p:nvSpPr>
        <p:spPr/>
        <p:txBody>
          <a:bodyPr/>
          <a:lstStyle/>
          <a:p>
            <a:r>
              <a:rPr lang="en-US" dirty="0" smtClean="0"/>
              <a:t>Limitations</a:t>
            </a:r>
          </a:p>
          <a:p>
            <a:pPr lvl="1"/>
            <a:r>
              <a:rPr lang="en-US" dirty="0" smtClean="0"/>
              <a:t>Type 1</a:t>
            </a:r>
          </a:p>
          <a:p>
            <a:pPr lvl="1"/>
            <a:r>
              <a:rPr lang="en-US" dirty="0" smtClean="0"/>
              <a:t>Type 2</a:t>
            </a:r>
          </a:p>
          <a:p>
            <a:pPr lvl="1"/>
            <a:r>
              <a:rPr lang="en-US" dirty="0" smtClean="0"/>
              <a:t>Type 3</a:t>
            </a:r>
          </a:p>
          <a:p>
            <a:r>
              <a:rPr lang="en-US" dirty="0" smtClean="0"/>
              <a:t>Controls</a:t>
            </a:r>
          </a:p>
          <a:p>
            <a:pPr lvl="1"/>
            <a:r>
              <a:rPr lang="en-US" dirty="0" smtClean="0"/>
              <a:t>Where controlled</a:t>
            </a:r>
          </a:p>
          <a:p>
            <a:r>
              <a:rPr lang="en-US" dirty="0" smtClean="0"/>
              <a:t>Maintenance</a:t>
            </a:r>
            <a:endParaRPr lang="en-US" dirty="0"/>
          </a:p>
        </p:txBody>
      </p:sp>
    </p:spTree>
    <p:extLst>
      <p:ext uri="{BB962C8B-B14F-4D97-AF65-F5344CB8AC3E}">
        <p14:creationId xmlns:p14="http://schemas.microsoft.com/office/powerpoint/2010/main" xmlns="" val="14105983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and Conclusions</a:t>
            </a:r>
            <a:endParaRPr lang="en-US" dirty="0"/>
          </a:p>
        </p:txBody>
      </p:sp>
      <p:sp>
        <p:nvSpPr>
          <p:cNvPr id="3" name="Content Placeholder 2"/>
          <p:cNvSpPr>
            <a:spLocks noGrp="1"/>
          </p:cNvSpPr>
          <p:nvPr>
            <p:ph idx="1"/>
          </p:nvPr>
        </p:nvSpPr>
        <p:spPr/>
        <p:txBody>
          <a:bodyPr/>
          <a:lstStyle/>
          <a:p>
            <a:r>
              <a:rPr lang="en-US" dirty="0"/>
              <a:t>Approval </a:t>
            </a:r>
            <a:r>
              <a:rPr lang="en-US" dirty="0" smtClean="0"/>
              <a:t>Conditions</a:t>
            </a:r>
          </a:p>
          <a:p>
            <a:pPr lvl="1"/>
            <a:r>
              <a:rPr lang="en-US" dirty="0" smtClean="0"/>
              <a:t>Should match limitations</a:t>
            </a:r>
          </a:p>
          <a:p>
            <a:pPr lvl="1"/>
            <a:r>
              <a:rPr lang="en-US" dirty="0" smtClean="0"/>
              <a:t>Should have dates attached</a:t>
            </a:r>
          </a:p>
          <a:p>
            <a:pPr lvl="1"/>
            <a:r>
              <a:rPr lang="en-US" dirty="0" smtClean="0"/>
              <a:t>Should assign accountability</a:t>
            </a:r>
          </a:p>
          <a:p>
            <a:r>
              <a:rPr lang="en-US" dirty="0" smtClean="0"/>
              <a:t>Conclusion</a:t>
            </a:r>
          </a:p>
          <a:p>
            <a:pPr lvl="1"/>
            <a:r>
              <a:rPr lang="en-US" dirty="0" smtClean="0"/>
              <a:t>Mention weaknesses, issues</a:t>
            </a:r>
          </a:p>
          <a:p>
            <a:pPr lvl="1"/>
            <a:r>
              <a:rPr lang="en-US" dirty="0" smtClean="0"/>
              <a:t>State clearly if model is approved for use</a:t>
            </a:r>
          </a:p>
          <a:p>
            <a:pPr lvl="1"/>
            <a:endParaRPr lang="en-US" dirty="0"/>
          </a:p>
        </p:txBody>
      </p:sp>
    </p:spTree>
    <p:extLst>
      <p:ext uri="{BB962C8B-B14F-4D97-AF65-F5344CB8AC3E}">
        <p14:creationId xmlns:p14="http://schemas.microsoft.com/office/powerpoint/2010/main" xmlns="" val="7577667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09600" y="76200"/>
            <a:ext cx="7772400" cy="1143000"/>
          </a:xfrm>
        </p:spPr>
        <p:txBody>
          <a:bodyPr/>
          <a:lstStyle/>
          <a:p>
            <a:r>
              <a:rPr lang="en-US" dirty="0"/>
              <a:t>OCC 2000-16</a:t>
            </a:r>
          </a:p>
        </p:txBody>
      </p:sp>
      <p:sp>
        <p:nvSpPr>
          <p:cNvPr id="7171" name="Rectangle 3"/>
          <p:cNvSpPr>
            <a:spLocks noGrp="1" noChangeArrowheads="1"/>
          </p:cNvSpPr>
          <p:nvPr>
            <p:ph type="body" idx="1"/>
          </p:nvPr>
        </p:nvSpPr>
        <p:spPr>
          <a:xfrm>
            <a:off x="685800" y="990600"/>
            <a:ext cx="7772400" cy="4800600"/>
          </a:xfrm>
        </p:spPr>
        <p:txBody>
          <a:bodyPr/>
          <a:lstStyle/>
          <a:p>
            <a:r>
              <a:rPr lang="en-US" sz="2800" dirty="0" smtClean="0"/>
              <a:t>Major tenets</a:t>
            </a:r>
          </a:p>
          <a:p>
            <a:pPr lvl="1"/>
            <a:r>
              <a:rPr lang="en-US" sz="2400" dirty="0" smtClean="0"/>
              <a:t>General Procedures for Model Validation</a:t>
            </a:r>
          </a:p>
          <a:p>
            <a:pPr lvl="1"/>
            <a:r>
              <a:rPr lang="en-US" sz="2400" dirty="0" smtClean="0"/>
              <a:t>“Elements </a:t>
            </a:r>
            <a:r>
              <a:rPr lang="en-US" sz="2400" dirty="0"/>
              <a:t>of Sound Validation Policy”</a:t>
            </a:r>
          </a:p>
          <a:p>
            <a:pPr lvl="2"/>
            <a:r>
              <a:rPr lang="en-US" sz="2000" dirty="0"/>
              <a:t>Independent Review</a:t>
            </a:r>
          </a:p>
          <a:p>
            <a:pPr lvl="2"/>
            <a:r>
              <a:rPr lang="en-US" sz="2000" dirty="0"/>
              <a:t>Defined Responsibility</a:t>
            </a:r>
          </a:p>
          <a:p>
            <a:pPr lvl="2"/>
            <a:r>
              <a:rPr lang="en-US" sz="2000" dirty="0"/>
              <a:t>Model Documentation</a:t>
            </a:r>
          </a:p>
          <a:p>
            <a:pPr lvl="2"/>
            <a:r>
              <a:rPr lang="en-US" sz="2000" dirty="0"/>
              <a:t>Ongoing Validation</a:t>
            </a:r>
          </a:p>
          <a:p>
            <a:pPr lvl="2"/>
            <a:r>
              <a:rPr lang="en-US" sz="2000" dirty="0"/>
              <a:t>Audit </a:t>
            </a:r>
            <a:r>
              <a:rPr lang="en-US" sz="2000" dirty="0" smtClean="0"/>
              <a:t>Oversight</a:t>
            </a:r>
          </a:p>
          <a:p>
            <a:pPr lvl="1"/>
            <a:r>
              <a:rPr lang="en-US" sz="2400" dirty="0"/>
              <a:t>Validating the Model Inputs Component</a:t>
            </a:r>
          </a:p>
          <a:p>
            <a:pPr lvl="2"/>
            <a:r>
              <a:rPr lang="en-US" sz="2000" dirty="0"/>
              <a:t>Data</a:t>
            </a:r>
          </a:p>
          <a:p>
            <a:pPr lvl="2"/>
            <a:r>
              <a:rPr lang="en-US" sz="2000" dirty="0"/>
              <a:t>Assumptions</a:t>
            </a:r>
          </a:p>
          <a:p>
            <a:pPr lvl="1"/>
            <a:r>
              <a:rPr lang="en-US" sz="2400" dirty="0"/>
              <a:t>Validating </a:t>
            </a:r>
            <a:r>
              <a:rPr lang="en-US" sz="2400" dirty="0" smtClean="0"/>
              <a:t>Model </a:t>
            </a:r>
            <a:r>
              <a:rPr lang="en-US" sz="2400" dirty="0"/>
              <a:t>Processing </a:t>
            </a:r>
            <a:r>
              <a:rPr lang="en-US" sz="2400" dirty="0" smtClean="0"/>
              <a:t>Component (code/math)</a:t>
            </a:r>
            <a:endParaRPr lang="en-US" sz="2400" dirty="0"/>
          </a:p>
          <a:p>
            <a:pPr lvl="1"/>
            <a:r>
              <a:rPr lang="en-US" sz="2400" dirty="0" smtClean="0"/>
              <a:t>Model </a:t>
            </a:r>
            <a:r>
              <a:rPr lang="en-US" sz="2400" dirty="0"/>
              <a:t>reports</a:t>
            </a:r>
          </a:p>
          <a:p>
            <a:pPr lvl="1"/>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t>Storage, Cataloging / Taxonomy</a:t>
            </a:r>
          </a:p>
        </p:txBody>
      </p:sp>
      <p:sp>
        <p:nvSpPr>
          <p:cNvPr id="22531" name="Rectangle 3"/>
          <p:cNvSpPr>
            <a:spLocks noGrp="1" noChangeArrowheads="1"/>
          </p:cNvSpPr>
          <p:nvPr>
            <p:ph type="body" idx="1"/>
          </p:nvPr>
        </p:nvSpPr>
        <p:spPr>
          <a:xfrm>
            <a:off x="685800" y="1676400"/>
            <a:ext cx="7772400" cy="4419600"/>
          </a:xfrm>
        </p:spPr>
        <p:txBody>
          <a:bodyPr/>
          <a:lstStyle/>
          <a:p>
            <a:r>
              <a:rPr lang="en-US" dirty="0"/>
              <a:t>Two distinct processes</a:t>
            </a:r>
          </a:p>
          <a:p>
            <a:r>
              <a:rPr lang="en-US" dirty="0"/>
              <a:t>Storage</a:t>
            </a:r>
          </a:p>
          <a:p>
            <a:pPr lvl="1"/>
            <a:r>
              <a:rPr lang="en-US" dirty="0"/>
              <a:t>format (.pdf, .doc)</a:t>
            </a:r>
          </a:p>
          <a:p>
            <a:pPr lvl="1"/>
            <a:r>
              <a:rPr lang="en-US" dirty="0"/>
              <a:t>medium (network, www, CD, etc.)</a:t>
            </a:r>
          </a:p>
          <a:p>
            <a:r>
              <a:rPr lang="en-US" dirty="0"/>
              <a:t>Cataloging/Taxonomy</a:t>
            </a:r>
          </a:p>
          <a:p>
            <a:pPr lvl="1"/>
            <a:r>
              <a:rPr lang="en-US" dirty="0"/>
              <a:t>“market models” </a:t>
            </a:r>
            <a:r>
              <a:rPr lang="en-US" dirty="0" err="1"/>
              <a:t>vs</a:t>
            </a:r>
            <a:r>
              <a:rPr lang="en-US" dirty="0"/>
              <a:t> “payoff models”</a:t>
            </a:r>
          </a:p>
          <a:p>
            <a:pPr lvl="1"/>
            <a:r>
              <a:rPr lang="en-US" dirty="0"/>
              <a:t>need to keep track of updates, reviewer, model type, issues, status</a:t>
            </a:r>
          </a:p>
          <a:p>
            <a:pPr lvl="1"/>
            <a:r>
              <a:rPr lang="en-US" dirty="0"/>
              <a:t>format</a:t>
            </a:r>
          </a:p>
        </p:txBody>
      </p:sp>
    </p:spTree>
    <p:extLst>
      <p:ext uri="{BB962C8B-B14F-4D97-AF65-F5344CB8AC3E}">
        <p14:creationId xmlns:p14="http://schemas.microsoft.com/office/powerpoint/2010/main" xmlns="" val="2326943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t>OCC 2000-16</a:t>
            </a:r>
          </a:p>
        </p:txBody>
      </p:sp>
      <p:sp>
        <p:nvSpPr>
          <p:cNvPr id="10243" name="Rectangle 3"/>
          <p:cNvSpPr>
            <a:spLocks noGrp="1" noChangeArrowheads="1"/>
          </p:cNvSpPr>
          <p:nvPr>
            <p:ph type="body" idx="1"/>
          </p:nvPr>
        </p:nvSpPr>
        <p:spPr/>
        <p:txBody>
          <a:bodyPr/>
          <a:lstStyle/>
          <a:p>
            <a:pPr lvl="1"/>
            <a:r>
              <a:rPr lang="en-US" sz="2400" dirty="0" smtClean="0"/>
              <a:t>“Summary of Supervisory Expectations”</a:t>
            </a:r>
          </a:p>
          <a:p>
            <a:pPr lvl="2"/>
            <a:r>
              <a:rPr lang="en-US" sz="2000" dirty="0" smtClean="0"/>
              <a:t>Decision-makers understand meaning /limitations of model results</a:t>
            </a:r>
          </a:p>
          <a:p>
            <a:pPr lvl="2"/>
            <a:r>
              <a:rPr lang="en-US" sz="2000" dirty="0" smtClean="0"/>
              <a:t>Testing against actual results</a:t>
            </a:r>
          </a:p>
          <a:p>
            <a:pPr lvl="2"/>
            <a:r>
              <a:rPr lang="en-US" sz="2000" dirty="0" smtClean="0"/>
              <a:t>Seniority of oversight commensurate with risk</a:t>
            </a:r>
          </a:p>
          <a:p>
            <a:pPr lvl="2"/>
            <a:r>
              <a:rPr lang="en-US" sz="2000" dirty="0" smtClean="0"/>
              <a:t>Validation independent of construction</a:t>
            </a:r>
          </a:p>
          <a:p>
            <a:pPr lvl="2"/>
            <a:r>
              <a:rPr lang="en-US" sz="2000" dirty="0" smtClean="0"/>
              <a:t>Responsibilities clearly defined</a:t>
            </a:r>
          </a:p>
          <a:p>
            <a:pPr lvl="2"/>
            <a:r>
              <a:rPr lang="en-US" sz="2000" dirty="0" smtClean="0"/>
              <a:t>Change control procedures in place</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t>Model Committee</a:t>
            </a:r>
          </a:p>
        </p:txBody>
      </p:sp>
      <p:sp>
        <p:nvSpPr>
          <p:cNvPr id="13315" name="Rectangle 3"/>
          <p:cNvSpPr>
            <a:spLocks noGrp="1" noChangeArrowheads="1"/>
          </p:cNvSpPr>
          <p:nvPr>
            <p:ph type="body" idx="1"/>
          </p:nvPr>
        </p:nvSpPr>
        <p:spPr/>
        <p:txBody>
          <a:bodyPr/>
          <a:lstStyle/>
          <a:p>
            <a:r>
              <a:rPr lang="en-US" dirty="0"/>
              <a:t>Crucial to the process</a:t>
            </a:r>
          </a:p>
          <a:p>
            <a:r>
              <a:rPr lang="en-US" dirty="0" smtClean="0"/>
              <a:t>Membership</a:t>
            </a:r>
            <a:endParaRPr lang="en-US" dirty="0"/>
          </a:p>
          <a:p>
            <a:pPr lvl="1"/>
            <a:r>
              <a:rPr lang="en-US" dirty="0" smtClean="0"/>
              <a:t>Quants		Audit</a:t>
            </a:r>
          </a:p>
          <a:p>
            <a:pPr lvl="1"/>
            <a:r>
              <a:rPr lang="en-US" dirty="0" smtClean="0"/>
              <a:t>Risk		Price Validation</a:t>
            </a:r>
          </a:p>
          <a:p>
            <a:pPr lvl="1"/>
            <a:r>
              <a:rPr lang="en-US" dirty="0" smtClean="0"/>
              <a:t>Controllers	Business Reps</a:t>
            </a:r>
            <a:endParaRPr lang="en-US" dirty="0"/>
          </a:p>
          <a:p>
            <a:r>
              <a:rPr lang="en-US" dirty="0"/>
              <a:t>Regular formal meetings with set agendas</a:t>
            </a:r>
          </a:p>
          <a:p>
            <a:r>
              <a:rPr lang="en-US" dirty="0"/>
              <a:t>Good communication between meetings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t>What Is A Model Validation?</a:t>
            </a:r>
          </a:p>
        </p:txBody>
      </p:sp>
      <p:sp>
        <p:nvSpPr>
          <p:cNvPr id="14339" name="Rectangle 3"/>
          <p:cNvSpPr>
            <a:spLocks noGrp="1" noChangeArrowheads="1"/>
          </p:cNvSpPr>
          <p:nvPr>
            <p:ph type="body" idx="1"/>
          </p:nvPr>
        </p:nvSpPr>
        <p:spPr/>
        <p:txBody>
          <a:bodyPr/>
          <a:lstStyle/>
          <a:p>
            <a:r>
              <a:rPr lang="en-US"/>
              <a:t>Executive Summary</a:t>
            </a:r>
          </a:p>
          <a:p>
            <a:r>
              <a:rPr lang="en-US"/>
              <a:t>White Paper / Bibliography</a:t>
            </a:r>
          </a:p>
          <a:p>
            <a:r>
              <a:rPr lang="en-US"/>
              <a:t>Technical Specification</a:t>
            </a:r>
          </a:p>
          <a:p>
            <a:r>
              <a:rPr lang="en-US"/>
              <a:t>Critique of Technical Specification</a:t>
            </a:r>
          </a:p>
          <a:p>
            <a:r>
              <a:rPr lang="en-US"/>
              <a:t>Testing (Includes stress testing &amp; Greeks)</a:t>
            </a:r>
          </a:p>
          <a:p>
            <a:r>
              <a:rPr lang="en-US"/>
              <a:t>Approvals</a:t>
            </a:r>
          </a:p>
          <a:p>
            <a:r>
              <a:rPr lang="en-US"/>
              <a:t>Appendices</a:t>
            </a:r>
          </a:p>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685800" y="228600"/>
            <a:ext cx="7772400" cy="1143000"/>
          </a:xfrm>
        </p:spPr>
        <p:txBody>
          <a:bodyPr/>
          <a:lstStyle/>
          <a:p>
            <a:r>
              <a:rPr lang="en-US" dirty="0"/>
              <a:t>Defined Responsibilities</a:t>
            </a:r>
          </a:p>
        </p:txBody>
      </p:sp>
      <p:sp>
        <p:nvSpPr>
          <p:cNvPr id="15363" name="Rectangle 3"/>
          <p:cNvSpPr>
            <a:spLocks noGrp="1" noChangeArrowheads="1"/>
          </p:cNvSpPr>
          <p:nvPr>
            <p:ph type="body" idx="1"/>
          </p:nvPr>
        </p:nvSpPr>
        <p:spPr>
          <a:xfrm>
            <a:off x="304800" y="1371600"/>
            <a:ext cx="7772400" cy="4343400"/>
          </a:xfrm>
        </p:spPr>
        <p:txBody>
          <a:bodyPr/>
          <a:lstStyle/>
          <a:p>
            <a:r>
              <a:rPr lang="en-US" sz="2800" dirty="0"/>
              <a:t>Model Committee</a:t>
            </a:r>
          </a:p>
          <a:p>
            <a:pPr lvl="1"/>
            <a:r>
              <a:rPr lang="en-US" sz="2400" dirty="0"/>
              <a:t>policy	</a:t>
            </a:r>
          </a:p>
          <a:p>
            <a:pPr lvl="1"/>
            <a:r>
              <a:rPr lang="en-US" sz="2400" dirty="0"/>
              <a:t>people</a:t>
            </a:r>
          </a:p>
          <a:p>
            <a:pPr lvl="1"/>
            <a:r>
              <a:rPr lang="en-US" sz="2400" dirty="0"/>
              <a:t>upgrading</a:t>
            </a:r>
          </a:p>
          <a:p>
            <a:pPr lvl="1"/>
            <a:r>
              <a:rPr lang="en-US" sz="2400" dirty="0" smtClean="0"/>
              <a:t>central </a:t>
            </a:r>
            <a:r>
              <a:rPr lang="en-US" sz="2400" dirty="0"/>
              <a:t>archive</a:t>
            </a:r>
          </a:p>
          <a:p>
            <a:pPr lvl="1"/>
            <a:r>
              <a:rPr lang="en-US" sz="2400" dirty="0" smtClean="0"/>
              <a:t>Validators</a:t>
            </a:r>
          </a:p>
          <a:p>
            <a:r>
              <a:rPr lang="en-US" dirty="0" smtClean="0"/>
              <a:t>Audit</a:t>
            </a:r>
          </a:p>
          <a:p>
            <a:pPr lvl="1"/>
            <a:r>
              <a:rPr lang="en-US" sz="2400" dirty="0" smtClean="0"/>
              <a:t>General oversight</a:t>
            </a:r>
          </a:p>
          <a:p>
            <a:pPr lvl="1"/>
            <a:r>
              <a:rPr lang="en-US" sz="2400" dirty="0" err="1" smtClean="0"/>
              <a:t>Reg</a:t>
            </a:r>
            <a:r>
              <a:rPr lang="en-US" sz="2400" dirty="0" smtClean="0"/>
              <a:t> updates</a:t>
            </a:r>
          </a:p>
          <a:p>
            <a:pPr lvl="1"/>
            <a:r>
              <a:rPr lang="en-US" sz="2400" dirty="0" smtClean="0"/>
              <a:t>Effective challenge</a:t>
            </a:r>
          </a:p>
          <a:p>
            <a:pPr lvl="1"/>
            <a:r>
              <a:rPr lang="en-US" sz="2400" dirty="0" smtClean="0"/>
              <a:t>Policy adherence</a:t>
            </a:r>
            <a:endParaRPr lang="en-US" sz="2400" dirty="0"/>
          </a:p>
        </p:txBody>
      </p:sp>
      <p:sp>
        <p:nvSpPr>
          <p:cNvPr id="4" name="Rectangle 3"/>
          <p:cNvSpPr txBox="1">
            <a:spLocks noChangeArrowheads="1"/>
          </p:cNvSpPr>
          <p:nvPr/>
        </p:nvSpPr>
        <p:spPr bwMode="auto">
          <a:xfrm>
            <a:off x="4191000" y="1371600"/>
            <a:ext cx="55626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a:lstStyle>
          <a:p>
            <a:r>
              <a:rPr lang="en-US" sz="2800" kern="0" dirty="0" smtClean="0"/>
              <a:t>Risk</a:t>
            </a:r>
          </a:p>
          <a:p>
            <a:pPr marL="635000" lvl="1" indent="-292100"/>
            <a:r>
              <a:rPr lang="en-US" sz="2400" kern="0" dirty="0" smtClean="0"/>
              <a:t>reviews /approves suitability</a:t>
            </a:r>
          </a:p>
          <a:p>
            <a:pPr marL="635000" lvl="1" indent="-292100"/>
            <a:r>
              <a:rPr lang="en-US" sz="2400" kern="0" dirty="0" smtClean="0"/>
              <a:t>model review</a:t>
            </a:r>
          </a:p>
          <a:p>
            <a:pPr marL="635000" lvl="1" indent="-292100"/>
            <a:r>
              <a:rPr lang="en-US" sz="2400" kern="0" dirty="0" smtClean="0"/>
              <a:t>cataloging/storage/taxonomy</a:t>
            </a:r>
          </a:p>
          <a:p>
            <a:pPr marL="635000" lvl="1" indent="-292100"/>
            <a:r>
              <a:rPr lang="en-US" sz="2400" kern="0" dirty="0" smtClean="0"/>
              <a:t>doc requirements</a:t>
            </a:r>
          </a:p>
          <a:p>
            <a:pPr marL="635000" lvl="1" indent="-292100"/>
            <a:r>
              <a:rPr lang="en-US" sz="2400" kern="0" dirty="0" smtClean="0"/>
              <a:t>regulatory review</a:t>
            </a:r>
          </a:p>
          <a:p>
            <a:r>
              <a:rPr lang="en-US" kern="0" dirty="0" smtClean="0"/>
              <a:t>Finance</a:t>
            </a:r>
          </a:p>
          <a:p>
            <a:pPr marL="635000" lvl="1" indent="-292100"/>
            <a:r>
              <a:rPr lang="en-US" sz="2400" kern="0" dirty="0" smtClean="0">
                <a:solidFill>
                  <a:srgbClr val="000000"/>
                </a:solidFill>
              </a:rPr>
              <a:t>model data flow</a:t>
            </a:r>
          </a:p>
          <a:p>
            <a:pPr marL="635000" lvl="1" indent="-292100"/>
            <a:r>
              <a:rPr lang="en-US" sz="2400" kern="0" dirty="0" smtClean="0">
                <a:solidFill>
                  <a:srgbClr val="000000"/>
                </a:solidFill>
              </a:rPr>
              <a:t>price verification requirements</a:t>
            </a:r>
          </a:p>
          <a:p>
            <a:pPr marL="635000" lvl="1" indent="-292100"/>
            <a:r>
              <a:rPr lang="en-US" sz="2400" kern="0" dirty="0" smtClean="0">
                <a:solidFill>
                  <a:srgbClr val="000000"/>
                </a:solidFill>
              </a:rPr>
              <a:t>determines reserves</a:t>
            </a:r>
          </a:p>
          <a:p>
            <a:pPr marL="635000" lvl="1" indent="-292100"/>
            <a:r>
              <a:rPr lang="en-US" sz="2400" kern="0" dirty="0" smtClean="0">
                <a:solidFill>
                  <a:srgbClr val="000000"/>
                </a:solidFill>
              </a:rPr>
              <a:t>PPNR for CCAR</a:t>
            </a:r>
            <a:endParaRPr lang="en-US" sz="2400" kern="0" dirty="0">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t>Defined Responsibilities</a:t>
            </a:r>
          </a:p>
        </p:txBody>
      </p:sp>
      <p:sp>
        <p:nvSpPr>
          <p:cNvPr id="18435" name="Rectangle 3"/>
          <p:cNvSpPr>
            <a:spLocks noGrp="1" noChangeArrowheads="1"/>
          </p:cNvSpPr>
          <p:nvPr>
            <p:ph type="body" idx="1"/>
          </p:nvPr>
        </p:nvSpPr>
        <p:spPr>
          <a:xfrm>
            <a:off x="685800" y="1600200"/>
            <a:ext cx="7772400" cy="4495800"/>
          </a:xfrm>
        </p:spPr>
        <p:txBody>
          <a:bodyPr/>
          <a:lstStyle/>
          <a:p>
            <a:pPr>
              <a:lnSpc>
                <a:spcPct val="90000"/>
              </a:lnSpc>
            </a:pPr>
            <a:r>
              <a:rPr lang="en-US" dirty="0" err="1" smtClean="0"/>
              <a:t>Quants</a:t>
            </a:r>
            <a:endParaRPr lang="en-US" dirty="0"/>
          </a:p>
          <a:p>
            <a:pPr lvl="1">
              <a:lnSpc>
                <a:spcPct val="90000"/>
              </a:lnSpc>
            </a:pPr>
            <a:r>
              <a:rPr lang="en-US" dirty="0">
                <a:solidFill>
                  <a:srgbClr val="000000"/>
                </a:solidFill>
              </a:rPr>
              <a:t>Provide documentation</a:t>
            </a:r>
          </a:p>
          <a:p>
            <a:pPr lvl="1">
              <a:lnSpc>
                <a:spcPct val="90000"/>
              </a:lnSpc>
            </a:pPr>
            <a:r>
              <a:rPr lang="en-US" dirty="0" smtClean="0">
                <a:solidFill>
                  <a:srgbClr val="000000"/>
                </a:solidFill>
              </a:rPr>
              <a:t>Provide </a:t>
            </a:r>
            <a:r>
              <a:rPr lang="en-US" dirty="0">
                <a:solidFill>
                  <a:srgbClr val="000000"/>
                </a:solidFill>
              </a:rPr>
              <a:t>testing</a:t>
            </a:r>
          </a:p>
          <a:p>
            <a:pPr lvl="1">
              <a:lnSpc>
                <a:spcPct val="90000"/>
              </a:lnSpc>
            </a:pPr>
            <a:r>
              <a:rPr lang="en-US" dirty="0">
                <a:solidFill>
                  <a:srgbClr val="000000"/>
                </a:solidFill>
              </a:rPr>
              <a:t>Documents any </a:t>
            </a:r>
            <a:r>
              <a:rPr lang="en-US" dirty="0" smtClean="0">
                <a:solidFill>
                  <a:srgbClr val="000000"/>
                </a:solidFill>
              </a:rPr>
              <a:t>caveats</a:t>
            </a:r>
            <a:endParaRPr lang="en-US" dirty="0">
              <a:solidFill>
                <a:srgbClr val="000000"/>
              </a:solidFill>
            </a:endParaRPr>
          </a:p>
          <a:p>
            <a:pPr lvl="1">
              <a:lnSpc>
                <a:spcPct val="90000"/>
              </a:lnSpc>
            </a:pPr>
            <a:r>
              <a:rPr lang="en-US" dirty="0">
                <a:solidFill>
                  <a:srgbClr val="000000"/>
                </a:solidFill>
              </a:rPr>
              <a:t>Provides additional </a:t>
            </a:r>
            <a:r>
              <a:rPr lang="en-US" dirty="0" smtClean="0">
                <a:solidFill>
                  <a:srgbClr val="000000"/>
                </a:solidFill>
              </a:rPr>
              <a:t>expertise</a:t>
            </a:r>
            <a:endParaRPr lang="en-US" dirty="0"/>
          </a:p>
          <a:p>
            <a:pPr>
              <a:lnSpc>
                <a:spcPct val="90000"/>
              </a:lnSpc>
            </a:pPr>
            <a:endParaRPr lang="en-US" dirty="0"/>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18605</TotalTime>
  <Words>2247</Words>
  <Application>Microsoft Office PowerPoint</Application>
  <PresentationFormat>On-screen Show (4:3)</PresentationFormat>
  <Paragraphs>297</Paragraphs>
  <Slides>40</Slides>
  <Notes>0</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Default Design</vt:lpstr>
      <vt:lpstr>Model Validation</vt:lpstr>
      <vt:lpstr>Why Worry About Models?</vt:lpstr>
      <vt:lpstr>OCC 2000-16</vt:lpstr>
      <vt:lpstr>OCC 2000-16</vt:lpstr>
      <vt:lpstr>OCC 2000-16</vt:lpstr>
      <vt:lpstr>Model Committee</vt:lpstr>
      <vt:lpstr>What Is A Model Validation?</vt:lpstr>
      <vt:lpstr>Defined Responsibilities</vt:lpstr>
      <vt:lpstr>Defined Responsibilities</vt:lpstr>
      <vt:lpstr>OCC 2011-12 Fed SR 11-7</vt:lpstr>
      <vt:lpstr>Executive Summary</vt:lpstr>
      <vt:lpstr>Executive Summary</vt:lpstr>
      <vt:lpstr>Background</vt:lpstr>
      <vt:lpstr>Background</vt:lpstr>
      <vt:lpstr>Key Definitions</vt:lpstr>
      <vt:lpstr>Model</vt:lpstr>
      <vt:lpstr>Model risk</vt:lpstr>
      <vt:lpstr>Effective Challenge</vt:lpstr>
      <vt:lpstr>Scope</vt:lpstr>
      <vt:lpstr>Model Risk Management</vt:lpstr>
      <vt:lpstr>Model Development, Implementation and Use</vt:lpstr>
      <vt:lpstr>Model Development, Implementation and Use</vt:lpstr>
      <vt:lpstr>Smaller Banks</vt:lpstr>
      <vt:lpstr>Model Validation</vt:lpstr>
      <vt:lpstr>Model Validation</vt:lpstr>
      <vt:lpstr>Effective Validation Framework</vt:lpstr>
      <vt:lpstr>Validation of Vendor and Third-Party Products</vt:lpstr>
      <vt:lpstr>Governance</vt:lpstr>
      <vt:lpstr>Board of Directors / Senior Management</vt:lpstr>
      <vt:lpstr>Policies and Procedures</vt:lpstr>
      <vt:lpstr>Role of Audit</vt:lpstr>
      <vt:lpstr>Model Inventory</vt:lpstr>
      <vt:lpstr>Documentation</vt:lpstr>
      <vt:lpstr>Model Review</vt:lpstr>
      <vt:lpstr>Model Review</vt:lpstr>
      <vt:lpstr>Model Review</vt:lpstr>
      <vt:lpstr>Model Review</vt:lpstr>
      <vt:lpstr>Model Review</vt:lpstr>
      <vt:lpstr>Evaluation and Conclusions</vt:lpstr>
      <vt:lpstr>Storage, Cataloging / Taxonomy</vt:lpstr>
    </vt:vector>
  </TitlesOfParts>
  <Company>NationsBanc Montgomery Securities, Inc.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Model Validation Process at Bank of America</dc:title>
  <dc:creator>kabbott</dc:creator>
  <cp:lastModifiedBy>Irena</cp:lastModifiedBy>
  <cp:revision>32</cp:revision>
  <dcterms:created xsi:type="dcterms:W3CDTF">2001-12-24T13:24:49Z</dcterms:created>
  <dcterms:modified xsi:type="dcterms:W3CDTF">2015-01-23T02:20:12Z</dcterms:modified>
</cp:coreProperties>
</file>