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Default Extension="xls" ContentType="application/vnd.ms-exce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3.xml" ContentType="application/vnd.openxmlformats-officedocument.presentationml.tags+xml"/>
  <Override PartName="/ppt/tags/tag59.xml" ContentType="application/vnd.openxmlformats-officedocument.presentationml.tags+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7" r:id="rId2"/>
    <p:sldId id="397" r:id="rId3"/>
    <p:sldId id="431" r:id="rId4"/>
    <p:sldId id="433" r:id="rId5"/>
    <p:sldId id="432" r:id="rId6"/>
    <p:sldId id="434" r:id="rId7"/>
    <p:sldId id="398" r:id="rId8"/>
    <p:sldId id="399" r:id="rId9"/>
    <p:sldId id="416" r:id="rId10"/>
    <p:sldId id="417" r:id="rId11"/>
    <p:sldId id="424" r:id="rId12"/>
    <p:sldId id="425" r:id="rId13"/>
    <p:sldId id="426" r:id="rId14"/>
    <p:sldId id="427" r:id="rId15"/>
    <p:sldId id="428" r:id="rId16"/>
    <p:sldId id="418" r:id="rId17"/>
    <p:sldId id="390" r:id="rId18"/>
    <p:sldId id="392" r:id="rId19"/>
    <p:sldId id="261" r:id="rId20"/>
    <p:sldId id="262" r:id="rId21"/>
    <p:sldId id="275" r:id="rId22"/>
    <p:sldId id="280" r:id="rId23"/>
    <p:sldId id="282" r:id="rId24"/>
    <p:sldId id="283" r:id="rId25"/>
    <p:sldId id="284" r:id="rId26"/>
    <p:sldId id="286" r:id="rId27"/>
    <p:sldId id="294" r:id="rId28"/>
    <p:sldId id="297" r:id="rId29"/>
    <p:sldId id="306" r:id="rId30"/>
    <p:sldId id="308" r:id="rId31"/>
    <p:sldId id="311" r:id="rId32"/>
    <p:sldId id="391" r:id="rId33"/>
    <p:sldId id="419" r:id="rId34"/>
    <p:sldId id="357" r:id="rId35"/>
    <p:sldId id="360" r:id="rId36"/>
    <p:sldId id="312" r:id="rId37"/>
    <p:sldId id="328" r:id="rId38"/>
    <p:sldId id="332" r:id="rId39"/>
    <p:sldId id="336" r:id="rId40"/>
    <p:sldId id="337" r:id="rId41"/>
    <p:sldId id="338" r:id="rId42"/>
    <p:sldId id="339" r:id="rId43"/>
    <p:sldId id="343" r:id="rId44"/>
    <p:sldId id="429" r:id="rId45"/>
    <p:sldId id="430" r:id="rId46"/>
    <p:sldId id="346" r:id="rId47"/>
    <p:sldId id="372" r:id="rId48"/>
    <p:sldId id="348" r:id="rId49"/>
    <p:sldId id="423" r:id="rId50"/>
    <p:sldId id="421" r:id="rId51"/>
    <p:sldId id="422" r:id="rId52"/>
    <p:sldId id="354" r:id="rId53"/>
    <p:sldId id="367" r:id="rId54"/>
    <p:sldId id="411" r:id="rId55"/>
    <p:sldId id="407" r:id="rId56"/>
    <p:sldId id="408" r:id="rId57"/>
    <p:sldId id="409" r:id="rId58"/>
    <p:sldId id="412" r:id="rId59"/>
    <p:sldId id="414" r:id="rId60"/>
    <p:sldId id="378" r:id="rId61"/>
    <p:sldId id="415" r:id="rId62"/>
    <p:sldId id="368" r:id="rId63"/>
    <p:sldId id="369" r:id="rId64"/>
    <p:sldId id="370" r:id="rId65"/>
    <p:sldId id="379" r:id="rId66"/>
    <p:sldId id="381" r:id="rId67"/>
    <p:sldId id="382" r:id="rId68"/>
    <p:sldId id="383" r:id="rId69"/>
    <p:sldId id="384" r:id="rId70"/>
    <p:sldId id="385" r:id="rId71"/>
    <p:sldId id="387" r:id="rId72"/>
    <p:sldId id="388" r:id="rId73"/>
    <p:sldId id="401" r:id="rId74"/>
    <p:sldId id="402" r:id="rId75"/>
    <p:sldId id="403" r:id="rId76"/>
    <p:sldId id="404" r:id="rId77"/>
    <p:sldId id="405" r:id="rId78"/>
    <p:sldId id="371" r:id="rId79"/>
    <p:sldId id="396" r:id="rId80"/>
    <p:sldId id="393" r:id="rId81"/>
    <p:sldId id="394" r:id="rId82"/>
    <p:sldId id="395" r:id="rId8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92" autoAdjust="0"/>
    <p:restoredTop sz="90929"/>
  </p:normalViewPr>
  <p:slideViewPr>
    <p:cSldViewPr>
      <p:cViewPr varScale="1">
        <p:scale>
          <a:sx n="105" d="100"/>
          <a:sy n="105" d="100"/>
        </p:scale>
        <p:origin x="-178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7631729-74D8-447E-BA23-DFE0AA3DF2AC}" type="slidenum">
              <a:rPr lang="en-US"/>
              <a:pPr>
                <a:defRPr/>
              </a:pPr>
              <a:t>‹#›</a:t>
            </a:fld>
            <a:endParaRPr lang="en-US"/>
          </a:p>
        </p:txBody>
      </p:sp>
    </p:spTree>
    <p:extLst>
      <p:ext uri="{BB962C8B-B14F-4D97-AF65-F5344CB8AC3E}">
        <p14:creationId xmlns="" xmlns:p14="http://schemas.microsoft.com/office/powerpoint/2010/main" val="1298712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2EC70A2-2D8A-411A-9E22-46F48450D200}" type="slidenum">
              <a:rPr lang="en-US"/>
              <a:pPr/>
              <a:t>1</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F606B82-A82B-485E-9EBD-D985A4B47DA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56D52E-4417-41C9-8144-894BA176FD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AAE9B4-7E2F-4768-BC53-DB06D196701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29FB22-1D50-44E6-970E-12F92B42ECC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E84BEA-6127-43C4-96FF-2A5EBE5A56C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A1837F-A109-4738-BBAC-9ECAE396390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AE398D6-33E2-49B0-90B5-A8D9FD445C9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3F8F315-531D-47EB-8DD3-DEF76DFBBC4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BEB37D8-89B6-4C64-AB66-FC68F2870EC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96D26C8-1E5A-4B29-A89C-C95ED22C49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93FABF-C27A-4C8A-9045-CA92BEB2D17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86F2447-68EB-41E3-AEE1-79BA9D368BD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DD3DB5AB-569F-4C93-8069-94619E4C60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orep.support/what-is-additional-tier-1.html" TargetMode="External"/><Relationship Id="rId2" Type="http://schemas.openxmlformats.org/officeDocument/2006/relationships/hyperlink" Target="http://www.corep.support/what-is-tier-2-capital.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xml"/><Relationship Id="rId7" Type="http://schemas.openxmlformats.org/officeDocument/2006/relationships/tags" Target="../tags/tag6.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9" Type="http://schemas.openxmlformats.org/officeDocument/2006/relationships/oleObject" Target="../embeddings/Microsoft_Office_Excel_97-2003_Worksheet1.xls"/></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oleObject" Target="../embeddings/Microsoft_Office_Excel_97-2003_Worksheet2.xls"/><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67.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ags" Target="../tags/tag19.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slideLayout" Target="../slideLayouts/slideLayout2.xml"/><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s>
</file>

<file path=ppt/slides/_rels/slide68.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slideLayout" Target="../slideLayouts/slideLayout2.xml"/><Relationship Id="rId2" Type="http://schemas.openxmlformats.org/officeDocument/2006/relationships/tags" Target="../tags/tag40.xml"/><Relationship Id="rId16" Type="http://schemas.openxmlformats.org/officeDocument/2006/relationships/tags" Target="../tags/tag54.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tags" Target="../tags/tag5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s>
</file>

<file path=ppt/slides/_rels/slide69.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dirty="0" err="1" smtClean="0"/>
              <a:t>Reg</a:t>
            </a:r>
            <a:r>
              <a:rPr lang="en-US" dirty="0" smtClean="0"/>
              <a:t> </a:t>
            </a:r>
            <a:r>
              <a:rPr lang="en-US" dirty="0" err="1" smtClean="0"/>
              <a:t>Capital:Basel</a:t>
            </a:r>
            <a:r>
              <a:rPr lang="en-US" dirty="0" smtClean="0"/>
              <a:t> Capital Accords &amp; SEC Capital Measurements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a:t>What, Exactly, is Capital?</a:t>
            </a:r>
          </a:p>
        </p:txBody>
      </p:sp>
      <p:sp>
        <p:nvSpPr>
          <p:cNvPr id="3" name="Content Placeholder 2"/>
          <p:cNvSpPr>
            <a:spLocks noGrp="1"/>
          </p:cNvSpPr>
          <p:nvPr>
            <p:ph idx="1"/>
          </p:nvPr>
        </p:nvSpPr>
        <p:spPr>
          <a:xfrm>
            <a:off x="685800" y="1447800"/>
            <a:ext cx="7772400" cy="4114800"/>
          </a:xfrm>
        </p:spPr>
        <p:txBody>
          <a:bodyPr/>
          <a:lstStyle/>
          <a:p>
            <a:r>
              <a:rPr lang="en-US" sz="2800" dirty="0"/>
              <a:t>From a regulatory standpoint, capital held by a bank is tiered </a:t>
            </a:r>
            <a:r>
              <a:rPr lang="en-US" sz="2800" dirty="0" smtClean="0"/>
              <a:t>into various </a:t>
            </a:r>
            <a:r>
              <a:rPr lang="en-US" sz="2800" dirty="0"/>
              <a:t>“quality grades”.</a:t>
            </a:r>
          </a:p>
          <a:p>
            <a:pPr lvl="1"/>
            <a:r>
              <a:rPr lang="en-US" sz="2400" dirty="0"/>
              <a:t>Tier 1: Common Stock and Retained Earnings.</a:t>
            </a:r>
          </a:p>
          <a:p>
            <a:pPr lvl="1"/>
            <a:r>
              <a:rPr lang="en-US" sz="2400" dirty="0"/>
              <a:t>Tier 2: Supplementary bank capital that includes items such </a:t>
            </a:r>
            <a:r>
              <a:rPr lang="en-US" sz="2400" dirty="0" smtClean="0"/>
              <a:t>as revaluation </a:t>
            </a:r>
            <a:r>
              <a:rPr lang="en-US" sz="2400" dirty="0"/>
              <a:t>reserves, undisclosed reserves, hybrid instruments </a:t>
            </a:r>
            <a:r>
              <a:rPr lang="en-US" sz="2400" dirty="0" smtClean="0"/>
              <a:t>and subordinated </a:t>
            </a:r>
            <a:r>
              <a:rPr lang="en-US" sz="2400" dirty="0"/>
              <a:t>term debt.</a:t>
            </a:r>
          </a:p>
          <a:p>
            <a:pPr lvl="1"/>
            <a:r>
              <a:rPr lang="en-US" sz="2400" dirty="0"/>
              <a:t>Tier 3: “Everything else” – a greater number of </a:t>
            </a:r>
            <a:r>
              <a:rPr lang="en-US" sz="2400" dirty="0" smtClean="0"/>
              <a:t>subordinated issues</a:t>
            </a:r>
            <a:r>
              <a:rPr lang="en-US" sz="2400" dirty="0"/>
              <a:t>, undisclosed reserves and general loss reserves.</a:t>
            </a:r>
          </a:p>
          <a:p>
            <a:r>
              <a:rPr lang="en-US" sz="2800" dirty="0"/>
              <a:t>The regulatory formulas compute “RWA” – Risk Weighted Asset </a:t>
            </a:r>
            <a:r>
              <a:rPr lang="en-US" sz="2800" dirty="0" smtClean="0"/>
              <a:t>– values </a:t>
            </a:r>
            <a:r>
              <a:rPr lang="en-US" sz="2800" dirty="0"/>
              <a:t>for </a:t>
            </a:r>
            <a:r>
              <a:rPr lang="en-US" sz="2800" dirty="0" smtClean="0"/>
              <a:t>market risk, </a:t>
            </a:r>
            <a:r>
              <a:rPr lang="en-US" sz="2800" dirty="0"/>
              <a:t>credit </a:t>
            </a:r>
            <a:r>
              <a:rPr lang="en-US" sz="2800" dirty="0" smtClean="0"/>
              <a:t>risk, and operational risk.</a:t>
            </a:r>
            <a:endParaRPr lang="en-US" sz="2800" dirty="0"/>
          </a:p>
        </p:txBody>
      </p:sp>
    </p:spTree>
    <p:extLst>
      <p:ext uri="{BB962C8B-B14F-4D97-AF65-F5344CB8AC3E}">
        <p14:creationId xmlns="" xmlns:p14="http://schemas.microsoft.com/office/powerpoint/2010/main" val="183146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Capital</a:t>
            </a:r>
            <a:endParaRPr lang="en-US" dirty="0"/>
          </a:p>
        </p:txBody>
      </p:sp>
      <p:sp>
        <p:nvSpPr>
          <p:cNvPr id="3" name="Content Placeholder 2"/>
          <p:cNvSpPr>
            <a:spLocks noGrp="1"/>
          </p:cNvSpPr>
          <p:nvPr>
            <p:ph idx="1"/>
          </p:nvPr>
        </p:nvSpPr>
        <p:spPr/>
        <p:txBody>
          <a:bodyPr/>
          <a:lstStyle/>
          <a:p>
            <a:r>
              <a:rPr lang="en-US" dirty="0" smtClean="0"/>
              <a:t>CET1</a:t>
            </a:r>
          </a:p>
          <a:p>
            <a:r>
              <a:rPr lang="en-US" dirty="0" smtClean="0"/>
              <a:t>Additional Tier 1</a:t>
            </a:r>
          </a:p>
          <a:p>
            <a:r>
              <a:rPr lang="en-US" dirty="0" smtClean="0"/>
              <a:t>Tier 2</a:t>
            </a:r>
          </a:p>
          <a:p>
            <a:r>
              <a:rPr lang="en-US" dirty="0" smtClean="0"/>
              <a:t>Total Capital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CET1</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r>
              <a:rPr lang="en-US" dirty="0" smtClean="0"/>
              <a:t>Common equity tier 1 capital is the most loss-absorbing form of capital. </a:t>
            </a:r>
          </a:p>
          <a:p>
            <a:r>
              <a:rPr lang="en-US" dirty="0" smtClean="0"/>
              <a:t>Includes </a:t>
            </a:r>
          </a:p>
          <a:p>
            <a:pPr lvl="1"/>
            <a:r>
              <a:rPr lang="en-US" dirty="0" smtClean="0"/>
              <a:t>qualifying common stock</a:t>
            </a:r>
          </a:p>
          <a:p>
            <a:pPr lvl="1"/>
            <a:r>
              <a:rPr lang="en-US" dirty="0" smtClean="0"/>
              <a:t>related surplus net of treasury stock; </a:t>
            </a:r>
          </a:p>
          <a:p>
            <a:pPr lvl="1"/>
            <a:r>
              <a:rPr lang="en-US" dirty="0" smtClean="0"/>
              <a:t>retained earnings; </a:t>
            </a:r>
          </a:p>
          <a:p>
            <a:pPr lvl="1"/>
            <a:r>
              <a:rPr lang="en-US" dirty="0" smtClean="0"/>
              <a:t>certain accumulated other comprehensive income (AOCI), </a:t>
            </a:r>
          </a:p>
          <a:p>
            <a:pPr lvl="1"/>
            <a:r>
              <a:rPr lang="en-US" dirty="0" smtClean="0"/>
              <a:t>+/- regulatory deductions or adjustments as appropriate; </a:t>
            </a:r>
          </a:p>
          <a:p>
            <a:pPr lvl="1"/>
            <a:r>
              <a:rPr lang="en-US" dirty="0" smtClean="0"/>
              <a:t>qualifying common equity tier 1 minority interests. </a:t>
            </a:r>
          </a:p>
          <a:p>
            <a:r>
              <a:rPr lang="en-US" dirty="0" smtClean="0"/>
              <a:t>Federal banking agencies expect the majority of CET1 to be in the form of common voting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584"/>
            <a:ext cx="8229600" cy="762000"/>
          </a:xfrm>
        </p:spPr>
        <p:txBody>
          <a:bodyPr/>
          <a:lstStyle/>
          <a:p>
            <a:r>
              <a:rPr lang="en-US" dirty="0" smtClean="0"/>
              <a:t>Additional Tier 1</a:t>
            </a:r>
            <a:endParaRPr lang="en-US" dirty="0"/>
          </a:p>
        </p:txBody>
      </p:sp>
      <p:sp>
        <p:nvSpPr>
          <p:cNvPr id="3" name="Content Placeholder 2"/>
          <p:cNvSpPr>
            <a:spLocks noGrp="1"/>
          </p:cNvSpPr>
          <p:nvPr>
            <p:ph idx="1"/>
          </p:nvPr>
        </p:nvSpPr>
        <p:spPr>
          <a:xfrm>
            <a:off x="533400" y="914400"/>
            <a:ext cx="8229600" cy="3017309"/>
          </a:xfrm>
        </p:spPr>
        <p:txBody>
          <a:bodyPr>
            <a:noAutofit/>
          </a:bodyPr>
          <a:lstStyle/>
          <a:p>
            <a:r>
              <a:rPr lang="en-US" sz="1800" dirty="0" smtClean="0"/>
              <a:t>AT1 </a:t>
            </a:r>
            <a:r>
              <a:rPr lang="en-US" sz="1800" dirty="0"/>
              <a:t>consists of capital instruments that are </a:t>
            </a:r>
            <a:r>
              <a:rPr lang="en-US" sz="1800" dirty="0" smtClean="0"/>
              <a:t>continuous: no </a:t>
            </a:r>
            <a:r>
              <a:rPr lang="en-US" sz="1800" dirty="0"/>
              <a:t>fixed </a:t>
            </a:r>
            <a:r>
              <a:rPr lang="en-US" sz="1800" dirty="0" smtClean="0"/>
              <a:t>maturity:</a:t>
            </a:r>
            <a:endParaRPr lang="en-US" sz="1800" dirty="0"/>
          </a:p>
          <a:p>
            <a:pPr lvl="1"/>
            <a:r>
              <a:rPr lang="en-US" sz="1600" dirty="0"/>
              <a:t>Preferred shares</a:t>
            </a:r>
          </a:p>
          <a:p>
            <a:pPr lvl="1"/>
            <a:r>
              <a:rPr lang="en-US" sz="1600" dirty="0"/>
              <a:t>C</a:t>
            </a:r>
            <a:r>
              <a:rPr lang="en-US" sz="1600" dirty="0" smtClean="0"/>
              <a:t>ontingent </a:t>
            </a:r>
            <a:r>
              <a:rPr lang="en-US" sz="1600" dirty="0"/>
              <a:t>convertible </a:t>
            </a:r>
            <a:r>
              <a:rPr lang="en-US" sz="1600" dirty="0" smtClean="0"/>
              <a:t>securities (</a:t>
            </a:r>
            <a:r>
              <a:rPr lang="en-US" sz="1600" dirty="0" err="1" smtClean="0"/>
              <a:t>CoCos</a:t>
            </a:r>
            <a:r>
              <a:rPr lang="en-US" sz="1600" dirty="0" smtClean="0"/>
              <a:t>) </a:t>
            </a:r>
            <a:r>
              <a:rPr lang="en-US" sz="1600" dirty="0"/>
              <a:t> </a:t>
            </a:r>
          </a:p>
          <a:p>
            <a:r>
              <a:rPr lang="en-US" sz="1800" dirty="0"/>
              <a:t>These perpetual instruments must contain no incentive for </a:t>
            </a:r>
            <a:r>
              <a:rPr lang="en-US" sz="1800" dirty="0" smtClean="0"/>
              <a:t>issuer </a:t>
            </a:r>
            <a:r>
              <a:rPr lang="en-US" sz="1800" dirty="0"/>
              <a:t>to redeem them. </a:t>
            </a:r>
            <a:endParaRPr lang="en-US" sz="1800" dirty="0" smtClean="0"/>
          </a:p>
          <a:p>
            <a:r>
              <a:rPr lang="en-US" sz="1800" dirty="0" err="1" smtClean="0"/>
              <a:t>CoCos</a:t>
            </a:r>
            <a:r>
              <a:rPr lang="en-US" sz="1800" dirty="0" smtClean="0"/>
              <a:t> </a:t>
            </a:r>
            <a:r>
              <a:rPr lang="en-US" sz="1800" dirty="0"/>
              <a:t>are a major component of AT1 and their structure is shaped by their </a:t>
            </a:r>
            <a:r>
              <a:rPr lang="en-US" sz="1800" dirty="0" smtClean="0"/>
              <a:t>purpose </a:t>
            </a:r>
            <a:r>
              <a:rPr lang="en-US" sz="1800" dirty="0"/>
              <a:t>as a readily available source of capital for a firm in </a:t>
            </a:r>
            <a:r>
              <a:rPr lang="en-US" sz="1800" dirty="0" smtClean="0"/>
              <a:t>crisis</a:t>
            </a:r>
            <a:r>
              <a:rPr lang="en-US" sz="1800" dirty="0"/>
              <a:t>.</a:t>
            </a:r>
          </a:p>
          <a:p>
            <a:r>
              <a:rPr lang="en-US" sz="1800" dirty="0" smtClean="0"/>
              <a:t>They </a:t>
            </a:r>
            <a:r>
              <a:rPr lang="en-US" sz="1800" dirty="0"/>
              <a:t>characteristically absorb losses prior to, or at, the point of insolvency and the activation of this absorption must be a function of the </a:t>
            </a:r>
            <a:r>
              <a:rPr lang="en-US" sz="1800" dirty="0" smtClean="0"/>
              <a:t>capitalization </a:t>
            </a:r>
            <a:r>
              <a:rPr lang="en-US" sz="1800" dirty="0"/>
              <a:t>levels of the issuing firm. </a:t>
            </a:r>
          </a:p>
          <a:p>
            <a:r>
              <a:rPr lang="en-US" sz="1800" dirty="0" err="1"/>
              <a:t>CoCos</a:t>
            </a:r>
            <a:r>
              <a:rPr lang="en-US" sz="1800" dirty="0"/>
              <a:t> can absorb losses either by:</a:t>
            </a:r>
          </a:p>
          <a:p>
            <a:pPr lvl="1"/>
            <a:r>
              <a:rPr lang="en-US" sz="1400" dirty="0"/>
              <a:t>Converting into common equity; or</a:t>
            </a:r>
          </a:p>
          <a:p>
            <a:pPr lvl="1"/>
            <a:r>
              <a:rPr lang="en-US" sz="1400" dirty="0"/>
              <a:t>Suffering a principal write-down.</a:t>
            </a:r>
          </a:p>
          <a:p>
            <a:r>
              <a:rPr lang="en-US" sz="1800" dirty="0" smtClean="0"/>
              <a:t>AT1 instruments </a:t>
            </a:r>
            <a:r>
              <a:rPr lang="en-US" sz="1800" dirty="0"/>
              <a:t>must either convert into ordinary shares or have </a:t>
            </a:r>
            <a:r>
              <a:rPr lang="en-US" sz="1800" dirty="0" smtClean="0"/>
              <a:t>principal written </a:t>
            </a:r>
            <a:r>
              <a:rPr lang="en-US" sz="1800" dirty="0"/>
              <a:t>down </a:t>
            </a:r>
            <a:r>
              <a:rPr lang="en-US" sz="1800" dirty="0" smtClean="0"/>
              <a:t>(permanently </a:t>
            </a:r>
            <a:r>
              <a:rPr lang="en-US" sz="1800" dirty="0"/>
              <a:t>or </a:t>
            </a:r>
            <a:r>
              <a:rPr lang="en-US" sz="1800" dirty="0" smtClean="0"/>
              <a:t>temporarily) </a:t>
            </a:r>
            <a:r>
              <a:rPr lang="en-US" sz="1800" dirty="0"/>
              <a:t>if </a:t>
            </a:r>
            <a:r>
              <a:rPr lang="en-US" sz="1800" dirty="0" smtClean="0"/>
              <a:t>ratio </a:t>
            </a:r>
            <a:r>
              <a:rPr lang="en-US" sz="1800" dirty="0"/>
              <a:t>of </a:t>
            </a:r>
            <a:r>
              <a:rPr lang="en-US" sz="1800" dirty="0" smtClean="0"/>
              <a:t>firm’s </a:t>
            </a:r>
            <a:r>
              <a:rPr lang="en-US" sz="1800" dirty="0"/>
              <a:t>CET1 to </a:t>
            </a:r>
            <a:r>
              <a:rPr lang="en-US" sz="1800" dirty="0" smtClean="0"/>
              <a:t>its </a:t>
            </a:r>
            <a:r>
              <a:rPr lang="en-US" sz="1800" dirty="0"/>
              <a:t>total </a:t>
            </a:r>
            <a:r>
              <a:rPr lang="en-US" sz="1800" dirty="0" smtClean="0"/>
              <a:t>RWA &lt; </a:t>
            </a:r>
            <a:r>
              <a:rPr lang="en-US" sz="1800" dirty="0"/>
              <a:t>5.125%</a:t>
            </a:r>
          </a:p>
          <a:p>
            <a:r>
              <a:rPr lang="en-US" sz="1800" dirty="0"/>
              <a:t>In the event of </a:t>
            </a:r>
            <a:r>
              <a:rPr lang="en-US" sz="1800" dirty="0" smtClean="0"/>
              <a:t>resolution, claims </a:t>
            </a:r>
            <a:r>
              <a:rPr lang="en-US" sz="1800" dirty="0"/>
              <a:t>of AT1 </a:t>
            </a:r>
            <a:r>
              <a:rPr lang="en-US" sz="1800" dirty="0" smtClean="0"/>
              <a:t>rank </a:t>
            </a:r>
            <a:r>
              <a:rPr lang="en-US" sz="1800" dirty="0"/>
              <a:t>above ordinary shareholders but </a:t>
            </a:r>
            <a:r>
              <a:rPr lang="en-US" sz="1800" dirty="0" smtClean="0"/>
              <a:t>subordinated </a:t>
            </a:r>
            <a:r>
              <a:rPr lang="en-US" sz="1800" dirty="0"/>
              <a:t>to </a:t>
            </a:r>
            <a:r>
              <a:rPr lang="en-US" sz="1800" dirty="0" smtClean="0"/>
              <a:t>claims </a:t>
            </a:r>
            <a:r>
              <a:rPr lang="en-US" sz="1800" dirty="0"/>
              <a:t>of holders of </a:t>
            </a:r>
            <a:r>
              <a:rPr lang="en-US" sz="1800" u="sng" dirty="0">
                <a:hlinkClick r:id="rId2"/>
              </a:rPr>
              <a:t>Tier 2</a:t>
            </a:r>
            <a:r>
              <a:rPr lang="en-US" sz="1800" dirty="0"/>
              <a:t> </a:t>
            </a:r>
            <a:r>
              <a:rPr lang="en-US" sz="1800" dirty="0" smtClean="0"/>
              <a:t>, </a:t>
            </a:r>
            <a:r>
              <a:rPr lang="en-US" sz="1800" dirty="0"/>
              <a:t>senior creditors and depositors.</a:t>
            </a:r>
          </a:p>
          <a:p>
            <a:endParaRPr lang="en-US" sz="1800" dirty="0"/>
          </a:p>
        </p:txBody>
      </p:sp>
      <p:sp>
        <p:nvSpPr>
          <p:cNvPr id="4" name="Rectangle 3"/>
          <p:cNvSpPr/>
          <p:nvPr/>
        </p:nvSpPr>
        <p:spPr>
          <a:xfrm>
            <a:off x="0" y="6581001"/>
            <a:ext cx="4572000" cy="276999"/>
          </a:xfrm>
          <a:prstGeom prst="rect">
            <a:avLst/>
          </a:prstGeom>
        </p:spPr>
        <p:txBody>
          <a:bodyPr>
            <a:spAutoFit/>
          </a:bodyPr>
          <a:lstStyle/>
          <a:p>
            <a:pPr>
              <a:buNone/>
            </a:pPr>
            <a:r>
              <a:rPr lang="en-US" sz="1200" u="sng" dirty="0" smtClean="0">
                <a:hlinkClick r:id="rId3"/>
              </a:rPr>
              <a:t>http://www.corep.support/what-is-additional-tier-1.html</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Tier 2</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Tier 2 capital includes </a:t>
            </a:r>
          </a:p>
          <a:p>
            <a:pPr lvl="1"/>
            <a:r>
              <a:rPr lang="en-US" dirty="0" smtClean="0"/>
              <a:t>allowance for loan and lease losses up to 1.25% of RWA</a:t>
            </a:r>
          </a:p>
          <a:p>
            <a:pPr lvl="1"/>
            <a:r>
              <a:rPr lang="en-US" dirty="0" smtClean="0"/>
              <a:t>qualifying preferred stock, </a:t>
            </a:r>
          </a:p>
          <a:p>
            <a:pPr lvl="1"/>
            <a:r>
              <a:rPr lang="en-US" dirty="0" smtClean="0"/>
              <a:t>subordinated debt, and </a:t>
            </a:r>
          </a:p>
          <a:p>
            <a:pPr lvl="1"/>
            <a:r>
              <a:rPr lang="en-US" dirty="0" smtClean="0"/>
              <a:t>qualifying T2 minority interests, less deductions in the T1 instruments of an unconsolidated financial institution. </a:t>
            </a:r>
          </a:p>
          <a:p>
            <a:r>
              <a:rPr lang="en-US" dirty="0" smtClean="0"/>
              <a:t>Part 324 of FDIC Rules eliminates previous limits on term subordinated debt, limited-life preferred stock, and the amount of tier 2 capital includable in total capital.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dirty="0" smtClean="0"/>
              <a:t>Tier 1 Leverage ratio</a:t>
            </a:r>
            <a:endParaRPr lang="en-US" dirty="0"/>
          </a:p>
        </p:txBody>
      </p:sp>
      <p:sp>
        <p:nvSpPr>
          <p:cNvPr id="3" name="Content Placeholder 2"/>
          <p:cNvSpPr>
            <a:spLocks noGrp="1"/>
          </p:cNvSpPr>
          <p:nvPr>
            <p:ph idx="1"/>
          </p:nvPr>
        </p:nvSpPr>
        <p:spPr>
          <a:xfrm>
            <a:off x="457200" y="990600"/>
            <a:ext cx="8229600" cy="4906963"/>
          </a:xfrm>
        </p:spPr>
        <p:txBody>
          <a:bodyPr>
            <a:noAutofit/>
          </a:bodyPr>
          <a:lstStyle/>
          <a:p>
            <a:r>
              <a:rPr lang="en-US" sz="1800" dirty="0" smtClean="0"/>
              <a:t>Tier 1 leverage ratio , introduced by Basel III in 2009 is relationship between core capital and total assets. </a:t>
            </a:r>
          </a:p>
          <a:p>
            <a:r>
              <a:rPr lang="en-US" sz="1800" dirty="0"/>
              <a:t>C</a:t>
            </a:r>
            <a:r>
              <a:rPr lang="en-US" sz="1800" dirty="0" smtClean="0"/>
              <a:t>alculated by dividing Tier 1 by average total assets and certain OBS  exposures. </a:t>
            </a:r>
          </a:p>
          <a:p>
            <a:r>
              <a:rPr lang="en-US" sz="1800" dirty="0" smtClean="0"/>
              <a:t>Tier 1 ratio is used to ensure capital adequacy of banks and place constraints on degree to which a bank can leverage its capital.</a:t>
            </a:r>
          </a:p>
          <a:p>
            <a:r>
              <a:rPr lang="en-US" sz="1800" dirty="0" smtClean="0"/>
              <a:t>Numerator is common </a:t>
            </a:r>
            <a:r>
              <a:rPr lang="en-US" sz="1800" dirty="0"/>
              <a:t>equity, </a:t>
            </a:r>
            <a:r>
              <a:rPr lang="en-US" sz="1800" dirty="0" smtClean="0"/>
              <a:t>R/E, </a:t>
            </a:r>
            <a:r>
              <a:rPr lang="en-US" sz="1800" dirty="0"/>
              <a:t>reserves and certain instruments with discretionary dividends and no maturity. </a:t>
            </a:r>
            <a:endParaRPr lang="en-US" sz="1800" dirty="0" smtClean="0"/>
          </a:p>
          <a:p>
            <a:r>
              <a:rPr lang="en-US" sz="1800" dirty="0" smtClean="0"/>
              <a:t>Denominator is total </a:t>
            </a:r>
            <a:r>
              <a:rPr lang="en-US" sz="1800" dirty="0"/>
              <a:t>exposures, </a:t>
            </a:r>
            <a:r>
              <a:rPr lang="en-US" sz="1800" dirty="0" smtClean="0"/>
              <a:t>including assets</a:t>
            </a:r>
            <a:r>
              <a:rPr lang="en-US" sz="1800" dirty="0"/>
              <a:t>, </a:t>
            </a:r>
            <a:r>
              <a:rPr lang="en-US" sz="1800" dirty="0" smtClean="0"/>
              <a:t>derivatives and OBS items</a:t>
            </a:r>
          </a:p>
          <a:p>
            <a:r>
              <a:rPr lang="en-US" sz="1800" dirty="0" smtClean="0"/>
              <a:t>Basel </a:t>
            </a:r>
            <a:r>
              <a:rPr lang="en-US" sz="1800" dirty="0"/>
              <a:t>III required banks to include </a:t>
            </a:r>
            <a:r>
              <a:rPr lang="en-US" sz="1800" dirty="0" smtClean="0"/>
              <a:t>OBS exposures</a:t>
            </a:r>
            <a:r>
              <a:rPr lang="en-US" sz="1800" dirty="0"/>
              <a:t>, such as commitments to provide loans to third parties, standby </a:t>
            </a:r>
            <a:r>
              <a:rPr lang="en-US" sz="1800" dirty="0" smtClean="0"/>
              <a:t>LCs, </a:t>
            </a:r>
            <a:r>
              <a:rPr lang="en-US" sz="1800" dirty="0"/>
              <a:t>acceptances and trade </a:t>
            </a:r>
            <a:r>
              <a:rPr lang="en-US" sz="1800" dirty="0" smtClean="0"/>
              <a:t>LCs.</a:t>
            </a:r>
            <a:endParaRPr lang="en-US" sz="1800" dirty="0"/>
          </a:p>
          <a:p>
            <a:r>
              <a:rPr lang="en-US" sz="1800" dirty="0" smtClean="0"/>
              <a:t>Basel </a:t>
            </a:r>
            <a:r>
              <a:rPr lang="en-US" sz="1800" dirty="0"/>
              <a:t>III established a 3% </a:t>
            </a:r>
            <a:r>
              <a:rPr lang="en-US" sz="1800" dirty="0" smtClean="0"/>
              <a:t>min </a:t>
            </a:r>
            <a:r>
              <a:rPr lang="en-US" sz="1800" dirty="0"/>
              <a:t>requirement for the Tier 1 </a:t>
            </a:r>
            <a:r>
              <a:rPr lang="en-US" sz="1800" dirty="0" smtClean="0"/>
              <a:t>leverage, and might make threshold </a:t>
            </a:r>
            <a:r>
              <a:rPr lang="en-US" sz="1800" dirty="0"/>
              <a:t>even higher for certain </a:t>
            </a:r>
            <a:r>
              <a:rPr lang="en-US" sz="1800" dirty="0" smtClean="0"/>
              <a:t>SIFIs. </a:t>
            </a:r>
          </a:p>
          <a:p>
            <a:r>
              <a:rPr lang="en-US" sz="1800" dirty="0" smtClean="0"/>
              <a:t>In </a:t>
            </a:r>
            <a:r>
              <a:rPr lang="en-US" sz="1800" dirty="0"/>
              <a:t>2014, </a:t>
            </a:r>
            <a:r>
              <a:rPr lang="en-US" sz="1800" dirty="0" smtClean="0"/>
              <a:t>Fed ,OCC </a:t>
            </a:r>
            <a:r>
              <a:rPr lang="en-US" sz="1800" dirty="0"/>
              <a:t>and </a:t>
            </a:r>
            <a:r>
              <a:rPr lang="en-US" sz="1800" dirty="0" smtClean="0"/>
              <a:t>FDIC set rules with higher ratios for large </a:t>
            </a:r>
            <a:r>
              <a:rPr lang="en-US" sz="1800" dirty="0"/>
              <a:t>banks </a:t>
            </a:r>
            <a:r>
              <a:rPr lang="en-US" sz="1800" dirty="0" smtClean="0"/>
              <a:t>as </a:t>
            </a:r>
            <a:r>
              <a:rPr lang="en-US" sz="1800" dirty="0"/>
              <a:t>of </a:t>
            </a:r>
            <a:r>
              <a:rPr lang="en-US" sz="1800" dirty="0" smtClean="0"/>
              <a:t>Jan ‘18 </a:t>
            </a:r>
          </a:p>
          <a:p>
            <a:r>
              <a:rPr lang="en-US" sz="1800" dirty="0" smtClean="0"/>
              <a:t>BHCs &gt;$</a:t>
            </a:r>
            <a:r>
              <a:rPr lang="en-US" sz="1800" dirty="0"/>
              <a:t>700 </a:t>
            </a:r>
            <a:r>
              <a:rPr lang="en-US" sz="1800" dirty="0" err="1" smtClean="0"/>
              <a:t>bn</a:t>
            </a:r>
            <a:r>
              <a:rPr lang="en-US" sz="1800" dirty="0" smtClean="0"/>
              <a:t> </a:t>
            </a:r>
            <a:r>
              <a:rPr lang="en-US" sz="1800" dirty="0"/>
              <a:t>in consolidated total assets or </a:t>
            </a:r>
            <a:r>
              <a:rPr lang="en-US" sz="1800" dirty="0" smtClean="0"/>
              <a:t>&gt; $</a:t>
            </a:r>
            <a:r>
              <a:rPr lang="en-US" sz="1800" dirty="0"/>
              <a:t>10 </a:t>
            </a:r>
            <a:r>
              <a:rPr lang="en-US" sz="1800" dirty="0" err="1" smtClean="0"/>
              <a:t>tr</a:t>
            </a:r>
            <a:r>
              <a:rPr lang="en-US" sz="1800" dirty="0" smtClean="0"/>
              <a:t> AUM </a:t>
            </a:r>
            <a:r>
              <a:rPr lang="en-US" sz="1800" dirty="0"/>
              <a:t>must maintain </a:t>
            </a:r>
            <a:r>
              <a:rPr lang="en-US" sz="1800" dirty="0" smtClean="0"/>
              <a:t>additional </a:t>
            </a:r>
            <a:r>
              <a:rPr lang="en-US" sz="1800" dirty="0"/>
              <a:t>2% buffer, making </a:t>
            </a:r>
            <a:r>
              <a:rPr lang="en-US" sz="1800" dirty="0" smtClean="0"/>
              <a:t>minimum ratios </a:t>
            </a:r>
            <a:r>
              <a:rPr lang="en-US" sz="1800" dirty="0"/>
              <a:t>5%. </a:t>
            </a:r>
            <a:endParaRPr lang="en-US" sz="1800" dirty="0" smtClean="0"/>
          </a:p>
          <a:p>
            <a:r>
              <a:rPr lang="en-US" sz="1800" dirty="0" smtClean="0"/>
              <a:t>If insured institution covered </a:t>
            </a:r>
            <a:r>
              <a:rPr lang="en-US" sz="1800" dirty="0"/>
              <a:t>by corrective action </a:t>
            </a:r>
            <a:r>
              <a:rPr lang="en-US" sz="1800" dirty="0" smtClean="0"/>
              <a:t>framework (demonstrated past capital deficiencies), </a:t>
            </a:r>
            <a:r>
              <a:rPr lang="en-US" sz="1800" dirty="0"/>
              <a:t>it must </a:t>
            </a:r>
            <a:r>
              <a:rPr lang="en-US" sz="1800" dirty="0" smtClean="0"/>
              <a:t>have at &gt; </a:t>
            </a:r>
            <a:r>
              <a:rPr lang="en-US" sz="1800" dirty="0"/>
              <a:t>6% </a:t>
            </a:r>
            <a:r>
              <a:rPr lang="en-US" sz="1800" dirty="0" smtClean="0"/>
              <a:t>ratio </a:t>
            </a:r>
            <a:r>
              <a:rPr lang="en-US" sz="1800" dirty="0"/>
              <a:t>to be considered well capitalized</a:t>
            </a:r>
            <a:r>
              <a:rPr lang="en-US" sz="1800" dirty="0" smtClean="0"/>
              <a:t>.</a:t>
            </a:r>
            <a:r>
              <a:rPr lang="en-US" sz="1800" dirty="0"/>
              <a:t/>
            </a:r>
            <a:br>
              <a:rPr lang="en-US" sz="1800" dirty="0"/>
            </a:br>
            <a:endParaRPr lang="en-US" sz="1800" dirty="0" smtClean="0"/>
          </a:p>
          <a:p>
            <a:endParaRPr lang="en-US" sz="1800" dirty="0" smtClean="0"/>
          </a:p>
        </p:txBody>
      </p:sp>
      <p:sp>
        <p:nvSpPr>
          <p:cNvPr id="4" name="Rectangle 3"/>
          <p:cNvSpPr/>
          <p:nvPr/>
        </p:nvSpPr>
        <p:spPr>
          <a:xfrm>
            <a:off x="152400" y="6400800"/>
            <a:ext cx="4572000" cy="261610"/>
          </a:xfrm>
          <a:prstGeom prst="rect">
            <a:avLst/>
          </a:prstGeom>
        </p:spPr>
        <p:txBody>
          <a:bodyPr>
            <a:spAutoFit/>
          </a:bodyPr>
          <a:lstStyle/>
          <a:p>
            <a:r>
              <a:rPr lang="en-US" sz="1100" dirty="0" smtClean="0"/>
              <a:t>http://www.investopedia.com/terms/t/tier-1-leverage-ratio.asp</a:t>
            </a:r>
            <a:endParaRPr lang="en-US" sz="1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Ratios</a:t>
            </a:r>
            <a:endParaRPr lang="en-US" dirty="0"/>
          </a:p>
        </p:txBody>
      </p:sp>
      <p:sp>
        <p:nvSpPr>
          <p:cNvPr id="3" name="Content Placeholder 2"/>
          <p:cNvSpPr>
            <a:spLocks noGrp="1"/>
          </p:cNvSpPr>
          <p:nvPr>
            <p:ph idx="1"/>
          </p:nvPr>
        </p:nvSpPr>
        <p:spPr/>
        <p:txBody>
          <a:bodyPr/>
          <a:lstStyle/>
          <a:p>
            <a:r>
              <a:rPr lang="en-US" sz="2800" dirty="0"/>
              <a:t>The regulatory capital (RC) requirements then take the </a:t>
            </a:r>
            <a:r>
              <a:rPr lang="en-US" sz="2800" dirty="0" smtClean="0"/>
              <a:t>form</a:t>
            </a:r>
          </a:p>
          <a:p>
            <a:endParaRPr lang="en-US" sz="2800" dirty="0"/>
          </a:p>
          <a:p>
            <a:endParaRPr lang="en-US" sz="2800" dirty="0"/>
          </a:p>
          <a:p>
            <a:pPr marL="401638" indent="0">
              <a:buNone/>
            </a:pPr>
            <a:r>
              <a:rPr lang="en-US" sz="2800" dirty="0" smtClean="0"/>
              <a:t>where </a:t>
            </a:r>
            <a:r>
              <a:rPr lang="en-US" sz="2800" dirty="0"/>
              <a:t>X depends on the Accord: 8% for Basel 2, 10.5% for Basel 3.</a:t>
            </a:r>
          </a:p>
          <a:p>
            <a:r>
              <a:rPr lang="en-US" sz="2800" dirty="0"/>
              <a:t>There are also restriction on Tier 1 capital alone. Certain “</a:t>
            </a:r>
            <a:r>
              <a:rPr lang="en-US" sz="2800" dirty="0" smtClean="0"/>
              <a:t>globally systemically </a:t>
            </a:r>
            <a:r>
              <a:rPr lang="en-US" sz="2800" dirty="0"/>
              <a:t>important” banks (G-SIBs) need to post more Tier </a:t>
            </a:r>
            <a:r>
              <a:rPr lang="en-US" sz="2800" dirty="0" smtClean="0"/>
              <a:t>1 capital </a:t>
            </a:r>
            <a:r>
              <a:rPr lang="en-US" sz="2800" dirty="0"/>
              <a:t>than other banks.</a:t>
            </a:r>
          </a:p>
        </p:txBody>
      </p:sp>
      <p:pic>
        <p:nvPicPr>
          <p:cNvPr id="604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81213" y="2905125"/>
            <a:ext cx="4981575" cy="10477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90958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2" cstate="print"/>
          <a:srcRect/>
          <a:stretch>
            <a:fillRect/>
          </a:stretch>
        </p:blipFill>
        <p:spPr bwMode="auto">
          <a:xfrm>
            <a:off x="704850" y="3886200"/>
            <a:ext cx="7372350" cy="2667000"/>
          </a:xfrm>
          <a:prstGeom prst="rect">
            <a:avLst/>
          </a:prstGeom>
          <a:noFill/>
          <a:ln w="9525">
            <a:noFill/>
            <a:miter lim="800000"/>
            <a:headEnd/>
            <a:tailEnd/>
          </a:ln>
        </p:spPr>
      </p:pic>
      <p:sp>
        <p:nvSpPr>
          <p:cNvPr id="7171" name="Title 1"/>
          <p:cNvSpPr>
            <a:spLocks noGrp="1"/>
          </p:cNvSpPr>
          <p:nvPr>
            <p:ph type="title"/>
          </p:nvPr>
        </p:nvSpPr>
        <p:spPr/>
        <p:txBody>
          <a:bodyPr/>
          <a:lstStyle/>
          <a:p>
            <a:pPr eaLnBrk="1" hangingPunct="1"/>
            <a:r>
              <a:rPr lang="en-US" smtClean="0"/>
              <a:t>Basel Framework Summary</a:t>
            </a:r>
          </a:p>
        </p:txBody>
      </p:sp>
      <p:pic>
        <p:nvPicPr>
          <p:cNvPr id="7172" name="Picture 2"/>
          <p:cNvPicPr>
            <a:picLocks noChangeAspect="1" noChangeArrowheads="1"/>
          </p:cNvPicPr>
          <p:nvPr/>
        </p:nvPicPr>
        <p:blipFill>
          <a:blip r:embed="rId3" cstate="print"/>
          <a:srcRect/>
          <a:stretch>
            <a:fillRect/>
          </a:stretch>
        </p:blipFill>
        <p:spPr bwMode="auto">
          <a:xfrm>
            <a:off x="704850" y="1447800"/>
            <a:ext cx="7620000" cy="24098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p:cNvGraphicFramePr>
          <p:nvPr/>
        </p:nvGraphicFramePr>
        <p:xfrm>
          <a:off x="1295400" y="1260475"/>
          <a:ext cx="6223000" cy="5140325"/>
        </p:xfrm>
        <a:graphic>
          <a:graphicData uri="http://schemas.openxmlformats.org/presentationml/2006/ole">
            <p:oleObj spid="_x0000_s59399" name="Chart" r:id="rId9" imgW="6210136" imgH="4991026" progId="Excel.Sheet.8">
              <p:embed/>
            </p:oleObj>
          </a:graphicData>
        </a:graphic>
      </p:graphicFrame>
      <p:sp>
        <p:nvSpPr>
          <p:cNvPr id="1027" name="Title 1"/>
          <p:cNvSpPr>
            <a:spLocks noGrp="1"/>
          </p:cNvSpPr>
          <p:nvPr>
            <p:ph type="title"/>
          </p:nvPr>
        </p:nvSpPr>
        <p:spPr/>
        <p:txBody>
          <a:bodyPr/>
          <a:lstStyle/>
          <a:p>
            <a:pPr eaLnBrk="1" hangingPunct="1"/>
            <a:r>
              <a:rPr lang="en-US" smtClean="0"/>
              <a:t>Balance Sheet vs. RWA</a:t>
            </a:r>
          </a:p>
        </p:txBody>
      </p:sp>
      <p:sp>
        <p:nvSpPr>
          <p:cNvPr id="1028" name="1158.375226.7528.8755221"/>
          <p:cNvSpPr>
            <a:spLocks noChangeArrowheads="1"/>
          </p:cNvSpPr>
          <p:nvPr>
            <p:custDataLst>
              <p:tags r:id="rId2"/>
            </p:custDataLst>
          </p:nvPr>
        </p:nvSpPr>
        <p:spPr bwMode="auto">
          <a:xfrm>
            <a:off x="1296988" y="1562100"/>
            <a:ext cx="6604000" cy="434975"/>
          </a:xfrm>
          <a:prstGeom prst="rect">
            <a:avLst/>
          </a:prstGeom>
          <a:noFill/>
          <a:ln w="9525">
            <a:noFill/>
            <a:miter lim="800000"/>
            <a:headEnd/>
            <a:tailEnd/>
          </a:ln>
        </p:spPr>
        <p:txBody>
          <a:bodyPr lIns="73152" tIns="27432" rIns="73152"/>
          <a:lstStyle/>
          <a:p>
            <a:pPr>
              <a:tabLst>
                <a:tab pos="6483350" algn="r"/>
              </a:tabLst>
            </a:pPr>
            <a:endParaRPr lang="en-US" sz="800">
              <a:solidFill>
                <a:srgbClr val="000000"/>
              </a:solidFill>
            </a:endParaRPr>
          </a:p>
        </p:txBody>
      </p:sp>
      <p:sp>
        <p:nvSpPr>
          <p:cNvPr id="1029" name="1183.625226.7514.3755221"/>
          <p:cNvSpPr>
            <a:spLocks noChangeArrowheads="1"/>
          </p:cNvSpPr>
          <p:nvPr>
            <p:custDataLst>
              <p:tags r:id="rId3"/>
            </p:custDataLst>
          </p:nvPr>
        </p:nvSpPr>
        <p:spPr bwMode="auto">
          <a:xfrm>
            <a:off x="1296988" y="1941513"/>
            <a:ext cx="6604000" cy="215900"/>
          </a:xfrm>
          <a:prstGeom prst="rect">
            <a:avLst/>
          </a:prstGeom>
          <a:noFill/>
          <a:ln w="9525">
            <a:noFill/>
            <a:miter lim="800000"/>
            <a:headEnd/>
            <a:tailEnd/>
          </a:ln>
        </p:spPr>
        <p:txBody>
          <a:bodyPr lIns="73152" tIns="27432" rIns="73152" bIns="18288" anchor="b"/>
          <a:lstStyle/>
          <a:p>
            <a:pPr>
              <a:lnSpc>
                <a:spcPct val="125000"/>
              </a:lnSpc>
              <a:tabLst>
                <a:tab pos="6483350" algn="r"/>
              </a:tabLst>
            </a:pPr>
            <a:endParaRPr lang="en-US" sz="800">
              <a:solidFill>
                <a:srgbClr val="000000"/>
              </a:solidFill>
            </a:endParaRPr>
          </a:p>
        </p:txBody>
      </p:sp>
      <p:sp>
        <p:nvSpPr>
          <p:cNvPr id="1030" name="AutoShape 15"/>
          <p:cNvSpPr>
            <a:spLocks/>
          </p:cNvSpPr>
          <p:nvPr/>
        </p:nvSpPr>
        <p:spPr bwMode="auto">
          <a:xfrm>
            <a:off x="3032125" y="1957388"/>
            <a:ext cx="304800" cy="3656012"/>
          </a:xfrm>
          <a:prstGeom prst="rightBrace">
            <a:avLst>
              <a:gd name="adj1" fmla="val 94626"/>
              <a:gd name="adj2" fmla="val 69106"/>
            </a:avLst>
          </a:prstGeom>
          <a:noFill/>
          <a:ln w="9525">
            <a:solidFill>
              <a:schemeClr val="bg2"/>
            </a:solidFill>
            <a:round/>
            <a:headEnd/>
            <a:tailEnd/>
          </a:ln>
        </p:spPr>
        <p:txBody>
          <a:bodyPr wrap="none" anchor="ctr"/>
          <a:lstStyle/>
          <a:p>
            <a:endParaRPr lang="en-US">
              <a:latin typeface="Calibri" pitchFamily="34" charset="0"/>
            </a:endParaRPr>
          </a:p>
        </p:txBody>
      </p:sp>
      <p:sp>
        <p:nvSpPr>
          <p:cNvPr id="1031" name="Line 16"/>
          <p:cNvSpPr>
            <a:spLocks noChangeShapeType="1"/>
          </p:cNvSpPr>
          <p:nvPr/>
        </p:nvSpPr>
        <p:spPr bwMode="auto">
          <a:xfrm>
            <a:off x="3441700" y="4478338"/>
            <a:ext cx="457200" cy="1587"/>
          </a:xfrm>
          <a:prstGeom prst="line">
            <a:avLst/>
          </a:prstGeom>
          <a:noFill/>
          <a:ln w="9525">
            <a:solidFill>
              <a:schemeClr val="bg2"/>
            </a:solidFill>
            <a:round/>
            <a:headEnd/>
            <a:tailEnd type="triangle" w="med" len="med"/>
          </a:ln>
        </p:spPr>
        <p:txBody>
          <a:bodyPr/>
          <a:lstStyle/>
          <a:p>
            <a:endParaRPr lang="en-US"/>
          </a:p>
        </p:txBody>
      </p:sp>
      <p:sp>
        <p:nvSpPr>
          <p:cNvPr id="1032" name="AutoShape 18"/>
          <p:cNvSpPr>
            <a:spLocks/>
          </p:cNvSpPr>
          <p:nvPr/>
        </p:nvSpPr>
        <p:spPr bwMode="auto">
          <a:xfrm>
            <a:off x="4956175" y="4079875"/>
            <a:ext cx="304800" cy="1535113"/>
          </a:xfrm>
          <a:prstGeom prst="rightBrace">
            <a:avLst>
              <a:gd name="adj1" fmla="val 41970"/>
              <a:gd name="adj2" fmla="val 53569"/>
            </a:avLst>
          </a:prstGeom>
          <a:noFill/>
          <a:ln w="9525">
            <a:solidFill>
              <a:schemeClr val="bg2"/>
            </a:solidFill>
            <a:round/>
            <a:headEnd/>
            <a:tailEnd/>
          </a:ln>
        </p:spPr>
        <p:txBody>
          <a:bodyPr wrap="none" anchor="ctr"/>
          <a:lstStyle/>
          <a:p>
            <a:endParaRPr lang="en-US">
              <a:latin typeface="Calibri" pitchFamily="34" charset="0"/>
            </a:endParaRPr>
          </a:p>
        </p:txBody>
      </p:sp>
      <p:sp>
        <p:nvSpPr>
          <p:cNvPr id="1033" name="Line 20"/>
          <p:cNvSpPr>
            <a:spLocks noChangeShapeType="1"/>
          </p:cNvSpPr>
          <p:nvPr/>
        </p:nvSpPr>
        <p:spPr bwMode="auto">
          <a:xfrm>
            <a:off x="5486400" y="4900613"/>
            <a:ext cx="609600" cy="0"/>
          </a:xfrm>
          <a:prstGeom prst="line">
            <a:avLst/>
          </a:prstGeom>
          <a:noFill/>
          <a:ln w="9525">
            <a:solidFill>
              <a:schemeClr val="bg2"/>
            </a:solidFill>
            <a:round/>
            <a:headEnd/>
            <a:tailEnd type="triangle" w="med" len="med"/>
          </a:ln>
        </p:spPr>
        <p:txBody>
          <a:bodyPr/>
          <a:lstStyle/>
          <a:p>
            <a:endParaRPr lang="en-US"/>
          </a:p>
        </p:txBody>
      </p:sp>
      <p:sp>
        <p:nvSpPr>
          <p:cNvPr id="1034" name="Rectangle 44"/>
          <p:cNvSpPr>
            <a:spLocks noChangeArrowheads="1"/>
          </p:cNvSpPr>
          <p:nvPr>
            <p:custDataLst>
              <p:tags r:id="rId4"/>
            </p:custDataLst>
          </p:nvPr>
        </p:nvSpPr>
        <p:spPr bwMode="auto">
          <a:xfrm>
            <a:off x="3733800" y="2209800"/>
            <a:ext cx="203200" cy="152400"/>
          </a:xfrm>
          <a:prstGeom prst="rect">
            <a:avLst/>
          </a:prstGeom>
          <a:solidFill>
            <a:srgbClr val="CBEDF5"/>
          </a:solidFill>
          <a:ln w="9525">
            <a:solidFill>
              <a:schemeClr val="tx1"/>
            </a:solidFill>
            <a:prstDash val="dashDot"/>
            <a:miter lim="800000"/>
            <a:headEnd/>
            <a:tailEnd/>
          </a:ln>
        </p:spPr>
        <p:txBody>
          <a:bodyPr wrap="none" anchor="ctr"/>
          <a:lstStyle/>
          <a:p>
            <a:pPr algn="ctr"/>
            <a:endParaRPr lang="en-US">
              <a:latin typeface="Calibri" pitchFamily="34" charset="0"/>
            </a:endParaRPr>
          </a:p>
        </p:txBody>
      </p:sp>
      <p:sp>
        <p:nvSpPr>
          <p:cNvPr id="1035" name="Rectangle 45"/>
          <p:cNvSpPr>
            <a:spLocks noChangeArrowheads="1"/>
          </p:cNvSpPr>
          <p:nvPr>
            <p:custDataLst>
              <p:tags r:id="rId5"/>
            </p:custDataLst>
          </p:nvPr>
        </p:nvSpPr>
        <p:spPr bwMode="auto">
          <a:xfrm>
            <a:off x="3733800" y="2457450"/>
            <a:ext cx="203200" cy="152400"/>
          </a:xfrm>
          <a:prstGeom prst="rect">
            <a:avLst/>
          </a:prstGeom>
          <a:solidFill>
            <a:srgbClr val="F4B720"/>
          </a:solidFill>
          <a:ln w="6350">
            <a:solidFill>
              <a:schemeClr val="tx1"/>
            </a:solidFill>
            <a:miter lim="800000"/>
            <a:headEnd/>
            <a:tailEnd/>
          </a:ln>
        </p:spPr>
        <p:txBody>
          <a:bodyPr wrap="none" anchor="ctr"/>
          <a:lstStyle/>
          <a:p>
            <a:pPr algn="ctr"/>
            <a:endParaRPr lang="en-US">
              <a:latin typeface="Calibri" pitchFamily="34" charset="0"/>
            </a:endParaRPr>
          </a:p>
        </p:txBody>
      </p:sp>
      <p:sp>
        <p:nvSpPr>
          <p:cNvPr id="1036" name="Rectangle 46"/>
          <p:cNvSpPr>
            <a:spLocks noChangeArrowheads="1"/>
          </p:cNvSpPr>
          <p:nvPr>
            <p:custDataLst>
              <p:tags r:id="rId6"/>
            </p:custDataLst>
          </p:nvPr>
        </p:nvSpPr>
        <p:spPr bwMode="auto">
          <a:xfrm>
            <a:off x="3733800" y="2705100"/>
            <a:ext cx="203200" cy="152400"/>
          </a:xfrm>
          <a:prstGeom prst="rect">
            <a:avLst/>
          </a:prstGeom>
          <a:solidFill>
            <a:srgbClr val="27915F"/>
          </a:solidFill>
          <a:ln w="6350">
            <a:solidFill>
              <a:schemeClr val="tx1"/>
            </a:solidFill>
            <a:miter lim="800000"/>
            <a:headEnd/>
            <a:tailEnd/>
          </a:ln>
        </p:spPr>
        <p:txBody>
          <a:bodyPr wrap="none" anchor="ctr"/>
          <a:lstStyle/>
          <a:p>
            <a:pPr algn="ctr"/>
            <a:endParaRPr lang="en-US">
              <a:latin typeface="Calibri" pitchFamily="34" charset="0"/>
            </a:endParaRPr>
          </a:p>
        </p:txBody>
      </p:sp>
      <p:sp>
        <p:nvSpPr>
          <p:cNvPr id="1037" name="Text Box 47"/>
          <p:cNvSpPr txBox="1">
            <a:spLocks noChangeArrowheads="1"/>
          </p:cNvSpPr>
          <p:nvPr/>
        </p:nvSpPr>
        <p:spPr bwMode="auto">
          <a:xfrm>
            <a:off x="3946525" y="2154238"/>
            <a:ext cx="1128713" cy="246062"/>
          </a:xfrm>
          <a:prstGeom prst="rect">
            <a:avLst/>
          </a:prstGeom>
          <a:noFill/>
          <a:ln w="9525">
            <a:noFill/>
            <a:miter lim="800000"/>
            <a:headEnd/>
            <a:tailEnd/>
          </a:ln>
        </p:spPr>
        <p:txBody>
          <a:bodyPr wrap="none">
            <a:spAutoFit/>
          </a:bodyPr>
          <a:lstStyle/>
          <a:p>
            <a:r>
              <a:rPr lang="en-US" sz="1000"/>
              <a:t>Operational Risk</a:t>
            </a:r>
            <a:endParaRPr lang="en-US" sz="1000" baseline="30000"/>
          </a:p>
        </p:txBody>
      </p:sp>
      <p:sp>
        <p:nvSpPr>
          <p:cNvPr id="1038" name="Text Box 48"/>
          <p:cNvSpPr txBox="1">
            <a:spLocks noChangeArrowheads="1"/>
          </p:cNvSpPr>
          <p:nvPr/>
        </p:nvSpPr>
        <p:spPr bwMode="auto">
          <a:xfrm>
            <a:off x="3946525" y="2397125"/>
            <a:ext cx="854075" cy="244475"/>
          </a:xfrm>
          <a:prstGeom prst="rect">
            <a:avLst/>
          </a:prstGeom>
          <a:noFill/>
          <a:ln w="9525">
            <a:noFill/>
            <a:miter lim="800000"/>
            <a:headEnd/>
            <a:tailEnd/>
          </a:ln>
        </p:spPr>
        <p:txBody>
          <a:bodyPr wrap="none">
            <a:spAutoFit/>
          </a:bodyPr>
          <a:lstStyle/>
          <a:p>
            <a:r>
              <a:rPr lang="en-US" sz="1000"/>
              <a:t>Market Risk</a:t>
            </a:r>
          </a:p>
        </p:txBody>
      </p:sp>
      <p:sp>
        <p:nvSpPr>
          <p:cNvPr id="1039" name="Text Box 49"/>
          <p:cNvSpPr txBox="1">
            <a:spLocks noChangeArrowheads="1"/>
          </p:cNvSpPr>
          <p:nvPr/>
        </p:nvSpPr>
        <p:spPr bwMode="auto">
          <a:xfrm>
            <a:off x="3946525" y="2651125"/>
            <a:ext cx="804863" cy="244475"/>
          </a:xfrm>
          <a:prstGeom prst="rect">
            <a:avLst/>
          </a:prstGeom>
          <a:noFill/>
          <a:ln w="9525">
            <a:noFill/>
            <a:miter lim="800000"/>
            <a:headEnd/>
            <a:tailEnd/>
          </a:ln>
        </p:spPr>
        <p:txBody>
          <a:bodyPr wrap="none">
            <a:spAutoFit/>
          </a:bodyPr>
          <a:lstStyle/>
          <a:p>
            <a:r>
              <a:rPr lang="en-US" sz="1000"/>
              <a:t>Credit Risk</a:t>
            </a:r>
          </a:p>
        </p:txBody>
      </p:sp>
      <p:sp>
        <p:nvSpPr>
          <p:cNvPr id="34" name="AutoShape 15"/>
          <p:cNvSpPr>
            <a:spLocks/>
          </p:cNvSpPr>
          <p:nvPr/>
        </p:nvSpPr>
        <p:spPr bwMode="auto">
          <a:xfrm>
            <a:off x="2895600" y="1905000"/>
            <a:ext cx="304800" cy="3808413"/>
          </a:xfrm>
          <a:prstGeom prst="rightBrace">
            <a:avLst>
              <a:gd name="adj1" fmla="val 94626"/>
              <a:gd name="adj2" fmla="val 69106"/>
            </a:avLst>
          </a:prstGeom>
          <a:noFill/>
          <a:ln w="9525">
            <a:solidFill>
              <a:srgbClr val="808080"/>
            </a:solidFill>
            <a:round/>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35" name="Line 16"/>
          <p:cNvSpPr>
            <a:spLocks noChangeShapeType="1"/>
          </p:cNvSpPr>
          <p:nvPr/>
        </p:nvSpPr>
        <p:spPr bwMode="auto">
          <a:xfrm>
            <a:off x="3305175" y="4533900"/>
            <a:ext cx="457200" cy="1588"/>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9" name="Rectangle 21"/>
          <p:cNvSpPr>
            <a:spLocks noChangeArrowheads="1"/>
          </p:cNvSpPr>
          <p:nvPr>
            <p:custDataLst>
              <p:tags r:id="rId7"/>
            </p:custDataLst>
          </p:nvPr>
        </p:nvSpPr>
        <p:spPr bwMode="auto">
          <a:xfrm>
            <a:off x="5562600" y="4191000"/>
            <a:ext cx="3048000" cy="1524000"/>
          </a:xfrm>
          <a:prstGeom prst="rect">
            <a:avLst/>
          </a:prstGeom>
          <a:solidFill>
            <a:srgbClr val="CCCCFF"/>
          </a:solidFill>
          <a:ln w="38100">
            <a:solidFill>
              <a:srgbClr val="808080"/>
            </a:solidFill>
            <a:miter lim="800000"/>
            <a:headEnd/>
            <a:tailEnd/>
          </a:ln>
        </p:spPr>
        <p:txBody>
          <a:bodyPr wrap="none" anchor="ctr"/>
          <a:lstStyle/>
          <a:p>
            <a:pPr fontAlgn="auto">
              <a:lnSpc>
                <a:spcPct val="130000"/>
              </a:lnSpc>
              <a:spcBef>
                <a:spcPts val="0"/>
              </a:spcBef>
              <a:spcAft>
                <a:spcPts val="0"/>
              </a:spcAft>
              <a:defRPr/>
            </a:pPr>
            <a:r>
              <a:rPr lang="en-US" sz="1200" kern="0" dirty="0">
                <a:solidFill>
                  <a:sysClr val="windowText" lastClr="000000"/>
                </a:solidFill>
                <a:cs typeface="+mn-cs"/>
              </a:rPr>
              <a:t> </a:t>
            </a:r>
          </a:p>
          <a:p>
            <a:pPr fontAlgn="auto">
              <a:lnSpc>
                <a:spcPct val="130000"/>
              </a:lnSpc>
              <a:spcBef>
                <a:spcPts val="0"/>
              </a:spcBef>
              <a:spcAft>
                <a:spcPts val="0"/>
              </a:spcAft>
              <a:defRPr/>
            </a:pPr>
            <a:r>
              <a:rPr lang="en-US" sz="1200" kern="0" dirty="0">
                <a:solidFill>
                  <a:sysClr val="windowText" lastClr="000000"/>
                </a:solidFill>
                <a:cs typeface="+mn-cs"/>
              </a:rPr>
              <a:t>       Market Risk</a:t>
            </a:r>
            <a:br>
              <a:rPr lang="en-US" sz="1200" kern="0" dirty="0">
                <a:solidFill>
                  <a:sysClr val="windowText" lastClr="000000"/>
                </a:solidFill>
                <a:cs typeface="+mn-cs"/>
              </a:rPr>
            </a:br>
            <a:endParaRPr lang="en-US" sz="400" kern="0" dirty="0">
              <a:solidFill>
                <a:sysClr val="windowText" lastClr="000000"/>
              </a:solidFill>
              <a:cs typeface="+mn-cs"/>
            </a:endParaRPr>
          </a:p>
          <a:p>
            <a:pPr fontAlgn="auto">
              <a:lnSpc>
                <a:spcPct val="130000"/>
              </a:lnSpc>
              <a:spcBef>
                <a:spcPts val="0"/>
              </a:spcBef>
              <a:spcAft>
                <a:spcPts val="0"/>
              </a:spcAft>
              <a:defRPr/>
            </a:pPr>
            <a:r>
              <a:rPr lang="en-US" sz="1200" kern="0" dirty="0">
                <a:solidFill>
                  <a:sysClr val="windowText" lastClr="000000"/>
                </a:solidFill>
                <a:cs typeface="+mn-cs"/>
              </a:rPr>
              <a:t>  +   Credit Risk</a:t>
            </a:r>
          </a:p>
          <a:p>
            <a:pPr fontAlgn="auto">
              <a:lnSpc>
                <a:spcPct val="130000"/>
              </a:lnSpc>
              <a:spcBef>
                <a:spcPts val="0"/>
              </a:spcBef>
              <a:spcAft>
                <a:spcPts val="0"/>
              </a:spcAft>
              <a:defRPr/>
            </a:pPr>
            <a:endParaRPr lang="en-US" sz="400" kern="0" dirty="0">
              <a:solidFill>
                <a:sysClr val="windowText" lastClr="000000"/>
              </a:solidFill>
              <a:cs typeface="+mn-cs"/>
            </a:endParaRPr>
          </a:p>
          <a:p>
            <a:pPr fontAlgn="auto">
              <a:lnSpc>
                <a:spcPct val="130000"/>
              </a:lnSpc>
              <a:spcBef>
                <a:spcPts val="0"/>
              </a:spcBef>
              <a:spcAft>
                <a:spcPts val="0"/>
              </a:spcAft>
              <a:defRPr/>
            </a:pPr>
            <a:r>
              <a:rPr lang="en-US" sz="1200" kern="0" dirty="0">
                <a:solidFill>
                  <a:sysClr val="windowText" lastClr="000000"/>
                </a:solidFill>
                <a:cs typeface="+mn-cs"/>
              </a:rPr>
              <a:t>  +   </a:t>
            </a:r>
            <a:r>
              <a:rPr lang="en-US" sz="1200" kern="0" dirty="0">
                <a:solidFill>
                  <a:srgbClr val="808080"/>
                </a:solidFill>
                <a:cs typeface="+mn-cs"/>
              </a:rPr>
              <a:t>Operational Risk </a:t>
            </a:r>
            <a:r>
              <a:rPr lang="en-US" sz="1200" kern="0" baseline="30000" dirty="0">
                <a:solidFill>
                  <a:sysClr val="windowText" lastClr="000000"/>
                </a:solidFill>
                <a:cs typeface="+mn-cs"/>
              </a:rPr>
              <a:t>(2)</a:t>
            </a:r>
            <a:r>
              <a:rPr lang="en-US" sz="1200" kern="0" dirty="0">
                <a:solidFill>
                  <a:sysClr val="windowText" lastClr="000000"/>
                </a:solidFill>
                <a:cs typeface="+mn-cs"/>
              </a:rPr>
              <a:t> </a:t>
            </a:r>
          </a:p>
          <a:p>
            <a:pPr fontAlgn="auto">
              <a:lnSpc>
                <a:spcPct val="130000"/>
              </a:lnSpc>
              <a:spcBef>
                <a:spcPts val="0"/>
              </a:spcBef>
              <a:spcAft>
                <a:spcPts val="0"/>
              </a:spcAft>
              <a:defRPr/>
            </a:pPr>
            <a:r>
              <a:rPr lang="en-US" sz="1200" kern="0" dirty="0">
                <a:solidFill>
                  <a:sysClr val="windowText" lastClr="000000"/>
                </a:solidFill>
                <a:cs typeface="+mn-cs"/>
              </a:rPr>
              <a:t>  =   Total </a:t>
            </a:r>
            <a:r>
              <a:rPr lang="en-US" sz="1200" b="1" kern="0" dirty="0">
                <a:solidFill>
                  <a:sysClr val="windowText" lastClr="000000"/>
                </a:solidFill>
                <a:cs typeface="+mn-cs"/>
              </a:rPr>
              <a:t>R</a:t>
            </a:r>
            <a:r>
              <a:rPr lang="en-US" sz="1200" kern="0" dirty="0">
                <a:solidFill>
                  <a:sysClr val="windowText" lastClr="000000"/>
                </a:solidFill>
                <a:cs typeface="+mn-cs"/>
              </a:rPr>
              <a:t>isk-</a:t>
            </a:r>
            <a:r>
              <a:rPr lang="en-US" sz="1200" b="1" kern="0" dirty="0">
                <a:solidFill>
                  <a:sysClr val="windowText" lastClr="000000"/>
                </a:solidFill>
                <a:cs typeface="+mn-cs"/>
              </a:rPr>
              <a:t>W</a:t>
            </a:r>
            <a:r>
              <a:rPr lang="en-US" sz="1200" kern="0" dirty="0">
                <a:solidFill>
                  <a:sysClr val="windowText" lastClr="000000"/>
                </a:solidFill>
                <a:cs typeface="+mn-cs"/>
              </a:rPr>
              <a:t>eighted </a:t>
            </a:r>
            <a:r>
              <a:rPr lang="en-US" sz="1200" b="1" kern="0" dirty="0">
                <a:solidFill>
                  <a:sysClr val="windowText" lastClr="000000"/>
                </a:solidFill>
                <a:cs typeface="+mn-cs"/>
              </a:rPr>
              <a:t>A</a:t>
            </a:r>
            <a:r>
              <a:rPr lang="en-US" sz="1200" kern="0" dirty="0">
                <a:solidFill>
                  <a:sysClr val="windowText" lastClr="000000"/>
                </a:solidFill>
                <a:cs typeface="+mn-cs"/>
              </a:rPr>
              <a:t>ssets (</a:t>
            </a:r>
            <a:r>
              <a:rPr lang="en-US" sz="1200" b="1" kern="0" dirty="0">
                <a:solidFill>
                  <a:sysClr val="windowText" lastClr="000000"/>
                </a:solidFill>
                <a:cs typeface="+mn-cs"/>
              </a:rPr>
              <a:t>RWA</a:t>
            </a:r>
            <a:r>
              <a:rPr lang="en-US" sz="1200" kern="0" dirty="0">
                <a:solidFill>
                  <a:sysClr val="windowText" lastClr="000000"/>
                </a:solidFill>
                <a:cs typeface="+mn-cs"/>
              </a:rPr>
              <a:t>)</a:t>
            </a:r>
          </a:p>
        </p:txBody>
      </p:sp>
      <p:sp>
        <p:nvSpPr>
          <p:cNvPr id="1043" name="Text Box 22"/>
          <p:cNvSpPr txBox="1">
            <a:spLocks noChangeArrowheads="1"/>
          </p:cNvSpPr>
          <p:nvPr/>
        </p:nvSpPr>
        <p:spPr bwMode="auto">
          <a:xfrm>
            <a:off x="5867400" y="4191000"/>
            <a:ext cx="2438400" cy="274638"/>
          </a:xfrm>
          <a:prstGeom prst="rect">
            <a:avLst/>
          </a:prstGeom>
          <a:noFill/>
          <a:ln w="9525">
            <a:noFill/>
            <a:miter lim="800000"/>
            <a:headEnd/>
            <a:tailEnd/>
          </a:ln>
        </p:spPr>
        <p:txBody>
          <a:bodyPr>
            <a:spAutoFit/>
          </a:bodyPr>
          <a:lstStyle/>
          <a:p>
            <a:pPr algn="ctr">
              <a:spcBef>
                <a:spcPct val="50000"/>
              </a:spcBef>
            </a:pPr>
            <a:r>
              <a:rPr lang="en-US" sz="1200" b="1" u="sng"/>
              <a:t>RWA</a:t>
            </a:r>
          </a:p>
        </p:txBody>
      </p:sp>
      <p:sp>
        <p:nvSpPr>
          <p:cNvPr id="41" name="Line 24"/>
          <p:cNvSpPr>
            <a:spLocks noChangeShapeType="1"/>
          </p:cNvSpPr>
          <p:nvPr/>
        </p:nvSpPr>
        <p:spPr bwMode="auto">
          <a:xfrm>
            <a:off x="5715000" y="5410200"/>
            <a:ext cx="2438400"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Initial Capital Accord (Basel I)</a:t>
            </a:r>
          </a:p>
        </p:txBody>
      </p:sp>
      <p:sp>
        <p:nvSpPr>
          <p:cNvPr id="3075" name="Rectangle 3"/>
          <p:cNvSpPr>
            <a:spLocks noGrp="1" noChangeArrowheads="1"/>
          </p:cNvSpPr>
          <p:nvPr>
            <p:ph type="body" idx="1"/>
          </p:nvPr>
        </p:nvSpPr>
        <p:spPr/>
        <p:txBody>
          <a:bodyPr/>
          <a:lstStyle/>
          <a:p>
            <a:pPr eaLnBrk="1" hangingPunct="1"/>
            <a:r>
              <a:rPr lang="en-US" sz="2800" dirty="0" smtClean="0"/>
              <a:t>Initial Capital Accord approved and issued in 1988, with four basic goals in mind.</a:t>
            </a:r>
          </a:p>
          <a:p>
            <a:pPr lvl="1" eaLnBrk="1" hangingPunct="1"/>
            <a:r>
              <a:rPr lang="en-US" sz="2400" dirty="0" smtClean="0"/>
              <a:t>To set an international standard – “level playing field” – for all “large, internationally active” banks</a:t>
            </a:r>
          </a:p>
          <a:p>
            <a:pPr lvl="1" eaLnBrk="1" hangingPunct="1"/>
            <a:r>
              <a:rPr lang="en-US" sz="2400" dirty="0" smtClean="0"/>
              <a:t>To risk weight bank assets by credit risk (“the risk of counterparty failure”)</a:t>
            </a:r>
          </a:p>
          <a:p>
            <a:pPr lvl="1" eaLnBrk="1" hangingPunct="1"/>
            <a:r>
              <a:rPr lang="en-US" sz="2400" dirty="0" smtClean="0"/>
              <a:t>To capture the credit risk of off-balance sheet items</a:t>
            </a:r>
          </a:p>
          <a:p>
            <a:pPr lvl="1" eaLnBrk="1" hangingPunct="1"/>
            <a:r>
              <a:rPr lang="en-US" sz="2400" dirty="0" smtClean="0"/>
              <a:t>To emphasize “core” capital components over “supplementary” capital components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33400" y="228600"/>
            <a:ext cx="7772400" cy="1143000"/>
          </a:xfrm>
        </p:spPr>
        <p:txBody>
          <a:bodyPr/>
          <a:lstStyle/>
          <a:p>
            <a:r>
              <a:rPr lang="en-US" smtClean="0"/>
              <a:t>What is the BIS?</a:t>
            </a:r>
          </a:p>
        </p:txBody>
      </p:sp>
      <p:sp>
        <p:nvSpPr>
          <p:cNvPr id="3075" name="Content Placeholder 2"/>
          <p:cNvSpPr>
            <a:spLocks noGrp="1"/>
          </p:cNvSpPr>
          <p:nvPr>
            <p:ph idx="1"/>
          </p:nvPr>
        </p:nvSpPr>
        <p:spPr>
          <a:xfrm>
            <a:off x="685800" y="1295400"/>
            <a:ext cx="7772400" cy="4419600"/>
          </a:xfrm>
        </p:spPr>
        <p:txBody>
          <a:bodyPr/>
          <a:lstStyle/>
          <a:p>
            <a:r>
              <a:rPr lang="en-US" sz="2000" dirty="0" smtClean="0"/>
              <a:t>The Bank for International Settlements (BIS) is an intergovernmental organization of central banks which "fosters international monetary and financial cooperation and serves as a bank for central banks</a:t>
            </a:r>
          </a:p>
          <a:p>
            <a:r>
              <a:rPr lang="en-US" sz="2000" dirty="0" smtClean="0"/>
              <a:t>Its not accountable to any national government. </a:t>
            </a:r>
          </a:p>
          <a:p>
            <a:r>
              <a:rPr lang="en-US" sz="2000" dirty="0" smtClean="0"/>
              <a:t>The BIS carries out its work through subcommittees, the secretariats it hosts, and through its annual General Meeting of all members. </a:t>
            </a:r>
          </a:p>
          <a:p>
            <a:r>
              <a:rPr lang="en-US" sz="2000" dirty="0" smtClean="0"/>
              <a:t>It also provides banking services, but only to central banks, or to international organizations like itself. </a:t>
            </a:r>
          </a:p>
          <a:p>
            <a:r>
              <a:rPr lang="en-US" sz="2000" dirty="0" smtClean="0"/>
              <a:t>Based in Basel, Switzerland, the BIS was established by the Hague agreements of 1930. </a:t>
            </a:r>
          </a:p>
          <a:p>
            <a:r>
              <a:rPr lang="en-US" sz="2000" dirty="0" smtClean="0"/>
              <a:t>Among other things, it regulates capital adequacy and encourages reserve transparency</a:t>
            </a:r>
          </a:p>
          <a:p>
            <a:r>
              <a:rPr lang="en-US" sz="2000" dirty="0" smtClean="0"/>
              <a:t>It was originally intended to facilitate reparation payments imposed on Germany by the Treaty of Versailles after the First World War</a:t>
            </a:r>
          </a:p>
          <a:p>
            <a:endParaRPr lang="en-US" sz="2000" dirty="0" smtClean="0"/>
          </a:p>
          <a:p>
            <a:endParaRPr lang="en-US" sz="2000" dirty="0" smtClean="0"/>
          </a:p>
        </p:txBody>
      </p:sp>
      <p:sp>
        <p:nvSpPr>
          <p:cNvPr id="3076" name="Rectangle 3"/>
          <p:cNvSpPr>
            <a:spLocks noChangeArrowheads="1"/>
          </p:cNvSpPr>
          <p:nvPr/>
        </p:nvSpPr>
        <p:spPr bwMode="auto">
          <a:xfrm>
            <a:off x="1447800" y="6324600"/>
            <a:ext cx="4572000" cy="261938"/>
          </a:xfrm>
          <a:prstGeom prst="rect">
            <a:avLst/>
          </a:prstGeom>
          <a:noFill/>
          <a:ln w="9525">
            <a:noFill/>
            <a:miter lim="800000"/>
            <a:headEnd/>
            <a:tailEnd/>
          </a:ln>
        </p:spPr>
        <p:txBody>
          <a:bodyPr>
            <a:spAutoFit/>
          </a:bodyPr>
          <a:lstStyle/>
          <a:p>
            <a:r>
              <a:rPr lang="en-US" sz="1100" dirty="0"/>
              <a:t>http://en.wikipedia.org/wiki/Bank_for_International_Settlements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Initial Capital Accord</a:t>
            </a:r>
          </a:p>
        </p:txBody>
      </p:sp>
      <p:sp>
        <p:nvSpPr>
          <p:cNvPr id="4099" name="Text Box 3"/>
          <p:cNvSpPr txBox="1">
            <a:spLocks noChangeArrowheads="1"/>
          </p:cNvSpPr>
          <p:nvPr/>
        </p:nvSpPr>
        <p:spPr bwMode="auto">
          <a:xfrm>
            <a:off x="685800" y="1828800"/>
            <a:ext cx="7924800" cy="3540125"/>
          </a:xfrm>
          <a:prstGeom prst="rect">
            <a:avLst/>
          </a:prstGeom>
          <a:noFill/>
          <a:ln w="9525">
            <a:noFill/>
            <a:miter lim="800000"/>
            <a:headEnd/>
            <a:tailEnd/>
          </a:ln>
        </p:spPr>
        <p:txBody>
          <a:bodyPr>
            <a:spAutoFit/>
          </a:bodyPr>
          <a:lstStyle/>
          <a:p>
            <a:pPr>
              <a:spcBef>
                <a:spcPct val="50000"/>
              </a:spcBef>
            </a:pPr>
            <a:r>
              <a:rPr lang="en-US" sz="2800" u="sng"/>
              <a:t>Balance Sheet Items</a:t>
            </a:r>
            <a:r>
              <a:rPr lang="en-US" sz="2800"/>
              <a:t>		</a:t>
            </a:r>
            <a:r>
              <a:rPr lang="en-US" sz="2800" u="sng"/>
              <a:t>Credit Risk Weight</a:t>
            </a:r>
          </a:p>
          <a:p>
            <a:r>
              <a:rPr lang="en-US" sz="2800"/>
              <a:t>Cash					0%</a:t>
            </a:r>
          </a:p>
          <a:p>
            <a:r>
              <a:rPr lang="en-US" sz="2800"/>
              <a:t>Due From Banks			20-100%</a:t>
            </a:r>
          </a:p>
          <a:p>
            <a:r>
              <a:rPr lang="en-US" sz="2800"/>
              <a:t>Investment Securities (debt)	0-100%</a:t>
            </a:r>
          </a:p>
          <a:p>
            <a:r>
              <a:rPr lang="en-US" sz="2800"/>
              <a:t>Residential Real Estate		50%</a:t>
            </a:r>
          </a:p>
          <a:p>
            <a:r>
              <a:rPr lang="en-US" sz="2800"/>
              <a:t>Commercial Loans			100%</a:t>
            </a:r>
          </a:p>
          <a:p>
            <a:r>
              <a:rPr lang="en-US" sz="2800"/>
              <a:t>All Other Assets			100%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p:txBody>
          <a:bodyPr/>
          <a:lstStyle/>
          <a:p>
            <a:pPr eaLnBrk="1" hangingPunct="1"/>
            <a:r>
              <a:rPr lang="en-US" sz="2400" smtClean="0"/>
              <a:t>Tier II Capital Components … </a:t>
            </a:r>
          </a:p>
          <a:p>
            <a:pPr lvl="1" eaLnBrk="1" hangingPunct="1"/>
            <a:r>
              <a:rPr lang="en-US" sz="2000" smtClean="0"/>
              <a:t>General loan loss reserves</a:t>
            </a:r>
          </a:p>
          <a:p>
            <a:pPr lvl="1" eaLnBrk="1" hangingPunct="1"/>
            <a:r>
              <a:rPr lang="en-US" sz="2000" smtClean="0"/>
              <a:t>Revaluation reserves (general)</a:t>
            </a:r>
          </a:p>
          <a:p>
            <a:pPr lvl="1" eaLnBrk="1" hangingPunct="1"/>
            <a:r>
              <a:rPr lang="en-US" sz="2000" smtClean="0"/>
              <a:t>Revaluation reserves (long-term, available-for-sale securities)</a:t>
            </a:r>
          </a:p>
          <a:p>
            <a:pPr lvl="1" eaLnBrk="1" hangingPunct="1"/>
            <a:r>
              <a:rPr lang="en-US" sz="2000" smtClean="0"/>
              <a:t>Hybrid capital (including perpetual preferred stock)</a:t>
            </a:r>
          </a:p>
          <a:p>
            <a:pPr lvl="1" eaLnBrk="1" hangingPunct="1"/>
            <a:r>
              <a:rPr lang="en-US" sz="2000" smtClean="0"/>
              <a:t>Subordinated Debt</a:t>
            </a:r>
          </a:p>
          <a:p>
            <a:pPr eaLnBrk="1" hangingPunct="1"/>
            <a:r>
              <a:rPr lang="en-US" sz="2400" smtClean="0"/>
              <a:t>Restrictions</a:t>
            </a:r>
          </a:p>
          <a:p>
            <a:pPr lvl="1" eaLnBrk="1" hangingPunct="1"/>
            <a:r>
              <a:rPr lang="en-US" sz="2000" smtClean="0"/>
              <a:t>Total of Tier II can not exceed the amount of Tier I</a:t>
            </a:r>
          </a:p>
          <a:p>
            <a:pPr lvl="1" eaLnBrk="1" hangingPunct="1"/>
            <a:r>
              <a:rPr lang="en-US" sz="2000" smtClean="0"/>
              <a:t>Total of loan loss reserves limited to 1.25% of risk assets – </a:t>
            </a:r>
          </a:p>
          <a:p>
            <a:pPr lvl="1" eaLnBrk="1" hangingPunct="1"/>
            <a:r>
              <a:rPr lang="en-US" sz="2000" smtClean="0"/>
              <a:t>Total of subordinated debt can not exceed 50% of Tier</a:t>
            </a:r>
            <a:endParaRPr lang="en-US" sz="1800" smtClean="0"/>
          </a:p>
          <a:p>
            <a:pPr eaLnBrk="1" hangingPunct="1"/>
            <a:endParaRPr lang="en-US" sz="2800" smtClean="0"/>
          </a:p>
        </p:txBody>
      </p:sp>
      <p:sp>
        <p:nvSpPr>
          <p:cNvPr id="9219" name="Rectangle 3"/>
          <p:cNvSpPr>
            <a:spLocks noGrp="1" noChangeArrowheads="1"/>
          </p:cNvSpPr>
          <p:nvPr>
            <p:ph type="title"/>
          </p:nvPr>
        </p:nvSpPr>
        <p:spPr/>
        <p:txBody>
          <a:bodyPr/>
          <a:lstStyle/>
          <a:p>
            <a:pPr eaLnBrk="1" hangingPunct="1"/>
            <a:r>
              <a:rPr lang="en-US" smtClean="0"/>
              <a:t>Initial Capital Accord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Initial Capital Accord (1988)</a:t>
            </a:r>
          </a:p>
        </p:txBody>
      </p:sp>
      <p:sp>
        <p:nvSpPr>
          <p:cNvPr id="10243" name="Text Box 3"/>
          <p:cNvSpPr txBox="1">
            <a:spLocks noChangeArrowheads="1"/>
          </p:cNvSpPr>
          <p:nvPr/>
        </p:nvSpPr>
        <p:spPr bwMode="auto">
          <a:xfrm>
            <a:off x="1143000" y="2209800"/>
            <a:ext cx="6324600" cy="2590800"/>
          </a:xfrm>
          <a:prstGeom prst="rect">
            <a:avLst/>
          </a:prstGeom>
          <a:noFill/>
          <a:ln w="9525">
            <a:noFill/>
            <a:miter lim="800000"/>
            <a:headEnd/>
            <a:tailEnd/>
          </a:ln>
        </p:spPr>
        <p:txBody>
          <a:bodyPr>
            <a:spAutoFit/>
          </a:bodyPr>
          <a:lstStyle/>
          <a:p>
            <a:pPr algn="ctr">
              <a:spcBef>
                <a:spcPct val="50000"/>
              </a:spcBef>
            </a:pPr>
            <a:r>
              <a:rPr lang="en-US" sz="3200" dirty="0"/>
              <a:t>Total Capital</a:t>
            </a:r>
          </a:p>
          <a:p>
            <a:pPr algn="ctr">
              <a:spcBef>
                <a:spcPct val="50000"/>
              </a:spcBef>
            </a:pPr>
            <a:r>
              <a:rPr lang="en-US" dirty="0"/>
              <a:t>------------------------------------------------------  =</a:t>
            </a:r>
          </a:p>
          <a:p>
            <a:pPr algn="ctr">
              <a:spcBef>
                <a:spcPct val="50000"/>
              </a:spcBef>
            </a:pPr>
            <a:r>
              <a:rPr lang="en-US" sz="3200" dirty="0"/>
              <a:t>Credit risk weighted assets</a:t>
            </a:r>
          </a:p>
          <a:p>
            <a:pPr algn="ctr">
              <a:spcBef>
                <a:spcPct val="50000"/>
              </a:spcBef>
            </a:pPr>
            <a:endParaRPr lang="en-US" sz="3200" dirty="0"/>
          </a:p>
        </p:txBody>
      </p:sp>
      <p:sp>
        <p:nvSpPr>
          <p:cNvPr id="10244" name="Text Box 4"/>
          <p:cNvSpPr txBox="1">
            <a:spLocks noChangeArrowheads="1"/>
          </p:cNvSpPr>
          <p:nvPr/>
        </p:nvSpPr>
        <p:spPr bwMode="auto">
          <a:xfrm>
            <a:off x="7467600" y="2362200"/>
            <a:ext cx="1295400" cy="1552575"/>
          </a:xfrm>
          <a:prstGeom prst="rect">
            <a:avLst/>
          </a:prstGeom>
          <a:noFill/>
          <a:ln w="9525">
            <a:noFill/>
            <a:miter lim="800000"/>
            <a:headEnd/>
            <a:tailEnd/>
          </a:ln>
        </p:spPr>
        <p:txBody>
          <a:bodyPr>
            <a:spAutoFit/>
          </a:bodyPr>
          <a:lstStyle/>
          <a:p>
            <a:pPr algn="ctr">
              <a:spcBef>
                <a:spcPct val="50000"/>
              </a:spcBef>
            </a:pPr>
            <a:r>
              <a:rPr lang="en-US"/>
              <a:t>Bank’s Capital Ratio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Initial Capital Accord</a:t>
            </a:r>
            <a:br>
              <a:rPr lang="en-US" smtClean="0"/>
            </a:br>
            <a:r>
              <a:rPr lang="en-US" smtClean="0"/>
              <a:t>Impact</a:t>
            </a:r>
          </a:p>
        </p:txBody>
      </p:sp>
      <p:sp>
        <p:nvSpPr>
          <p:cNvPr id="11267" name="Rectangle 3"/>
          <p:cNvSpPr>
            <a:spLocks noGrp="1" noChangeArrowheads="1"/>
          </p:cNvSpPr>
          <p:nvPr>
            <p:ph type="body" idx="1"/>
          </p:nvPr>
        </p:nvSpPr>
        <p:spPr/>
        <p:txBody>
          <a:bodyPr/>
          <a:lstStyle/>
          <a:p>
            <a:pPr eaLnBrk="1" hangingPunct="1"/>
            <a:r>
              <a:rPr lang="en-US" dirty="0" smtClean="0"/>
              <a:t>Most banks raised their capital levels.</a:t>
            </a:r>
          </a:p>
          <a:p>
            <a:pPr lvl="1" eaLnBrk="1" hangingPunct="1"/>
            <a:r>
              <a:rPr lang="en-US" dirty="0" smtClean="0"/>
              <a:t>Estimates are that most banks maintain a capital ratio in excess of 10% and a Tier I capital ratio in excess of 6%.</a:t>
            </a:r>
          </a:p>
          <a:p>
            <a:pPr eaLnBrk="1" hangingPunct="1"/>
            <a:r>
              <a:rPr lang="en-US" dirty="0" smtClean="0"/>
              <a:t>The largest, internationally active banks calculate their capital in a similar manner, which facilitates comparisons for market participants.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Market Risk Amendment (1996)</a:t>
            </a:r>
          </a:p>
        </p:txBody>
      </p:sp>
      <p:sp>
        <p:nvSpPr>
          <p:cNvPr id="12291" name="Rectangle 3"/>
          <p:cNvSpPr>
            <a:spLocks noGrp="1" noChangeArrowheads="1"/>
          </p:cNvSpPr>
          <p:nvPr>
            <p:ph type="body" idx="1"/>
          </p:nvPr>
        </p:nvSpPr>
        <p:spPr/>
        <p:txBody>
          <a:bodyPr/>
          <a:lstStyle/>
          <a:p>
            <a:pPr eaLnBrk="1" hangingPunct="1">
              <a:lnSpc>
                <a:spcPct val="90000"/>
              </a:lnSpc>
            </a:pPr>
            <a:r>
              <a:rPr lang="en-US" sz="2800" smtClean="0"/>
              <a:t>Market risk is defined as the risk of losses in on and off-balance sheet positions arising from movements in market prices.  The risks subject to this requirement are …</a:t>
            </a:r>
          </a:p>
          <a:p>
            <a:pPr lvl="1" eaLnBrk="1" hangingPunct="1">
              <a:lnSpc>
                <a:spcPct val="90000"/>
              </a:lnSpc>
            </a:pPr>
            <a:r>
              <a:rPr lang="en-US" smtClean="0"/>
              <a:t>Foreign exchange risk</a:t>
            </a:r>
          </a:p>
          <a:p>
            <a:pPr lvl="1" eaLnBrk="1" hangingPunct="1">
              <a:lnSpc>
                <a:spcPct val="90000"/>
              </a:lnSpc>
            </a:pPr>
            <a:r>
              <a:rPr lang="en-US" smtClean="0"/>
              <a:t>Commodities risk</a:t>
            </a:r>
          </a:p>
          <a:p>
            <a:pPr lvl="1" eaLnBrk="1" hangingPunct="1">
              <a:lnSpc>
                <a:spcPct val="90000"/>
              </a:lnSpc>
            </a:pPr>
            <a:r>
              <a:rPr lang="en-US" smtClean="0"/>
              <a:t>Interest rate risk*</a:t>
            </a:r>
          </a:p>
          <a:p>
            <a:pPr lvl="1" eaLnBrk="1" hangingPunct="1">
              <a:lnSpc>
                <a:spcPct val="90000"/>
              </a:lnSpc>
            </a:pPr>
            <a:r>
              <a:rPr lang="en-US" smtClean="0"/>
              <a:t>Equity (as an asset) risk*</a:t>
            </a:r>
          </a:p>
          <a:p>
            <a:pPr lvl="1" eaLnBrk="1" hangingPunct="1">
              <a:lnSpc>
                <a:spcPct val="90000"/>
              </a:lnSpc>
            </a:pPr>
            <a:r>
              <a:rPr lang="en-US" smtClean="0"/>
              <a:t>Options risk</a:t>
            </a:r>
          </a:p>
          <a:p>
            <a:pPr lvl="1" eaLnBrk="1" hangingPunct="1">
              <a:lnSpc>
                <a:spcPct val="90000"/>
              </a:lnSpc>
              <a:buFontTx/>
              <a:buNone/>
            </a:pPr>
            <a:r>
              <a:rPr lang="en-US" sz="2000" i="1" smtClean="0"/>
              <a:t>                                                            *denotes trading portfolio only</a:t>
            </a:r>
          </a:p>
          <a:p>
            <a:pPr lvl="1" eaLnBrk="1" hangingPunct="1">
              <a:lnSpc>
                <a:spcPct val="90000"/>
              </a:lnSpc>
            </a:pPr>
            <a:endParaRPr lang="en-US" sz="2000" i="1"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Market Risk Amendment (1996)</a:t>
            </a:r>
          </a:p>
        </p:txBody>
      </p:sp>
      <p:sp>
        <p:nvSpPr>
          <p:cNvPr id="13315" name="Rectangle 3"/>
          <p:cNvSpPr>
            <a:spLocks noGrp="1" noChangeArrowheads="1"/>
          </p:cNvSpPr>
          <p:nvPr>
            <p:ph type="body" idx="1"/>
          </p:nvPr>
        </p:nvSpPr>
        <p:spPr>
          <a:xfrm>
            <a:off x="685800" y="1752600"/>
            <a:ext cx="8001000" cy="4343400"/>
          </a:xfrm>
        </p:spPr>
        <p:txBody>
          <a:bodyPr/>
          <a:lstStyle/>
          <a:p>
            <a:pPr eaLnBrk="1" hangingPunct="1">
              <a:lnSpc>
                <a:spcPct val="80000"/>
              </a:lnSpc>
            </a:pPr>
            <a:r>
              <a:rPr lang="en-US" sz="2400" dirty="0" smtClean="0"/>
              <a:t>In measuring market risks, a choice between two broad methodologies will be permitted, subject to approval of banking supervisors.</a:t>
            </a:r>
          </a:p>
          <a:p>
            <a:pPr lvl="1" eaLnBrk="1" hangingPunct="1">
              <a:lnSpc>
                <a:spcPct val="80000"/>
              </a:lnSpc>
            </a:pPr>
            <a:r>
              <a:rPr lang="en-US" sz="2000" dirty="0" smtClean="0"/>
              <a:t>Standardized method</a:t>
            </a:r>
          </a:p>
          <a:p>
            <a:pPr lvl="1" eaLnBrk="1" hangingPunct="1">
              <a:lnSpc>
                <a:spcPct val="80000"/>
              </a:lnSpc>
            </a:pPr>
            <a:r>
              <a:rPr lang="en-US" sz="2000" dirty="0" smtClean="0"/>
              <a:t>Internal models method</a:t>
            </a:r>
          </a:p>
          <a:p>
            <a:pPr eaLnBrk="1" hangingPunct="1">
              <a:lnSpc>
                <a:spcPct val="80000"/>
              </a:lnSpc>
            </a:pPr>
            <a:r>
              <a:rPr lang="en-US" sz="2400" dirty="0" smtClean="0"/>
              <a:t>This marked the first attempt by the Basle Committee to allow banks to use their own models for capital calculations.</a:t>
            </a:r>
          </a:p>
          <a:p>
            <a:pPr eaLnBrk="1" hangingPunct="1">
              <a:lnSpc>
                <a:spcPct val="80000"/>
              </a:lnSpc>
            </a:pPr>
            <a:r>
              <a:rPr lang="en-US" sz="2400" dirty="0" smtClean="0"/>
              <a:t>Standardized method uses a “building block” approach in which “specific risks” and “general market risks” of equity and debt instruments are measured through pre-set ratios. </a:t>
            </a:r>
          </a:p>
          <a:p>
            <a:pPr eaLnBrk="1" hangingPunct="1">
              <a:lnSpc>
                <a:spcPct val="80000"/>
              </a:lnSpc>
            </a:pPr>
            <a:r>
              <a:rPr lang="en-US" sz="2400" dirty="0" smtClean="0"/>
              <a:t>This approach is highly formulaic and straightforward, if highly detailed</a:t>
            </a:r>
          </a:p>
          <a:p>
            <a:pPr eaLnBrk="1" hangingPunct="1">
              <a:lnSpc>
                <a:spcPct val="80000"/>
              </a:lnSpc>
            </a:pPr>
            <a:endParaRPr lang="en-US" sz="24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81000"/>
            <a:ext cx="7772400" cy="1143000"/>
          </a:xfrm>
        </p:spPr>
        <p:txBody>
          <a:bodyPr/>
          <a:lstStyle/>
          <a:p>
            <a:pPr eaLnBrk="1" hangingPunct="1"/>
            <a:r>
              <a:rPr lang="en-US" smtClean="0"/>
              <a:t>Market Risk Amendment (1996)</a:t>
            </a:r>
          </a:p>
        </p:txBody>
      </p:sp>
      <p:sp>
        <p:nvSpPr>
          <p:cNvPr id="14339" name="Rectangle 3"/>
          <p:cNvSpPr>
            <a:spLocks noGrp="1" noChangeArrowheads="1"/>
          </p:cNvSpPr>
          <p:nvPr>
            <p:ph type="body" idx="1"/>
          </p:nvPr>
        </p:nvSpPr>
        <p:spPr>
          <a:xfrm>
            <a:off x="609600" y="1600200"/>
            <a:ext cx="7772400" cy="4114800"/>
          </a:xfrm>
        </p:spPr>
        <p:txBody>
          <a:bodyPr/>
          <a:lstStyle/>
          <a:p>
            <a:pPr eaLnBrk="1" hangingPunct="1">
              <a:lnSpc>
                <a:spcPct val="80000"/>
              </a:lnSpc>
            </a:pPr>
            <a:r>
              <a:rPr lang="en-US" sz="2400" dirty="0" smtClean="0"/>
              <a:t>The internal models method allows banks to use risk measures derived from their own internal risk management models, subject to seven conditions.</a:t>
            </a:r>
          </a:p>
          <a:p>
            <a:pPr lvl="1" eaLnBrk="1" hangingPunct="1">
              <a:lnSpc>
                <a:spcPct val="80000"/>
              </a:lnSpc>
            </a:pPr>
            <a:r>
              <a:rPr lang="en-US" sz="2000" dirty="0" smtClean="0"/>
              <a:t>General criteria concerning adequacy of the risk management system.</a:t>
            </a:r>
          </a:p>
          <a:p>
            <a:pPr lvl="1" eaLnBrk="1" hangingPunct="1">
              <a:lnSpc>
                <a:spcPct val="80000"/>
              </a:lnSpc>
            </a:pPr>
            <a:r>
              <a:rPr lang="en-US" sz="2000" dirty="0" smtClean="0"/>
              <a:t>Qualitative standards for internal oversight of the use of models.</a:t>
            </a:r>
          </a:p>
          <a:p>
            <a:pPr lvl="1" eaLnBrk="1" hangingPunct="1">
              <a:lnSpc>
                <a:spcPct val="80000"/>
              </a:lnSpc>
            </a:pPr>
            <a:r>
              <a:rPr lang="en-US" sz="2000" dirty="0" smtClean="0"/>
              <a:t>Guidelines for specifying an appropriate set of market risk factors (i.e. the market rates and prices that affect the value of a banks’ positions).</a:t>
            </a:r>
          </a:p>
          <a:p>
            <a:pPr lvl="1" eaLnBrk="1" hangingPunct="1">
              <a:lnSpc>
                <a:spcPct val="80000"/>
              </a:lnSpc>
            </a:pPr>
            <a:r>
              <a:rPr lang="en-US" sz="2000" dirty="0" smtClean="0"/>
              <a:t>Quantitative standards setting out the use of common minimum statistical parameters for measuring risk </a:t>
            </a:r>
          </a:p>
          <a:p>
            <a:pPr lvl="1" eaLnBrk="1" hangingPunct="1">
              <a:lnSpc>
                <a:spcPct val="80000"/>
              </a:lnSpc>
            </a:pPr>
            <a:r>
              <a:rPr lang="en-US" sz="2000" dirty="0" smtClean="0"/>
              <a:t>Guidelines for stress testing.</a:t>
            </a:r>
          </a:p>
          <a:p>
            <a:pPr lvl="1" eaLnBrk="1" hangingPunct="1">
              <a:lnSpc>
                <a:spcPct val="80000"/>
              </a:lnSpc>
            </a:pPr>
            <a:r>
              <a:rPr lang="en-US" sz="2000" dirty="0" smtClean="0"/>
              <a:t>Validation procedures for external oversight of the use of internal models (</a:t>
            </a:r>
            <a:r>
              <a:rPr lang="en-US" sz="2000" dirty="0" err="1" smtClean="0"/>
              <a:t>i.e</a:t>
            </a:r>
            <a:r>
              <a:rPr lang="en-US" sz="2000" dirty="0" smtClean="0"/>
              <a:t> external audits).</a:t>
            </a:r>
          </a:p>
          <a:p>
            <a:pPr lvl="1" eaLnBrk="1" hangingPunct="1">
              <a:lnSpc>
                <a:spcPct val="80000"/>
              </a:lnSpc>
            </a:pPr>
            <a:r>
              <a:rPr lang="en-US" sz="2000" dirty="0" smtClean="0"/>
              <a:t>Rules for banks which use a mixture of models and standardized approaches.  Banks may use standardized approaches for certain risk and internal models for others. </a:t>
            </a:r>
          </a:p>
          <a:p>
            <a:pPr eaLnBrk="1" hangingPunct="1">
              <a:lnSpc>
                <a:spcPct val="80000"/>
              </a:lnSpc>
            </a:pPr>
            <a:endParaRPr lang="en-US" sz="2400" dirty="0" smtClean="0"/>
          </a:p>
          <a:p>
            <a:pPr lvl="1" eaLnBrk="1" hangingPunct="1">
              <a:lnSpc>
                <a:spcPct val="80000"/>
              </a:lnSpc>
              <a:buFontTx/>
              <a:buNone/>
            </a:pPr>
            <a:endParaRPr lang="en-US" sz="20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Market Risk Amendment (1996)</a:t>
            </a:r>
            <a:br>
              <a:rPr lang="en-US" smtClean="0"/>
            </a:br>
            <a:r>
              <a:rPr lang="en-US" smtClean="0"/>
              <a:t>Equities Risk</a:t>
            </a:r>
          </a:p>
        </p:txBody>
      </p:sp>
      <p:sp>
        <p:nvSpPr>
          <p:cNvPr id="15363" name="Rectangle 3"/>
          <p:cNvSpPr>
            <a:spLocks noGrp="1" noChangeArrowheads="1"/>
          </p:cNvSpPr>
          <p:nvPr>
            <p:ph type="body" idx="1"/>
          </p:nvPr>
        </p:nvSpPr>
        <p:spPr/>
        <p:txBody>
          <a:bodyPr/>
          <a:lstStyle/>
          <a:p>
            <a:pPr eaLnBrk="1" hangingPunct="1">
              <a:lnSpc>
                <a:spcPct val="80000"/>
              </a:lnSpc>
            </a:pPr>
            <a:r>
              <a:rPr lang="en-US" sz="2000" dirty="0" smtClean="0"/>
              <a:t>Expressed in terms of two separately calculated capital charges for the “specific risk” and “general market risk”</a:t>
            </a:r>
          </a:p>
          <a:p>
            <a:pPr lvl="1" eaLnBrk="1" hangingPunct="1">
              <a:lnSpc>
                <a:spcPct val="80000"/>
              </a:lnSpc>
            </a:pPr>
            <a:r>
              <a:rPr lang="en-US" sz="1600" dirty="0" smtClean="0"/>
              <a:t>“Specific risk” is defined as the bank’s gross equity positions or the sum of all long and all short positions.</a:t>
            </a:r>
          </a:p>
          <a:p>
            <a:pPr lvl="1" eaLnBrk="1" hangingPunct="1">
              <a:lnSpc>
                <a:spcPct val="80000"/>
              </a:lnSpc>
            </a:pPr>
            <a:r>
              <a:rPr lang="en-US" sz="1600" dirty="0" smtClean="0"/>
              <a:t>“General market risk” is the overall net position in an equity market.</a:t>
            </a:r>
          </a:p>
          <a:p>
            <a:pPr eaLnBrk="1" hangingPunct="1">
              <a:lnSpc>
                <a:spcPct val="80000"/>
              </a:lnSpc>
            </a:pPr>
            <a:r>
              <a:rPr lang="en-US" sz="2000" dirty="0" smtClean="0"/>
              <a:t>The capital charge for specific risk is 8% and the capital charge for general market risk is 8%. </a:t>
            </a:r>
          </a:p>
          <a:p>
            <a:pPr eaLnBrk="1" hangingPunct="1">
              <a:lnSpc>
                <a:spcPct val="80000"/>
              </a:lnSpc>
            </a:pPr>
            <a:r>
              <a:rPr lang="en-US" sz="2000" dirty="0" smtClean="0"/>
              <a:t>The minimum capital charge requirement is expressed in terms of two charges, one for “specific risk” and the other to the “general market risk” in the trading portfolio,.</a:t>
            </a:r>
          </a:p>
          <a:p>
            <a:pPr eaLnBrk="1" hangingPunct="1">
              <a:lnSpc>
                <a:spcPct val="80000"/>
              </a:lnSpc>
            </a:pPr>
            <a:endParaRPr lang="en-US" sz="20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Market Risk Amendment (1996)</a:t>
            </a:r>
            <a:br>
              <a:rPr lang="en-US" dirty="0" smtClean="0"/>
            </a:br>
            <a:endParaRPr lang="en-US" dirty="0" smtClean="0"/>
          </a:p>
        </p:txBody>
      </p:sp>
      <p:sp>
        <p:nvSpPr>
          <p:cNvPr id="16387" name="Rectangle 3"/>
          <p:cNvSpPr>
            <a:spLocks noGrp="1" noChangeArrowheads="1"/>
          </p:cNvSpPr>
          <p:nvPr>
            <p:ph type="body" idx="1"/>
          </p:nvPr>
        </p:nvSpPr>
        <p:spPr>
          <a:xfrm>
            <a:off x="685800" y="1295400"/>
            <a:ext cx="7772400" cy="4800600"/>
          </a:xfrm>
        </p:spPr>
        <p:txBody>
          <a:bodyPr/>
          <a:lstStyle/>
          <a:p>
            <a:pPr eaLnBrk="1" hangingPunct="1">
              <a:lnSpc>
                <a:spcPct val="80000"/>
              </a:lnSpc>
            </a:pPr>
            <a:r>
              <a:rPr lang="en-US" sz="2000" dirty="0" smtClean="0"/>
              <a:t>Interest Rate Risk </a:t>
            </a:r>
          </a:p>
          <a:p>
            <a:pPr lvl="1" eaLnBrk="1" hangingPunct="1">
              <a:lnSpc>
                <a:spcPct val="80000"/>
              </a:lnSpc>
            </a:pPr>
            <a:r>
              <a:rPr lang="en-US" sz="2000" dirty="0" smtClean="0"/>
              <a:t>“General market risk” charges designed to capture the risk arising from changes in market interest rates.</a:t>
            </a:r>
          </a:p>
          <a:p>
            <a:pPr lvl="1" eaLnBrk="1" hangingPunct="1">
              <a:lnSpc>
                <a:spcPct val="80000"/>
              </a:lnSpc>
            </a:pPr>
            <a:r>
              <a:rPr lang="en-US" sz="2000" dirty="0" smtClean="0"/>
              <a:t>In either the “maturity” method or the “duration” method, the capital charge is the sum four components:</a:t>
            </a:r>
          </a:p>
          <a:p>
            <a:pPr lvl="2" eaLnBrk="1" hangingPunct="1">
              <a:lnSpc>
                <a:spcPct val="80000"/>
              </a:lnSpc>
            </a:pPr>
            <a:r>
              <a:rPr lang="en-US" sz="1600" dirty="0" smtClean="0"/>
              <a:t>The net long or short position in the trading portfolio,</a:t>
            </a:r>
          </a:p>
          <a:p>
            <a:pPr lvl="2" eaLnBrk="1" hangingPunct="1">
              <a:lnSpc>
                <a:spcPct val="80000"/>
              </a:lnSpc>
            </a:pPr>
            <a:r>
              <a:rPr lang="en-US" sz="1600" dirty="0" smtClean="0"/>
              <a:t>The “vertical allowance”,</a:t>
            </a:r>
          </a:p>
          <a:p>
            <a:pPr lvl="2" eaLnBrk="1" hangingPunct="1">
              <a:lnSpc>
                <a:spcPct val="80000"/>
              </a:lnSpc>
            </a:pPr>
            <a:r>
              <a:rPr lang="en-US" sz="1600" dirty="0" smtClean="0"/>
              <a:t>The “horizontal allowance”, and</a:t>
            </a:r>
          </a:p>
          <a:p>
            <a:pPr lvl="2" eaLnBrk="1" hangingPunct="1">
              <a:lnSpc>
                <a:spcPct val="80000"/>
              </a:lnSpc>
            </a:pPr>
            <a:r>
              <a:rPr lang="en-US" sz="1600" dirty="0" smtClean="0"/>
              <a:t>The net charge for positions in options </a:t>
            </a:r>
          </a:p>
          <a:p>
            <a:pPr lvl="1" eaLnBrk="1" hangingPunct="1">
              <a:lnSpc>
                <a:spcPct val="80000"/>
              </a:lnSpc>
            </a:pPr>
            <a:r>
              <a:rPr lang="en-US" sz="2000" dirty="0" smtClean="0"/>
              <a:t>The market risk charge is the sum of component charges.</a:t>
            </a:r>
          </a:p>
          <a:p>
            <a:pPr lvl="1" eaLnBrk="1" hangingPunct="1">
              <a:lnSpc>
                <a:spcPct val="80000"/>
              </a:lnSpc>
            </a:pPr>
            <a:r>
              <a:rPr lang="en-US" sz="2000" dirty="0" smtClean="0"/>
              <a:t>This is then multiplied by the inverse of the minimum capital ratio to translate to an RWA equivalent amount.  </a:t>
            </a:r>
          </a:p>
          <a:p>
            <a:pPr eaLnBrk="1" hangingPunct="1">
              <a:lnSpc>
                <a:spcPct val="80000"/>
              </a:lnSpc>
            </a:pPr>
            <a:r>
              <a:rPr lang="en-US" sz="2000" dirty="0" smtClean="0"/>
              <a:t>The “specific risk charges” were graduated in 5 categories as follows:</a:t>
            </a:r>
          </a:p>
          <a:p>
            <a:pPr lvl="1" eaLnBrk="1" hangingPunct="1">
              <a:lnSpc>
                <a:spcPct val="80000"/>
              </a:lnSpc>
            </a:pPr>
            <a:r>
              <a:rPr lang="en-US" sz="2000" dirty="0" smtClean="0"/>
              <a:t>Government				0.00%</a:t>
            </a:r>
          </a:p>
          <a:p>
            <a:pPr lvl="1" eaLnBrk="1" hangingPunct="1">
              <a:lnSpc>
                <a:spcPct val="80000"/>
              </a:lnSpc>
            </a:pPr>
            <a:r>
              <a:rPr lang="en-US" sz="2000" dirty="0" smtClean="0"/>
              <a:t>Qualifying #1 (IG by 2 rating agencies)	0.25%</a:t>
            </a:r>
          </a:p>
          <a:p>
            <a:pPr lvl="1" eaLnBrk="1" hangingPunct="1">
              <a:lnSpc>
                <a:spcPct val="80000"/>
              </a:lnSpc>
            </a:pPr>
            <a:r>
              <a:rPr lang="en-US" sz="2000" dirty="0" smtClean="0"/>
              <a:t>Qualifying #2 (IG by 1 rating agency)	1.00%</a:t>
            </a:r>
            <a:endParaRPr lang="en-US" dirty="0" smtClean="0"/>
          </a:p>
          <a:p>
            <a:pPr lvl="1" eaLnBrk="1" hangingPunct="1">
              <a:lnSpc>
                <a:spcPct val="80000"/>
              </a:lnSpc>
            </a:pPr>
            <a:r>
              <a:rPr lang="en-US" sz="2000" dirty="0" smtClean="0"/>
              <a:t>Qualifying </a:t>
            </a:r>
            <a:r>
              <a:rPr lang="en-US" dirty="0" smtClean="0"/>
              <a:t># </a:t>
            </a:r>
            <a:r>
              <a:rPr lang="en-US" sz="2000" dirty="0" smtClean="0"/>
              <a:t>3 (supervisor approval)		1.60%</a:t>
            </a:r>
            <a:endParaRPr lang="en-US" dirty="0" smtClean="0"/>
          </a:p>
          <a:p>
            <a:pPr lvl="1" eaLnBrk="1" hangingPunct="1">
              <a:lnSpc>
                <a:spcPct val="80000"/>
              </a:lnSpc>
            </a:pPr>
            <a:r>
              <a:rPr lang="en-US" sz="2000" dirty="0" smtClean="0"/>
              <a:t>Other					8.00%</a:t>
            </a:r>
          </a:p>
          <a:p>
            <a:pPr lvl="3" eaLnBrk="1" hangingPunct="1">
              <a:lnSpc>
                <a:spcPct val="80000"/>
              </a:lnSpc>
            </a:pPr>
            <a:endParaRPr lang="en-US" sz="18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Market Risk Amendment (1996)</a:t>
            </a:r>
          </a:p>
        </p:txBody>
      </p:sp>
      <p:sp>
        <p:nvSpPr>
          <p:cNvPr id="19459" name="Text Box 3"/>
          <p:cNvSpPr txBox="1">
            <a:spLocks noChangeArrowheads="1"/>
          </p:cNvSpPr>
          <p:nvPr/>
        </p:nvSpPr>
        <p:spPr bwMode="auto">
          <a:xfrm>
            <a:off x="1143000" y="2209800"/>
            <a:ext cx="6324600" cy="2590800"/>
          </a:xfrm>
          <a:prstGeom prst="rect">
            <a:avLst/>
          </a:prstGeom>
          <a:noFill/>
          <a:ln w="9525">
            <a:noFill/>
            <a:miter lim="800000"/>
            <a:headEnd/>
            <a:tailEnd/>
          </a:ln>
        </p:spPr>
        <p:txBody>
          <a:bodyPr>
            <a:spAutoFit/>
          </a:bodyPr>
          <a:lstStyle/>
          <a:p>
            <a:pPr algn="ctr">
              <a:spcBef>
                <a:spcPct val="50000"/>
              </a:spcBef>
            </a:pPr>
            <a:r>
              <a:rPr lang="en-US" sz="3200" dirty="0"/>
              <a:t>Total Capital</a:t>
            </a:r>
          </a:p>
          <a:p>
            <a:pPr algn="ctr">
              <a:spcBef>
                <a:spcPct val="50000"/>
              </a:spcBef>
            </a:pPr>
            <a:r>
              <a:rPr lang="en-US" dirty="0"/>
              <a:t>------------------------------------------------------  =</a:t>
            </a:r>
          </a:p>
          <a:p>
            <a:pPr algn="ctr">
              <a:spcBef>
                <a:spcPct val="50000"/>
              </a:spcBef>
            </a:pPr>
            <a:r>
              <a:rPr lang="en-US" sz="3200" dirty="0"/>
              <a:t>Credit risk + </a:t>
            </a:r>
            <a:r>
              <a:rPr lang="en-US" sz="3200" dirty="0">
                <a:solidFill>
                  <a:srgbClr val="FF0000"/>
                </a:solidFill>
              </a:rPr>
              <a:t>Market Risk</a:t>
            </a:r>
          </a:p>
          <a:p>
            <a:pPr algn="ctr">
              <a:spcBef>
                <a:spcPct val="50000"/>
              </a:spcBef>
            </a:pPr>
            <a:endParaRPr lang="en-US" sz="3200" dirty="0"/>
          </a:p>
        </p:txBody>
      </p:sp>
      <p:sp>
        <p:nvSpPr>
          <p:cNvPr id="19460" name="Text Box 4"/>
          <p:cNvSpPr txBox="1">
            <a:spLocks noChangeArrowheads="1"/>
          </p:cNvSpPr>
          <p:nvPr/>
        </p:nvSpPr>
        <p:spPr bwMode="auto">
          <a:xfrm>
            <a:off x="7467600" y="2362200"/>
            <a:ext cx="1295400" cy="1552575"/>
          </a:xfrm>
          <a:prstGeom prst="rect">
            <a:avLst/>
          </a:prstGeom>
          <a:noFill/>
          <a:ln w="9525">
            <a:noFill/>
            <a:miter lim="800000"/>
            <a:headEnd/>
            <a:tailEnd/>
          </a:ln>
        </p:spPr>
        <p:txBody>
          <a:bodyPr>
            <a:spAutoFit/>
          </a:bodyPr>
          <a:lstStyle/>
          <a:p>
            <a:pPr algn="ctr">
              <a:spcBef>
                <a:spcPct val="50000"/>
              </a:spcBef>
            </a:pPr>
            <a:r>
              <a:rPr lang="en-US"/>
              <a:t>Bank’s Capital Ratio (%)</a:t>
            </a:r>
          </a:p>
        </p:txBody>
      </p:sp>
      <p:sp>
        <p:nvSpPr>
          <p:cNvPr id="2" name="TextBox 1"/>
          <p:cNvSpPr txBox="1"/>
          <p:nvPr/>
        </p:nvSpPr>
        <p:spPr>
          <a:xfrm>
            <a:off x="381000" y="4800600"/>
            <a:ext cx="8529899" cy="830997"/>
          </a:xfrm>
          <a:prstGeom prst="rect">
            <a:avLst/>
          </a:prstGeom>
          <a:noFill/>
        </p:spPr>
        <p:txBody>
          <a:bodyPr wrap="none" rtlCol="0">
            <a:spAutoFit/>
          </a:bodyPr>
          <a:lstStyle/>
          <a:p>
            <a:pPr marL="342900" indent="-342900">
              <a:buFont typeface="Arial" panose="020B0604020202020204" pitchFamily="34" charset="0"/>
              <a:buChar char="•"/>
            </a:pPr>
            <a:r>
              <a:rPr lang="en-US" dirty="0" smtClean="0"/>
              <a:t>Market Risk RWA </a:t>
            </a:r>
            <a:r>
              <a:rPr lang="en-US" dirty="0"/>
              <a:t>= 12.5 * m * VaR + specific risk add-on. </a:t>
            </a:r>
            <a:endParaRPr lang="en-US" dirty="0" smtClean="0"/>
          </a:p>
          <a:p>
            <a:pPr marL="342900" indent="-342900">
              <a:buFont typeface="Arial" panose="020B0604020202020204" pitchFamily="34" charset="0"/>
              <a:buChar char="•"/>
            </a:pPr>
            <a:r>
              <a:rPr lang="en-US" dirty="0" smtClean="0"/>
              <a:t>Here, m </a:t>
            </a:r>
            <a:r>
              <a:rPr lang="en-US" dirty="0"/>
              <a:t>= supervisory multiplier &gt; </a:t>
            </a:r>
            <a:r>
              <a:rPr lang="en-US" dirty="0" smtClean="0"/>
              <a:t>3 and is based upon </a:t>
            </a:r>
            <a:r>
              <a:rPr lang="en-US" dirty="0" err="1" smtClean="0"/>
              <a:t>backtests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b="1" dirty="0" smtClean="0"/>
              <a:t>About the BIS </a:t>
            </a:r>
            <a:br>
              <a:rPr lang="en-US" b="1" dirty="0" smtClean="0"/>
            </a:br>
            <a:endParaRPr lang="en-US" dirty="0"/>
          </a:p>
        </p:txBody>
      </p:sp>
      <p:sp>
        <p:nvSpPr>
          <p:cNvPr id="3" name="Content Placeholder 2"/>
          <p:cNvSpPr>
            <a:spLocks noGrp="1"/>
          </p:cNvSpPr>
          <p:nvPr>
            <p:ph idx="1"/>
          </p:nvPr>
        </p:nvSpPr>
        <p:spPr>
          <a:xfrm>
            <a:off x="685800" y="838200"/>
            <a:ext cx="7772400" cy="5715000"/>
          </a:xfrm>
        </p:spPr>
        <p:txBody>
          <a:bodyPr/>
          <a:lstStyle/>
          <a:p>
            <a:r>
              <a:rPr lang="en-US" sz="1600" dirty="0" smtClean="0"/>
              <a:t>BIS is the world's oldest international financial organization with 60 member central banks, representing countries that together make up about 95% of world GDP.</a:t>
            </a:r>
          </a:p>
          <a:p>
            <a:r>
              <a:rPr lang="en-US" sz="1600" dirty="0" smtClean="0"/>
              <a:t>Head office in Basel, with two representative offices: in Hong Kong and Mexico City.</a:t>
            </a:r>
          </a:p>
          <a:p>
            <a:r>
              <a:rPr lang="en-US" sz="1600" dirty="0" smtClean="0"/>
              <a:t>Its mission is to serve central banks in their pursuit of monetary and financial stability, to foster international cooperation in those areas and to act as a bank for central banks.</a:t>
            </a:r>
          </a:p>
          <a:p>
            <a:r>
              <a:rPr lang="en-US" sz="1600" dirty="0" smtClean="0"/>
              <a:t>In broad outline, the BIS pursues its mission by:</a:t>
            </a:r>
          </a:p>
          <a:p>
            <a:pPr lvl="1"/>
            <a:r>
              <a:rPr lang="en-US" sz="1200" dirty="0" smtClean="0"/>
              <a:t>fostering discussion and facilitating collaboration among central banks;</a:t>
            </a:r>
          </a:p>
          <a:p>
            <a:pPr lvl="1"/>
            <a:r>
              <a:rPr lang="en-US" sz="1200" dirty="0" smtClean="0"/>
              <a:t>supporting dialogue with other authorities that are responsible for promoting financial stability;</a:t>
            </a:r>
          </a:p>
          <a:p>
            <a:pPr lvl="1"/>
            <a:r>
              <a:rPr lang="en-US" sz="1200" dirty="0" smtClean="0"/>
              <a:t>carrying out research and policy analysis on issues of relevance for monetary and financial stability;</a:t>
            </a:r>
          </a:p>
          <a:p>
            <a:pPr lvl="1"/>
            <a:r>
              <a:rPr lang="en-US" sz="1200" dirty="0" smtClean="0"/>
              <a:t>acting as a prime counterparty for central banks in their financial transactions; and</a:t>
            </a:r>
          </a:p>
          <a:p>
            <a:pPr lvl="1"/>
            <a:r>
              <a:rPr lang="en-US" sz="1200" dirty="0" smtClean="0"/>
              <a:t>serving as an agent or trustee in connection with international financial operations.</a:t>
            </a:r>
          </a:p>
          <a:p>
            <a:r>
              <a:rPr lang="en-US" sz="1600" dirty="0" smtClean="0"/>
              <a:t>Monetary and financial stability is a precondition for sustained economic growth and prosperity. Reflecting the public good character of this goal, the BIS also makes part of its work available free of charge to the wider public, including:</a:t>
            </a:r>
          </a:p>
          <a:p>
            <a:pPr lvl="1"/>
            <a:r>
              <a:rPr lang="en-US" sz="1200" dirty="0" smtClean="0"/>
              <a:t>its own analyses of monetary and financial stability issues;</a:t>
            </a:r>
          </a:p>
          <a:p>
            <a:pPr lvl="1"/>
            <a:r>
              <a:rPr lang="en-US" sz="1200" dirty="0" smtClean="0"/>
              <a:t>international banking and financial statistics that underpin policymaking, academic research and public debate.</a:t>
            </a:r>
          </a:p>
          <a:p>
            <a:r>
              <a:rPr lang="en-US" sz="1600" dirty="0" smtClean="0"/>
              <a:t>The customers of the BIS are central banks and international organizations. </a:t>
            </a:r>
          </a:p>
          <a:p>
            <a:r>
              <a:rPr lang="en-US" sz="1600" dirty="0" smtClean="0"/>
              <a:t>As a bank, the BIS does not accept deposits from, or provide financial services to, private individuals or corporate entities.</a:t>
            </a:r>
          </a:p>
          <a:p>
            <a:r>
              <a:rPr lang="en-US" sz="1600" dirty="0" smtClean="0"/>
              <a:t>BIS promotes international cooperation among monetary authorities and financial supervisory officials through its meetings programs and through the Basel Process  - hosting and supporting international committees and standard-setting bodies and facilitating their interaction.</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pPr eaLnBrk="1" hangingPunct="1"/>
            <a:r>
              <a:rPr lang="en-US" smtClean="0"/>
              <a:t>Basel II</a:t>
            </a:r>
          </a:p>
        </p:txBody>
      </p:sp>
      <p:sp>
        <p:nvSpPr>
          <p:cNvPr id="20483" name="Rectangle 3"/>
          <p:cNvSpPr>
            <a:spLocks noGrp="1" noChangeArrowheads="1"/>
          </p:cNvSpPr>
          <p:nvPr>
            <p:ph type="body" idx="1"/>
          </p:nvPr>
        </p:nvSpPr>
        <p:spPr>
          <a:xfrm>
            <a:off x="685800" y="990600"/>
            <a:ext cx="7772400" cy="4572000"/>
          </a:xfrm>
        </p:spPr>
        <p:txBody>
          <a:bodyPr/>
          <a:lstStyle/>
          <a:p>
            <a:pPr eaLnBrk="1" hangingPunct="1"/>
            <a:r>
              <a:rPr lang="en-US" sz="2800" dirty="0" smtClean="0"/>
              <a:t>Basle Committee decided the then current version of Capital Accord needed enhancement.</a:t>
            </a:r>
          </a:p>
          <a:p>
            <a:pPr eaLnBrk="1" hangingPunct="1"/>
            <a:r>
              <a:rPr lang="en-US" sz="2800" dirty="0" smtClean="0"/>
              <a:t>Why was the revision necessary?</a:t>
            </a:r>
          </a:p>
          <a:p>
            <a:pPr lvl="1" eaLnBrk="1" hangingPunct="1"/>
            <a:r>
              <a:rPr lang="en-US" sz="2400" dirty="0" smtClean="0"/>
              <a:t>may have actually contributed to Asian financial crisis </a:t>
            </a:r>
          </a:p>
          <a:p>
            <a:pPr lvl="1" eaLnBrk="1" hangingPunct="1"/>
            <a:r>
              <a:rPr lang="en-US" sz="2400" dirty="0" smtClean="0"/>
              <a:t>Banks are more often involved in non-banking activity.</a:t>
            </a:r>
          </a:p>
          <a:p>
            <a:pPr lvl="1" eaLnBrk="1" hangingPunct="1"/>
            <a:r>
              <a:rPr lang="en-US" sz="2400" dirty="0" smtClean="0"/>
              <a:t>OECD references out of date</a:t>
            </a:r>
          </a:p>
          <a:p>
            <a:pPr eaLnBrk="1" hangingPunct="1"/>
            <a:r>
              <a:rPr lang="en-US" sz="2800" dirty="0" smtClean="0"/>
              <a:t>The basic goals of the Basel II were:</a:t>
            </a:r>
          </a:p>
          <a:p>
            <a:pPr lvl="1" eaLnBrk="1" hangingPunct="1"/>
            <a:r>
              <a:rPr lang="en-US" sz="2400" dirty="0" smtClean="0"/>
              <a:t>To increase risk sensitivity of min capital requirements </a:t>
            </a:r>
          </a:p>
          <a:p>
            <a:pPr lvl="1" eaLnBrk="1" hangingPunct="1"/>
            <a:r>
              <a:rPr lang="en-US" sz="2400" dirty="0" smtClean="0"/>
              <a:t>to maintain overall level of capital while aligning it more closely with the true underlying risks</a:t>
            </a:r>
          </a:p>
          <a:p>
            <a:pPr lvl="1" eaLnBrk="1" hangingPunct="1"/>
            <a:r>
              <a:rPr lang="en-US" sz="2400" dirty="0" smtClean="0"/>
              <a:t>To encompass supervisory review and market discipline within capital regulation.</a:t>
            </a:r>
          </a:p>
          <a:p>
            <a:pPr eaLnBrk="1" hangingPunct="1"/>
            <a:endParaRPr lang="en-US" sz="28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04800"/>
            <a:ext cx="7772400" cy="1143000"/>
          </a:xfrm>
        </p:spPr>
        <p:txBody>
          <a:bodyPr/>
          <a:lstStyle/>
          <a:p>
            <a:pPr eaLnBrk="1" hangingPunct="1"/>
            <a:r>
              <a:rPr lang="en-US" dirty="0" smtClean="0"/>
              <a:t>Basel II Changes</a:t>
            </a:r>
          </a:p>
        </p:txBody>
      </p:sp>
      <p:sp>
        <p:nvSpPr>
          <p:cNvPr id="22531" name="Rectangle 3"/>
          <p:cNvSpPr>
            <a:spLocks noGrp="1" noChangeArrowheads="1"/>
          </p:cNvSpPr>
          <p:nvPr>
            <p:ph type="body" idx="1"/>
          </p:nvPr>
        </p:nvSpPr>
        <p:spPr>
          <a:xfrm>
            <a:off x="685800" y="1524000"/>
            <a:ext cx="8077200" cy="4114800"/>
          </a:xfrm>
        </p:spPr>
        <p:txBody>
          <a:bodyPr/>
          <a:lstStyle/>
          <a:p>
            <a:pPr eaLnBrk="1" hangingPunct="1">
              <a:lnSpc>
                <a:spcPct val="90000"/>
              </a:lnSpc>
            </a:pPr>
            <a:r>
              <a:rPr lang="en-US" sz="2800" dirty="0" smtClean="0"/>
              <a:t>Basel II has three “pillars</a:t>
            </a:r>
          </a:p>
          <a:p>
            <a:pPr lvl="1" eaLnBrk="1" hangingPunct="1">
              <a:lnSpc>
                <a:spcPct val="90000"/>
              </a:lnSpc>
            </a:pPr>
            <a:r>
              <a:rPr lang="en-US" sz="2400" dirty="0" smtClean="0"/>
              <a:t>The </a:t>
            </a:r>
            <a:r>
              <a:rPr lang="en-US" sz="2400" b="1" i="1" dirty="0" smtClean="0"/>
              <a:t>first pillar</a:t>
            </a:r>
            <a:r>
              <a:rPr lang="en-US" sz="2400" dirty="0" smtClean="0"/>
              <a:t> is the capital calculation, amending the 1988 Accord.</a:t>
            </a:r>
          </a:p>
          <a:p>
            <a:pPr lvl="2" eaLnBrk="1" hangingPunct="1">
              <a:lnSpc>
                <a:spcPct val="90000"/>
              </a:lnSpc>
            </a:pPr>
            <a:r>
              <a:rPr lang="en-US" sz="2000" dirty="0" smtClean="0"/>
              <a:t>Tier I and Tier II capital are unchanged.</a:t>
            </a:r>
          </a:p>
          <a:p>
            <a:pPr lvl="2" eaLnBrk="1" hangingPunct="1">
              <a:lnSpc>
                <a:spcPct val="90000"/>
              </a:lnSpc>
            </a:pPr>
            <a:r>
              <a:rPr lang="en-US" sz="2000" dirty="0" smtClean="0"/>
              <a:t>Minimum capital required unchanged at 8%.</a:t>
            </a:r>
          </a:p>
          <a:p>
            <a:pPr lvl="2" eaLnBrk="1" hangingPunct="1">
              <a:lnSpc>
                <a:spcPct val="90000"/>
              </a:lnSpc>
            </a:pPr>
            <a:r>
              <a:rPr lang="en-US" sz="2000" dirty="0" smtClean="0"/>
              <a:t>Market risk component left unchanged.</a:t>
            </a:r>
          </a:p>
          <a:p>
            <a:pPr lvl="2" eaLnBrk="1" hangingPunct="1">
              <a:lnSpc>
                <a:spcPct val="90000"/>
              </a:lnSpc>
            </a:pPr>
            <a:r>
              <a:rPr lang="en-US" sz="2000" dirty="0" smtClean="0"/>
              <a:t>Credit risk to be made more precise.</a:t>
            </a:r>
          </a:p>
          <a:p>
            <a:pPr lvl="2" eaLnBrk="1" hangingPunct="1">
              <a:lnSpc>
                <a:spcPct val="90000"/>
              </a:lnSpc>
            </a:pPr>
            <a:r>
              <a:rPr lang="en-US" sz="2000" dirty="0" smtClean="0"/>
              <a:t>Operational risk to be included.</a:t>
            </a:r>
          </a:p>
          <a:p>
            <a:pPr lvl="1" eaLnBrk="1" hangingPunct="1"/>
            <a:r>
              <a:rPr lang="en-US" sz="2400" dirty="0" smtClean="0"/>
              <a:t>The </a:t>
            </a:r>
            <a:r>
              <a:rPr lang="en-US" sz="2400" b="1" i="1" dirty="0" smtClean="0"/>
              <a:t>second pillar</a:t>
            </a:r>
            <a:r>
              <a:rPr lang="en-US" sz="2400" dirty="0" smtClean="0"/>
              <a:t> deals with capital adequacy calculations – how much more than the minimum capital requirements does a bank need?</a:t>
            </a:r>
          </a:p>
          <a:p>
            <a:pPr lvl="1" eaLnBrk="1" hangingPunct="1"/>
            <a:r>
              <a:rPr lang="en-US" sz="2400" dirty="0" smtClean="0"/>
              <a:t>The </a:t>
            </a:r>
            <a:r>
              <a:rPr lang="en-US" sz="2400" b="1" i="1" dirty="0" smtClean="0"/>
              <a:t>third pillar</a:t>
            </a:r>
            <a:r>
              <a:rPr lang="en-US" sz="2400" dirty="0" smtClean="0"/>
              <a:t> deals with transparency – what information made available to the public to bring more market discipline to this process?</a:t>
            </a:r>
          </a:p>
          <a:p>
            <a:pPr eaLnBrk="1" hangingPunct="1">
              <a:lnSpc>
                <a:spcPct val="90000"/>
              </a:lnSpc>
            </a:pPr>
            <a:endParaRPr lang="en-US" sz="28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The 3 Pillars</a:t>
            </a:r>
          </a:p>
        </p:txBody>
      </p:sp>
      <p:grpSp>
        <p:nvGrpSpPr>
          <p:cNvPr id="2" name="Group 27"/>
          <p:cNvGrpSpPr>
            <a:grpSpLocks/>
          </p:cNvGrpSpPr>
          <p:nvPr/>
        </p:nvGrpSpPr>
        <p:grpSpPr bwMode="auto">
          <a:xfrm>
            <a:off x="1524000" y="2133600"/>
            <a:ext cx="6096000" cy="3124200"/>
            <a:chOff x="3352800" y="3810000"/>
            <a:chExt cx="6096000" cy="3124200"/>
          </a:xfrm>
        </p:grpSpPr>
        <p:sp>
          <p:nvSpPr>
            <p:cNvPr id="29" name="AutoShape 7"/>
            <p:cNvSpPr>
              <a:spLocks noChangeArrowheads="1"/>
            </p:cNvSpPr>
            <p:nvPr>
              <p:custDataLst>
                <p:tags r:id="rId1"/>
              </p:custDataLst>
            </p:nvPr>
          </p:nvSpPr>
          <p:spPr bwMode="auto">
            <a:xfrm rot="16200000">
              <a:off x="6249193" y="913607"/>
              <a:ext cx="303213" cy="6096000"/>
            </a:xfrm>
            <a:prstGeom prst="homePlate">
              <a:avLst>
                <a:gd name="adj" fmla="val 42917"/>
              </a:avLst>
            </a:prstGeom>
            <a:solidFill>
              <a:srgbClr val="000066"/>
            </a:solidFill>
            <a:ln w="12700" algn="ctr">
              <a:solidFill>
                <a:srgbClr val="000000"/>
              </a:solidFill>
              <a:miter lim="800000"/>
              <a:headEnd/>
              <a:tailEnd/>
            </a:ln>
          </p:spPr>
          <p:txBody>
            <a:bodyPr vert="eaVert" wrap="none" lIns="0" tIns="0" rIns="0" bIns="0" anchor="ctr"/>
            <a:lstStyle/>
            <a:p>
              <a:pPr algn="ctr" fontAlgn="auto">
                <a:spcBef>
                  <a:spcPts val="0"/>
                </a:spcBef>
                <a:spcAft>
                  <a:spcPts val="0"/>
                </a:spcAft>
                <a:defRPr/>
              </a:pPr>
              <a:endParaRPr lang="en-US" sz="2000" b="1" kern="0">
                <a:solidFill>
                  <a:srgbClr val="002978"/>
                </a:solidFill>
                <a:cs typeface="+mn-cs"/>
              </a:endParaRPr>
            </a:p>
          </p:txBody>
        </p:sp>
        <p:sp>
          <p:nvSpPr>
            <p:cNvPr id="30" name="Text Box 8"/>
            <p:cNvSpPr txBox="1">
              <a:spLocks noChangeArrowheads="1"/>
            </p:cNvSpPr>
            <p:nvPr/>
          </p:nvSpPr>
          <p:spPr bwMode="auto">
            <a:xfrm>
              <a:off x="5735638" y="3871913"/>
              <a:ext cx="1203325" cy="212725"/>
            </a:xfrm>
            <a:prstGeom prst="rect">
              <a:avLst/>
            </a:prstGeom>
            <a:noFill/>
            <a:ln w="12700">
              <a:noFill/>
              <a:miter lim="800000"/>
              <a:headEnd/>
              <a:tailEnd/>
            </a:ln>
          </p:spPr>
          <p:txBody>
            <a:bodyPr lIns="0" tIns="0" rIns="0" bIns="0">
              <a:spAutoFit/>
            </a:bodyPr>
            <a:lstStyle/>
            <a:p>
              <a:pPr algn="ctr" fontAlgn="auto">
                <a:spcBef>
                  <a:spcPct val="50000"/>
                </a:spcBef>
                <a:spcAft>
                  <a:spcPts val="0"/>
                </a:spcAft>
                <a:defRPr/>
              </a:pPr>
              <a:r>
                <a:rPr lang="en-GB" sz="1400" b="1" kern="0" dirty="0">
                  <a:solidFill>
                    <a:srgbClr val="FFFFFF"/>
                  </a:solidFill>
                  <a:cs typeface="+mn-cs"/>
                </a:rPr>
                <a:t>Basel II</a:t>
              </a:r>
            </a:p>
          </p:txBody>
        </p:sp>
        <p:sp>
          <p:nvSpPr>
            <p:cNvPr id="31" name="Rectangle 9"/>
            <p:cNvSpPr>
              <a:spLocks noChangeArrowheads="1"/>
            </p:cNvSpPr>
            <p:nvPr/>
          </p:nvSpPr>
          <p:spPr bwMode="auto">
            <a:xfrm>
              <a:off x="7570788" y="4230688"/>
              <a:ext cx="1878012" cy="2703512"/>
            </a:xfrm>
            <a:prstGeom prst="rect">
              <a:avLst/>
            </a:prstGeom>
            <a:solidFill>
              <a:srgbClr val="CCCCFF"/>
            </a:solidFill>
            <a:ln w="38100">
              <a:solidFill>
                <a:srgbClr val="808080"/>
              </a:solidFill>
              <a:miter lim="800000"/>
              <a:headEnd/>
              <a:tailEnd/>
            </a:ln>
          </p:spPr>
          <p:txBody>
            <a:bodyPr wrap="none"/>
            <a:lstStyle/>
            <a:p>
              <a:pPr algn="ctr" fontAlgn="auto">
                <a:spcBef>
                  <a:spcPts val="0"/>
                </a:spcBef>
                <a:spcAft>
                  <a:spcPts val="0"/>
                </a:spcAft>
                <a:defRPr/>
              </a:pPr>
              <a:r>
                <a:rPr lang="en-US" sz="1400" b="1" kern="0">
                  <a:solidFill>
                    <a:srgbClr val="3333CC"/>
                  </a:solidFill>
                  <a:cs typeface="+mn-cs"/>
                </a:rPr>
                <a:t>Pillar 3</a:t>
              </a:r>
            </a:p>
          </p:txBody>
        </p:sp>
        <p:sp>
          <p:nvSpPr>
            <p:cNvPr id="32" name="Text Box 10"/>
            <p:cNvSpPr txBox="1">
              <a:spLocks noChangeArrowheads="1"/>
            </p:cNvSpPr>
            <p:nvPr/>
          </p:nvSpPr>
          <p:spPr bwMode="auto">
            <a:xfrm>
              <a:off x="7761288" y="5334000"/>
              <a:ext cx="1535112" cy="366713"/>
            </a:xfrm>
            <a:prstGeom prst="rect">
              <a:avLst/>
            </a:prstGeom>
            <a:noFill/>
            <a:ln w="12700" algn="ctr">
              <a:noFill/>
              <a:miter lim="800000"/>
              <a:headEnd/>
              <a:tailEnd/>
            </a:ln>
          </p:spPr>
          <p:txBody>
            <a:bodyPr lIns="0" tIns="0" rIns="0" bIns="0">
              <a:spAutoFit/>
            </a:bodyPr>
            <a:lstStyle/>
            <a:p>
              <a:pPr fontAlgn="auto">
                <a:lnSpc>
                  <a:spcPct val="90000"/>
                </a:lnSpc>
                <a:spcBef>
                  <a:spcPct val="20000"/>
                </a:spcBef>
                <a:spcAft>
                  <a:spcPts val="0"/>
                </a:spcAft>
                <a:defRPr/>
              </a:pPr>
              <a:r>
                <a:rPr lang="en-GB" sz="1200" b="1" kern="0" dirty="0">
                  <a:solidFill>
                    <a:sysClr val="windowText" lastClr="000000"/>
                  </a:solidFill>
                  <a:cs typeface="+mn-cs"/>
                </a:rPr>
                <a:t>Market disclosure</a:t>
              </a:r>
            </a:p>
            <a:p>
              <a:pPr fontAlgn="auto">
                <a:lnSpc>
                  <a:spcPct val="90000"/>
                </a:lnSpc>
                <a:spcBef>
                  <a:spcPct val="20000"/>
                </a:spcBef>
                <a:spcAft>
                  <a:spcPts val="0"/>
                </a:spcAft>
                <a:defRPr/>
              </a:pPr>
              <a:endParaRPr lang="en-GB" sz="1200" b="1" kern="0" dirty="0">
                <a:solidFill>
                  <a:sysClr val="windowText" lastClr="000000"/>
                </a:solidFill>
                <a:cs typeface="+mn-cs"/>
              </a:endParaRPr>
            </a:p>
          </p:txBody>
        </p:sp>
        <p:sp>
          <p:nvSpPr>
            <p:cNvPr id="33" name="Rectangle 11"/>
            <p:cNvSpPr>
              <a:spLocks noChangeArrowheads="1"/>
            </p:cNvSpPr>
            <p:nvPr/>
          </p:nvSpPr>
          <p:spPr bwMode="auto">
            <a:xfrm>
              <a:off x="5459413" y="4230688"/>
              <a:ext cx="1882775" cy="2703512"/>
            </a:xfrm>
            <a:prstGeom prst="rect">
              <a:avLst/>
            </a:prstGeom>
            <a:solidFill>
              <a:srgbClr val="CCCCFF"/>
            </a:solidFill>
            <a:ln w="38100">
              <a:solidFill>
                <a:srgbClr val="808080"/>
              </a:solidFill>
              <a:miter lim="800000"/>
              <a:headEnd/>
              <a:tailEnd/>
            </a:ln>
          </p:spPr>
          <p:txBody>
            <a:bodyPr wrap="none"/>
            <a:lstStyle/>
            <a:p>
              <a:pPr algn="ctr" fontAlgn="auto">
                <a:spcBef>
                  <a:spcPts val="0"/>
                </a:spcBef>
                <a:spcAft>
                  <a:spcPts val="0"/>
                </a:spcAft>
                <a:defRPr/>
              </a:pPr>
              <a:r>
                <a:rPr lang="en-US" sz="1400" b="1" kern="0">
                  <a:solidFill>
                    <a:srgbClr val="3333CC"/>
                  </a:solidFill>
                  <a:cs typeface="+mn-cs"/>
                </a:rPr>
                <a:t>Pillar 2</a:t>
              </a:r>
            </a:p>
          </p:txBody>
        </p:sp>
        <p:sp>
          <p:nvSpPr>
            <p:cNvPr id="34" name="Text Box 12"/>
            <p:cNvSpPr txBox="1">
              <a:spLocks noChangeArrowheads="1"/>
            </p:cNvSpPr>
            <p:nvPr/>
          </p:nvSpPr>
          <p:spPr bwMode="auto">
            <a:xfrm>
              <a:off x="5656263" y="5181600"/>
              <a:ext cx="1658937" cy="1033463"/>
            </a:xfrm>
            <a:prstGeom prst="rect">
              <a:avLst/>
            </a:prstGeom>
            <a:noFill/>
            <a:ln w="12700" algn="ctr">
              <a:noFill/>
              <a:miter lim="800000"/>
              <a:headEnd/>
              <a:tailEnd/>
            </a:ln>
          </p:spPr>
          <p:txBody>
            <a:bodyPr lIns="0" tIns="0" rIns="0" bIns="0">
              <a:spAutoFit/>
            </a:bodyPr>
            <a:lstStyle/>
            <a:p>
              <a:pPr fontAlgn="auto">
                <a:lnSpc>
                  <a:spcPct val="90000"/>
                </a:lnSpc>
                <a:spcBef>
                  <a:spcPct val="20000"/>
                </a:spcBef>
                <a:spcAft>
                  <a:spcPts val="0"/>
                </a:spcAft>
                <a:defRPr/>
              </a:pPr>
              <a:r>
                <a:rPr lang="en-GB" sz="1200" b="1" kern="0" dirty="0">
                  <a:solidFill>
                    <a:sysClr val="windowText" lastClr="000000"/>
                  </a:solidFill>
                  <a:cs typeface="+mn-cs"/>
                </a:rPr>
                <a:t>Supervisory review process </a:t>
              </a:r>
              <a:r>
                <a:rPr lang="en-GB" sz="1200" b="1" u="sng" kern="0" dirty="0">
                  <a:solidFill>
                    <a:sysClr val="windowText" lastClr="000000"/>
                  </a:solidFill>
                  <a:cs typeface="+mn-cs"/>
                </a:rPr>
                <a:t>ICAAP</a:t>
              </a:r>
              <a:r>
                <a:rPr lang="en-GB" sz="1200" b="1" kern="0" dirty="0">
                  <a:solidFill>
                    <a:sysClr val="windowText" lastClr="000000"/>
                  </a:solidFill>
                  <a:cs typeface="+mn-cs"/>
                </a:rPr>
                <a:t> (Internal Capital Adequacy Assessment Process)</a:t>
              </a:r>
            </a:p>
            <a:p>
              <a:pPr fontAlgn="auto">
                <a:lnSpc>
                  <a:spcPct val="90000"/>
                </a:lnSpc>
                <a:spcBef>
                  <a:spcPct val="20000"/>
                </a:spcBef>
                <a:spcAft>
                  <a:spcPts val="0"/>
                </a:spcAft>
                <a:defRPr/>
              </a:pPr>
              <a:endParaRPr lang="en-GB" sz="1200" b="1" kern="0" dirty="0">
                <a:solidFill>
                  <a:sysClr val="windowText" lastClr="000000"/>
                </a:solidFill>
                <a:cs typeface="+mn-cs"/>
              </a:endParaRPr>
            </a:p>
          </p:txBody>
        </p:sp>
        <p:sp>
          <p:nvSpPr>
            <p:cNvPr id="35" name="Rectangle 13"/>
            <p:cNvSpPr>
              <a:spLocks noChangeArrowheads="1"/>
            </p:cNvSpPr>
            <p:nvPr/>
          </p:nvSpPr>
          <p:spPr bwMode="auto">
            <a:xfrm>
              <a:off x="3352800" y="4230688"/>
              <a:ext cx="1878013" cy="2703512"/>
            </a:xfrm>
            <a:prstGeom prst="rect">
              <a:avLst/>
            </a:prstGeom>
            <a:solidFill>
              <a:srgbClr val="CCCCFF"/>
            </a:solidFill>
            <a:ln w="38100">
              <a:solidFill>
                <a:srgbClr val="808080"/>
              </a:solidFill>
              <a:miter lim="800000"/>
              <a:headEnd/>
              <a:tailEnd/>
            </a:ln>
          </p:spPr>
          <p:txBody>
            <a:bodyPr wrap="none"/>
            <a:lstStyle/>
            <a:p>
              <a:pPr algn="ctr" fontAlgn="auto">
                <a:spcBef>
                  <a:spcPts val="0"/>
                </a:spcBef>
                <a:spcAft>
                  <a:spcPts val="0"/>
                </a:spcAft>
                <a:defRPr/>
              </a:pPr>
              <a:r>
                <a:rPr lang="en-US" sz="1400" b="1" kern="0">
                  <a:solidFill>
                    <a:srgbClr val="3333CC"/>
                  </a:solidFill>
                  <a:cs typeface="+mn-cs"/>
                </a:rPr>
                <a:t>Pillar 1</a:t>
              </a:r>
            </a:p>
          </p:txBody>
        </p:sp>
        <p:sp>
          <p:nvSpPr>
            <p:cNvPr id="36" name="Text Box 14"/>
            <p:cNvSpPr txBox="1">
              <a:spLocks noChangeArrowheads="1"/>
            </p:cNvSpPr>
            <p:nvPr/>
          </p:nvSpPr>
          <p:spPr bwMode="auto">
            <a:xfrm>
              <a:off x="3554413" y="5219700"/>
              <a:ext cx="1489075" cy="495300"/>
            </a:xfrm>
            <a:prstGeom prst="rect">
              <a:avLst/>
            </a:prstGeom>
            <a:noFill/>
            <a:ln w="12700">
              <a:noFill/>
              <a:miter lim="800000"/>
              <a:headEnd/>
              <a:tailEnd/>
            </a:ln>
          </p:spPr>
          <p:txBody>
            <a:bodyPr lIns="0" tIns="0" rIns="0" bIns="0">
              <a:spAutoFit/>
            </a:bodyPr>
            <a:lstStyle/>
            <a:p>
              <a:pPr fontAlgn="auto">
                <a:lnSpc>
                  <a:spcPct val="90000"/>
                </a:lnSpc>
                <a:spcBef>
                  <a:spcPct val="20000"/>
                </a:spcBef>
                <a:spcAft>
                  <a:spcPts val="0"/>
                </a:spcAft>
                <a:defRPr/>
              </a:pPr>
              <a:r>
                <a:rPr lang="en-GB" sz="1200" b="1" kern="0" dirty="0">
                  <a:solidFill>
                    <a:sysClr val="windowText" lastClr="000000"/>
                  </a:solidFill>
                  <a:cs typeface="+mn-cs"/>
                </a:rPr>
                <a:t>Regulatory capital / Minimum capital requirements</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dirty="0" smtClean="0"/>
              <a:t>Pillar 1</a:t>
            </a:r>
            <a:endParaRPr lang="en-US" dirty="0"/>
          </a:p>
        </p:txBody>
      </p:sp>
      <p:sp>
        <p:nvSpPr>
          <p:cNvPr id="3" name="Content Placeholder 2"/>
          <p:cNvSpPr>
            <a:spLocks noGrp="1"/>
          </p:cNvSpPr>
          <p:nvPr>
            <p:ph idx="1"/>
          </p:nvPr>
        </p:nvSpPr>
        <p:spPr>
          <a:xfrm>
            <a:off x="533400" y="1524000"/>
            <a:ext cx="7924800" cy="4343400"/>
          </a:xfrm>
        </p:spPr>
        <p:txBody>
          <a:bodyPr/>
          <a:lstStyle/>
          <a:p>
            <a:r>
              <a:rPr lang="en-US" dirty="0" smtClean="0"/>
              <a:t>Deals </a:t>
            </a:r>
            <a:r>
              <a:rPr lang="en-US" dirty="0"/>
              <a:t>with maintenance of regulatory capital calculated for </a:t>
            </a:r>
            <a:r>
              <a:rPr lang="en-US" dirty="0" smtClean="0"/>
              <a:t>credit, operational,  </a:t>
            </a:r>
            <a:r>
              <a:rPr lang="en-US" dirty="0"/>
              <a:t>market risk</a:t>
            </a:r>
            <a:r>
              <a:rPr lang="en-US" dirty="0" smtClean="0"/>
              <a:t>.</a:t>
            </a:r>
          </a:p>
          <a:p>
            <a:r>
              <a:rPr lang="en-US" dirty="0"/>
              <a:t>Total risk-weighted assets are determined by multiplying the capital requirements </a:t>
            </a:r>
            <a:r>
              <a:rPr lang="en-US" dirty="0" smtClean="0"/>
              <a:t>for market </a:t>
            </a:r>
            <a:r>
              <a:rPr lang="en-US" dirty="0"/>
              <a:t>risk and operational risk by 12.5 (i.e. the reciprocal of the minimum capital ratio </a:t>
            </a:r>
            <a:r>
              <a:rPr lang="en-US" dirty="0" smtClean="0"/>
              <a:t>of 8</a:t>
            </a:r>
            <a:r>
              <a:rPr lang="en-US" dirty="0"/>
              <a:t>%) and adding the resulting figures to the sum of risk-weighted assets for credit risk.</a:t>
            </a:r>
          </a:p>
        </p:txBody>
      </p:sp>
    </p:spTree>
    <p:extLst>
      <p:ext uri="{BB962C8B-B14F-4D97-AF65-F5344CB8AC3E}">
        <p14:creationId xmlns="" xmlns:p14="http://schemas.microsoft.com/office/powerpoint/2010/main" val="2023638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152400"/>
            <a:ext cx="7772400" cy="1143000"/>
          </a:xfrm>
        </p:spPr>
        <p:txBody>
          <a:bodyPr/>
          <a:lstStyle/>
          <a:p>
            <a:pPr eaLnBrk="1" hangingPunct="1"/>
            <a:r>
              <a:rPr lang="en-US" sz="4000" dirty="0" smtClean="0"/>
              <a:t>Pillar 2</a:t>
            </a:r>
          </a:p>
        </p:txBody>
      </p:sp>
      <p:sp>
        <p:nvSpPr>
          <p:cNvPr id="33795" name="Rectangle 3"/>
          <p:cNvSpPr>
            <a:spLocks noGrp="1" noChangeArrowheads="1"/>
          </p:cNvSpPr>
          <p:nvPr>
            <p:ph type="body" idx="1"/>
          </p:nvPr>
        </p:nvSpPr>
        <p:spPr>
          <a:xfrm>
            <a:off x="228600" y="1447800"/>
            <a:ext cx="8534400" cy="4114800"/>
          </a:xfrm>
        </p:spPr>
        <p:txBody>
          <a:bodyPr/>
          <a:lstStyle/>
          <a:p>
            <a:pPr marL="533400" indent="-533400" eaLnBrk="1" hangingPunct="1">
              <a:lnSpc>
                <a:spcPct val="80000"/>
              </a:lnSpc>
            </a:pPr>
            <a:r>
              <a:rPr lang="en-US" sz="2800" dirty="0" smtClean="0"/>
              <a:t>The second pillar refers to the method of computing capital “adequacy”.</a:t>
            </a:r>
          </a:p>
          <a:p>
            <a:pPr marL="533400" indent="-533400" eaLnBrk="1" hangingPunct="1">
              <a:lnSpc>
                <a:spcPct val="80000"/>
              </a:lnSpc>
            </a:pPr>
            <a:r>
              <a:rPr lang="en-US" sz="2800" dirty="0" smtClean="0"/>
              <a:t>To date, the Basle Committee has only set a </a:t>
            </a:r>
            <a:r>
              <a:rPr lang="en-US" sz="2800" b="1" i="1" dirty="0" smtClean="0"/>
              <a:t>minimum</a:t>
            </a:r>
            <a:r>
              <a:rPr lang="en-US" sz="2800" dirty="0" smtClean="0"/>
              <a:t> percentage of capital; however, this has often been confused with </a:t>
            </a:r>
            <a:r>
              <a:rPr lang="en-US" sz="2800" b="1" i="1" dirty="0" smtClean="0"/>
              <a:t>adequacy</a:t>
            </a:r>
            <a:r>
              <a:rPr lang="en-US" sz="2800" dirty="0" smtClean="0"/>
              <a:t>.</a:t>
            </a:r>
            <a:endParaRPr lang="en-US" dirty="0" smtClean="0"/>
          </a:p>
          <a:p>
            <a:pPr marL="533400" indent="-533400" eaLnBrk="1" hangingPunct="1">
              <a:lnSpc>
                <a:spcPct val="80000"/>
              </a:lnSpc>
            </a:pPr>
            <a:r>
              <a:rPr lang="en-US" sz="2800" dirty="0" smtClean="0"/>
              <a:t>Basel II identifies 4 key principles of supervisory review of capital adequacy.</a:t>
            </a:r>
            <a:endParaRPr lang="en-US" sz="2000" dirty="0" smtClean="0"/>
          </a:p>
          <a:p>
            <a:pPr marL="914400" lvl="1" indent="-457200" eaLnBrk="1" hangingPunct="1">
              <a:lnSpc>
                <a:spcPct val="80000"/>
              </a:lnSpc>
              <a:buFontTx/>
              <a:buAutoNum type="arabicPeriod"/>
            </a:pPr>
            <a:r>
              <a:rPr lang="en-US" sz="2400" dirty="0" smtClean="0"/>
              <a:t>Banks should have a process for assessing their overall capital adequacy</a:t>
            </a:r>
          </a:p>
          <a:p>
            <a:pPr marL="914400" lvl="1" indent="-457200" eaLnBrk="1" hangingPunct="1">
              <a:lnSpc>
                <a:spcPct val="80000"/>
              </a:lnSpc>
              <a:buFontTx/>
              <a:buAutoNum type="arabicPeriod"/>
            </a:pPr>
            <a:r>
              <a:rPr lang="en-US" sz="2400" dirty="0" smtClean="0"/>
              <a:t>Supervisors these assessments</a:t>
            </a:r>
          </a:p>
          <a:p>
            <a:pPr marL="914400" lvl="1" indent="-457200" eaLnBrk="1" hangingPunct="1">
              <a:lnSpc>
                <a:spcPct val="80000"/>
              </a:lnSpc>
              <a:buFontTx/>
              <a:buAutoNum type="arabicPeriod"/>
            </a:pPr>
            <a:r>
              <a:rPr lang="en-US" sz="2400" dirty="0" smtClean="0"/>
              <a:t>Supervisors should expect banks to operate above the minimum regulatory capital ratios</a:t>
            </a:r>
          </a:p>
          <a:p>
            <a:pPr marL="914400" lvl="1" indent="-457200" eaLnBrk="1" hangingPunct="1">
              <a:lnSpc>
                <a:spcPct val="80000"/>
              </a:lnSpc>
              <a:buFontTx/>
              <a:buAutoNum type="arabicPeriod"/>
            </a:pPr>
            <a:r>
              <a:rPr lang="en-US" sz="2400" dirty="0" smtClean="0"/>
              <a:t>Supervisors should intervene when necessary</a:t>
            </a:r>
          </a:p>
          <a:p>
            <a:pPr marL="533400" indent="-533400" eaLnBrk="1" hangingPunct="1">
              <a:lnSpc>
                <a:spcPct val="80000"/>
              </a:lnSpc>
              <a:buFontTx/>
              <a:buAutoNum type="arabicPeriod"/>
            </a:pPr>
            <a:endParaRPr lang="en-US" sz="28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381000"/>
            <a:ext cx="7772400" cy="1143000"/>
          </a:xfrm>
        </p:spPr>
        <p:txBody>
          <a:bodyPr/>
          <a:lstStyle/>
          <a:p>
            <a:pPr eaLnBrk="1" hangingPunct="1"/>
            <a:r>
              <a:rPr lang="en-US" sz="4000" dirty="0" smtClean="0"/>
              <a:t>Pillar 3</a:t>
            </a:r>
          </a:p>
        </p:txBody>
      </p:sp>
      <p:sp>
        <p:nvSpPr>
          <p:cNvPr id="34819" name="Rectangle 3"/>
          <p:cNvSpPr>
            <a:spLocks noGrp="1" noChangeArrowheads="1"/>
          </p:cNvSpPr>
          <p:nvPr>
            <p:ph type="body" idx="1"/>
          </p:nvPr>
        </p:nvSpPr>
        <p:spPr>
          <a:xfrm>
            <a:off x="533400" y="1524000"/>
            <a:ext cx="8229600" cy="1600200"/>
          </a:xfrm>
        </p:spPr>
        <p:txBody>
          <a:bodyPr/>
          <a:lstStyle/>
          <a:p>
            <a:pPr eaLnBrk="1" hangingPunct="1">
              <a:lnSpc>
                <a:spcPct val="80000"/>
              </a:lnSpc>
            </a:pPr>
            <a:r>
              <a:rPr lang="en-US" sz="2400" dirty="0" smtClean="0"/>
              <a:t>The third pillar refers to transparency of capital calculations.</a:t>
            </a:r>
          </a:p>
          <a:p>
            <a:pPr eaLnBrk="1" hangingPunct="1">
              <a:lnSpc>
                <a:spcPct val="80000"/>
              </a:lnSpc>
            </a:pPr>
            <a:r>
              <a:rPr lang="en-US" sz="2400" dirty="0" smtClean="0"/>
              <a:t>Purpose: encourage market discipline by developing disclosure</a:t>
            </a:r>
          </a:p>
          <a:p>
            <a:pPr lvl="1" eaLnBrk="1" hangingPunct="1">
              <a:lnSpc>
                <a:spcPct val="90000"/>
              </a:lnSpc>
            </a:pPr>
            <a:r>
              <a:rPr lang="en-US" sz="2400" dirty="0" smtClean="0"/>
              <a:t>Disclosures required on a semi-annual basis, with two exceptions:</a:t>
            </a:r>
          </a:p>
          <a:p>
            <a:pPr lvl="2" eaLnBrk="1" hangingPunct="1">
              <a:lnSpc>
                <a:spcPct val="90000"/>
              </a:lnSpc>
            </a:pPr>
            <a:r>
              <a:rPr lang="en-US" sz="2000" dirty="0" smtClean="0"/>
              <a:t>An institution must disclose Tier I capital and total capital on a quarterly basis.</a:t>
            </a:r>
          </a:p>
          <a:p>
            <a:pPr lvl="2" eaLnBrk="1" hangingPunct="1">
              <a:lnSpc>
                <a:spcPct val="90000"/>
              </a:lnSpc>
            </a:pPr>
            <a:r>
              <a:rPr lang="en-US" sz="2000" dirty="0" smtClean="0"/>
              <a:t>An institution must disclose information about its risk management practices on an annual basis.</a:t>
            </a:r>
          </a:p>
          <a:p>
            <a:pPr lvl="1" eaLnBrk="1" hangingPunct="1">
              <a:lnSpc>
                <a:spcPct val="90000"/>
              </a:lnSpc>
            </a:pPr>
            <a:r>
              <a:rPr lang="en-US" sz="2400" dirty="0" smtClean="0"/>
              <a:t>Subsequent information that would materially change any previous disclosure should be disclosed as soon as possible. </a:t>
            </a:r>
          </a:p>
          <a:p>
            <a:pPr lvl="1" eaLnBrk="1" hangingPunct="1">
              <a:lnSpc>
                <a:spcPct val="90000"/>
              </a:lnSpc>
            </a:pPr>
            <a:r>
              <a:rPr lang="en-US" sz="2400" dirty="0" smtClean="0"/>
              <a:t>Banks are required to disclose several tables of information, including qualitative disclosures and quantitative disclosures.</a:t>
            </a:r>
            <a:endParaRPr lang="en-US" sz="2400" i="1" dirty="0" smtClean="0"/>
          </a:p>
          <a:p>
            <a:pPr eaLnBrk="1" hangingPunct="1">
              <a:lnSpc>
                <a:spcPct val="80000"/>
              </a:lnSpc>
            </a:pPr>
            <a:endParaRPr lang="en-US" sz="2400" dirty="0" smtClean="0"/>
          </a:p>
          <a:p>
            <a:pPr eaLnBrk="1" hangingPunct="1">
              <a:lnSpc>
                <a:spcPct val="80000"/>
              </a:lnSpc>
              <a:buFontTx/>
              <a:buNone/>
            </a:pPr>
            <a:endParaRPr lang="en-US" sz="24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Basel II Changes</a:t>
            </a:r>
          </a:p>
        </p:txBody>
      </p:sp>
      <p:sp>
        <p:nvSpPr>
          <p:cNvPr id="21507" name="Rectangle 3"/>
          <p:cNvSpPr>
            <a:spLocks noGrp="1" noChangeArrowheads="1"/>
          </p:cNvSpPr>
          <p:nvPr>
            <p:ph type="body" sz="half" idx="1"/>
          </p:nvPr>
        </p:nvSpPr>
        <p:spPr>
          <a:xfrm>
            <a:off x="685800" y="1676400"/>
            <a:ext cx="7772400" cy="4419600"/>
          </a:xfrm>
        </p:spPr>
        <p:txBody>
          <a:bodyPr/>
          <a:lstStyle/>
          <a:p>
            <a:pPr eaLnBrk="1" hangingPunct="1"/>
            <a:r>
              <a:rPr lang="en-US" dirty="0" smtClean="0"/>
              <a:t>Credit Risk</a:t>
            </a:r>
          </a:p>
          <a:p>
            <a:pPr lvl="1" eaLnBrk="1" hangingPunct="1"/>
            <a:r>
              <a:rPr lang="en-US" dirty="0" smtClean="0"/>
              <a:t>Standardized Approach</a:t>
            </a:r>
          </a:p>
          <a:p>
            <a:pPr lvl="1" eaLnBrk="1" hangingPunct="1"/>
            <a:r>
              <a:rPr lang="en-US" dirty="0" smtClean="0"/>
              <a:t>Internal Ratings Based  Approach – Foundation Model</a:t>
            </a:r>
          </a:p>
          <a:p>
            <a:pPr lvl="1" eaLnBrk="1" hangingPunct="1"/>
            <a:r>
              <a:rPr lang="en-US" dirty="0" smtClean="0"/>
              <a:t>Internal Ratings Based Approach – Advanced Model</a:t>
            </a:r>
          </a:p>
          <a:p>
            <a:pPr eaLnBrk="1" hangingPunct="1"/>
            <a:r>
              <a:rPr lang="en-US" dirty="0" smtClean="0"/>
              <a:t>Operational Risk</a:t>
            </a:r>
          </a:p>
          <a:p>
            <a:pPr lvl="1" eaLnBrk="1" hangingPunct="1"/>
            <a:r>
              <a:rPr lang="en-US" dirty="0" smtClean="0"/>
              <a:t>Basic Indicator Approach</a:t>
            </a:r>
          </a:p>
          <a:p>
            <a:pPr lvl="1" eaLnBrk="1" hangingPunct="1"/>
            <a:r>
              <a:rPr lang="en-US" dirty="0" smtClean="0"/>
              <a:t>Standardized Approach</a:t>
            </a:r>
          </a:p>
          <a:p>
            <a:pPr lvl="1" eaLnBrk="1" hangingPunct="1"/>
            <a:r>
              <a:rPr lang="en-US" dirty="0" smtClean="0"/>
              <a:t>Advanced Measurement Approach </a:t>
            </a:r>
          </a:p>
          <a:p>
            <a:pPr eaLnBrk="1" hangingPunct="1"/>
            <a:r>
              <a:rPr lang="en-US" dirty="0" smtClean="0"/>
              <a:t>Market Risk</a:t>
            </a:r>
          </a:p>
          <a:p>
            <a:pPr lvl="1" eaLnBrk="1" hangingPunct="1"/>
            <a:r>
              <a:rPr lang="en-US" dirty="0" smtClean="0"/>
              <a:t>Securitization Framework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Basel II Credit </a:t>
            </a:r>
            <a:r>
              <a:rPr lang="en-US" dirty="0" smtClean="0"/>
              <a:t>Risk</a:t>
            </a:r>
          </a:p>
        </p:txBody>
      </p:sp>
      <p:sp>
        <p:nvSpPr>
          <p:cNvPr id="23555" name="Text Box 3"/>
          <p:cNvSpPr txBox="1">
            <a:spLocks noChangeArrowheads="1"/>
          </p:cNvSpPr>
          <p:nvPr/>
        </p:nvSpPr>
        <p:spPr bwMode="auto">
          <a:xfrm>
            <a:off x="1524000" y="1905000"/>
            <a:ext cx="6858000" cy="3970318"/>
          </a:xfrm>
          <a:prstGeom prst="rect">
            <a:avLst/>
          </a:prstGeom>
          <a:noFill/>
          <a:ln w="9525">
            <a:noFill/>
            <a:miter lim="800000"/>
            <a:headEnd/>
            <a:tailEnd/>
          </a:ln>
        </p:spPr>
        <p:txBody>
          <a:bodyPr>
            <a:spAutoFit/>
          </a:bodyPr>
          <a:lstStyle/>
          <a:p>
            <a:pPr>
              <a:spcBef>
                <a:spcPct val="50000"/>
              </a:spcBef>
            </a:pPr>
            <a:r>
              <a:rPr lang="en-US" u="sng" dirty="0"/>
              <a:t>Balance Sheet Items</a:t>
            </a:r>
            <a:r>
              <a:rPr lang="en-US" dirty="0"/>
              <a:t>		</a:t>
            </a:r>
            <a:r>
              <a:rPr lang="en-US" u="sng" dirty="0"/>
              <a:t>Credit Risk Weight</a:t>
            </a:r>
          </a:p>
          <a:p>
            <a:pPr>
              <a:spcBef>
                <a:spcPct val="50000"/>
              </a:spcBef>
            </a:pPr>
            <a:r>
              <a:rPr lang="en-US" dirty="0"/>
              <a:t>Cash					</a:t>
            </a:r>
            <a:r>
              <a:rPr lang="en-US" b="1" i="1" dirty="0"/>
              <a:t>0%+ (new)</a:t>
            </a:r>
          </a:p>
          <a:p>
            <a:r>
              <a:rPr lang="en-US" dirty="0"/>
              <a:t>Due From Banks			</a:t>
            </a:r>
            <a:r>
              <a:rPr lang="en-US" b="1" i="1" dirty="0"/>
              <a:t>20-150% (new)</a:t>
            </a:r>
          </a:p>
          <a:p>
            <a:r>
              <a:rPr lang="en-US" dirty="0"/>
              <a:t>Investment Securities (debt)		</a:t>
            </a:r>
            <a:r>
              <a:rPr lang="en-US" b="1" i="1" dirty="0"/>
              <a:t>0-150% (new)</a:t>
            </a:r>
          </a:p>
          <a:p>
            <a:r>
              <a:rPr lang="en-US" dirty="0"/>
              <a:t>Residential Real Estate		</a:t>
            </a:r>
            <a:r>
              <a:rPr lang="en-US" b="1" dirty="0"/>
              <a:t>35% (new)</a:t>
            </a:r>
          </a:p>
          <a:p>
            <a:r>
              <a:rPr lang="en-US" dirty="0"/>
              <a:t>Retail Credit Portfolios 		</a:t>
            </a:r>
            <a:r>
              <a:rPr lang="en-US" b="1" i="1" dirty="0"/>
              <a:t>85% (new)</a:t>
            </a:r>
          </a:p>
          <a:p>
            <a:r>
              <a:rPr lang="en-US" dirty="0"/>
              <a:t>Commercial Loans			</a:t>
            </a:r>
            <a:r>
              <a:rPr lang="en-US" b="1" i="1" dirty="0"/>
              <a:t>20-150% (new)</a:t>
            </a:r>
          </a:p>
          <a:p>
            <a:r>
              <a:rPr lang="en-US" dirty="0"/>
              <a:t>Past Due Loans			</a:t>
            </a:r>
            <a:r>
              <a:rPr lang="en-US" b="1" i="1" dirty="0"/>
              <a:t>150% (new)</a:t>
            </a:r>
          </a:p>
          <a:p>
            <a:r>
              <a:rPr lang="en-US" dirty="0"/>
              <a:t>All Other Assets			100%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Basel II</a:t>
            </a:r>
            <a:br>
              <a:rPr lang="en-US" dirty="0" smtClean="0"/>
            </a:br>
            <a:r>
              <a:rPr lang="en-US" dirty="0" smtClean="0"/>
              <a:t>Credit Risk</a:t>
            </a:r>
          </a:p>
        </p:txBody>
      </p:sp>
      <p:sp>
        <p:nvSpPr>
          <p:cNvPr id="24579" name="Rectangle 3"/>
          <p:cNvSpPr>
            <a:spLocks noGrp="1" noChangeArrowheads="1"/>
          </p:cNvSpPr>
          <p:nvPr>
            <p:ph type="body" idx="1"/>
          </p:nvPr>
        </p:nvSpPr>
        <p:spPr/>
        <p:txBody>
          <a:bodyPr/>
          <a:lstStyle/>
          <a:p>
            <a:pPr eaLnBrk="1" hangingPunct="1"/>
            <a:r>
              <a:rPr lang="en-US" sz="2400" smtClean="0"/>
              <a:t>Other new factors, associated with credit risk weightings:</a:t>
            </a:r>
          </a:p>
          <a:p>
            <a:pPr lvl="1" eaLnBrk="1" hangingPunct="1"/>
            <a:r>
              <a:rPr lang="en-US" sz="2000" smtClean="0"/>
              <a:t>residential real estate</a:t>
            </a:r>
          </a:p>
          <a:p>
            <a:pPr lvl="1" eaLnBrk="1" hangingPunct="1"/>
            <a:r>
              <a:rPr lang="en-US" sz="2000" smtClean="0"/>
              <a:t>retail loans pools, including certain pools of small business loans</a:t>
            </a:r>
          </a:p>
          <a:p>
            <a:pPr lvl="1" eaLnBrk="1" hangingPunct="1"/>
            <a:r>
              <a:rPr lang="en-US" sz="2000" smtClean="0"/>
              <a:t>Past due loans</a:t>
            </a:r>
          </a:p>
          <a:p>
            <a:pPr eaLnBrk="1" hangingPunct="1"/>
            <a:r>
              <a:rPr lang="en-US" sz="2400" smtClean="0"/>
              <a:t>Banks may choose one of two general approaches to calculate credit risk: </a:t>
            </a:r>
          </a:p>
          <a:p>
            <a:pPr lvl="1" eaLnBrk="1" hangingPunct="1"/>
            <a:r>
              <a:rPr lang="en-US" sz="2000" smtClean="0"/>
              <a:t>the Standardised Approach, and the </a:t>
            </a:r>
          </a:p>
          <a:p>
            <a:pPr lvl="1" eaLnBrk="1" hangingPunct="1"/>
            <a:r>
              <a:rPr lang="en-US" sz="2000" smtClean="0"/>
              <a:t>Internal Ratings Based approach (IRB) . </a:t>
            </a:r>
          </a:p>
          <a:p>
            <a:pPr eaLnBrk="1" hangingPunct="1"/>
            <a:r>
              <a:rPr lang="en-US" sz="2400" smtClean="0"/>
              <a:t>In the Standardised Approach risk weights are given by the Committee.</a:t>
            </a:r>
          </a:p>
          <a:p>
            <a:pPr eaLnBrk="1" hangingPunct="1"/>
            <a:endParaRPr lang="en-US" sz="2400" smtClean="0"/>
          </a:p>
        </p:txBody>
      </p:sp>
      <p:sp>
        <p:nvSpPr>
          <p:cNvPr id="24580" name="Text Box 4"/>
          <p:cNvSpPr txBox="1">
            <a:spLocks noChangeArrowheads="1"/>
          </p:cNvSpPr>
          <p:nvPr/>
        </p:nvSpPr>
        <p:spPr bwMode="auto">
          <a:xfrm>
            <a:off x="1371600" y="1828800"/>
            <a:ext cx="6477000" cy="579438"/>
          </a:xfrm>
          <a:prstGeom prst="rect">
            <a:avLst/>
          </a:prstGeom>
          <a:noFill/>
          <a:ln w="9525">
            <a:noFill/>
            <a:miter lim="800000"/>
            <a:headEnd/>
            <a:tailEnd/>
          </a:ln>
        </p:spPr>
        <p:txBody>
          <a:bodyPr>
            <a:spAutoFit/>
          </a:bodyPr>
          <a:lstStyle/>
          <a:p>
            <a:pPr algn="ctr">
              <a:spcBef>
                <a:spcPct val="50000"/>
              </a:spcBef>
            </a:pPr>
            <a:endParaRPr lang="en-US" sz="3200" b="1" i="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0"/>
            <a:ext cx="7772400" cy="1143000"/>
          </a:xfrm>
        </p:spPr>
        <p:txBody>
          <a:bodyPr/>
          <a:lstStyle/>
          <a:p>
            <a:pPr eaLnBrk="1" hangingPunct="1"/>
            <a:r>
              <a:rPr lang="en-US" dirty="0" smtClean="0"/>
              <a:t>Basel II</a:t>
            </a:r>
            <a:br>
              <a:rPr lang="en-US" dirty="0" smtClean="0"/>
            </a:br>
            <a:r>
              <a:rPr lang="en-US" dirty="0" smtClean="0"/>
              <a:t>Credit Risk</a:t>
            </a:r>
          </a:p>
        </p:txBody>
      </p:sp>
      <p:sp>
        <p:nvSpPr>
          <p:cNvPr id="25603" name="Rectangle 3"/>
          <p:cNvSpPr>
            <a:spLocks noGrp="1" noChangeArrowheads="1"/>
          </p:cNvSpPr>
          <p:nvPr>
            <p:ph type="body" idx="1"/>
          </p:nvPr>
        </p:nvSpPr>
        <p:spPr>
          <a:xfrm>
            <a:off x="457200" y="1752600"/>
            <a:ext cx="8229600" cy="4114800"/>
          </a:xfrm>
        </p:spPr>
        <p:txBody>
          <a:bodyPr/>
          <a:lstStyle/>
          <a:p>
            <a:pPr eaLnBrk="1" hangingPunct="1">
              <a:lnSpc>
                <a:spcPct val="90000"/>
              </a:lnSpc>
            </a:pPr>
            <a:r>
              <a:rPr lang="en-US" sz="2800" dirty="0" smtClean="0"/>
              <a:t>Internal Ratings Based Approaches rely on four quantitative inputs:</a:t>
            </a:r>
          </a:p>
          <a:p>
            <a:pPr lvl="1" eaLnBrk="1" hangingPunct="1">
              <a:lnSpc>
                <a:spcPct val="90000"/>
              </a:lnSpc>
            </a:pPr>
            <a:r>
              <a:rPr lang="en-US" sz="2400" dirty="0" smtClean="0"/>
              <a:t>Probability of Default (PD) measures the likelihood that a borrower will default over a give period of time.</a:t>
            </a:r>
          </a:p>
          <a:p>
            <a:pPr lvl="1" eaLnBrk="1" hangingPunct="1">
              <a:lnSpc>
                <a:spcPct val="90000"/>
              </a:lnSpc>
            </a:pPr>
            <a:r>
              <a:rPr lang="en-US" sz="2400" dirty="0" smtClean="0"/>
              <a:t>Loss Given Default (LGD) measures the proportion of the exposure that will be lost if a default occurs.</a:t>
            </a:r>
          </a:p>
          <a:p>
            <a:pPr lvl="1" eaLnBrk="1" hangingPunct="1">
              <a:lnSpc>
                <a:spcPct val="90000"/>
              </a:lnSpc>
            </a:pPr>
            <a:r>
              <a:rPr lang="en-US" sz="2400" dirty="0" smtClean="0"/>
              <a:t>Exposure at Default (EAD) is the amount of loans and, for loan commitments the amount of the facility that is likely to be drawn if a default occurs.</a:t>
            </a:r>
          </a:p>
          <a:p>
            <a:pPr lvl="1" eaLnBrk="1" hangingPunct="1">
              <a:lnSpc>
                <a:spcPct val="90000"/>
              </a:lnSpc>
            </a:pPr>
            <a:r>
              <a:rPr lang="en-US" sz="2400" dirty="0" smtClean="0"/>
              <a:t>Maturity (M) is the remaining maturity of an exposure.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b="1" smtClean="0"/>
              <a:t>Basel Process</a:t>
            </a:r>
            <a:endParaRPr lang="en-US"/>
          </a:p>
        </p:txBody>
      </p:sp>
      <p:sp>
        <p:nvSpPr>
          <p:cNvPr id="3" name="Content Placeholder 2"/>
          <p:cNvSpPr>
            <a:spLocks noGrp="1"/>
          </p:cNvSpPr>
          <p:nvPr>
            <p:ph idx="1"/>
          </p:nvPr>
        </p:nvSpPr>
        <p:spPr>
          <a:xfrm>
            <a:off x="533400" y="1219200"/>
            <a:ext cx="8001000" cy="5181600"/>
          </a:xfrm>
        </p:spPr>
        <p:txBody>
          <a:bodyPr/>
          <a:lstStyle/>
          <a:p>
            <a:r>
              <a:rPr lang="en-US" sz="1800" dirty="0" smtClean="0"/>
              <a:t>Basel Process refers to role of BIS in hosting / supporting work of international secretariats engaged in standard setting and pursuit of financial stability.</a:t>
            </a:r>
          </a:p>
          <a:p>
            <a:r>
              <a:rPr lang="en-US" sz="1800" dirty="0" smtClean="0"/>
              <a:t> Co-location at the BIS communication / collaboration among these groups as well as interaction with central bank Governors and other senior officials in the context of the BIS's regular meetings </a:t>
            </a:r>
            <a:r>
              <a:rPr lang="en-US" sz="1800" dirty="0" err="1" smtClean="0"/>
              <a:t>programme</a:t>
            </a:r>
            <a:r>
              <a:rPr lang="en-US" sz="1800" dirty="0" smtClean="0"/>
              <a:t>. </a:t>
            </a:r>
          </a:p>
          <a:p>
            <a:r>
              <a:rPr lang="en-US" sz="1800" dirty="0" smtClean="0"/>
              <a:t>The BIS also supports the work of these committees and associations with its expertise in economic research and its practical experience in banking.</a:t>
            </a:r>
          </a:p>
          <a:p>
            <a:r>
              <a:rPr lang="en-US" sz="1800" dirty="0" smtClean="0"/>
              <a:t>The outcomes of the Basel Process are visible to public in form of reports that analyze specific topics and, in the form of internationally agreed standards. International agreement is the precondition for globally consistent standards. </a:t>
            </a:r>
          </a:p>
          <a:p>
            <a:r>
              <a:rPr lang="en-US" sz="1800" dirty="0" smtClean="0"/>
              <a:t>Not a substitute for national legislation - to become binding, agreements reached have to be approved and implemented at national level, following due regulatory and legislative processes in each individual jurisdiction.</a:t>
            </a:r>
          </a:p>
          <a:p>
            <a:r>
              <a:rPr lang="en-US" sz="1800" dirty="0" smtClean="0"/>
              <a:t>The Basel Process is based on three key features: </a:t>
            </a:r>
          </a:p>
          <a:p>
            <a:pPr lvl="1"/>
            <a:r>
              <a:rPr lang="en-US" sz="1600" dirty="0" smtClean="0"/>
              <a:t>synergies of co-location mentioned above, </a:t>
            </a:r>
          </a:p>
          <a:p>
            <a:pPr lvl="1"/>
            <a:r>
              <a:rPr lang="en-US" sz="1600" dirty="0" smtClean="0"/>
              <a:t>flexibility and openness in the exchange of information, </a:t>
            </a:r>
          </a:p>
          <a:p>
            <a:pPr lvl="1"/>
            <a:r>
              <a:rPr lang="en-US" sz="1600" dirty="0" smtClean="0"/>
              <a:t>support from BIS expertise in the field of economics, banking and regulation.</a:t>
            </a:r>
          </a:p>
          <a:p>
            <a:endParaRPr lang="en-US" sz="1800" dirty="0" smtClean="0"/>
          </a:p>
          <a:p>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Basel II</a:t>
            </a:r>
            <a:br>
              <a:rPr lang="en-US" dirty="0" smtClean="0"/>
            </a:br>
            <a:r>
              <a:rPr lang="en-US" dirty="0" smtClean="0"/>
              <a:t>Credit Risk</a:t>
            </a:r>
          </a:p>
        </p:txBody>
      </p:sp>
      <p:graphicFrame>
        <p:nvGraphicFramePr>
          <p:cNvPr id="90115" name="Group 3"/>
          <p:cNvGraphicFramePr>
            <a:graphicFrameLocks noGrp="1"/>
          </p:cNvGraphicFramePr>
          <p:nvPr>
            <p:ph type="tbl" idx="1"/>
            <p:extLst>
              <p:ext uri="{D42A27DB-BD31-4B8C-83A1-F6EECF244321}">
                <p14:modId xmlns="" xmlns:p14="http://schemas.microsoft.com/office/powerpoint/2010/main" val="3779689747"/>
              </p:ext>
            </p:extLst>
          </p:nvPr>
        </p:nvGraphicFramePr>
        <p:xfrm>
          <a:off x="762000" y="2362200"/>
          <a:ext cx="7764463" cy="3608388"/>
        </p:xfrm>
        <a:graphic>
          <a:graphicData uri="http://schemas.openxmlformats.org/drawingml/2006/table">
            <a:tbl>
              <a:tblPr/>
              <a:tblGrid>
                <a:gridCol w="1752600"/>
                <a:gridCol w="2819400"/>
                <a:gridCol w="3192463"/>
              </a:tblGrid>
              <a:tr h="560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Data 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Foundation IRB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Advanced IRB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bank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bank</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LGD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supervisor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bank</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supervisor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bank</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supervisor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Provided by bank</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3" name="Text Box 29"/>
          <p:cNvSpPr txBox="1">
            <a:spLocks noChangeArrowheads="1"/>
          </p:cNvSpPr>
          <p:nvPr/>
        </p:nvSpPr>
        <p:spPr bwMode="auto">
          <a:xfrm>
            <a:off x="838200" y="1717675"/>
            <a:ext cx="7848600" cy="519113"/>
          </a:xfrm>
          <a:prstGeom prst="rect">
            <a:avLst/>
          </a:prstGeom>
          <a:noFill/>
          <a:ln w="9525">
            <a:noFill/>
            <a:miter lim="800000"/>
            <a:headEnd/>
            <a:tailEnd/>
          </a:ln>
        </p:spPr>
        <p:txBody>
          <a:bodyPr>
            <a:spAutoFit/>
          </a:bodyPr>
          <a:lstStyle/>
          <a:p>
            <a:pPr>
              <a:spcBef>
                <a:spcPct val="20000"/>
              </a:spcBef>
            </a:pPr>
            <a:r>
              <a:rPr lang="en-US" sz="2800" b="1" i="1" dirty="0"/>
              <a:t>Example: corporate, bank and sovereign exposures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Basel II</a:t>
            </a:r>
            <a:br>
              <a:rPr lang="en-US" dirty="0" smtClean="0"/>
            </a:br>
            <a:r>
              <a:rPr lang="en-US" dirty="0" smtClean="0"/>
              <a:t>Credit Risk</a:t>
            </a:r>
          </a:p>
        </p:txBody>
      </p:sp>
      <p:sp>
        <p:nvSpPr>
          <p:cNvPr id="27651" name="Rectangle 3"/>
          <p:cNvSpPr>
            <a:spLocks noGrp="1" noChangeArrowheads="1"/>
          </p:cNvSpPr>
          <p:nvPr>
            <p:ph type="body" idx="1"/>
          </p:nvPr>
        </p:nvSpPr>
        <p:spPr/>
        <p:txBody>
          <a:bodyPr/>
          <a:lstStyle/>
          <a:p>
            <a:pPr eaLnBrk="1" hangingPunct="1"/>
            <a:r>
              <a:rPr lang="en-US" sz="2800" smtClean="0"/>
              <a:t>For retail exposures, only one internal ratings based approach </a:t>
            </a:r>
            <a:r>
              <a:rPr lang="ru-RU" sz="2800" smtClean="0"/>
              <a:t>(</a:t>
            </a:r>
            <a:r>
              <a:rPr lang="en-US" sz="2800" smtClean="0"/>
              <a:t>advanced</a:t>
            </a:r>
            <a:r>
              <a:rPr lang="ru-RU" sz="2800" smtClean="0"/>
              <a:t>) </a:t>
            </a:r>
            <a:r>
              <a:rPr lang="en-US" sz="2800" smtClean="0"/>
              <a:t>is applicable. </a:t>
            </a:r>
          </a:p>
          <a:p>
            <a:pPr eaLnBrk="1" hangingPunct="1"/>
            <a:r>
              <a:rPr lang="en-US" sz="2800" smtClean="0"/>
              <a:t>Retail exposures are divided into three categories:</a:t>
            </a:r>
          </a:p>
          <a:p>
            <a:pPr lvl="1" eaLnBrk="1" hangingPunct="1"/>
            <a:r>
              <a:rPr lang="en-US" sz="2400" smtClean="0"/>
              <a:t>Residential mortgages;</a:t>
            </a:r>
          </a:p>
          <a:p>
            <a:pPr lvl="1" eaLnBrk="1" hangingPunct="1"/>
            <a:r>
              <a:rPr lang="en-US" sz="2400" smtClean="0"/>
              <a:t>Revolving retail exposures;</a:t>
            </a:r>
          </a:p>
          <a:p>
            <a:pPr lvl="1" eaLnBrk="1" hangingPunct="1"/>
            <a:r>
              <a:rPr lang="en-US" sz="2400" smtClean="0"/>
              <a:t>Other retail (including loans to small businesses)</a:t>
            </a:r>
          </a:p>
          <a:p>
            <a:pPr eaLnBrk="1" hangingPunct="1"/>
            <a:r>
              <a:rPr lang="en-US" sz="2800" smtClean="0"/>
              <a:t>Banks must estimate the PD, LGD, EAD and M for each category.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04800"/>
            <a:ext cx="7772400" cy="1143000"/>
          </a:xfrm>
        </p:spPr>
        <p:txBody>
          <a:bodyPr/>
          <a:lstStyle/>
          <a:p>
            <a:pPr eaLnBrk="1" hangingPunct="1"/>
            <a:r>
              <a:rPr lang="en-US" sz="3600" dirty="0" smtClean="0"/>
              <a:t>Basel II Credit Risk</a:t>
            </a:r>
          </a:p>
        </p:txBody>
      </p:sp>
      <p:sp>
        <p:nvSpPr>
          <p:cNvPr id="28675" name="Rectangle 3"/>
          <p:cNvSpPr>
            <a:spLocks noGrp="1" noChangeArrowheads="1"/>
          </p:cNvSpPr>
          <p:nvPr>
            <p:ph type="body" idx="1"/>
          </p:nvPr>
        </p:nvSpPr>
        <p:spPr>
          <a:xfrm>
            <a:off x="533400" y="1600200"/>
            <a:ext cx="7924800" cy="4495800"/>
          </a:xfrm>
        </p:spPr>
        <p:txBody>
          <a:bodyPr/>
          <a:lstStyle/>
          <a:p>
            <a:pPr eaLnBrk="1" hangingPunct="1">
              <a:lnSpc>
                <a:spcPct val="80000"/>
              </a:lnSpc>
            </a:pPr>
            <a:r>
              <a:rPr lang="en-US" sz="2400" dirty="0" smtClean="0"/>
              <a:t>A new category is included for specialized lending, where repayment is highly dependent on the performance of a pool of assets or on the collateral (i.e. such as high value commercial real estate lending).</a:t>
            </a:r>
          </a:p>
          <a:p>
            <a:pPr eaLnBrk="1" hangingPunct="1">
              <a:lnSpc>
                <a:spcPct val="80000"/>
              </a:lnSpc>
            </a:pPr>
            <a:r>
              <a:rPr lang="en-US" sz="2400" dirty="0" smtClean="0"/>
              <a:t>Finally, equity portfolios in the banking book are risk weighted at a minimum of 100%.  </a:t>
            </a:r>
          </a:p>
          <a:p>
            <a:pPr eaLnBrk="1" hangingPunct="1">
              <a:lnSpc>
                <a:spcPct val="80000"/>
              </a:lnSpc>
            </a:pPr>
            <a:r>
              <a:rPr lang="en-US" sz="2400" dirty="0" smtClean="0"/>
              <a:t>The Basle Committee has set out detailed instructions on the minimum criteria and testing requirements for any bank wishing to use an internal ratings based model.</a:t>
            </a:r>
          </a:p>
          <a:p>
            <a:pPr eaLnBrk="1" hangingPunct="1">
              <a:lnSpc>
                <a:spcPct val="80000"/>
              </a:lnSpc>
            </a:pPr>
            <a:r>
              <a:rPr lang="en-US" sz="2400" dirty="0" smtClean="0"/>
              <a:t>Any bank wishing to adopt an internal ratings based model for capital calculation will be required to run the model in parallel with the standardized version for at least one year to show the impact of the internal model on capital calculations. </a:t>
            </a:r>
          </a:p>
          <a:p>
            <a:pPr eaLnBrk="1" hangingPunct="1">
              <a:lnSpc>
                <a:spcPct val="80000"/>
              </a:lnSpc>
            </a:pPr>
            <a:endParaRPr lang="en-US" sz="24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dirty="0" smtClean="0"/>
              <a:t>Basel II</a:t>
            </a:r>
            <a:br>
              <a:rPr lang="en-US" sz="4000" dirty="0" smtClean="0"/>
            </a:br>
            <a:r>
              <a:rPr lang="en-US" sz="4000" dirty="0" smtClean="0"/>
              <a:t>Securitization</a:t>
            </a:r>
          </a:p>
        </p:txBody>
      </p:sp>
      <p:sp>
        <p:nvSpPr>
          <p:cNvPr id="29699" name="Rectangle 3"/>
          <p:cNvSpPr>
            <a:spLocks noGrp="1" noChangeArrowheads="1"/>
          </p:cNvSpPr>
          <p:nvPr>
            <p:ph type="body" idx="1"/>
          </p:nvPr>
        </p:nvSpPr>
        <p:spPr>
          <a:xfrm>
            <a:off x="457200" y="1981200"/>
            <a:ext cx="8229600" cy="4114800"/>
          </a:xfrm>
        </p:spPr>
        <p:txBody>
          <a:bodyPr/>
          <a:lstStyle/>
          <a:p>
            <a:pPr eaLnBrk="1" hangingPunct="1"/>
            <a:r>
              <a:rPr lang="en-US" sz="2400" dirty="0" smtClean="0"/>
              <a:t>Securitizations now much more advanced and are specifically addressed in Basel II.</a:t>
            </a:r>
            <a:endParaRPr lang="en-US" sz="2000" dirty="0" smtClean="0"/>
          </a:p>
          <a:p>
            <a:pPr lvl="1" eaLnBrk="1" hangingPunct="1">
              <a:lnSpc>
                <a:spcPct val="90000"/>
              </a:lnSpc>
            </a:pPr>
            <a:r>
              <a:rPr lang="en-US" sz="2000" dirty="0" smtClean="0"/>
              <a:t>banks have become much more sophisticated with their use of securitization, and many have used securitizations for capital arbitrage.</a:t>
            </a:r>
          </a:p>
          <a:p>
            <a:pPr lvl="1" eaLnBrk="1" hangingPunct="1">
              <a:lnSpc>
                <a:spcPct val="90000"/>
              </a:lnSpc>
            </a:pPr>
            <a:r>
              <a:rPr lang="en-US" sz="2000" dirty="0" smtClean="0"/>
              <a:t>Securitizing a pool of loans, yet keeping the pool on the originating bank’s balance sheet as an investment security with a lower risk weight – changes the risk weight from 100% to 20%, yet the real credit risk is virtually unchanged.</a:t>
            </a:r>
          </a:p>
          <a:p>
            <a:pPr eaLnBrk="1" hangingPunct="1">
              <a:lnSpc>
                <a:spcPct val="90000"/>
              </a:lnSpc>
            </a:pPr>
            <a:r>
              <a:rPr lang="en-US" sz="2400" dirty="0" smtClean="0"/>
              <a:t>Basel II attempts to limit banks ability to use securitizations for capital arbitrage.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72400" cy="1143000"/>
          </a:xfrm>
        </p:spPr>
        <p:txBody>
          <a:bodyPr/>
          <a:lstStyle/>
          <a:p>
            <a:r>
              <a:rPr lang="en-US" dirty="0" smtClean="0"/>
              <a:t>Securitization Framework</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r>
              <a:rPr lang="en-US" sz="2000" dirty="0" smtClean="0"/>
              <a:t>In December 2014, BCBS published final Basel III Document on changes to credit risk capital requirements for securitization transactions. </a:t>
            </a:r>
          </a:p>
          <a:p>
            <a:r>
              <a:rPr lang="en-US" sz="2000" dirty="0" smtClean="0"/>
              <a:t>Revised Framework will replace securitization framework set out in Basel II</a:t>
            </a:r>
          </a:p>
          <a:p>
            <a:r>
              <a:rPr lang="en-US" sz="2000" dirty="0" smtClean="0"/>
              <a:t>Revised Framework is to be implemented by the beginning of 2018. </a:t>
            </a:r>
          </a:p>
          <a:p>
            <a:r>
              <a:rPr lang="en-US" sz="2000" dirty="0" smtClean="0"/>
              <a:t>To determine credit risk capital for a securitization exposure, a bank will apply one of several approaches according to the following: </a:t>
            </a:r>
          </a:p>
          <a:p>
            <a:pPr lvl="1"/>
            <a:r>
              <a:rPr lang="en-US" sz="1600" dirty="0" smtClean="0"/>
              <a:t>IRB Approach based on internal ratings-based approach capital charge for underlying </a:t>
            </a:r>
            <a:r>
              <a:rPr lang="en-US" sz="1600" dirty="0" err="1" smtClean="0"/>
              <a:t>securitised</a:t>
            </a:r>
            <a:r>
              <a:rPr lang="en-US" sz="1600" dirty="0" smtClean="0"/>
              <a:t> exposures</a:t>
            </a:r>
          </a:p>
          <a:p>
            <a:pPr lvl="1"/>
            <a:r>
              <a:rPr lang="en-US" sz="1600" dirty="0" smtClean="0"/>
              <a:t>either an External Ratings-Based Approach (ERBA), which determines risk weights based on qualifying credit rating agency ratings and other variables, or, </a:t>
            </a:r>
          </a:p>
          <a:p>
            <a:pPr lvl="1"/>
            <a:r>
              <a:rPr lang="en-US" sz="1600" dirty="0" smtClean="0"/>
              <a:t>in the case of unrated exposures to ABCP conduits, Internal Assessments Approach from the Basel II IRB; </a:t>
            </a:r>
          </a:p>
          <a:p>
            <a:pPr lvl="1"/>
            <a:r>
              <a:rPr lang="en-US" sz="1600" dirty="0" smtClean="0"/>
              <a:t>Standardized Approach which determines RW using simple formula applied to capital requirement for underlying assets determined under Basel II standardized approach.</a:t>
            </a:r>
          </a:p>
          <a:p>
            <a:r>
              <a:rPr lang="en-US" sz="2000" dirty="0" smtClean="0"/>
              <a:t>If bank is not able to apply any of these to a particular securitization exposure, it must assign a 1,250% risk weight.</a:t>
            </a:r>
            <a:endParaRPr lang="en-US" sz="2000" dirty="0"/>
          </a:p>
        </p:txBody>
      </p:sp>
      <p:sp>
        <p:nvSpPr>
          <p:cNvPr id="4" name="Rectangle 3"/>
          <p:cNvSpPr/>
          <p:nvPr/>
        </p:nvSpPr>
        <p:spPr>
          <a:xfrm>
            <a:off x="381000" y="6324600"/>
            <a:ext cx="4572000" cy="261610"/>
          </a:xfrm>
          <a:prstGeom prst="rect">
            <a:avLst/>
          </a:prstGeom>
        </p:spPr>
        <p:txBody>
          <a:bodyPr>
            <a:spAutoFit/>
          </a:bodyPr>
          <a:lstStyle/>
          <a:p>
            <a:r>
              <a:rPr lang="en-US" sz="1100" dirty="0" smtClean="0"/>
              <a:t>Mayer Brown | Revisions to Basel </a:t>
            </a:r>
            <a:r>
              <a:rPr lang="en-US" sz="1100" dirty="0" err="1" smtClean="0"/>
              <a:t>Securitisation</a:t>
            </a:r>
            <a:r>
              <a:rPr lang="en-US" sz="1100" dirty="0" smtClean="0"/>
              <a:t> Framework – Final Rules</a:t>
            </a:r>
            <a:endParaRPr lang="en-US" sz="11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Securitization Framework</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Regardless of the approach used, the capital requirement for any securitization exposure will be subject to a 15% risk weight floor </a:t>
            </a:r>
          </a:p>
          <a:p>
            <a:r>
              <a:rPr lang="en-US" dirty="0" smtClean="0"/>
              <a:t>a lower risk weight may apply if the max RW or max capital requirement are applicable and give a lower RW according to the weighted average RW or the capital requirement of the underlying pool of exposures</a:t>
            </a:r>
            <a:r>
              <a:rPr lang="en-US" smtClean="0"/>
              <a:t>).  </a:t>
            </a:r>
            <a:endParaRPr lang="en-US" dirty="0" smtClean="0"/>
          </a:p>
          <a:p>
            <a:r>
              <a:rPr lang="en-US" dirty="0" smtClean="0"/>
              <a:t>Under both the IRBA and the ERBA, RW will vary according to maturity of the securitization exposure, with a minimum of one year and a maximum of five years. </a:t>
            </a:r>
          </a:p>
          <a:p>
            <a:r>
              <a:rPr lang="en-US" dirty="0" smtClean="0"/>
              <a:t>For this purpose, the tranche maturity will be determined based on mandatory contractual cash flows of the </a:t>
            </a:r>
            <a:r>
              <a:rPr lang="en-US" dirty="0" err="1" smtClean="0"/>
              <a:t>securitisation</a:t>
            </a:r>
            <a:r>
              <a:rPr lang="en-US" dirty="0" smtClean="0"/>
              <a:t> tranche rather than contractual or expected cash flows of the underlying assets.  </a:t>
            </a:r>
          </a:p>
          <a:p>
            <a:r>
              <a:rPr lang="en-US" dirty="0" smtClean="0"/>
              <a:t>Based on the ERBA RW in the Revised Framework, RW under the Revised Framework for relatively high quality securitization tranches will in general be substantially higher than under the Basel II IRB.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81000"/>
            <a:ext cx="7772400" cy="1143000"/>
          </a:xfrm>
        </p:spPr>
        <p:txBody>
          <a:bodyPr/>
          <a:lstStyle/>
          <a:p>
            <a:pPr eaLnBrk="1" hangingPunct="1"/>
            <a:r>
              <a:rPr lang="en-US" sz="3600" dirty="0" smtClean="0"/>
              <a:t>Basel II Operational Risk </a:t>
            </a:r>
          </a:p>
        </p:txBody>
      </p:sp>
      <p:sp>
        <p:nvSpPr>
          <p:cNvPr id="30723" name="Rectangle 3"/>
          <p:cNvSpPr>
            <a:spLocks noGrp="1" noChangeArrowheads="1"/>
          </p:cNvSpPr>
          <p:nvPr>
            <p:ph type="body" idx="1"/>
          </p:nvPr>
        </p:nvSpPr>
        <p:spPr>
          <a:xfrm>
            <a:off x="457200" y="1676400"/>
            <a:ext cx="8229600" cy="4114800"/>
          </a:xfrm>
        </p:spPr>
        <p:txBody>
          <a:bodyPr/>
          <a:lstStyle/>
          <a:p>
            <a:pPr eaLnBrk="1" hangingPunct="1">
              <a:lnSpc>
                <a:spcPct val="80000"/>
              </a:lnSpc>
            </a:pPr>
            <a:r>
              <a:rPr lang="en-US" sz="2800" dirty="0" smtClean="0"/>
              <a:t>Operational risks was a controversial part of Basel II.</a:t>
            </a:r>
            <a:endParaRPr lang="en-US" sz="2400" dirty="0" smtClean="0"/>
          </a:p>
          <a:p>
            <a:pPr lvl="1" eaLnBrk="1" hangingPunct="1">
              <a:lnSpc>
                <a:spcPct val="80000"/>
              </a:lnSpc>
            </a:pPr>
            <a:r>
              <a:rPr lang="en-US" sz="2000" dirty="0" smtClean="0"/>
              <a:t>Operational risk is defined as “the risk of losses resulting from inadequate or failed internal processes, people and systems or from external events”.</a:t>
            </a:r>
          </a:p>
          <a:p>
            <a:pPr lvl="1" eaLnBrk="1" hangingPunct="1">
              <a:lnSpc>
                <a:spcPct val="80000"/>
              </a:lnSpc>
            </a:pPr>
            <a:r>
              <a:rPr lang="en-US" sz="2000" dirty="0" smtClean="0"/>
              <a:t>While the method of operational risk assessment is not overly precise, the Basle Committee considered it necessary to include this area in capital adequacy requirements.</a:t>
            </a:r>
          </a:p>
          <a:p>
            <a:pPr eaLnBrk="1" hangingPunct="1">
              <a:lnSpc>
                <a:spcPct val="80000"/>
              </a:lnSpc>
            </a:pPr>
            <a:r>
              <a:rPr lang="en-US" sz="2400" dirty="0" smtClean="0"/>
              <a:t>Operational risk is separated by business line in the following manner:</a:t>
            </a:r>
          </a:p>
          <a:p>
            <a:pPr lvl="1" eaLnBrk="1" hangingPunct="1">
              <a:lnSpc>
                <a:spcPct val="80000"/>
              </a:lnSpc>
            </a:pPr>
            <a:r>
              <a:rPr lang="en-US" sz="2000" dirty="0" smtClean="0"/>
              <a:t>Investment banking;</a:t>
            </a:r>
          </a:p>
          <a:p>
            <a:pPr lvl="1" eaLnBrk="1" hangingPunct="1">
              <a:lnSpc>
                <a:spcPct val="80000"/>
              </a:lnSpc>
            </a:pPr>
            <a:r>
              <a:rPr lang="en-US" sz="2000" dirty="0" smtClean="0"/>
              <a:t>Commercial banking (corporate and retail);</a:t>
            </a:r>
          </a:p>
          <a:p>
            <a:pPr lvl="1" eaLnBrk="1" hangingPunct="1">
              <a:lnSpc>
                <a:spcPct val="80000"/>
              </a:lnSpc>
            </a:pPr>
            <a:r>
              <a:rPr lang="en-US" sz="2000" dirty="0" smtClean="0"/>
              <a:t>Other financial services, such as insurance, discount brokerage, asset management, etc.</a:t>
            </a:r>
          </a:p>
          <a:p>
            <a:pPr eaLnBrk="1" hangingPunct="1">
              <a:lnSpc>
                <a:spcPct val="80000"/>
              </a:lnSpc>
            </a:pPr>
            <a:r>
              <a:rPr lang="en-US" sz="2400" dirty="0" smtClean="0"/>
              <a:t>Capital should be allocated to each of these activities.</a:t>
            </a:r>
          </a:p>
          <a:p>
            <a:pPr eaLnBrk="1" hangingPunct="1">
              <a:lnSpc>
                <a:spcPct val="80000"/>
              </a:lnSpc>
            </a:pPr>
            <a:endParaRPr lang="en-US" sz="2400" dirty="0" smtClean="0"/>
          </a:p>
          <a:p>
            <a:pPr eaLnBrk="1" hangingPunct="1">
              <a:lnSpc>
                <a:spcPct val="80000"/>
              </a:lnSpc>
            </a:pPr>
            <a:endParaRPr lang="en-US" sz="2400"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Basel II Operational </a:t>
            </a:r>
            <a:r>
              <a:rPr lang="en-US" dirty="0" smtClean="0"/>
              <a:t>Risk</a:t>
            </a:r>
            <a:endParaRPr lang="en-US" dirty="0"/>
          </a:p>
        </p:txBody>
      </p:sp>
      <p:sp>
        <p:nvSpPr>
          <p:cNvPr id="3" name="Content Placeholder 2"/>
          <p:cNvSpPr>
            <a:spLocks noGrp="1"/>
          </p:cNvSpPr>
          <p:nvPr>
            <p:ph idx="1"/>
          </p:nvPr>
        </p:nvSpPr>
        <p:spPr/>
        <p:txBody>
          <a:bodyPr/>
          <a:lstStyle/>
          <a:p>
            <a:r>
              <a:rPr lang="en-US" sz="2000" dirty="0" smtClean="0"/>
              <a:t>Basel II has given guidance to 3 broad methods of Capital calculation for Operational Risk</a:t>
            </a:r>
          </a:p>
          <a:p>
            <a:r>
              <a:rPr lang="en-US" sz="2000" b="1" dirty="0" smtClean="0"/>
              <a:t>Basic Indicator Approach </a:t>
            </a:r>
            <a:r>
              <a:rPr lang="en-US" sz="2000" dirty="0" smtClean="0"/>
              <a:t>- based on annual revenue of the Financial Institution </a:t>
            </a:r>
          </a:p>
          <a:p>
            <a:r>
              <a:rPr lang="en-US" sz="2000" b="1" dirty="0" smtClean="0"/>
              <a:t>Standardized Approach </a:t>
            </a:r>
            <a:r>
              <a:rPr lang="en-US" sz="2000" dirty="0" smtClean="0"/>
              <a:t>- based on annual revenue of each of the broad business lines of the Financial Institution </a:t>
            </a:r>
          </a:p>
          <a:p>
            <a:r>
              <a:rPr lang="en-US" sz="2000" b="1" dirty="0" smtClean="0"/>
              <a:t>Advanced Measurement Approaches </a:t>
            </a:r>
            <a:r>
              <a:rPr lang="en-US" sz="2000" dirty="0" smtClean="0"/>
              <a:t>- based on the internally developed risk measurement framework of the bank adhering to the standards prescribed (methods include IMA, LDA, Scenario-based, Scorecard etc.) </a:t>
            </a:r>
          </a:p>
          <a:p>
            <a:r>
              <a:rPr lang="en-US" sz="2000" dirty="0" smtClean="0"/>
              <a:t>The Operational Risk Management framework must include identification, measurement, monitoring, reporting, control and mitigation frameworks for Operational Risk.</a:t>
            </a:r>
            <a:endParaRPr 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4000" dirty="0" smtClean="0"/>
              <a:t>Basel II Operational Risk </a:t>
            </a:r>
          </a:p>
        </p:txBody>
      </p:sp>
      <p:sp>
        <p:nvSpPr>
          <p:cNvPr id="31747" name="Rectangle 3"/>
          <p:cNvSpPr>
            <a:spLocks noGrp="1" noChangeArrowheads="1"/>
          </p:cNvSpPr>
          <p:nvPr>
            <p:ph type="body" idx="1"/>
          </p:nvPr>
        </p:nvSpPr>
        <p:spPr>
          <a:xfrm>
            <a:off x="457200" y="1981200"/>
            <a:ext cx="8001000" cy="4114800"/>
          </a:xfrm>
        </p:spPr>
        <p:txBody>
          <a:bodyPr/>
          <a:lstStyle/>
          <a:p>
            <a:pPr eaLnBrk="1" hangingPunct="1">
              <a:lnSpc>
                <a:spcPct val="90000"/>
              </a:lnSpc>
            </a:pPr>
            <a:r>
              <a:rPr lang="en-US" sz="2400" dirty="0" smtClean="0"/>
              <a:t>BIA is to multiply the average gross revenue figure for the bank by 0.15 to get a capital charge.</a:t>
            </a:r>
          </a:p>
          <a:p>
            <a:pPr eaLnBrk="1" hangingPunct="1">
              <a:lnSpc>
                <a:spcPct val="90000"/>
              </a:lnSpc>
            </a:pPr>
            <a:r>
              <a:rPr lang="en-US" sz="2400" dirty="0" smtClean="0"/>
              <a:t>This figure is then divided by the inverse of the minimum capital ratio to arrive at an addition to total risk-weighted assets.</a:t>
            </a:r>
          </a:p>
          <a:p>
            <a:pPr eaLnBrk="1" hangingPunct="1">
              <a:lnSpc>
                <a:spcPct val="90000"/>
              </a:lnSpc>
            </a:pPr>
            <a:r>
              <a:rPr lang="en-US" sz="2400" dirty="0" smtClean="0"/>
              <a:t>Standard Approach uses Business Line Beta Factor</a:t>
            </a:r>
          </a:p>
          <a:p>
            <a:pPr lvl="1" eaLnBrk="1" hangingPunct="1">
              <a:lnSpc>
                <a:spcPct val="90000"/>
              </a:lnSpc>
            </a:pPr>
            <a:r>
              <a:rPr lang="en-US" sz="2000" dirty="0" smtClean="0"/>
              <a:t>Corporate finance 		18%   	Trading and sales 	18% </a:t>
            </a:r>
          </a:p>
          <a:p>
            <a:pPr lvl="1" eaLnBrk="1" hangingPunct="1">
              <a:lnSpc>
                <a:spcPct val="90000"/>
              </a:lnSpc>
            </a:pPr>
            <a:r>
              <a:rPr lang="en-US" sz="2000" dirty="0" smtClean="0"/>
              <a:t>Retail banking 		12%   	Commercial banking 	15% </a:t>
            </a:r>
          </a:p>
          <a:p>
            <a:pPr lvl="1" eaLnBrk="1" hangingPunct="1">
              <a:lnSpc>
                <a:spcPct val="90000"/>
              </a:lnSpc>
            </a:pPr>
            <a:r>
              <a:rPr lang="en-US" sz="2000" dirty="0" smtClean="0"/>
              <a:t>Payment &amp; settlement 	18% 	Agency services 		15% </a:t>
            </a:r>
          </a:p>
          <a:p>
            <a:pPr lvl="1" eaLnBrk="1" hangingPunct="1">
              <a:lnSpc>
                <a:spcPct val="90000"/>
              </a:lnSpc>
            </a:pPr>
            <a:r>
              <a:rPr lang="en-US" sz="2000" dirty="0" smtClean="0"/>
              <a:t>Asset Management 	12% 	Retail Brokerage 		12% </a:t>
            </a:r>
          </a:p>
          <a:p>
            <a:pPr eaLnBrk="1" hangingPunct="1">
              <a:lnSpc>
                <a:spcPct val="90000"/>
              </a:lnSpc>
            </a:pPr>
            <a:r>
              <a:rPr lang="en-US" sz="2400" dirty="0" smtClean="0"/>
              <a:t>AMA is actuarial using frequency and severity</a:t>
            </a:r>
          </a:p>
          <a:p>
            <a:pPr eaLnBrk="1" hangingPunct="1">
              <a:lnSpc>
                <a:spcPct val="90000"/>
              </a:lnSpc>
              <a:buFontTx/>
              <a:buNone/>
            </a:pPr>
            <a:endParaRPr lang="en-US" sz="2400"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1143000"/>
          </a:xfrm>
        </p:spPr>
        <p:txBody>
          <a:bodyPr/>
          <a:lstStyle/>
          <a:p>
            <a:pPr eaLnBrk="1" hangingPunct="1"/>
            <a:r>
              <a:rPr lang="en-US" smtClean="0"/>
              <a:t>Operational Risk RWA</a:t>
            </a:r>
          </a:p>
        </p:txBody>
      </p:sp>
      <p:sp>
        <p:nvSpPr>
          <p:cNvPr id="214" name="Line 7"/>
          <p:cNvSpPr>
            <a:spLocks noChangeShapeType="1"/>
          </p:cNvSpPr>
          <p:nvPr>
            <p:custDataLst>
              <p:tags r:id="rId1"/>
            </p:custDataLst>
          </p:nvPr>
        </p:nvSpPr>
        <p:spPr bwMode="auto">
          <a:xfrm>
            <a:off x="2627313" y="1219200"/>
            <a:ext cx="0" cy="5440363"/>
          </a:xfrm>
          <a:prstGeom prst="line">
            <a:avLst/>
          </a:prstGeom>
          <a:noFill/>
          <a:ln w="9525">
            <a:solidFill>
              <a:srgbClr val="002368"/>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15" name="Text Box 9"/>
          <p:cNvSpPr txBox="1">
            <a:spLocks noChangeArrowheads="1"/>
          </p:cNvSpPr>
          <p:nvPr/>
        </p:nvSpPr>
        <p:spPr bwMode="auto">
          <a:xfrm>
            <a:off x="5432425" y="3130550"/>
            <a:ext cx="696913" cy="153988"/>
          </a:xfrm>
          <a:prstGeom prst="rect">
            <a:avLst/>
          </a:prstGeom>
          <a:noFill/>
          <a:ln w="9525" algn="ctr">
            <a:noFill/>
            <a:miter lim="800000"/>
            <a:headEnd/>
            <a:tailEnd/>
          </a:ln>
        </p:spPr>
        <p:txBody>
          <a:bodyPr lIns="81985" tIns="40991" rIns="81985" bIns="40991">
            <a:spAutoFit/>
          </a:bodyPr>
          <a:lstStyle/>
          <a:p>
            <a:pPr marL="109538" indent="-109538" fontAlgn="auto">
              <a:spcBef>
                <a:spcPct val="50000"/>
              </a:spcBef>
              <a:spcAft>
                <a:spcPct val="35000"/>
              </a:spcAft>
              <a:defRPr/>
            </a:pPr>
            <a:r>
              <a:rPr lang="en-US" sz="700" b="1" kern="0">
                <a:solidFill>
                  <a:srgbClr val="000000"/>
                </a:solidFill>
              </a:rPr>
              <a:t>Severity- ILD</a:t>
            </a:r>
          </a:p>
        </p:txBody>
      </p:sp>
      <p:grpSp>
        <p:nvGrpSpPr>
          <p:cNvPr id="2" name="Group 10"/>
          <p:cNvGrpSpPr>
            <a:grpSpLocks/>
          </p:cNvGrpSpPr>
          <p:nvPr/>
        </p:nvGrpSpPr>
        <p:grpSpPr bwMode="auto">
          <a:xfrm>
            <a:off x="6919913" y="2651125"/>
            <a:ext cx="387350" cy="382588"/>
            <a:chOff x="851" y="2018"/>
            <a:chExt cx="227" cy="387"/>
          </a:xfrm>
        </p:grpSpPr>
        <p:sp>
          <p:nvSpPr>
            <p:cNvPr id="316" name="Oval 11"/>
            <p:cNvSpPr>
              <a:spLocks noChangeArrowheads="1"/>
            </p:cNvSpPr>
            <p:nvPr/>
          </p:nvSpPr>
          <p:spPr bwMode="auto">
            <a:xfrm>
              <a:off x="851" y="2018"/>
              <a:ext cx="227" cy="387"/>
            </a:xfrm>
            <a:prstGeom prst="ellipse">
              <a:avLst/>
            </a:prstGeom>
            <a:solidFill>
              <a:srgbClr val="808000">
                <a:alpha val="25098"/>
              </a:srgbClr>
            </a:solidFill>
            <a:ln w="9525" algn="ctr">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317" name="Freeform 12"/>
            <p:cNvSpPr>
              <a:spLocks/>
            </p:cNvSpPr>
            <p:nvPr/>
          </p:nvSpPr>
          <p:spPr bwMode="auto">
            <a:xfrm>
              <a:off x="885" y="2151"/>
              <a:ext cx="141" cy="106"/>
            </a:xfrm>
            <a:custGeom>
              <a:avLst/>
              <a:gdLst>
                <a:gd name="T0" fmla="*/ 0 w 204"/>
                <a:gd name="T1" fmla="*/ 74 h 89"/>
                <a:gd name="T2" fmla="*/ 66 w 204"/>
                <a:gd name="T3" fmla="*/ 2 h 89"/>
                <a:gd name="T4" fmla="*/ 138 w 204"/>
                <a:gd name="T5" fmla="*/ 86 h 89"/>
                <a:gd name="T6" fmla="*/ 204 w 204"/>
                <a:gd name="T7" fmla="*/ 20 h 89"/>
                <a:gd name="T8" fmla="*/ 0 60000 65536"/>
                <a:gd name="T9" fmla="*/ 0 60000 65536"/>
                <a:gd name="T10" fmla="*/ 0 60000 65536"/>
                <a:gd name="T11" fmla="*/ 0 60000 65536"/>
                <a:gd name="T12" fmla="*/ 0 w 204"/>
                <a:gd name="T13" fmla="*/ 0 h 89"/>
                <a:gd name="T14" fmla="*/ 204 w 204"/>
                <a:gd name="T15" fmla="*/ 89 h 89"/>
              </a:gdLst>
              <a:ahLst/>
              <a:cxnLst>
                <a:cxn ang="T8">
                  <a:pos x="T0" y="T1"/>
                </a:cxn>
                <a:cxn ang="T9">
                  <a:pos x="T2" y="T3"/>
                </a:cxn>
                <a:cxn ang="T10">
                  <a:pos x="T4" y="T5"/>
                </a:cxn>
                <a:cxn ang="T11">
                  <a:pos x="T6" y="T7"/>
                </a:cxn>
              </a:cxnLst>
              <a:rect l="T12" t="T13" r="T14" b="T15"/>
              <a:pathLst>
                <a:path w="204" h="89">
                  <a:moveTo>
                    <a:pt x="0" y="74"/>
                  </a:moveTo>
                  <a:cubicBezTo>
                    <a:pt x="21" y="37"/>
                    <a:pt x="43" y="0"/>
                    <a:pt x="66" y="2"/>
                  </a:cubicBezTo>
                  <a:cubicBezTo>
                    <a:pt x="89" y="4"/>
                    <a:pt x="115" y="83"/>
                    <a:pt x="138" y="86"/>
                  </a:cubicBezTo>
                  <a:cubicBezTo>
                    <a:pt x="161" y="89"/>
                    <a:pt x="182" y="54"/>
                    <a:pt x="204" y="20"/>
                  </a:cubicBezTo>
                </a:path>
              </a:pathLst>
            </a:custGeom>
            <a:solidFill>
              <a:srgbClr val="808000">
                <a:alpha val="25098"/>
              </a:srgbClr>
            </a:solidFill>
            <a:ln w="22225" cap="flat" cmpd="sng">
              <a:solidFill>
                <a:srgbClr val="00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sp>
        <p:nvSpPr>
          <p:cNvPr id="217" name="Line 13"/>
          <p:cNvSpPr>
            <a:spLocks noChangeShapeType="1"/>
          </p:cNvSpPr>
          <p:nvPr/>
        </p:nvSpPr>
        <p:spPr bwMode="auto">
          <a:xfrm flipV="1">
            <a:off x="6391275" y="2974975"/>
            <a:ext cx="538163" cy="619125"/>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18" name="Text Box 14"/>
          <p:cNvSpPr txBox="1">
            <a:spLocks noChangeArrowheads="1"/>
          </p:cNvSpPr>
          <p:nvPr/>
        </p:nvSpPr>
        <p:spPr bwMode="auto">
          <a:xfrm>
            <a:off x="6796088" y="3122613"/>
            <a:ext cx="765175" cy="288925"/>
          </a:xfrm>
          <a:prstGeom prst="rect">
            <a:avLst/>
          </a:prstGeom>
          <a:noFill/>
          <a:ln w="9525" algn="ctr">
            <a:noFill/>
            <a:miter lim="800000"/>
            <a:headEnd/>
            <a:tailEnd/>
          </a:ln>
        </p:spPr>
        <p:txBody>
          <a:bodyPr lIns="81985" tIns="40991" rIns="81985" bIns="40991">
            <a:spAutoFit/>
          </a:bodyPr>
          <a:lstStyle/>
          <a:p>
            <a:pPr marL="109538" indent="-109538" algn="ctr" fontAlgn="auto">
              <a:spcBef>
                <a:spcPts val="0"/>
              </a:spcBef>
              <a:spcAft>
                <a:spcPts val="0"/>
              </a:spcAft>
              <a:defRPr/>
            </a:pPr>
            <a:r>
              <a:rPr lang="en-US" sz="900" b="1" kern="0">
                <a:solidFill>
                  <a:srgbClr val="000000"/>
                </a:solidFill>
              </a:rPr>
              <a:t>Monte Carlo</a:t>
            </a:r>
          </a:p>
          <a:p>
            <a:pPr marL="109538" indent="-109538" algn="ctr" fontAlgn="auto">
              <a:spcBef>
                <a:spcPts val="0"/>
              </a:spcBef>
              <a:spcAft>
                <a:spcPts val="0"/>
              </a:spcAft>
              <a:defRPr/>
            </a:pPr>
            <a:r>
              <a:rPr lang="en-US" sz="900" b="1" kern="0">
                <a:solidFill>
                  <a:srgbClr val="000000"/>
                </a:solidFill>
              </a:rPr>
              <a:t>Simulation</a:t>
            </a:r>
          </a:p>
        </p:txBody>
      </p:sp>
      <p:sp>
        <p:nvSpPr>
          <p:cNvPr id="219" name="Line 15"/>
          <p:cNvSpPr>
            <a:spLocks noChangeShapeType="1"/>
          </p:cNvSpPr>
          <p:nvPr/>
        </p:nvSpPr>
        <p:spPr bwMode="auto">
          <a:xfrm flipV="1">
            <a:off x="7335838" y="2838450"/>
            <a:ext cx="304800" cy="1588"/>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0" name="Line 16"/>
          <p:cNvSpPr>
            <a:spLocks noChangeShapeType="1"/>
          </p:cNvSpPr>
          <p:nvPr/>
        </p:nvSpPr>
        <p:spPr bwMode="auto">
          <a:xfrm rot="5400000" flipV="1">
            <a:off x="6424613" y="2165350"/>
            <a:ext cx="387350" cy="568325"/>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1" name="Rectangle 17"/>
          <p:cNvSpPr>
            <a:spLocks noChangeArrowheads="1"/>
          </p:cNvSpPr>
          <p:nvPr/>
        </p:nvSpPr>
        <p:spPr bwMode="auto">
          <a:xfrm>
            <a:off x="5402263" y="2624138"/>
            <a:ext cx="784225" cy="523875"/>
          </a:xfrm>
          <a:prstGeom prst="rect">
            <a:avLst/>
          </a:prstGeom>
          <a:solidFill>
            <a:srgbClr val="F3EC65">
              <a:alpha val="34901"/>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sp>
        <p:nvSpPr>
          <p:cNvPr id="222" name="Line 18"/>
          <p:cNvSpPr>
            <a:spLocks noChangeAspect="1" noChangeShapeType="1"/>
          </p:cNvSpPr>
          <p:nvPr/>
        </p:nvSpPr>
        <p:spPr bwMode="auto">
          <a:xfrm>
            <a:off x="5454650" y="2619375"/>
            <a:ext cx="1588" cy="54927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3" name="Line 19"/>
          <p:cNvSpPr>
            <a:spLocks noChangeAspect="1" noChangeShapeType="1"/>
          </p:cNvSpPr>
          <p:nvPr/>
        </p:nvSpPr>
        <p:spPr bwMode="auto">
          <a:xfrm>
            <a:off x="5421313" y="3130550"/>
            <a:ext cx="703262"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4" name="Freeform 20"/>
          <p:cNvSpPr>
            <a:spLocks noChangeAspect="1"/>
          </p:cNvSpPr>
          <p:nvPr/>
        </p:nvSpPr>
        <p:spPr bwMode="auto">
          <a:xfrm>
            <a:off x="5475288" y="2655888"/>
            <a:ext cx="628650" cy="474662"/>
          </a:xfrm>
          <a:custGeom>
            <a:avLst/>
            <a:gdLst>
              <a:gd name="T0" fmla="*/ 0 w 448"/>
              <a:gd name="T1" fmla="*/ 262 h 264"/>
              <a:gd name="T2" fmla="*/ 81 w 448"/>
              <a:gd name="T3" fmla="*/ 11 h 264"/>
              <a:gd name="T4" fmla="*/ 173 w 448"/>
              <a:gd name="T5" fmla="*/ 195 h 264"/>
              <a:gd name="T6" fmla="*/ 448 w 448"/>
              <a:gd name="T7" fmla="*/ 264 h 264"/>
              <a:gd name="T8" fmla="*/ 0 60000 65536"/>
              <a:gd name="T9" fmla="*/ 0 60000 65536"/>
              <a:gd name="T10" fmla="*/ 0 60000 65536"/>
              <a:gd name="T11" fmla="*/ 0 60000 65536"/>
              <a:gd name="T12" fmla="*/ 0 w 448"/>
              <a:gd name="T13" fmla="*/ 0 h 264"/>
              <a:gd name="T14" fmla="*/ 448 w 448"/>
              <a:gd name="T15" fmla="*/ 264 h 264"/>
            </a:gdLst>
            <a:ahLst/>
            <a:cxnLst>
              <a:cxn ang="T8">
                <a:pos x="T0" y="T1"/>
              </a:cxn>
              <a:cxn ang="T9">
                <a:pos x="T2" y="T3"/>
              </a:cxn>
              <a:cxn ang="T10">
                <a:pos x="T4" y="T5"/>
              </a:cxn>
              <a:cxn ang="T11">
                <a:pos x="T6" y="T7"/>
              </a:cxn>
            </a:cxnLst>
            <a:rect l="T12" t="T13" r="T14" b="T15"/>
            <a:pathLst>
              <a:path w="448" h="264">
                <a:moveTo>
                  <a:pt x="0" y="262"/>
                </a:moveTo>
                <a:cubicBezTo>
                  <a:pt x="13" y="220"/>
                  <a:pt x="52" y="22"/>
                  <a:pt x="81" y="11"/>
                </a:cubicBezTo>
                <a:cubicBezTo>
                  <a:pt x="110" y="0"/>
                  <a:pt x="112" y="153"/>
                  <a:pt x="173" y="195"/>
                </a:cubicBezTo>
                <a:cubicBezTo>
                  <a:pt x="234" y="237"/>
                  <a:pt x="391" y="250"/>
                  <a:pt x="448" y="264"/>
                </a:cubicBezTo>
              </a:path>
            </a:pathLst>
          </a:custGeom>
          <a:noFill/>
          <a:ln w="9525" cap="flat" cmpd="sng">
            <a:solidFill>
              <a:srgbClr val="00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5" name="Line 21"/>
          <p:cNvSpPr>
            <a:spLocks noChangeShapeType="1"/>
          </p:cNvSpPr>
          <p:nvPr/>
        </p:nvSpPr>
        <p:spPr bwMode="auto">
          <a:xfrm flipV="1">
            <a:off x="4576763" y="2081213"/>
            <a:ext cx="652462" cy="1587"/>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6" name="Line 22"/>
          <p:cNvSpPr>
            <a:spLocks noChangeShapeType="1"/>
          </p:cNvSpPr>
          <p:nvPr/>
        </p:nvSpPr>
        <p:spPr bwMode="auto">
          <a:xfrm flipV="1">
            <a:off x="4711700" y="3041650"/>
            <a:ext cx="403225" cy="1588"/>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7" name="Line 23"/>
          <p:cNvSpPr>
            <a:spLocks noChangeShapeType="1"/>
          </p:cNvSpPr>
          <p:nvPr/>
        </p:nvSpPr>
        <p:spPr bwMode="auto">
          <a:xfrm flipV="1">
            <a:off x="4738688" y="3635375"/>
            <a:ext cx="411162" cy="3175"/>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8" name="Text Box 24"/>
          <p:cNvSpPr txBox="1">
            <a:spLocks noChangeArrowheads="1"/>
          </p:cNvSpPr>
          <p:nvPr/>
        </p:nvSpPr>
        <p:spPr bwMode="auto">
          <a:xfrm>
            <a:off x="3178175" y="2884488"/>
            <a:ext cx="1393825" cy="360362"/>
          </a:xfrm>
          <a:prstGeom prst="rect">
            <a:avLst/>
          </a:prstGeom>
          <a:solidFill>
            <a:srgbClr val="66FF33">
              <a:alpha val="30196"/>
            </a:srgbClr>
          </a:solidFill>
          <a:ln w="9525" algn="ctr">
            <a:noFill/>
            <a:miter lim="800000"/>
            <a:headEnd/>
            <a:tailEnd/>
          </a:ln>
        </p:spPr>
        <p:txBody>
          <a:bodyPr lIns="81985" tIns="40991" rIns="81985" bIns="40991">
            <a:spAutoFit/>
          </a:bodyPr>
          <a:lstStyle/>
          <a:p>
            <a:pPr marL="109538" indent="-109538" algn="ctr" fontAlgn="auto">
              <a:spcBef>
                <a:spcPts val="0"/>
              </a:spcBef>
              <a:spcAft>
                <a:spcPts val="0"/>
              </a:spcAft>
              <a:defRPr/>
            </a:pPr>
            <a:r>
              <a:rPr lang="en-US" sz="900" b="1" kern="0">
                <a:solidFill>
                  <a:srgbClr val="000000"/>
                </a:solidFill>
              </a:rPr>
              <a:t>Internal Loss Data (</a:t>
            </a:r>
            <a:r>
              <a:rPr lang="en-US" sz="900" b="1" u="sng" kern="0">
                <a:solidFill>
                  <a:srgbClr val="000000"/>
                </a:solidFill>
                <a:latin typeface="+mn-lt"/>
              </a:rPr>
              <a:t>&gt;</a:t>
            </a:r>
            <a:r>
              <a:rPr lang="en-US" sz="900" b="1" kern="0">
                <a:solidFill>
                  <a:srgbClr val="000000"/>
                </a:solidFill>
              </a:rPr>
              <a:t>20K)</a:t>
            </a:r>
            <a:endParaRPr lang="en-US" sz="900" b="1" kern="0" baseline="30000">
              <a:solidFill>
                <a:srgbClr val="000000"/>
              </a:solidFill>
            </a:endParaRPr>
          </a:p>
        </p:txBody>
      </p:sp>
      <p:sp>
        <p:nvSpPr>
          <p:cNvPr id="229" name="Text Box 25"/>
          <p:cNvSpPr txBox="1">
            <a:spLocks noChangeArrowheads="1"/>
          </p:cNvSpPr>
          <p:nvPr/>
        </p:nvSpPr>
        <p:spPr bwMode="auto">
          <a:xfrm>
            <a:off x="3176588" y="1925638"/>
            <a:ext cx="1319212" cy="360362"/>
          </a:xfrm>
          <a:prstGeom prst="rect">
            <a:avLst/>
          </a:prstGeom>
          <a:solidFill>
            <a:srgbClr val="66FF33">
              <a:alpha val="30196"/>
            </a:srgbClr>
          </a:solidFill>
          <a:ln w="9525" algn="ctr">
            <a:noFill/>
            <a:miter lim="800000"/>
            <a:headEnd/>
            <a:tailEnd/>
          </a:ln>
        </p:spPr>
        <p:txBody>
          <a:bodyPr lIns="81985" tIns="40991" rIns="81985" bIns="40991">
            <a:spAutoFit/>
          </a:bodyPr>
          <a:lstStyle/>
          <a:p>
            <a:pPr marL="109538" indent="-109538" algn="ctr" fontAlgn="auto">
              <a:spcBef>
                <a:spcPts val="0"/>
              </a:spcBef>
              <a:spcAft>
                <a:spcPts val="0"/>
              </a:spcAft>
              <a:defRPr/>
            </a:pPr>
            <a:r>
              <a:rPr lang="en-US" sz="900" b="1" kern="0" dirty="0">
                <a:solidFill>
                  <a:srgbClr val="000000"/>
                </a:solidFill>
              </a:rPr>
              <a:t>Frequency of </a:t>
            </a:r>
          </a:p>
          <a:p>
            <a:pPr marL="109538" indent="-109538" algn="ctr" fontAlgn="auto">
              <a:spcBef>
                <a:spcPts val="0"/>
              </a:spcBef>
              <a:spcAft>
                <a:spcPts val="0"/>
              </a:spcAft>
              <a:defRPr/>
            </a:pPr>
            <a:r>
              <a:rPr lang="en-US" sz="900" b="1" kern="0" dirty="0">
                <a:solidFill>
                  <a:srgbClr val="000000"/>
                </a:solidFill>
              </a:rPr>
              <a:t>Internal Loss Data</a:t>
            </a:r>
          </a:p>
        </p:txBody>
      </p:sp>
      <p:sp>
        <p:nvSpPr>
          <p:cNvPr id="230" name="Rectangle 26"/>
          <p:cNvSpPr>
            <a:spLocks noChangeArrowheads="1"/>
          </p:cNvSpPr>
          <p:nvPr/>
        </p:nvSpPr>
        <p:spPr bwMode="auto">
          <a:xfrm>
            <a:off x="5399088" y="3400425"/>
            <a:ext cx="779462" cy="527050"/>
          </a:xfrm>
          <a:prstGeom prst="rect">
            <a:avLst/>
          </a:prstGeom>
          <a:solidFill>
            <a:srgbClr val="F3EC65">
              <a:alpha val="34901"/>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sp>
        <p:nvSpPr>
          <p:cNvPr id="231" name="Line 27"/>
          <p:cNvSpPr>
            <a:spLocks noChangeAspect="1" noChangeShapeType="1"/>
          </p:cNvSpPr>
          <p:nvPr/>
        </p:nvSpPr>
        <p:spPr bwMode="auto">
          <a:xfrm>
            <a:off x="5456238" y="3427413"/>
            <a:ext cx="1587" cy="53975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2" name="Text Box 28"/>
          <p:cNvSpPr txBox="1">
            <a:spLocks noChangeArrowheads="1"/>
          </p:cNvSpPr>
          <p:nvPr/>
        </p:nvSpPr>
        <p:spPr bwMode="auto">
          <a:xfrm>
            <a:off x="5435600" y="3930650"/>
            <a:ext cx="750888" cy="153988"/>
          </a:xfrm>
          <a:prstGeom prst="rect">
            <a:avLst/>
          </a:prstGeom>
          <a:noFill/>
          <a:ln w="9525" algn="ctr">
            <a:noFill/>
            <a:miter lim="800000"/>
            <a:headEnd/>
            <a:tailEnd/>
          </a:ln>
        </p:spPr>
        <p:txBody>
          <a:bodyPr lIns="81985" tIns="40991" rIns="81985" bIns="40991">
            <a:spAutoFit/>
          </a:bodyPr>
          <a:lstStyle/>
          <a:p>
            <a:pPr fontAlgn="auto">
              <a:spcBef>
                <a:spcPct val="50000"/>
              </a:spcBef>
              <a:spcAft>
                <a:spcPct val="35000"/>
              </a:spcAft>
              <a:defRPr/>
            </a:pPr>
            <a:r>
              <a:rPr lang="en-US" sz="700" b="1" kern="0">
                <a:solidFill>
                  <a:srgbClr val="000000"/>
                </a:solidFill>
              </a:rPr>
              <a:t>Severity-SA</a:t>
            </a:r>
            <a:endParaRPr lang="en-US" sz="700" kern="0" baseline="30000">
              <a:solidFill>
                <a:sysClr val="windowText" lastClr="000000"/>
              </a:solidFill>
            </a:endParaRPr>
          </a:p>
        </p:txBody>
      </p:sp>
      <p:sp>
        <p:nvSpPr>
          <p:cNvPr id="233" name="Rectangle 29"/>
          <p:cNvSpPr>
            <a:spLocks noChangeArrowheads="1"/>
          </p:cNvSpPr>
          <p:nvPr/>
        </p:nvSpPr>
        <p:spPr bwMode="auto">
          <a:xfrm>
            <a:off x="5748338" y="3797300"/>
            <a:ext cx="84137" cy="131763"/>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4" name="Rectangle 30"/>
          <p:cNvSpPr>
            <a:spLocks noChangeArrowheads="1"/>
          </p:cNvSpPr>
          <p:nvPr/>
        </p:nvSpPr>
        <p:spPr bwMode="auto">
          <a:xfrm>
            <a:off x="5665788" y="3765550"/>
            <a:ext cx="82550" cy="163513"/>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5" name="Rectangle 31"/>
          <p:cNvSpPr>
            <a:spLocks noChangeArrowheads="1"/>
          </p:cNvSpPr>
          <p:nvPr/>
        </p:nvSpPr>
        <p:spPr bwMode="auto">
          <a:xfrm>
            <a:off x="5581650" y="3703638"/>
            <a:ext cx="84138" cy="225425"/>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6" name="Rectangle 32"/>
          <p:cNvSpPr>
            <a:spLocks noChangeArrowheads="1"/>
          </p:cNvSpPr>
          <p:nvPr/>
        </p:nvSpPr>
        <p:spPr bwMode="auto">
          <a:xfrm>
            <a:off x="5260975" y="1682750"/>
            <a:ext cx="1035050" cy="866775"/>
          </a:xfrm>
          <a:prstGeom prst="rect">
            <a:avLst/>
          </a:prstGeom>
          <a:solidFill>
            <a:srgbClr val="C0C0C0">
              <a:alpha val="34117"/>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grpSp>
        <p:nvGrpSpPr>
          <p:cNvPr id="3" name="Group 33"/>
          <p:cNvGrpSpPr>
            <a:grpSpLocks noChangeAspect="1"/>
          </p:cNvGrpSpPr>
          <p:nvPr/>
        </p:nvGrpSpPr>
        <p:grpSpPr bwMode="auto">
          <a:xfrm>
            <a:off x="5287963" y="1685925"/>
            <a:ext cx="954087" cy="712788"/>
            <a:chOff x="3141" y="1287"/>
            <a:chExt cx="626" cy="548"/>
          </a:xfrm>
        </p:grpSpPr>
        <p:sp>
          <p:nvSpPr>
            <p:cNvPr id="295" name="Line 34"/>
            <p:cNvSpPr>
              <a:spLocks noChangeAspect="1" noChangeShapeType="1"/>
            </p:cNvSpPr>
            <p:nvPr/>
          </p:nvSpPr>
          <p:spPr bwMode="auto">
            <a:xfrm>
              <a:off x="3171" y="1287"/>
              <a:ext cx="0" cy="548"/>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6" name="Line 35"/>
            <p:cNvSpPr>
              <a:spLocks noChangeAspect="1" noChangeShapeType="1"/>
            </p:cNvSpPr>
            <p:nvPr/>
          </p:nvSpPr>
          <p:spPr bwMode="auto">
            <a:xfrm>
              <a:off x="3141" y="1797"/>
              <a:ext cx="626"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nvGrpSpPr>
            <p:cNvPr id="4" name="Group 36"/>
            <p:cNvGrpSpPr>
              <a:grpSpLocks noChangeAspect="1"/>
            </p:cNvGrpSpPr>
            <p:nvPr/>
          </p:nvGrpSpPr>
          <p:grpSpPr bwMode="auto">
            <a:xfrm>
              <a:off x="3212" y="1306"/>
              <a:ext cx="477" cy="491"/>
              <a:chOff x="3240" y="1506"/>
              <a:chExt cx="345" cy="491"/>
            </a:xfrm>
          </p:grpSpPr>
          <p:sp>
            <p:nvSpPr>
              <p:cNvPr id="298" name="Line 37"/>
              <p:cNvSpPr>
                <a:spLocks noChangeAspect="1" noChangeShapeType="1"/>
              </p:cNvSpPr>
              <p:nvPr/>
            </p:nvSpPr>
            <p:spPr bwMode="auto">
              <a:xfrm>
                <a:off x="3240" y="1965"/>
                <a:ext cx="0" cy="3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9" name="Line 38"/>
              <p:cNvSpPr>
                <a:spLocks noChangeAspect="1" noChangeShapeType="1"/>
              </p:cNvSpPr>
              <p:nvPr/>
            </p:nvSpPr>
            <p:spPr bwMode="auto">
              <a:xfrm>
                <a:off x="3260" y="1946"/>
                <a:ext cx="0" cy="49"/>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0" name="Line 39"/>
              <p:cNvSpPr>
                <a:spLocks noChangeAspect="1" noChangeShapeType="1"/>
              </p:cNvSpPr>
              <p:nvPr/>
            </p:nvSpPr>
            <p:spPr bwMode="auto">
              <a:xfrm>
                <a:off x="3279" y="1929"/>
                <a:ext cx="0" cy="6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1" name="Line 40"/>
              <p:cNvSpPr>
                <a:spLocks noChangeAspect="1" noChangeShapeType="1"/>
              </p:cNvSpPr>
              <p:nvPr/>
            </p:nvSpPr>
            <p:spPr bwMode="auto">
              <a:xfrm>
                <a:off x="3303" y="1884"/>
                <a:ext cx="0" cy="11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2" name="Line 41"/>
              <p:cNvSpPr>
                <a:spLocks noChangeAspect="1" noChangeShapeType="1"/>
              </p:cNvSpPr>
              <p:nvPr/>
            </p:nvSpPr>
            <p:spPr bwMode="auto">
              <a:xfrm>
                <a:off x="3321" y="1829"/>
                <a:ext cx="0" cy="166"/>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3" name="Line 42"/>
              <p:cNvSpPr>
                <a:spLocks noChangeAspect="1" noChangeShapeType="1"/>
              </p:cNvSpPr>
              <p:nvPr/>
            </p:nvSpPr>
            <p:spPr bwMode="auto">
              <a:xfrm>
                <a:off x="3340" y="1765"/>
                <a:ext cx="0" cy="226"/>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4" name="Line 43"/>
              <p:cNvSpPr>
                <a:spLocks noChangeAspect="1" noChangeShapeType="1"/>
              </p:cNvSpPr>
              <p:nvPr/>
            </p:nvSpPr>
            <p:spPr bwMode="auto">
              <a:xfrm>
                <a:off x="3358" y="1654"/>
                <a:ext cx="0" cy="33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5" name="Line 44"/>
              <p:cNvSpPr>
                <a:spLocks noChangeAspect="1" noChangeShapeType="1"/>
              </p:cNvSpPr>
              <p:nvPr/>
            </p:nvSpPr>
            <p:spPr bwMode="auto">
              <a:xfrm>
                <a:off x="3379" y="1570"/>
                <a:ext cx="0" cy="421"/>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6" name="Line 45"/>
              <p:cNvSpPr>
                <a:spLocks noChangeAspect="1" noChangeShapeType="1"/>
              </p:cNvSpPr>
              <p:nvPr/>
            </p:nvSpPr>
            <p:spPr bwMode="auto">
              <a:xfrm>
                <a:off x="3401" y="1508"/>
                <a:ext cx="0" cy="48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7" name="Line 46"/>
              <p:cNvSpPr>
                <a:spLocks noChangeAspect="1" noChangeShapeType="1"/>
              </p:cNvSpPr>
              <p:nvPr/>
            </p:nvSpPr>
            <p:spPr bwMode="auto">
              <a:xfrm>
                <a:off x="3422" y="1514"/>
                <a:ext cx="0" cy="47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8" name="Line 47"/>
              <p:cNvSpPr>
                <a:spLocks noChangeAspect="1" noChangeShapeType="1"/>
              </p:cNvSpPr>
              <p:nvPr/>
            </p:nvSpPr>
            <p:spPr bwMode="auto">
              <a:xfrm flipH="1">
                <a:off x="3585" y="1965"/>
                <a:ext cx="0" cy="3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9" name="Line 48"/>
              <p:cNvSpPr>
                <a:spLocks noChangeAspect="1" noChangeShapeType="1"/>
              </p:cNvSpPr>
              <p:nvPr/>
            </p:nvSpPr>
            <p:spPr bwMode="auto">
              <a:xfrm flipH="1">
                <a:off x="3565" y="1946"/>
                <a:ext cx="0" cy="49"/>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0" name="Line 49"/>
              <p:cNvSpPr>
                <a:spLocks noChangeAspect="1" noChangeShapeType="1"/>
              </p:cNvSpPr>
              <p:nvPr/>
            </p:nvSpPr>
            <p:spPr bwMode="auto">
              <a:xfrm flipH="1">
                <a:off x="3546" y="1930"/>
                <a:ext cx="0" cy="6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1" name="Line 50"/>
              <p:cNvSpPr>
                <a:spLocks noChangeAspect="1" noChangeShapeType="1"/>
              </p:cNvSpPr>
              <p:nvPr/>
            </p:nvSpPr>
            <p:spPr bwMode="auto">
              <a:xfrm flipH="1">
                <a:off x="3524" y="1880"/>
                <a:ext cx="0" cy="11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2" name="Line 51"/>
              <p:cNvSpPr>
                <a:spLocks noChangeAspect="1" noChangeShapeType="1"/>
              </p:cNvSpPr>
              <p:nvPr/>
            </p:nvSpPr>
            <p:spPr bwMode="auto">
              <a:xfrm flipH="1">
                <a:off x="3506" y="1829"/>
                <a:ext cx="0" cy="166"/>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3" name="Line 52"/>
              <p:cNvSpPr>
                <a:spLocks noChangeAspect="1" noChangeShapeType="1"/>
              </p:cNvSpPr>
              <p:nvPr/>
            </p:nvSpPr>
            <p:spPr bwMode="auto">
              <a:xfrm flipH="1">
                <a:off x="3487" y="1774"/>
                <a:ext cx="0" cy="223"/>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4" name="Line 53"/>
              <p:cNvSpPr>
                <a:spLocks noChangeAspect="1" noChangeShapeType="1"/>
              </p:cNvSpPr>
              <p:nvPr/>
            </p:nvSpPr>
            <p:spPr bwMode="auto">
              <a:xfrm flipH="1">
                <a:off x="3463" y="1664"/>
                <a:ext cx="0" cy="333"/>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5" name="Line 54"/>
              <p:cNvSpPr>
                <a:spLocks noChangeAspect="1" noChangeShapeType="1"/>
              </p:cNvSpPr>
              <p:nvPr/>
            </p:nvSpPr>
            <p:spPr bwMode="auto">
              <a:xfrm flipH="1">
                <a:off x="3443" y="1576"/>
                <a:ext cx="0" cy="421"/>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grpSp>
      <p:sp>
        <p:nvSpPr>
          <p:cNvPr id="238" name="Text Box 55"/>
          <p:cNvSpPr txBox="1">
            <a:spLocks noChangeArrowheads="1"/>
          </p:cNvSpPr>
          <p:nvPr/>
        </p:nvSpPr>
        <p:spPr bwMode="auto">
          <a:xfrm>
            <a:off x="5410200" y="2351088"/>
            <a:ext cx="812800" cy="177800"/>
          </a:xfrm>
          <a:prstGeom prst="rect">
            <a:avLst/>
          </a:prstGeom>
          <a:noFill/>
          <a:ln w="9525" algn="ctr">
            <a:noFill/>
            <a:miter lim="800000"/>
            <a:headEnd/>
            <a:tailEnd/>
          </a:ln>
        </p:spPr>
        <p:txBody>
          <a:bodyPr lIns="81985" tIns="40991" rIns="81985" bIns="40991">
            <a:spAutoFit/>
          </a:bodyPr>
          <a:lstStyle/>
          <a:p>
            <a:pPr marL="109538" indent="-109538" fontAlgn="auto">
              <a:spcBef>
                <a:spcPct val="50000"/>
              </a:spcBef>
              <a:spcAft>
                <a:spcPct val="35000"/>
              </a:spcAft>
              <a:defRPr/>
            </a:pPr>
            <a:r>
              <a:rPr lang="en-US" sz="900" b="1" kern="0">
                <a:solidFill>
                  <a:srgbClr val="000000"/>
                </a:solidFill>
              </a:rPr>
              <a:t>Frequency</a:t>
            </a:r>
            <a:endParaRPr lang="en-US" sz="1300" b="1" kern="0">
              <a:solidFill>
                <a:srgbClr val="000000"/>
              </a:solidFill>
            </a:endParaRPr>
          </a:p>
        </p:txBody>
      </p:sp>
      <p:sp>
        <p:nvSpPr>
          <p:cNvPr id="239" name="Rectangle 56"/>
          <p:cNvSpPr>
            <a:spLocks noChangeArrowheads="1"/>
          </p:cNvSpPr>
          <p:nvPr/>
        </p:nvSpPr>
        <p:spPr bwMode="auto">
          <a:xfrm>
            <a:off x="5227638" y="2536825"/>
            <a:ext cx="1152525" cy="1541463"/>
          </a:xfrm>
          <a:prstGeom prst="rect">
            <a:avLst/>
          </a:prstGeom>
          <a:noFill/>
          <a:ln w="3175">
            <a:solidFill>
              <a:srgbClr val="000000"/>
            </a:solidFill>
            <a:miter lim="800000"/>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240" name="Text Box 57"/>
          <p:cNvSpPr txBox="1">
            <a:spLocks noChangeArrowheads="1"/>
          </p:cNvSpPr>
          <p:nvPr/>
        </p:nvSpPr>
        <p:spPr bwMode="auto">
          <a:xfrm>
            <a:off x="5221288" y="4124325"/>
            <a:ext cx="1182687" cy="165100"/>
          </a:xfrm>
          <a:prstGeom prst="rect">
            <a:avLst/>
          </a:prstGeom>
          <a:solidFill>
            <a:srgbClr val="C0C0C0">
              <a:alpha val="45882"/>
            </a:srgbClr>
          </a:solidFill>
          <a:ln w="12700" algn="ctr">
            <a:noFill/>
            <a:miter lim="800000"/>
            <a:headEnd/>
            <a:tailEnd/>
          </a:ln>
        </p:spPr>
        <p:txBody>
          <a:bodyPr lIns="91429" tIns="45714" rIns="91429" bIns="45714" anchor="b">
            <a:spAutoFit/>
          </a:bodyPr>
          <a:lstStyle/>
          <a:p>
            <a:pPr marL="60325" indent="-60325" algn="ctr" fontAlgn="auto">
              <a:lnSpc>
                <a:spcPct val="90000"/>
              </a:lnSpc>
              <a:spcBef>
                <a:spcPts val="0"/>
              </a:spcBef>
              <a:spcAft>
                <a:spcPts val="0"/>
              </a:spcAft>
              <a:defRPr/>
            </a:pPr>
            <a:r>
              <a:rPr lang="en-US" sz="800" b="1" kern="0">
                <a:solidFill>
                  <a:sysClr val="windowText" lastClr="000000"/>
                </a:solidFill>
              </a:rPr>
              <a:t>Severity</a:t>
            </a:r>
          </a:p>
        </p:txBody>
      </p:sp>
      <p:sp>
        <p:nvSpPr>
          <p:cNvPr id="241" name="Line 58"/>
          <p:cNvSpPr>
            <a:spLocks noChangeAspect="1" noChangeShapeType="1"/>
          </p:cNvSpPr>
          <p:nvPr/>
        </p:nvSpPr>
        <p:spPr bwMode="auto">
          <a:xfrm>
            <a:off x="5402263" y="3929063"/>
            <a:ext cx="703262" cy="158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42" name="Rectangle 59"/>
          <p:cNvSpPr>
            <a:spLocks noChangeArrowheads="1"/>
          </p:cNvSpPr>
          <p:nvPr/>
        </p:nvSpPr>
        <p:spPr bwMode="auto">
          <a:xfrm>
            <a:off x="5835650" y="3832225"/>
            <a:ext cx="76200" cy="95250"/>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43" name="Rectangle 60"/>
          <p:cNvSpPr>
            <a:spLocks noChangeArrowheads="1"/>
          </p:cNvSpPr>
          <p:nvPr/>
        </p:nvSpPr>
        <p:spPr bwMode="auto">
          <a:xfrm>
            <a:off x="5921375" y="3875088"/>
            <a:ext cx="85725" cy="50800"/>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44" name="Text Box 61"/>
          <p:cNvSpPr txBox="1">
            <a:spLocks noChangeArrowheads="1"/>
          </p:cNvSpPr>
          <p:nvPr/>
        </p:nvSpPr>
        <p:spPr bwMode="auto">
          <a:xfrm>
            <a:off x="7620000" y="3433763"/>
            <a:ext cx="1143000" cy="3667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US" sz="800" b="1" kern="0" dirty="0">
                <a:solidFill>
                  <a:sysClr val="windowText" lastClr="000000"/>
                </a:solidFill>
              </a:rPr>
              <a:t>99.9% </a:t>
            </a:r>
            <a:r>
              <a:rPr lang="en-US" sz="800" b="1" kern="0" dirty="0" err="1">
                <a:solidFill>
                  <a:sysClr val="windowText" lastClr="000000"/>
                </a:solidFill>
              </a:rPr>
              <a:t>VaR</a:t>
            </a:r>
            <a:endParaRPr lang="en-US" sz="800" b="1" kern="0" dirty="0">
              <a:solidFill>
                <a:sysClr val="windowText" lastClr="000000"/>
              </a:solidFill>
            </a:endParaRPr>
          </a:p>
          <a:p>
            <a:pPr algn="ctr" fontAlgn="auto">
              <a:lnSpc>
                <a:spcPct val="90000"/>
              </a:lnSpc>
              <a:spcBef>
                <a:spcPct val="50000"/>
              </a:spcBef>
              <a:spcAft>
                <a:spcPts val="0"/>
              </a:spcAft>
              <a:defRPr/>
            </a:pPr>
            <a:endParaRPr lang="en-US" sz="800" b="1" kern="0" dirty="0">
              <a:solidFill>
                <a:sysClr val="windowText" lastClr="000000"/>
              </a:solidFill>
            </a:endParaRPr>
          </a:p>
        </p:txBody>
      </p:sp>
      <p:sp>
        <p:nvSpPr>
          <p:cNvPr id="245" name="Text Box 62"/>
          <p:cNvSpPr txBox="1">
            <a:spLocks noChangeArrowheads="1"/>
          </p:cNvSpPr>
          <p:nvPr/>
        </p:nvSpPr>
        <p:spPr bwMode="auto">
          <a:xfrm>
            <a:off x="3030538" y="1350963"/>
            <a:ext cx="1601787" cy="2016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GB" sz="1200" b="1" u="sng" kern="0">
                <a:solidFill>
                  <a:sysClr val="windowText" lastClr="000000"/>
                </a:solidFill>
              </a:rPr>
              <a:t>Inputs</a:t>
            </a:r>
            <a:endParaRPr lang="en-US" sz="1200" b="1" u="sng" kern="0">
              <a:solidFill>
                <a:sysClr val="windowText" lastClr="000000"/>
              </a:solidFill>
            </a:endParaRPr>
          </a:p>
        </p:txBody>
      </p:sp>
      <p:sp>
        <p:nvSpPr>
          <p:cNvPr id="246" name="Text Box 63"/>
          <p:cNvSpPr txBox="1">
            <a:spLocks noChangeArrowheads="1"/>
          </p:cNvSpPr>
          <p:nvPr/>
        </p:nvSpPr>
        <p:spPr bwMode="auto">
          <a:xfrm>
            <a:off x="5354638" y="1350963"/>
            <a:ext cx="863600" cy="2016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GB" sz="1200" b="1" u="sng" kern="0">
                <a:solidFill>
                  <a:sysClr val="windowText" lastClr="000000"/>
                </a:solidFill>
              </a:rPr>
              <a:t>Model</a:t>
            </a:r>
            <a:endParaRPr lang="en-US" sz="1200" b="1" u="sng" kern="0">
              <a:solidFill>
                <a:sysClr val="windowText" lastClr="000000"/>
              </a:solidFill>
            </a:endParaRPr>
          </a:p>
        </p:txBody>
      </p:sp>
      <p:sp>
        <p:nvSpPr>
          <p:cNvPr id="247" name="Text Box 64"/>
          <p:cNvSpPr txBox="1">
            <a:spLocks noChangeArrowheads="1"/>
          </p:cNvSpPr>
          <p:nvPr/>
        </p:nvSpPr>
        <p:spPr bwMode="auto">
          <a:xfrm>
            <a:off x="7510463" y="1350963"/>
            <a:ext cx="1255712" cy="2016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GB" sz="1200" b="1" u="sng" kern="0">
                <a:solidFill>
                  <a:sysClr val="windowText" lastClr="000000"/>
                </a:solidFill>
              </a:rPr>
              <a:t>Outputs</a:t>
            </a:r>
            <a:endParaRPr lang="en-US" sz="1200" b="1" u="sng" kern="0">
              <a:solidFill>
                <a:sysClr val="windowText" lastClr="000000"/>
              </a:solidFill>
            </a:endParaRPr>
          </a:p>
        </p:txBody>
      </p:sp>
      <p:grpSp>
        <p:nvGrpSpPr>
          <p:cNvPr id="5" name="Group 65"/>
          <p:cNvGrpSpPr>
            <a:grpSpLocks/>
          </p:cNvGrpSpPr>
          <p:nvPr/>
        </p:nvGrpSpPr>
        <p:grpSpPr bwMode="auto">
          <a:xfrm>
            <a:off x="7662863" y="2101850"/>
            <a:ext cx="1100137" cy="1371600"/>
            <a:chOff x="4817" y="1710"/>
            <a:chExt cx="1170" cy="1240"/>
          </a:xfrm>
        </p:grpSpPr>
        <p:sp>
          <p:nvSpPr>
            <p:cNvPr id="288" name="Rectangle 66"/>
            <p:cNvSpPr>
              <a:spLocks noChangeArrowheads="1"/>
            </p:cNvSpPr>
            <p:nvPr/>
          </p:nvSpPr>
          <p:spPr bwMode="auto">
            <a:xfrm>
              <a:off x="4817" y="1710"/>
              <a:ext cx="1170" cy="1240"/>
            </a:xfrm>
            <a:prstGeom prst="rect">
              <a:avLst/>
            </a:prstGeom>
            <a:solidFill>
              <a:srgbClr val="808000">
                <a:alpha val="39999"/>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sp>
          <p:nvSpPr>
            <p:cNvPr id="289" name="Text Box 67"/>
            <p:cNvSpPr txBox="1">
              <a:spLocks noChangeArrowheads="1"/>
            </p:cNvSpPr>
            <p:nvPr/>
          </p:nvSpPr>
          <p:spPr bwMode="auto">
            <a:xfrm>
              <a:off x="4896" y="2481"/>
              <a:ext cx="957" cy="304"/>
            </a:xfrm>
            <a:prstGeom prst="rect">
              <a:avLst/>
            </a:prstGeom>
            <a:noFill/>
            <a:ln w="9525" algn="ctr">
              <a:noFill/>
              <a:miter lim="800000"/>
              <a:headEnd/>
              <a:tailEnd/>
            </a:ln>
          </p:spPr>
          <p:txBody>
            <a:bodyPr lIns="81985" tIns="40991" rIns="81985" bIns="40991">
              <a:spAutoFit/>
            </a:bodyPr>
            <a:lstStyle/>
            <a:p>
              <a:pPr fontAlgn="auto">
                <a:spcBef>
                  <a:spcPts val="0"/>
                </a:spcBef>
                <a:spcAft>
                  <a:spcPts val="0"/>
                </a:spcAft>
                <a:defRPr/>
              </a:pPr>
              <a:r>
                <a:rPr lang="en-US" sz="700" b="1" kern="0" dirty="0">
                  <a:solidFill>
                    <a:srgbClr val="000000"/>
                  </a:solidFill>
                </a:rPr>
                <a:t>Aggregate Loss Distribution (ALD)</a:t>
              </a:r>
            </a:p>
          </p:txBody>
        </p:sp>
        <p:grpSp>
          <p:nvGrpSpPr>
            <p:cNvPr id="6" name="Group 68"/>
            <p:cNvGrpSpPr>
              <a:grpSpLocks noChangeAspect="1"/>
            </p:cNvGrpSpPr>
            <p:nvPr/>
          </p:nvGrpSpPr>
          <p:grpSpPr bwMode="auto">
            <a:xfrm>
              <a:off x="4876" y="1737"/>
              <a:ext cx="1076" cy="784"/>
              <a:chOff x="783" y="1131"/>
              <a:chExt cx="537" cy="555"/>
            </a:xfrm>
          </p:grpSpPr>
          <p:sp>
            <p:nvSpPr>
              <p:cNvPr id="291" name="Line 69"/>
              <p:cNvSpPr>
                <a:spLocks noChangeAspect="1" noChangeShapeType="1"/>
              </p:cNvSpPr>
              <p:nvPr/>
            </p:nvSpPr>
            <p:spPr bwMode="auto">
              <a:xfrm>
                <a:off x="808" y="1131"/>
                <a:ext cx="0" cy="55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2" name="Line 70"/>
              <p:cNvSpPr>
                <a:spLocks noChangeAspect="1" noChangeShapeType="1"/>
              </p:cNvSpPr>
              <p:nvPr/>
            </p:nvSpPr>
            <p:spPr bwMode="auto">
              <a:xfrm>
                <a:off x="783" y="1648"/>
                <a:ext cx="537"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3" name="Freeform 71"/>
              <p:cNvSpPr>
                <a:spLocks noChangeAspect="1"/>
              </p:cNvSpPr>
              <p:nvPr/>
            </p:nvSpPr>
            <p:spPr bwMode="auto">
              <a:xfrm>
                <a:off x="824" y="1167"/>
                <a:ext cx="479" cy="482"/>
              </a:xfrm>
              <a:custGeom>
                <a:avLst/>
                <a:gdLst>
                  <a:gd name="T0" fmla="*/ 0 w 448"/>
                  <a:gd name="T1" fmla="*/ 262 h 264"/>
                  <a:gd name="T2" fmla="*/ 81 w 448"/>
                  <a:gd name="T3" fmla="*/ 11 h 264"/>
                  <a:gd name="T4" fmla="*/ 173 w 448"/>
                  <a:gd name="T5" fmla="*/ 195 h 264"/>
                  <a:gd name="T6" fmla="*/ 448 w 448"/>
                  <a:gd name="T7" fmla="*/ 264 h 264"/>
                  <a:gd name="T8" fmla="*/ 0 60000 65536"/>
                  <a:gd name="T9" fmla="*/ 0 60000 65536"/>
                  <a:gd name="T10" fmla="*/ 0 60000 65536"/>
                  <a:gd name="T11" fmla="*/ 0 60000 65536"/>
                  <a:gd name="T12" fmla="*/ 0 w 448"/>
                  <a:gd name="T13" fmla="*/ 0 h 264"/>
                  <a:gd name="T14" fmla="*/ 448 w 448"/>
                  <a:gd name="T15" fmla="*/ 264 h 264"/>
                </a:gdLst>
                <a:ahLst/>
                <a:cxnLst>
                  <a:cxn ang="T8">
                    <a:pos x="T0" y="T1"/>
                  </a:cxn>
                  <a:cxn ang="T9">
                    <a:pos x="T2" y="T3"/>
                  </a:cxn>
                  <a:cxn ang="T10">
                    <a:pos x="T4" y="T5"/>
                  </a:cxn>
                  <a:cxn ang="T11">
                    <a:pos x="T6" y="T7"/>
                  </a:cxn>
                </a:cxnLst>
                <a:rect l="T12" t="T13" r="T14" b="T15"/>
                <a:pathLst>
                  <a:path w="448" h="264">
                    <a:moveTo>
                      <a:pt x="0" y="262"/>
                    </a:moveTo>
                    <a:cubicBezTo>
                      <a:pt x="13" y="220"/>
                      <a:pt x="52" y="22"/>
                      <a:pt x="81" y="11"/>
                    </a:cubicBezTo>
                    <a:cubicBezTo>
                      <a:pt x="110" y="0"/>
                      <a:pt x="112" y="153"/>
                      <a:pt x="173" y="195"/>
                    </a:cubicBezTo>
                    <a:cubicBezTo>
                      <a:pt x="234" y="237"/>
                      <a:pt x="391" y="250"/>
                      <a:pt x="448" y="264"/>
                    </a:cubicBezTo>
                  </a:path>
                </a:pathLst>
              </a:custGeom>
              <a:noFill/>
              <a:ln w="9525" cap="flat" cmpd="sng">
                <a:solidFill>
                  <a:srgbClr val="00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4" name="AutoShape 72"/>
              <p:cNvSpPr>
                <a:spLocks noChangeAspect="1" noChangeArrowheads="1"/>
              </p:cNvSpPr>
              <p:nvPr/>
            </p:nvSpPr>
            <p:spPr bwMode="auto">
              <a:xfrm>
                <a:off x="1145" y="1597"/>
                <a:ext cx="133" cy="48"/>
              </a:xfrm>
              <a:prstGeom prst="rtTriangle">
                <a:avLst/>
              </a:prstGeom>
              <a:solidFill>
                <a:srgbClr val="000000"/>
              </a:solidFill>
              <a:ln w="9525" algn="ctr">
                <a:solidFill>
                  <a:srgbClr val="000000"/>
                </a:solidFill>
                <a:miter lim="800000"/>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grpSp>
      </p:grpSp>
      <p:grpSp>
        <p:nvGrpSpPr>
          <p:cNvPr id="7" name="Group 98"/>
          <p:cNvGrpSpPr>
            <a:grpSpLocks/>
          </p:cNvGrpSpPr>
          <p:nvPr/>
        </p:nvGrpSpPr>
        <p:grpSpPr bwMode="auto">
          <a:xfrm>
            <a:off x="2989263" y="3321050"/>
            <a:ext cx="1685925" cy="784225"/>
            <a:chOff x="674688" y="3500801"/>
            <a:chExt cx="1736725" cy="851080"/>
          </a:xfrm>
        </p:grpSpPr>
        <p:sp>
          <p:nvSpPr>
            <p:cNvPr id="280" name="Text Box 26"/>
            <p:cNvSpPr txBox="1">
              <a:spLocks noChangeArrowheads="1"/>
            </p:cNvSpPr>
            <p:nvPr/>
          </p:nvSpPr>
          <p:spPr bwMode="auto">
            <a:xfrm>
              <a:off x="674688" y="3500801"/>
              <a:ext cx="1736725" cy="851080"/>
            </a:xfrm>
            <a:prstGeom prst="rect">
              <a:avLst/>
            </a:prstGeom>
            <a:solidFill>
              <a:srgbClr val="99CCFF">
                <a:alpha val="50195"/>
              </a:srgbClr>
            </a:solidFill>
            <a:ln w="9525" algn="ctr">
              <a:noFill/>
              <a:miter lim="800000"/>
              <a:headEnd/>
              <a:tailEnd/>
            </a:ln>
          </p:spPr>
          <p:txBody>
            <a:bodyPr lIns="0" tIns="45667" rIns="91378" bIns="45667">
              <a:spAutoFit/>
            </a:bodyPr>
            <a:lstStyle/>
            <a:p>
              <a:pPr marL="122238" indent="-122238" algn="ctr" defTabSz="1019175" fontAlgn="auto">
                <a:spcBef>
                  <a:spcPts val="0"/>
                </a:spcBef>
                <a:spcAft>
                  <a:spcPts val="0"/>
                </a:spcAft>
                <a:defRPr/>
              </a:pPr>
              <a:r>
                <a:rPr lang="en-US" sz="900" b="1" i="1" kern="0" dirty="0">
                  <a:solidFill>
                    <a:srgbClr val="000000"/>
                  </a:solidFill>
                </a:rPr>
                <a:t>Scenario Analysis (SA) </a:t>
              </a:r>
              <a:r>
                <a:rPr lang="en-US" sz="900" b="1" kern="0" dirty="0">
                  <a:solidFill>
                    <a:srgbClr val="000000"/>
                  </a:solidFill>
                </a:rPr>
                <a:t> Workshop (</a:t>
              </a:r>
              <a:r>
                <a:rPr lang="en-US" sz="900" b="1" u="sng" kern="0" dirty="0">
                  <a:solidFill>
                    <a:srgbClr val="000000"/>
                  </a:solidFill>
                </a:rPr>
                <a:t>&gt;</a:t>
              </a:r>
              <a:r>
                <a:rPr lang="en-US" sz="900" b="1" kern="0" dirty="0">
                  <a:solidFill>
                    <a:srgbClr val="000000"/>
                  </a:solidFill>
                </a:rPr>
                <a:t>$10MM)</a:t>
              </a:r>
            </a:p>
            <a:p>
              <a:pPr marL="122238" indent="-122238" algn="ctr" defTabSz="1019175" fontAlgn="auto">
                <a:spcBef>
                  <a:spcPts val="0"/>
                </a:spcBef>
                <a:spcAft>
                  <a:spcPts val="0"/>
                </a:spcAft>
                <a:defRPr/>
              </a:pPr>
              <a:endParaRPr lang="en-US" sz="900" b="1" kern="0" dirty="0">
                <a:solidFill>
                  <a:srgbClr val="000000"/>
                </a:solidFill>
              </a:endParaRPr>
            </a:p>
            <a:p>
              <a:pPr marL="122238" indent="-122238" algn="ctr" defTabSz="1019175" fontAlgn="auto">
                <a:spcBef>
                  <a:spcPts val="0"/>
                </a:spcBef>
                <a:spcAft>
                  <a:spcPts val="0"/>
                </a:spcAft>
                <a:defRPr/>
              </a:pPr>
              <a:endParaRPr lang="en-US" sz="900" b="1" kern="0" dirty="0">
                <a:solidFill>
                  <a:srgbClr val="000000"/>
                </a:solidFill>
              </a:endParaRPr>
            </a:p>
            <a:p>
              <a:pPr marL="122238" indent="-122238" algn="ctr" defTabSz="1019175" fontAlgn="auto">
                <a:spcBef>
                  <a:spcPts val="0"/>
                </a:spcBef>
                <a:spcAft>
                  <a:spcPts val="0"/>
                </a:spcAft>
                <a:defRPr/>
              </a:pPr>
              <a:endParaRPr lang="en-US" sz="900" b="1" kern="0" dirty="0">
                <a:solidFill>
                  <a:srgbClr val="000000"/>
                </a:solidFill>
              </a:endParaRPr>
            </a:p>
          </p:txBody>
        </p:sp>
        <p:grpSp>
          <p:nvGrpSpPr>
            <p:cNvPr id="8" name="Group 425"/>
            <p:cNvGrpSpPr>
              <a:grpSpLocks/>
            </p:cNvGrpSpPr>
            <p:nvPr/>
          </p:nvGrpSpPr>
          <p:grpSpPr bwMode="auto">
            <a:xfrm>
              <a:off x="746842" y="3884613"/>
              <a:ext cx="1609008" cy="201915"/>
              <a:chOff x="727792" y="3906838"/>
              <a:chExt cx="1609008" cy="201915"/>
            </a:xfrm>
          </p:grpSpPr>
          <p:sp>
            <p:nvSpPr>
              <p:cNvPr id="282" name="Text Box 29"/>
              <p:cNvSpPr txBox="1">
                <a:spLocks noChangeArrowheads="1"/>
              </p:cNvSpPr>
              <p:nvPr/>
            </p:nvSpPr>
            <p:spPr bwMode="auto">
              <a:xfrm>
                <a:off x="727593" y="3907219"/>
                <a:ext cx="770242" cy="201571"/>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Loss Data</a:t>
                </a:r>
              </a:p>
            </p:txBody>
          </p:sp>
          <p:sp>
            <p:nvSpPr>
              <p:cNvPr id="285" name="Text Box 27"/>
              <p:cNvSpPr txBox="1">
                <a:spLocks noChangeArrowheads="1"/>
              </p:cNvSpPr>
              <p:nvPr/>
            </p:nvSpPr>
            <p:spPr bwMode="auto">
              <a:xfrm>
                <a:off x="1651556" y="3907219"/>
                <a:ext cx="685205" cy="201571"/>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BEICFs</a:t>
                </a:r>
              </a:p>
            </p:txBody>
          </p:sp>
        </p:grpSp>
      </p:grpSp>
      <p:grpSp>
        <p:nvGrpSpPr>
          <p:cNvPr id="9" name="Group 97"/>
          <p:cNvGrpSpPr>
            <a:grpSpLocks/>
          </p:cNvGrpSpPr>
          <p:nvPr/>
        </p:nvGrpSpPr>
        <p:grpSpPr bwMode="auto">
          <a:xfrm>
            <a:off x="2938463" y="4213225"/>
            <a:ext cx="1785937" cy="969963"/>
            <a:chOff x="609600" y="4670425"/>
            <a:chExt cx="1838325" cy="1052513"/>
          </a:xfrm>
        </p:grpSpPr>
        <p:sp>
          <p:nvSpPr>
            <p:cNvPr id="272" name="Text Box 26"/>
            <p:cNvSpPr txBox="1">
              <a:spLocks noChangeArrowheads="1"/>
            </p:cNvSpPr>
            <p:nvPr/>
          </p:nvSpPr>
          <p:spPr bwMode="auto">
            <a:xfrm>
              <a:off x="656987" y="4930539"/>
              <a:ext cx="1737014" cy="683874"/>
            </a:xfrm>
            <a:prstGeom prst="rect">
              <a:avLst/>
            </a:prstGeom>
            <a:solidFill>
              <a:srgbClr val="99CCFF">
                <a:alpha val="50195"/>
              </a:srgbClr>
            </a:solidFill>
            <a:ln w="9525" algn="ctr">
              <a:noFill/>
              <a:miter lim="800000"/>
              <a:headEnd/>
              <a:tailEnd/>
            </a:ln>
          </p:spPr>
          <p:txBody>
            <a:bodyPr lIns="0" tIns="45667" rIns="91378" bIns="45667">
              <a:spAutoFit/>
            </a:bodyPr>
            <a:lstStyle/>
            <a:p>
              <a:pPr marL="122238" indent="-122238" algn="ctr" defTabSz="1019175" fontAlgn="auto">
                <a:spcBef>
                  <a:spcPts val="0"/>
                </a:spcBef>
                <a:spcAft>
                  <a:spcPts val="0"/>
                </a:spcAft>
                <a:defRPr/>
              </a:pPr>
              <a:r>
                <a:rPr lang="en-US" sz="900" b="1" i="1" kern="0">
                  <a:solidFill>
                    <a:srgbClr val="000000"/>
                  </a:solidFill>
                </a:rPr>
                <a:t>Based on industry data, portfolio info, KRI’s etc.</a:t>
              </a:r>
              <a:endParaRPr lang="en-US" sz="900" b="1" kern="0">
                <a:solidFill>
                  <a:srgbClr val="000000"/>
                </a:solidFill>
              </a:endParaRPr>
            </a:p>
            <a:p>
              <a:pPr marL="122238" indent="-122238" algn="ctr" defTabSz="1019175" fontAlgn="auto">
                <a:spcBef>
                  <a:spcPts val="0"/>
                </a:spcBef>
                <a:spcAft>
                  <a:spcPts val="0"/>
                </a:spcAft>
                <a:defRPr/>
              </a:pPr>
              <a:endParaRPr lang="en-US" sz="900" b="1" kern="0">
                <a:solidFill>
                  <a:srgbClr val="000000"/>
                </a:solidFill>
              </a:endParaRPr>
            </a:p>
            <a:p>
              <a:pPr marL="122238" indent="-122238" algn="ctr" defTabSz="1019175" fontAlgn="auto">
                <a:spcBef>
                  <a:spcPts val="0"/>
                </a:spcBef>
                <a:spcAft>
                  <a:spcPts val="0"/>
                </a:spcAft>
                <a:defRPr/>
              </a:pPr>
              <a:endParaRPr lang="en-US" sz="900" b="1" kern="0">
                <a:solidFill>
                  <a:srgbClr val="000000"/>
                </a:solidFill>
              </a:endParaRPr>
            </a:p>
            <a:p>
              <a:pPr marL="122238" indent="-122238" algn="ctr" defTabSz="1019175" fontAlgn="auto">
                <a:spcBef>
                  <a:spcPts val="0"/>
                </a:spcBef>
                <a:spcAft>
                  <a:spcPts val="0"/>
                </a:spcAft>
                <a:defRPr/>
              </a:pPr>
              <a:endParaRPr lang="en-US" sz="900" b="1" kern="0">
                <a:solidFill>
                  <a:srgbClr val="000000"/>
                </a:solidFill>
              </a:endParaRPr>
            </a:p>
          </p:txBody>
        </p:sp>
        <p:grpSp>
          <p:nvGrpSpPr>
            <p:cNvPr id="10" name="Group 510"/>
            <p:cNvGrpSpPr>
              <a:grpSpLocks/>
            </p:cNvGrpSpPr>
            <p:nvPr/>
          </p:nvGrpSpPr>
          <p:grpSpPr bwMode="auto">
            <a:xfrm>
              <a:off x="721633" y="5318663"/>
              <a:ext cx="1616755" cy="201916"/>
              <a:chOff x="720046" y="3993092"/>
              <a:chExt cx="1616754" cy="201915"/>
            </a:xfrm>
          </p:grpSpPr>
          <p:sp>
            <p:nvSpPr>
              <p:cNvPr id="275" name="Text Box 29"/>
              <p:cNvSpPr txBox="1">
                <a:spLocks noChangeArrowheads="1"/>
              </p:cNvSpPr>
              <p:nvPr/>
            </p:nvSpPr>
            <p:spPr bwMode="auto">
              <a:xfrm>
                <a:off x="720763" y="3992554"/>
                <a:ext cx="781084" cy="203267"/>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Loss Data</a:t>
                </a:r>
              </a:p>
            </p:txBody>
          </p:sp>
          <p:sp>
            <p:nvSpPr>
              <p:cNvPr id="278" name="Text Box 27"/>
              <p:cNvSpPr txBox="1">
                <a:spLocks noChangeArrowheads="1"/>
              </p:cNvSpPr>
              <p:nvPr/>
            </p:nvSpPr>
            <p:spPr bwMode="auto">
              <a:xfrm>
                <a:off x="1652181" y="3992554"/>
                <a:ext cx="684674" cy="203267"/>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BEICFs</a:t>
                </a:r>
              </a:p>
            </p:txBody>
          </p:sp>
        </p:grpSp>
        <p:sp>
          <p:nvSpPr>
            <p:cNvPr id="274" name="Rounded Rectangle 273"/>
            <p:cNvSpPr/>
            <p:nvPr/>
          </p:nvSpPr>
          <p:spPr>
            <a:xfrm>
              <a:off x="609600" y="4670425"/>
              <a:ext cx="1838325" cy="1052513"/>
            </a:xfrm>
            <a:prstGeom prst="roundRect">
              <a:avLst/>
            </a:prstGeom>
            <a:noFill/>
            <a:ln w="12700" cap="flat" cmpd="sng" algn="ctr">
              <a:solidFill>
                <a:srgbClr val="00CC99">
                  <a:shade val="50000"/>
                </a:srgbClr>
              </a:solidFill>
              <a:prstDash val="solid"/>
            </a:ln>
            <a:effectLst/>
          </p:spPr>
          <p:txBody>
            <a:bodyPr lIns="0" tIns="0" rIns="0" bIns="0"/>
            <a:lstStyle/>
            <a:p>
              <a:pPr algn="ctr" defTabSz="1019175" fontAlgn="auto">
                <a:spcBef>
                  <a:spcPts val="0"/>
                </a:spcBef>
                <a:spcAft>
                  <a:spcPts val="0"/>
                </a:spcAft>
                <a:defRPr/>
              </a:pPr>
              <a:r>
                <a:rPr lang="en-US" sz="1300" kern="0">
                  <a:solidFill>
                    <a:srgbClr val="000000"/>
                  </a:solidFill>
                </a:rPr>
                <a:t>Sub Model</a:t>
              </a:r>
            </a:p>
          </p:txBody>
        </p:sp>
      </p:grpSp>
      <p:cxnSp>
        <p:nvCxnSpPr>
          <p:cNvPr id="13352" name="Straight Arrow Connector 102"/>
          <p:cNvCxnSpPr>
            <a:cxnSpLocks noChangeShapeType="1"/>
          </p:cNvCxnSpPr>
          <p:nvPr/>
        </p:nvCxnSpPr>
        <p:spPr bwMode="auto">
          <a:xfrm flipV="1">
            <a:off x="3827463" y="4033838"/>
            <a:ext cx="0" cy="158750"/>
          </a:xfrm>
          <a:prstGeom prst="straightConnector1">
            <a:avLst/>
          </a:prstGeom>
          <a:noFill/>
          <a:ln w="9525">
            <a:solidFill>
              <a:srgbClr val="000000"/>
            </a:solidFill>
            <a:round/>
            <a:headEnd/>
            <a:tailEnd type="triangle" w="med" len="med"/>
          </a:ln>
        </p:spPr>
      </p:cxnSp>
      <p:sp>
        <p:nvSpPr>
          <p:cNvPr id="252" name="Rectangle 40"/>
          <p:cNvSpPr>
            <a:spLocks noChangeArrowheads="1"/>
          </p:cNvSpPr>
          <p:nvPr/>
        </p:nvSpPr>
        <p:spPr bwMode="auto">
          <a:xfrm>
            <a:off x="2680934" y="3013823"/>
            <a:ext cx="212814" cy="2146925"/>
          </a:xfrm>
          <a:prstGeom prst="rect">
            <a:avLst/>
          </a:prstGeom>
          <a:solidFill>
            <a:srgbClr val="FFFFFF">
              <a:lumMod val="20000"/>
              <a:lumOff val="80000"/>
            </a:srgbClr>
          </a:solidFill>
          <a:ln w="9525">
            <a:noFill/>
            <a:miter lim="800000"/>
            <a:headEnd/>
            <a:tailEnd/>
          </a:ln>
        </p:spPr>
        <p:txBody>
          <a:bodyPr vert="vert270" anchor="ctr"/>
          <a:lstStyle/>
          <a:p>
            <a:pPr algn="ctr" fontAlgn="auto">
              <a:spcBef>
                <a:spcPts val="0"/>
              </a:spcBef>
              <a:spcAft>
                <a:spcPts val="0"/>
              </a:spcAft>
              <a:defRPr/>
            </a:pPr>
            <a:r>
              <a:rPr lang="en-US" sz="1050" b="1" kern="0" spc="600" dirty="0">
                <a:solidFill>
                  <a:sysClr val="windowText" lastClr="000000"/>
                </a:solidFill>
              </a:rPr>
              <a:t>SEVERITY</a:t>
            </a:r>
          </a:p>
        </p:txBody>
      </p:sp>
      <p:sp>
        <p:nvSpPr>
          <p:cNvPr id="253" name="Rectangle 40"/>
          <p:cNvSpPr>
            <a:spLocks noChangeArrowheads="1"/>
          </p:cNvSpPr>
          <p:nvPr/>
        </p:nvSpPr>
        <p:spPr bwMode="auto">
          <a:xfrm>
            <a:off x="2679336" y="1186694"/>
            <a:ext cx="140064" cy="1399101"/>
          </a:xfrm>
          <a:prstGeom prst="rect">
            <a:avLst/>
          </a:prstGeom>
          <a:solidFill>
            <a:srgbClr val="FFFFFF">
              <a:lumMod val="20000"/>
              <a:lumOff val="80000"/>
            </a:srgbClr>
          </a:solidFill>
          <a:ln w="9525">
            <a:noFill/>
            <a:miter lim="800000"/>
            <a:headEnd/>
            <a:tailEnd/>
          </a:ln>
        </p:spPr>
        <p:txBody>
          <a:bodyPr vert="vert270" anchor="ctr"/>
          <a:lstStyle/>
          <a:p>
            <a:pPr algn="ctr" fontAlgn="auto">
              <a:spcBef>
                <a:spcPts val="0"/>
              </a:spcBef>
              <a:spcAft>
                <a:spcPts val="0"/>
              </a:spcAft>
              <a:defRPr/>
            </a:pPr>
            <a:r>
              <a:rPr lang="en-US" sz="1050" b="1" kern="0" spc="300" dirty="0">
                <a:solidFill>
                  <a:sysClr val="windowText" lastClr="000000"/>
                </a:solidFill>
              </a:rPr>
              <a:t>FREQUENCY</a:t>
            </a:r>
          </a:p>
        </p:txBody>
      </p:sp>
      <p:sp>
        <p:nvSpPr>
          <p:cNvPr id="256" name="Oval 25"/>
          <p:cNvSpPr>
            <a:spLocks noChangeArrowheads="1"/>
          </p:cNvSpPr>
          <p:nvPr/>
        </p:nvSpPr>
        <p:spPr bwMode="auto">
          <a:xfrm>
            <a:off x="4702175" y="3736975"/>
            <a:ext cx="509588" cy="255588"/>
          </a:xfrm>
          <a:prstGeom prst="ellipse">
            <a:avLst/>
          </a:prstGeom>
          <a:solidFill>
            <a:srgbClr val="C0EAFF">
              <a:alpha val="67058"/>
            </a:srgbClr>
          </a:solidFill>
          <a:ln w="9525" algn="ctr">
            <a:noFill/>
            <a:round/>
            <a:headEnd/>
            <a:tailEnd/>
          </a:ln>
        </p:spPr>
        <p:txBody>
          <a:bodyPr wrap="none" lIns="101870" tIns="50935" rIns="101870" bIns="50935" anchor="ctr"/>
          <a:lstStyle/>
          <a:p>
            <a:pPr defTabSz="1019175" fontAlgn="auto">
              <a:spcBef>
                <a:spcPts val="0"/>
              </a:spcBef>
              <a:spcAft>
                <a:spcPts val="0"/>
              </a:spcAft>
              <a:defRPr/>
            </a:pPr>
            <a:endParaRPr lang="en-US" sz="2000" kern="0">
              <a:solidFill>
                <a:sysClr val="windowText" lastClr="000000"/>
              </a:solidFill>
            </a:endParaRPr>
          </a:p>
        </p:txBody>
      </p:sp>
      <p:sp>
        <p:nvSpPr>
          <p:cNvPr id="257" name="Text Box 33"/>
          <p:cNvSpPr txBox="1">
            <a:spLocks noChangeArrowheads="1"/>
          </p:cNvSpPr>
          <p:nvPr/>
        </p:nvSpPr>
        <p:spPr bwMode="auto">
          <a:xfrm>
            <a:off x="4713288" y="3724275"/>
            <a:ext cx="554037" cy="247650"/>
          </a:xfrm>
          <a:prstGeom prst="rect">
            <a:avLst/>
          </a:prstGeom>
          <a:noFill/>
          <a:ln w="9525" algn="ctr">
            <a:noFill/>
            <a:miter lim="800000"/>
            <a:headEnd/>
            <a:tailEnd/>
          </a:ln>
        </p:spPr>
        <p:txBody>
          <a:bodyPr lIns="0" tIns="45667" rIns="91378" bIns="45667">
            <a:spAutoFit/>
          </a:bodyPr>
          <a:lstStyle/>
          <a:p>
            <a:pPr marL="122238" indent="-122238" algn="ctr" defTabSz="1019175" fontAlgn="auto">
              <a:spcBef>
                <a:spcPts val="0"/>
              </a:spcBef>
              <a:spcAft>
                <a:spcPts val="0"/>
              </a:spcAft>
              <a:defRPr/>
            </a:pPr>
            <a:r>
              <a:rPr lang="en-US" sz="700" b="1" kern="0">
                <a:solidFill>
                  <a:srgbClr val="000000"/>
                </a:solidFill>
              </a:rPr>
              <a:t>Business</a:t>
            </a:r>
          </a:p>
          <a:p>
            <a:pPr marL="122238" indent="-122238" algn="ctr" defTabSz="1019175" fontAlgn="auto">
              <a:spcBef>
                <a:spcPts val="0"/>
              </a:spcBef>
              <a:spcAft>
                <a:spcPts val="0"/>
              </a:spcAft>
              <a:defRPr/>
            </a:pPr>
            <a:r>
              <a:rPr lang="en-US" sz="700" b="1" kern="0">
                <a:solidFill>
                  <a:srgbClr val="000000"/>
                </a:solidFill>
              </a:rPr>
              <a:t>Estimate</a:t>
            </a:r>
          </a:p>
        </p:txBody>
      </p:sp>
      <p:sp>
        <p:nvSpPr>
          <p:cNvPr id="258" name="TextBox 554"/>
          <p:cNvSpPr txBox="1">
            <a:spLocks noChangeArrowheads="1"/>
          </p:cNvSpPr>
          <p:nvPr/>
        </p:nvSpPr>
        <p:spPr bwMode="auto">
          <a:xfrm>
            <a:off x="355600" y="5410200"/>
            <a:ext cx="2006600" cy="1333500"/>
          </a:xfrm>
          <a:prstGeom prst="rect">
            <a:avLst/>
          </a:prstGeom>
          <a:noFill/>
          <a:ln w="9525">
            <a:solidFill>
              <a:srgbClr val="000000"/>
            </a:solidFill>
            <a:miter lim="800000"/>
            <a:headEnd/>
            <a:tailEnd/>
          </a:ln>
        </p:spPr>
        <p:txBody>
          <a:bodyPr lIns="101870" tIns="50935" rIns="101870" bIns="50935">
            <a:spAutoFit/>
          </a:bodyPr>
          <a:lstStyle/>
          <a:p>
            <a:pPr marL="111125" indent="-111125" defTabSz="1019175" fontAlgn="auto">
              <a:spcBef>
                <a:spcPts val="0"/>
              </a:spcBef>
              <a:spcAft>
                <a:spcPts val="0"/>
              </a:spcAft>
              <a:defRPr/>
            </a:pPr>
            <a:r>
              <a:rPr lang="en-US" sz="800" b="1" u="sng" kern="0" dirty="0">
                <a:solidFill>
                  <a:sysClr val="windowText" lastClr="000000"/>
                </a:solidFill>
              </a:rPr>
              <a:t>Legend:</a:t>
            </a:r>
          </a:p>
          <a:p>
            <a:pPr marL="111125" indent="-111125" defTabSz="1019175" fontAlgn="auto">
              <a:spcBef>
                <a:spcPts val="0"/>
              </a:spcBef>
              <a:spcAft>
                <a:spcPts val="0"/>
              </a:spcAft>
              <a:buFontTx/>
              <a:buChar char="•"/>
              <a:defRPr/>
            </a:pPr>
            <a:r>
              <a:rPr lang="en-US" sz="800" kern="0" dirty="0">
                <a:solidFill>
                  <a:sysClr val="windowText" lastClr="000000"/>
                </a:solidFill>
              </a:rPr>
              <a:t>ILD: Internal Loss Data</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SA: Scenario Analysis</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BEICF: Business Environment &amp; Internal Control Factor</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RCSA: Risk and Controls Self Assessment</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KRI: Key Risk Indicator </a:t>
            </a:r>
          </a:p>
          <a:p>
            <a:pPr marL="111125" indent="-111125" defTabSz="1019175" fontAlgn="auto">
              <a:spcBef>
                <a:spcPts val="0"/>
              </a:spcBef>
              <a:spcAft>
                <a:spcPts val="0"/>
              </a:spcAft>
              <a:buFont typeface="Arial" charset="0"/>
              <a:buChar char="•"/>
              <a:defRPr/>
            </a:pPr>
            <a:r>
              <a:rPr lang="en-US" sz="800" kern="0" dirty="0" err="1">
                <a:solidFill>
                  <a:sysClr val="windowText" lastClr="000000"/>
                </a:solidFill>
              </a:rPr>
              <a:t>VaR</a:t>
            </a:r>
            <a:r>
              <a:rPr lang="en-US" sz="800" kern="0" dirty="0">
                <a:solidFill>
                  <a:sysClr val="windowText" lastClr="000000"/>
                </a:solidFill>
              </a:rPr>
              <a:t>: Value at Risk</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ES: Expected Shortfall</a:t>
            </a:r>
          </a:p>
        </p:txBody>
      </p:sp>
      <p:sp>
        <p:nvSpPr>
          <p:cNvPr id="259" name="1158.375226.75374.3755221"/>
          <p:cNvSpPr>
            <a:spLocks noChangeArrowheads="1"/>
          </p:cNvSpPr>
          <p:nvPr>
            <p:custDataLst>
              <p:tags r:id="rId2"/>
            </p:custDataLst>
          </p:nvPr>
        </p:nvSpPr>
        <p:spPr bwMode="auto">
          <a:xfrm>
            <a:off x="381000" y="1055688"/>
            <a:ext cx="1681163" cy="3592512"/>
          </a:xfrm>
          <a:prstGeom prst="rect">
            <a:avLst/>
          </a:prstGeom>
          <a:noFill/>
          <a:ln w="9525" algn="ctr">
            <a:noFill/>
            <a:miter lim="800000"/>
            <a:headEnd/>
            <a:tailEnd/>
          </a:ln>
        </p:spPr>
        <p:txBody>
          <a:bodyPr lIns="0" tIns="0" rIns="0" bIns="0"/>
          <a:lstStyle/>
          <a:p>
            <a:pPr marL="138113" lvl="1" indent="-136525" defTabSz="1019175" fontAlgn="auto">
              <a:spcBef>
                <a:spcPts val="0"/>
              </a:spcBef>
              <a:spcAft>
                <a:spcPct val="35000"/>
              </a:spcAft>
              <a:defRPr/>
            </a:pPr>
            <a:r>
              <a:rPr lang="en-US" sz="1100" kern="0" dirty="0">
                <a:solidFill>
                  <a:srgbClr val="1600F5"/>
                </a:solidFill>
                <a:cs typeface="+mn-cs"/>
              </a:rPr>
              <a:t>Types of Operational Risk</a:t>
            </a:r>
          </a:p>
          <a:p>
            <a:pPr marL="138113" lvl="1" indent="-136525" defTabSz="1019175" fontAlgn="auto">
              <a:spcBef>
                <a:spcPts val="0"/>
              </a:spcBef>
              <a:spcAft>
                <a:spcPct val="35000"/>
              </a:spcAft>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Clients Products and Business Practices</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Internal Fraud</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Employment Practices and Workplace Safety – Firm</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External Fraud</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Damage to Physical Assets</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Business Disruption and Systems Failure</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Execution, Delivery and Process Management</a:t>
            </a:r>
          </a:p>
        </p:txBody>
      </p:sp>
      <p:grpSp>
        <p:nvGrpSpPr>
          <p:cNvPr id="11" name="Group 121"/>
          <p:cNvGrpSpPr>
            <a:grpSpLocks/>
          </p:cNvGrpSpPr>
          <p:nvPr/>
        </p:nvGrpSpPr>
        <p:grpSpPr bwMode="auto">
          <a:xfrm>
            <a:off x="2895600" y="5429250"/>
            <a:ext cx="3505200" cy="361950"/>
            <a:chOff x="2168" y="4524"/>
            <a:chExt cx="2502" cy="280"/>
          </a:xfrm>
        </p:grpSpPr>
        <p:sp>
          <p:nvSpPr>
            <p:cNvPr id="265" name="Rectangle 111"/>
            <p:cNvSpPr>
              <a:spLocks noChangeArrowheads="1"/>
            </p:cNvSpPr>
            <p:nvPr>
              <p:custDataLst>
                <p:tags r:id="rId5"/>
              </p:custDataLst>
            </p:nvPr>
          </p:nvSpPr>
          <p:spPr bwMode="auto">
            <a:xfrm>
              <a:off x="2168" y="4524"/>
              <a:ext cx="979" cy="280"/>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FFFFFF"/>
                  </a:solidFill>
                  <a:cs typeface="+mn-cs"/>
                </a:rPr>
                <a:t>Operational Risk </a:t>
              </a:r>
            </a:p>
            <a:p>
              <a:pPr algn="ctr" defTabSz="1019175" fontAlgn="auto">
                <a:spcBef>
                  <a:spcPts val="0"/>
                </a:spcBef>
                <a:spcAft>
                  <a:spcPts val="0"/>
                </a:spcAft>
                <a:defRPr/>
              </a:pPr>
              <a:r>
                <a:rPr lang="en-US" sz="1200" b="1" kern="0" dirty="0">
                  <a:solidFill>
                    <a:srgbClr val="FFFFFF"/>
                  </a:solidFill>
                  <a:cs typeface="+mn-cs"/>
                </a:rPr>
                <a:t>Regulatory Capital</a:t>
              </a:r>
              <a:endParaRPr lang="en-GB" sz="1200" b="1" kern="0" dirty="0">
                <a:solidFill>
                  <a:srgbClr val="FFFFFF"/>
                </a:solidFill>
                <a:cs typeface="+mn-cs"/>
              </a:endParaRPr>
            </a:p>
          </p:txBody>
        </p:sp>
        <p:sp>
          <p:nvSpPr>
            <p:cNvPr id="266" name="Text Box 112"/>
            <p:cNvSpPr txBox="1">
              <a:spLocks noChangeArrowheads="1"/>
            </p:cNvSpPr>
            <p:nvPr/>
          </p:nvSpPr>
          <p:spPr bwMode="auto">
            <a:xfrm>
              <a:off x="3120" y="4572"/>
              <a:ext cx="432" cy="212"/>
            </a:xfrm>
            <a:prstGeom prst="rect">
              <a:avLst/>
            </a:prstGeom>
            <a:noFill/>
            <a:ln w="9525">
              <a:noFill/>
              <a:miter lim="800000"/>
              <a:headEnd/>
              <a:tailEnd/>
            </a:ln>
          </p:spPr>
          <p:txBody>
            <a:bodyPr>
              <a:spAutoFit/>
            </a:bodyPr>
            <a:lstStyle/>
            <a:p>
              <a:pPr fontAlgn="auto">
                <a:spcBef>
                  <a:spcPct val="50000"/>
                </a:spcBef>
                <a:spcAft>
                  <a:spcPts val="0"/>
                </a:spcAft>
                <a:defRPr/>
              </a:pPr>
              <a:r>
                <a:rPr lang="en-US" sz="1600" b="1" kern="0">
                  <a:solidFill>
                    <a:srgbClr val="808080"/>
                  </a:solidFill>
                  <a:cs typeface="+mn-cs"/>
                </a:rPr>
                <a:t>/ 8%</a:t>
              </a:r>
            </a:p>
          </p:txBody>
        </p:sp>
        <p:sp>
          <p:nvSpPr>
            <p:cNvPr id="267" name="Rectangle 113"/>
            <p:cNvSpPr>
              <a:spLocks noChangeArrowheads="1"/>
            </p:cNvSpPr>
            <p:nvPr>
              <p:custDataLst>
                <p:tags r:id="rId6"/>
              </p:custDataLst>
            </p:nvPr>
          </p:nvSpPr>
          <p:spPr bwMode="auto">
            <a:xfrm>
              <a:off x="3677" y="4524"/>
              <a:ext cx="993" cy="280"/>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a:solidFill>
                    <a:srgbClr val="FFFFFF"/>
                  </a:solidFill>
                  <a:cs typeface="+mn-cs"/>
                </a:rPr>
                <a:t>Operational RWA</a:t>
              </a:r>
              <a:endParaRPr lang="en-GB" sz="1200" b="1" kern="0">
                <a:solidFill>
                  <a:srgbClr val="FFFFFF"/>
                </a:solidFill>
                <a:cs typeface="+mn-cs"/>
              </a:endParaRPr>
            </a:p>
          </p:txBody>
        </p:sp>
        <p:sp>
          <p:nvSpPr>
            <p:cNvPr id="270" name="Line 116"/>
            <p:cNvSpPr>
              <a:spLocks noChangeShapeType="1"/>
            </p:cNvSpPr>
            <p:nvPr/>
          </p:nvSpPr>
          <p:spPr bwMode="auto">
            <a:xfrm>
              <a:off x="3456" y="4668"/>
              <a:ext cx="192" cy="0"/>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grpSp>
        <p:nvGrpSpPr>
          <p:cNvPr id="12" name="Group 122"/>
          <p:cNvGrpSpPr>
            <a:grpSpLocks/>
          </p:cNvGrpSpPr>
          <p:nvPr/>
        </p:nvGrpSpPr>
        <p:grpSpPr bwMode="auto">
          <a:xfrm>
            <a:off x="3568700" y="5229225"/>
            <a:ext cx="4638675" cy="188913"/>
            <a:chOff x="2656" y="4322"/>
            <a:chExt cx="3025" cy="144"/>
          </a:xfrm>
        </p:grpSpPr>
        <p:sp>
          <p:nvSpPr>
            <p:cNvPr id="263" name="Line 118"/>
            <p:cNvSpPr>
              <a:spLocks noChangeShapeType="1"/>
            </p:cNvSpPr>
            <p:nvPr/>
          </p:nvSpPr>
          <p:spPr bwMode="auto">
            <a:xfrm>
              <a:off x="2656" y="4322"/>
              <a:ext cx="0" cy="144"/>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64" name="Line 119"/>
            <p:cNvSpPr>
              <a:spLocks noChangeShapeType="1"/>
            </p:cNvSpPr>
            <p:nvPr/>
          </p:nvSpPr>
          <p:spPr bwMode="auto">
            <a:xfrm>
              <a:off x="2657" y="4322"/>
              <a:ext cx="3024"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sp>
        <p:nvSpPr>
          <p:cNvPr id="262" name="Line 120"/>
          <p:cNvSpPr>
            <a:spLocks noChangeShapeType="1"/>
          </p:cNvSpPr>
          <p:nvPr/>
        </p:nvSpPr>
        <p:spPr bwMode="auto">
          <a:xfrm flipV="1">
            <a:off x="8207375" y="3903663"/>
            <a:ext cx="0" cy="132715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8" name="BBLegendKey3"/>
          <p:cNvSpPr>
            <a:spLocks noChangeArrowheads="1"/>
          </p:cNvSpPr>
          <p:nvPr>
            <p:custDataLst>
              <p:tags r:id="rId3"/>
            </p:custDataLst>
          </p:nvPr>
        </p:nvSpPr>
        <p:spPr bwMode="auto">
          <a:xfrm>
            <a:off x="3825875" y="6135688"/>
            <a:ext cx="268288" cy="188912"/>
          </a:xfrm>
          <a:prstGeom prst="rect">
            <a:avLst/>
          </a:prstGeom>
          <a:solidFill>
            <a:srgbClr val="27915F"/>
          </a:solidFill>
          <a:ln w="0">
            <a:solidFill>
              <a:srgbClr val="808080"/>
            </a:solidFill>
            <a:miter lim="800000"/>
            <a:headEnd/>
            <a:tailEnd/>
          </a:ln>
        </p:spPr>
        <p:txBody>
          <a:bodyPr/>
          <a:lstStyle/>
          <a:p>
            <a:pPr fontAlgn="auto">
              <a:spcBef>
                <a:spcPts val="0"/>
              </a:spcBef>
              <a:spcAft>
                <a:spcPts val="0"/>
              </a:spcAft>
              <a:defRPr/>
            </a:pPr>
            <a:endParaRPr lang="en-US" sz="1100" kern="0">
              <a:solidFill>
                <a:sysClr val="windowText" lastClr="000000"/>
              </a:solidFill>
              <a:cs typeface="+mn-cs"/>
            </a:endParaRPr>
          </a:p>
        </p:txBody>
      </p:sp>
      <p:sp>
        <p:nvSpPr>
          <p:cNvPr id="13363" name="23122298.125322.59.62529.517"/>
          <p:cNvSpPr txBox="1">
            <a:spLocks noChangeArrowheads="1"/>
          </p:cNvSpPr>
          <p:nvPr>
            <p:custDataLst>
              <p:tags r:id="rId4"/>
            </p:custDataLst>
          </p:nvPr>
        </p:nvSpPr>
        <p:spPr bwMode="auto">
          <a:xfrm>
            <a:off x="4144963" y="6151563"/>
            <a:ext cx="1112837" cy="169862"/>
          </a:xfrm>
          <a:prstGeom prst="rect">
            <a:avLst/>
          </a:prstGeom>
          <a:noFill/>
          <a:ln w="9525">
            <a:noFill/>
            <a:miter lim="800000"/>
            <a:headEnd/>
            <a:tailEnd/>
          </a:ln>
        </p:spPr>
        <p:txBody>
          <a:bodyPr wrap="none" lIns="0" tIns="0" rIns="0" bIns="0">
            <a:spAutoFit/>
          </a:bodyPr>
          <a:lstStyle/>
          <a:p>
            <a:r>
              <a:rPr lang="en-US" sz="1100">
                <a:solidFill>
                  <a:srgbClr val="000000"/>
                </a:solidFill>
              </a:rPr>
              <a:t>Basel II Changes </a:t>
            </a:r>
          </a:p>
        </p:txBody>
      </p:sp>
    </p:spTree>
    <p:extLst>
      <p:ext uri="{BB962C8B-B14F-4D97-AF65-F5344CB8AC3E}">
        <p14:creationId xmlns="" xmlns:p14="http://schemas.microsoft.com/office/powerpoint/2010/main" val="405237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b="1" dirty="0" smtClean="0"/>
              <a:t>Basel </a:t>
            </a:r>
            <a:r>
              <a:rPr lang="en-US" b="1" dirty="0" err="1" smtClean="0"/>
              <a:t>Process:Synergies</a:t>
            </a:r>
            <a:endParaRPr lang="en-US" dirty="0"/>
          </a:p>
        </p:txBody>
      </p:sp>
      <p:sp>
        <p:nvSpPr>
          <p:cNvPr id="3" name="Content Placeholder 2"/>
          <p:cNvSpPr>
            <a:spLocks noGrp="1"/>
          </p:cNvSpPr>
          <p:nvPr>
            <p:ph idx="1"/>
          </p:nvPr>
        </p:nvSpPr>
        <p:spPr>
          <a:xfrm>
            <a:off x="685800" y="914400"/>
            <a:ext cx="7772400" cy="4495800"/>
          </a:xfrm>
        </p:spPr>
        <p:txBody>
          <a:bodyPr/>
          <a:lstStyle/>
          <a:p>
            <a:r>
              <a:rPr lang="en-US" sz="1600" dirty="0" smtClean="0"/>
              <a:t>The BIS hosts the secretariats of nine groups that contribute to the pursuit of financial stability with their own respective governance and reporting lines.</a:t>
            </a:r>
          </a:p>
          <a:p>
            <a:r>
              <a:rPr lang="en-US" sz="1600" dirty="0" smtClean="0"/>
              <a:t>Groupings of central banks and supervisory authorities set agendas of 6 groups:</a:t>
            </a:r>
          </a:p>
          <a:p>
            <a:pPr lvl="1"/>
            <a:r>
              <a:rPr lang="en-US" sz="1200" dirty="0" smtClean="0"/>
              <a:t>The Basel Committee on Banking Supervision: the global standard setter for prudential regulation of banks that provides a forum for cooperation on banking supervisory matters. Its mandate is to strengthen regulation, supervision and practices of banks worldwide with purpose of enhancing financial stability.</a:t>
            </a:r>
          </a:p>
          <a:p>
            <a:pPr lvl="1"/>
            <a:r>
              <a:rPr lang="en-US" sz="1200" dirty="0" smtClean="0"/>
              <a:t>The Committee on the Global Financial System: monitors and analyses the broad issues relating to financial markets and systems.</a:t>
            </a:r>
          </a:p>
          <a:p>
            <a:pPr lvl="1"/>
            <a:r>
              <a:rPr lang="en-US" sz="1200" dirty="0" smtClean="0"/>
              <a:t>The Committee on Payments and Market Infrastructures: analyses and sets standards for payment, clearing and settlement infrastructures.</a:t>
            </a:r>
          </a:p>
          <a:p>
            <a:pPr lvl="1"/>
            <a:r>
              <a:rPr lang="en-US" sz="1200" dirty="0" smtClean="0"/>
              <a:t>The Markets Committee: examines the functioning of financial markets.</a:t>
            </a:r>
          </a:p>
          <a:p>
            <a:pPr lvl="1"/>
            <a:r>
              <a:rPr lang="en-US" sz="1200" dirty="0" smtClean="0"/>
              <a:t>The Central Bank Governance Forum: comprises Central Bank Governance Network, which facilitates exchange of information on institutional arrangements and the Central Bank Governance Group, which discusses issues related to the design and operation of central banks.</a:t>
            </a:r>
          </a:p>
          <a:p>
            <a:pPr lvl="1"/>
            <a:r>
              <a:rPr lang="en-US" sz="1200" dirty="0" smtClean="0"/>
              <a:t>The Irving Fisher Committee on Central Bank Statistics (IFC): addresses statistical issues of concern to central banks, including those relating to economic, monetary and financial stability.</a:t>
            </a:r>
          </a:p>
          <a:p>
            <a:r>
              <a:rPr lang="en-US" sz="1600" dirty="0" smtClean="0"/>
              <a:t>In addition, the BIS hosts three groups that have their own legal personality:</a:t>
            </a:r>
          </a:p>
          <a:p>
            <a:pPr lvl="1"/>
            <a:r>
              <a:rPr lang="en-US" sz="1200" dirty="0" smtClean="0"/>
              <a:t>the Financial Stability Board (FSB);</a:t>
            </a:r>
          </a:p>
          <a:p>
            <a:pPr lvl="1"/>
            <a:r>
              <a:rPr lang="en-US" sz="1200" dirty="0" smtClean="0"/>
              <a:t>the International Association of Deposit Insurers (IADI); and</a:t>
            </a:r>
          </a:p>
          <a:p>
            <a:pPr lvl="1"/>
            <a:r>
              <a:rPr lang="en-US" sz="1200" dirty="0" smtClean="0"/>
              <a:t>the International Association of Insurance Supervisors (IAIS).</a:t>
            </a:r>
          </a:p>
          <a:p>
            <a:r>
              <a:rPr lang="en-US" sz="1600" dirty="0" smtClean="0"/>
              <a:t>The physical proximity at the BIS creates synergies that, regardless of the variation in governance arrangements, produce a broad and fruitful exchange of ideas.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lstStyle/>
          <a:p>
            <a:r>
              <a:rPr lang="en-US" dirty="0" smtClean="0"/>
              <a:t>IDRC</a:t>
            </a:r>
            <a:endParaRPr lang="en-US" dirty="0"/>
          </a:p>
        </p:txBody>
      </p:sp>
      <p:sp>
        <p:nvSpPr>
          <p:cNvPr id="3" name="Content Placeholder 2"/>
          <p:cNvSpPr>
            <a:spLocks noGrp="1"/>
          </p:cNvSpPr>
          <p:nvPr>
            <p:ph idx="1"/>
          </p:nvPr>
        </p:nvSpPr>
        <p:spPr>
          <a:xfrm>
            <a:off x="685800" y="1447800"/>
            <a:ext cx="7772400" cy="4648200"/>
          </a:xfrm>
        </p:spPr>
        <p:txBody>
          <a:bodyPr/>
          <a:lstStyle/>
          <a:p>
            <a:r>
              <a:rPr lang="en-US" sz="2400" dirty="0"/>
              <a:t>The Basel/IOSCO Agreement reached in July 2005 </a:t>
            </a:r>
            <a:r>
              <a:rPr lang="en-US" sz="2400" dirty="0" smtClean="0"/>
              <a:t>contained </a:t>
            </a:r>
            <a:r>
              <a:rPr lang="en-US" sz="2400" dirty="0"/>
              <a:t>several improvements to the capital regime for trading book positions. </a:t>
            </a:r>
            <a:endParaRPr lang="en-US" sz="2400" dirty="0" smtClean="0"/>
          </a:p>
          <a:p>
            <a:r>
              <a:rPr lang="en-US" sz="2400" dirty="0" smtClean="0"/>
              <a:t>Among revisions </a:t>
            </a:r>
            <a:r>
              <a:rPr lang="en-US" sz="2400" dirty="0"/>
              <a:t>to </a:t>
            </a:r>
            <a:r>
              <a:rPr lang="en-US" sz="2400" dirty="0" smtClean="0"/>
              <a:t>Market </a:t>
            </a:r>
            <a:r>
              <a:rPr lang="en-US" sz="2400" dirty="0"/>
              <a:t>Risk Amendment was </a:t>
            </a:r>
            <a:r>
              <a:rPr lang="en-US" sz="2400" dirty="0" smtClean="0"/>
              <a:t>new </a:t>
            </a:r>
            <a:r>
              <a:rPr lang="en-US" sz="2400" dirty="0"/>
              <a:t>requirement for banks that model specific risk to measure and hold capital against default risk </a:t>
            </a:r>
            <a:r>
              <a:rPr lang="en-US" sz="2400" dirty="0" smtClean="0"/>
              <a:t>incremental </a:t>
            </a:r>
            <a:r>
              <a:rPr lang="en-US" sz="2400" dirty="0"/>
              <a:t>to any default risk captured in the </a:t>
            </a:r>
            <a:r>
              <a:rPr lang="en-US" sz="2400" dirty="0" smtClean="0"/>
              <a:t>VaR </a:t>
            </a:r>
            <a:r>
              <a:rPr lang="en-US" sz="2400" dirty="0"/>
              <a:t>model. </a:t>
            </a:r>
            <a:endParaRPr lang="en-US" sz="2400" dirty="0" smtClean="0"/>
          </a:p>
          <a:p>
            <a:r>
              <a:rPr lang="en-US" sz="2400" dirty="0" smtClean="0"/>
              <a:t>The </a:t>
            </a:r>
            <a:r>
              <a:rPr lang="en-US" sz="2400" dirty="0"/>
              <a:t>incremental default risk charge (IDRC) was incorporated into the trading book capital regime in response to the increasing amount of exposure in banks' trading books to credit-risk related and often illiquid products whose risk is not reflected in </a:t>
            </a:r>
            <a:r>
              <a:rPr lang="en-US" sz="2400" dirty="0" err="1"/>
              <a:t>VaR.</a:t>
            </a:r>
            <a:r>
              <a:rPr lang="en-US" sz="2400" dirty="0"/>
              <a:t> </a:t>
            </a:r>
            <a:endParaRPr lang="en-US" sz="2400" dirty="0" smtClean="0"/>
          </a:p>
          <a:p>
            <a:r>
              <a:rPr lang="en-US" sz="2400" dirty="0" smtClean="0"/>
              <a:t>This later morphed into IRC</a:t>
            </a:r>
            <a:endParaRPr lang="en-US" sz="2400" dirty="0"/>
          </a:p>
        </p:txBody>
      </p:sp>
    </p:spTree>
    <p:extLst>
      <p:ext uri="{BB962C8B-B14F-4D97-AF65-F5344CB8AC3E}">
        <p14:creationId xmlns="" xmlns:p14="http://schemas.microsoft.com/office/powerpoint/2010/main" val="2952831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248400"/>
            <a:ext cx="7772400" cy="571500"/>
          </a:xfrm>
        </p:spPr>
        <p:txBody>
          <a:bodyPr/>
          <a:lstStyle/>
          <a:p>
            <a:r>
              <a:rPr lang="en-US" sz="1200" dirty="0"/>
              <a:t>http://www.basel-ii-accord.com/Basel_ii_538_to_643_Securitization.htm</a:t>
            </a:r>
          </a:p>
        </p:txBody>
      </p:sp>
      <p:sp>
        <p:nvSpPr>
          <p:cNvPr id="3" name="Content Placeholder 2"/>
          <p:cNvSpPr>
            <a:spLocks noGrp="1"/>
          </p:cNvSpPr>
          <p:nvPr>
            <p:ph idx="1"/>
          </p:nvPr>
        </p:nvSpPr>
        <p:spPr/>
        <p:txBody>
          <a:bodyPr/>
          <a:lstStyle/>
          <a:p>
            <a:r>
              <a:rPr lang="en-US" sz="2000" dirty="0"/>
              <a:t>Banks must apply the securitization framework for determining regulatory capital requirements on exposures arising from traditional and synthetic securitizations or similar structures that contain features common to both. </a:t>
            </a:r>
          </a:p>
          <a:p>
            <a:r>
              <a:rPr lang="en-US" sz="2000" dirty="0"/>
              <a:t>Since securitizations may be structured in many different ways, the capital treatment of a securitization exposure must be determined on the basis of its economic substance rather than its legal form. </a:t>
            </a:r>
          </a:p>
          <a:p>
            <a:r>
              <a:rPr lang="en-US" sz="2000" dirty="0"/>
              <a:t>Similarly, supervisors </a:t>
            </a:r>
            <a:r>
              <a:rPr lang="en-US" sz="2000" dirty="0" smtClean="0"/>
              <a:t>look </a:t>
            </a:r>
            <a:r>
              <a:rPr lang="en-US" sz="2000" dirty="0"/>
              <a:t>to the economic substance of a transaction to determine whether it should be subject to the securitization framework for purposes of determining regulatory capital. </a:t>
            </a:r>
            <a:endParaRPr lang="en-US" sz="2000" dirty="0" smtClean="0"/>
          </a:p>
          <a:p>
            <a:r>
              <a:rPr lang="en-US" sz="2000" dirty="0"/>
              <a:t>The risk-weighted asset amount of a securitization exposure is computed by multiplying the amount of the position by the appropriate risk weight determined in accordance </a:t>
            </a:r>
            <a:r>
              <a:rPr lang="en-US" sz="2000" dirty="0" smtClean="0"/>
              <a:t>regulatory tables</a:t>
            </a:r>
            <a:r>
              <a:rPr lang="en-US" sz="2000" dirty="0"/>
              <a:t>. </a:t>
            </a:r>
          </a:p>
        </p:txBody>
      </p:sp>
      <p:sp>
        <p:nvSpPr>
          <p:cNvPr id="4" name="Title 1"/>
          <p:cNvSpPr txBox="1">
            <a:spLocks/>
          </p:cNvSpPr>
          <p:nvPr/>
        </p:nvSpPr>
        <p:spPr bwMode="auto">
          <a:xfrm>
            <a:off x="685800"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en-US" kern="0" dirty="0" smtClean="0"/>
              <a:t>Securitization Framework</a:t>
            </a:r>
            <a:endParaRPr lang="en-US" kern="0" dirty="0"/>
          </a:p>
        </p:txBody>
      </p:sp>
    </p:spTree>
    <p:extLst>
      <p:ext uri="{BB962C8B-B14F-4D97-AF65-F5344CB8AC3E}">
        <p14:creationId xmlns="" xmlns:p14="http://schemas.microsoft.com/office/powerpoint/2010/main" val="1109793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Basel II (2003-2007)</a:t>
            </a:r>
          </a:p>
        </p:txBody>
      </p:sp>
      <p:sp>
        <p:nvSpPr>
          <p:cNvPr id="32771" name="Text Box 3"/>
          <p:cNvSpPr txBox="1">
            <a:spLocks noChangeArrowheads="1"/>
          </p:cNvSpPr>
          <p:nvPr/>
        </p:nvSpPr>
        <p:spPr bwMode="auto">
          <a:xfrm>
            <a:off x="685800" y="2209800"/>
            <a:ext cx="6781800" cy="3157788"/>
          </a:xfrm>
          <a:prstGeom prst="rect">
            <a:avLst/>
          </a:prstGeom>
          <a:noFill/>
          <a:ln w="9525">
            <a:noFill/>
            <a:miter lim="800000"/>
            <a:headEnd/>
            <a:tailEnd/>
          </a:ln>
        </p:spPr>
        <p:txBody>
          <a:bodyPr wrap="square">
            <a:spAutoFit/>
          </a:bodyPr>
          <a:lstStyle/>
          <a:p>
            <a:pPr algn="ctr">
              <a:spcBef>
                <a:spcPct val="50000"/>
              </a:spcBef>
            </a:pPr>
            <a:r>
              <a:rPr lang="en-US" sz="3200" dirty="0"/>
              <a:t>Total Capital</a:t>
            </a:r>
          </a:p>
          <a:p>
            <a:pPr algn="ctr">
              <a:spcBef>
                <a:spcPct val="50000"/>
              </a:spcBef>
            </a:pPr>
            <a:r>
              <a:rPr lang="en-US" dirty="0"/>
              <a:t>------------------------------------------------------  =</a:t>
            </a:r>
          </a:p>
          <a:p>
            <a:pPr algn="ctr">
              <a:spcBef>
                <a:spcPct val="60000"/>
              </a:spcBef>
            </a:pPr>
            <a:r>
              <a:rPr lang="en-US" sz="3200" dirty="0"/>
              <a:t>Credit risk + Market Risk + </a:t>
            </a:r>
            <a:r>
              <a:rPr lang="en-US" sz="3200" dirty="0" err="1" smtClean="0">
                <a:solidFill>
                  <a:srgbClr val="FF0000"/>
                </a:solidFill>
              </a:rPr>
              <a:t>OpRisk</a:t>
            </a:r>
            <a:r>
              <a:rPr lang="en-US" sz="3200" dirty="0" smtClean="0">
                <a:solidFill>
                  <a:srgbClr val="FF0000"/>
                </a:solidFill>
              </a:rPr>
              <a:t> + </a:t>
            </a:r>
            <a:r>
              <a:rPr lang="en-US" sz="3200" dirty="0" err="1" smtClean="0">
                <a:solidFill>
                  <a:srgbClr val="FF0000"/>
                </a:solidFill>
              </a:rPr>
              <a:t>IDRC+Securitization</a:t>
            </a:r>
            <a:r>
              <a:rPr lang="en-US" sz="3200" dirty="0" smtClean="0">
                <a:solidFill>
                  <a:srgbClr val="FF0000"/>
                </a:solidFill>
              </a:rPr>
              <a:t> Framework</a:t>
            </a:r>
            <a:endParaRPr lang="en-US" sz="3200" dirty="0">
              <a:solidFill>
                <a:srgbClr val="FF0000"/>
              </a:solidFill>
            </a:endParaRPr>
          </a:p>
          <a:p>
            <a:pPr algn="ctr">
              <a:spcBef>
                <a:spcPct val="50000"/>
              </a:spcBef>
            </a:pPr>
            <a:endParaRPr lang="en-US" sz="3200" dirty="0"/>
          </a:p>
        </p:txBody>
      </p:sp>
      <p:sp>
        <p:nvSpPr>
          <p:cNvPr id="32772" name="Text Box 4"/>
          <p:cNvSpPr txBox="1">
            <a:spLocks noChangeArrowheads="1"/>
          </p:cNvSpPr>
          <p:nvPr/>
        </p:nvSpPr>
        <p:spPr bwMode="auto">
          <a:xfrm>
            <a:off x="7467600" y="2362200"/>
            <a:ext cx="1295400" cy="1552575"/>
          </a:xfrm>
          <a:prstGeom prst="rect">
            <a:avLst/>
          </a:prstGeom>
          <a:noFill/>
          <a:ln w="9525">
            <a:noFill/>
            <a:miter lim="800000"/>
            <a:headEnd/>
            <a:tailEnd/>
          </a:ln>
        </p:spPr>
        <p:txBody>
          <a:bodyPr>
            <a:spAutoFit/>
          </a:bodyPr>
          <a:lstStyle/>
          <a:p>
            <a:pPr algn="ctr">
              <a:spcBef>
                <a:spcPct val="50000"/>
              </a:spcBef>
            </a:pPr>
            <a:r>
              <a:rPr lang="en-US"/>
              <a:t>Bank’s Capital Ratio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5800" y="228600"/>
            <a:ext cx="7772400" cy="1143000"/>
          </a:xfrm>
        </p:spPr>
        <p:txBody>
          <a:bodyPr/>
          <a:lstStyle/>
          <a:p>
            <a:pPr eaLnBrk="1" hangingPunct="1"/>
            <a:r>
              <a:rPr lang="en-US" smtClean="0"/>
              <a:t>Basel 2.5</a:t>
            </a:r>
          </a:p>
        </p:txBody>
      </p:sp>
      <p:sp>
        <p:nvSpPr>
          <p:cNvPr id="36867" name="Content Placeholder 2"/>
          <p:cNvSpPr>
            <a:spLocks noGrp="1"/>
          </p:cNvSpPr>
          <p:nvPr>
            <p:ph idx="1"/>
          </p:nvPr>
        </p:nvSpPr>
        <p:spPr>
          <a:xfrm>
            <a:off x="685800" y="1295400"/>
            <a:ext cx="7772400" cy="4114800"/>
          </a:xfrm>
        </p:spPr>
        <p:txBody>
          <a:bodyPr/>
          <a:lstStyle/>
          <a:p>
            <a:pPr eaLnBrk="1" hangingPunct="1"/>
            <a:r>
              <a:rPr lang="en-US" sz="2800" dirty="0" smtClean="0"/>
              <a:t>Stressed VaR</a:t>
            </a:r>
          </a:p>
          <a:p>
            <a:pPr eaLnBrk="1" hangingPunct="1"/>
            <a:r>
              <a:rPr lang="en-US" sz="2800" dirty="0" smtClean="0"/>
              <a:t>IRC</a:t>
            </a:r>
          </a:p>
          <a:p>
            <a:pPr eaLnBrk="1" hangingPunct="1"/>
            <a:r>
              <a:rPr lang="en-US" sz="2800" dirty="0" smtClean="0"/>
              <a:t>Securitizations</a:t>
            </a:r>
          </a:p>
          <a:p>
            <a:pPr eaLnBrk="1" hangingPunct="1"/>
            <a:r>
              <a:rPr lang="en-US" sz="2800" dirty="0" smtClean="0"/>
              <a:t>CRM</a:t>
            </a:r>
          </a:p>
          <a:p>
            <a:pPr lvl="1" eaLnBrk="1" hangingPunct="1"/>
            <a:r>
              <a:rPr lang="en-US" sz="2400" dirty="0" smtClean="0"/>
              <a:t>multiple defaults</a:t>
            </a:r>
          </a:p>
          <a:p>
            <a:pPr lvl="1" eaLnBrk="1" hangingPunct="1"/>
            <a:r>
              <a:rPr lang="en-US" sz="2400" dirty="0" smtClean="0"/>
              <a:t>spread risk</a:t>
            </a:r>
          </a:p>
          <a:p>
            <a:pPr lvl="1" eaLnBrk="1" hangingPunct="1"/>
            <a:r>
              <a:rPr lang="en-US" sz="2400" dirty="0" smtClean="0"/>
              <a:t>correlation </a:t>
            </a:r>
            <a:r>
              <a:rPr lang="en-US" sz="2400" dirty="0" err="1" smtClean="0"/>
              <a:t>vol</a:t>
            </a:r>
            <a:endParaRPr lang="en-US" sz="2400" dirty="0" smtClean="0"/>
          </a:p>
          <a:p>
            <a:pPr lvl="1" eaLnBrk="1" hangingPunct="1"/>
            <a:r>
              <a:rPr lang="en-US" sz="2400" dirty="0" smtClean="0"/>
              <a:t>index-single name basis</a:t>
            </a:r>
          </a:p>
          <a:p>
            <a:pPr lvl="1" eaLnBrk="1" hangingPunct="1"/>
            <a:r>
              <a:rPr lang="en-US" sz="2400" dirty="0" smtClean="0"/>
              <a:t>index-bespoke portfolio basis</a:t>
            </a:r>
          </a:p>
          <a:p>
            <a:pPr lvl="1" eaLnBrk="1" hangingPunct="1"/>
            <a:r>
              <a:rPr lang="en-US" sz="2400" dirty="0" smtClean="0"/>
              <a:t>recovery </a:t>
            </a:r>
            <a:r>
              <a:rPr lang="en-US" sz="2400" dirty="0" err="1" smtClean="0"/>
              <a:t>vol</a:t>
            </a:r>
            <a:endParaRPr lang="en-US" sz="2400" dirty="0" smtClean="0"/>
          </a:p>
          <a:p>
            <a:pPr lvl="1" eaLnBrk="1" hangingPunct="1"/>
            <a:r>
              <a:rPr lang="en-US" sz="2400" dirty="0" smtClean="0"/>
              <a:t>hedge slippage</a:t>
            </a:r>
          </a:p>
          <a:p>
            <a:pPr eaLnBrk="1" hangingPunct="1"/>
            <a:endParaRPr lang="en-US" sz="28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z="3600" dirty="0" smtClean="0"/>
              <a:t>Governance, Oversight, and Reporting </a:t>
            </a:r>
            <a:endParaRPr lang="en-US" sz="3600" dirty="0"/>
          </a:p>
        </p:txBody>
      </p:sp>
      <p:sp>
        <p:nvSpPr>
          <p:cNvPr id="3" name="Content Placeholder 2"/>
          <p:cNvSpPr>
            <a:spLocks noGrp="1"/>
          </p:cNvSpPr>
          <p:nvPr>
            <p:ph idx="1"/>
          </p:nvPr>
        </p:nvSpPr>
        <p:spPr>
          <a:xfrm>
            <a:off x="685800" y="1219200"/>
            <a:ext cx="7772400" cy="4876800"/>
          </a:xfrm>
        </p:spPr>
        <p:txBody>
          <a:bodyPr/>
          <a:lstStyle/>
          <a:p>
            <a:r>
              <a:rPr lang="en-US" sz="2000" dirty="0" smtClean="0"/>
              <a:t>Product inventory containing all trading products</a:t>
            </a:r>
          </a:p>
          <a:p>
            <a:pPr lvl="1"/>
            <a:r>
              <a:rPr lang="en-US" sz="1800" dirty="0" smtClean="0"/>
              <a:t>Whether it is a “covered position”. </a:t>
            </a:r>
          </a:p>
          <a:p>
            <a:pPr lvl="1"/>
            <a:r>
              <a:rPr lang="en-US" sz="1800" dirty="0" smtClean="0"/>
              <a:t>The business line which trading this product. </a:t>
            </a:r>
          </a:p>
          <a:p>
            <a:pPr lvl="1"/>
            <a:r>
              <a:rPr lang="en-US" sz="1800" dirty="0" smtClean="0"/>
              <a:t>The valuation model applied to mark the product to market</a:t>
            </a:r>
          </a:p>
          <a:p>
            <a:pPr lvl="1"/>
            <a:r>
              <a:rPr lang="en-US" sz="1800" dirty="0" smtClean="0"/>
              <a:t>The regulatory capital model and/or add-ons that apply to the product:</a:t>
            </a:r>
          </a:p>
          <a:p>
            <a:pPr lvl="1"/>
            <a:r>
              <a:rPr lang="en-US" sz="1800" dirty="0" smtClean="0"/>
              <a:t>The gross positive and gross negative notional outstanding on the product.   </a:t>
            </a:r>
          </a:p>
          <a:p>
            <a:r>
              <a:rPr lang="en-US" sz="1800" dirty="0" smtClean="0"/>
              <a:t>Organizational charts, committee charters, membership lists</a:t>
            </a:r>
          </a:p>
          <a:p>
            <a:r>
              <a:rPr lang="en-US" sz="1800" dirty="0" smtClean="0"/>
              <a:t>Presentations made to management related to internal market risk models. </a:t>
            </a:r>
          </a:p>
          <a:p>
            <a:r>
              <a:rPr lang="en-US" sz="1800" dirty="0" smtClean="0"/>
              <a:t>Reporting used by management to monitor and manage market risk. </a:t>
            </a:r>
          </a:p>
          <a:p>
            <a:r>
              <a:rPr lang="en-US" sz="1800" dirty="0" smtClean="0"/>
              <a:t>Firm’s processes to stress test the market risk of its covered positions. </a:t>
            </a:r>
          </a:p>
          <a:p>
            <a:r>
              <a:rPr lang="en-US" sz="1800" dirty="0" smtClean="0"/>
              <a:t>Gap analysis of the firm’s compliance with the rule, project plans with associated timelines for full compliance with the rule or ongoing enhancements, and analysis or controls that ensure compliance with the rule. </a:t>
            </a:r>
          </a:p>
          <a:p>
            <a:endParaRPr lang="en-US"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p:spPr>
        <p:txBody>
          <a:bodyPr/>
          <a:lstStyle/>
          <a:p>
            <a:r>
              <a:rPr lang="en-US" sz="4000" dirty="0" smtClean="0"/>
              <a:t>Trading and Covered Positions &amp; Capital</a:t>
            </a:r>
            <a:endParaRPr lang="en-US" sz="4000" dirty="0"/>
          </a:p>
        </p:txBody>
      </p:sp>
      <p:sp>
        <p:nvSpPr>
          <p:cNvPr id="3" name="Content Placeholder 2"/>
          <p:cNvSpPr>
            <a:spLocks noGrp="1"/>
          </p:cNvSpPr>
          <p:nvPr>
            <p:ph idx="1"/>
          </p:nvPr>
        </p:nvSpPr>
        <p:spPr>
          <a:xfrm>
            <a:off x="685800" y="1219200"/>
            <a:ext cx="7772400" cy="4876800"/>
          </a:xfrm>
        </p:spPr>
        <p:txBody>
          <a:bodyPr/>
          <a:lstStyle/>
          <a:p>
            <a:r>
              <a:rPr lang="en-US" sz="2400" dirty="0" smtClean="0"/>
              <a:t>Trading and Covered Positions</a:t>
            </a:r>
          </a:p>
          <a:p>
            <a:pPr lvl="1"/>
            <a:r>
              <a:rPr lang="en-US" sz="1800" dirty="0" smtClean="0"/>
              <a:t>Policies and procedures for determining correlation positions </a:t>
            </a:r>
          </a:p>
          <a:p>
            <a:pPr lvl="1"/>
            <a:r>
              <a:rPr lang="en-US" sz="1800" dirty="0" smtClean="0"/>
              <a:t>Documented trading and hedging strategies for the firm’s trading positions</a:t>
            </a:r>
          </a:p>
          <a:p>
            <a:pPr lvl="1"/>
            <a:r>
              <a:rPr lang="en-US" sz="1800" dirty="0" smtClean="0"/>
              <a:t>Policies and procedures for the identification and active management of the firm’s covered positions, including </a:t>
            </a:r>
          </a:p>
          <a:p>
            <a:pPr lvl="1"/>
            <a:r>
              <a:rPr lang="en-US" sz="1800" dirty="0" smtClean="0"/>
              <a:t>Documentation of any recent or planned reclassifications of trading positions</a:t>
            </a:r>
          </a:p>
          <a:p>
            <a:pPr lvl="1"/>
            <a:r>
              <a:rPr lang="en-US" sz="1800" dirty="0" smtClean="0"/>
              <a:t>Policies and procedures governing the valuation of covered positions, including marking, price verification and VAs or reserves. </a:t>
            </a:r>
            <a:endParaRPr lang="en-US" sz="1600" dirty="0" smtClean="0"/>
          </a:p>
          <a:p>
            <a:r>
              <a:rPr lang="en-US" sz="2400" dirty="0" smtClean="0"/>
              <a:t>Capital</a:t>
            </a:r>
          </a:p>
          <a:p>
            <a:pPr lvl="1"/>
            <a:r>
              <a:rPr lang="en-US" sz="1800" dirty="0" smtClean="0"/>
              <a:t>Policies and procedures for the calculation and reporting of market risk, adjusted risk weighted assets, and relevant capital ratios. </a:t>
            </a:r>
          </a:p>
          <a:p>
            <a:pPr lvl="1"/>
            <a:r>
              <a:rPr lang="en-US" sz="1800" dirty="0" smtClean="0"/>
              <a:t>Recent reporting of the components of market risk equivalent assets and other measures referenced in request item </a:t>
            </a:r>
          </a:p>
          <a:p>
            <a:pPr lvl="1"/>
            <a:r>
              <a:rPr lang="en-US" sz="1800" dirty="0" smtClean="0"/>
              <a:t>Inventory of de </a:t>
            </a:r>
            <a:r>
              <a:rPr lang="en-US" sz="1800" dirty="0" err="1" smtClean="0"/>
              <a:t>minimis</a:t>
            </a:r>
            <a:r>
              <a:rPr lang="en-US" sz="1800" dirty="0" smtClean="0"/>
              <a:t> exposures and the relevant calculation of capital for these exposures.  </a:t>
            </a:r>
          </a:p>
          <a:p>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VaR</a:t>
            </a:r>
            <a:endParaRPr lang="en-US" dirty="0"/>
          </a:p>
        </p:txBody>
      </p:sp>
      <p:sp>
        <p:nvSpPr>
          <p:cNvPr id="3" name="Content Placeholder 2"/>
          <p:cNvSpPr>
            <a:spLocks noGrp="1"/>
          </p:cNvSpPr>
          <p:nvPr>
            <p:ph idx="1"/>
          </p:nvPr>
        </p:nvSpPr>
        <p:spPr>
          <a:xfrm>
            <a:off x="685800" y="1447800"/>
            <a:ext cx="7772400" cy="4648200"/>
          </a:xfrm>
        </p:spPr>
        <p:txBody>
          <a:bodyPr/>
          <a:lstStyle/>
          <a:p>
            <a:r>
              <a:rPr lang="en-US" sz="2000" dirty="0" smtClean="0"/>
              <a:t>Organizational charts for model development units in risk</a:t>
            </a:r>
          </a:p>
          <a:p>
            <a:r>
              <a:rPr lang="en-US" sz="2000" dirty="0" smtClean="0"/>
              <a:t>Model documentation</a:t>
            </a:r>
          </a:p>
          <a:p>
            <a:r>
              <a:rPr lang="en-US" sz="2000" dirty="0" smtClean="0"/>
              <a:t>Justification the firm’s calculation of 10-day VaR.  </a:t>
            </a:r>
          </a:p>
          <a:p>
            <a:r>
              <a:rPr lang="en-US" sz="2000" dirty="0" smtClean="0"/>
              <a:t>Risk factor proxies used in VaR and analysis justifying use</a:t>
            </a:r>
          </a:p>
          <a:p>
            <a:r>
              <a:rPr lang="en-US" sz="2000" dirty="0" smtClean="0"/>
              <a:t>Risks that are not captured in VaR. </a:t>
            </a:r>
          </a:p>
          <a:p>
            <a:r>
              <a:rPr lang="en-US" sz="2000" dirty="0" smtClean="0"/>
              <a:t>Analysis demonstrating the VaR conservatively assesses risks arising from less liquid positions and positions with limited price transparency </a:t>
            </a:r>
          </a:p>
          <a:p>
            <a:r>
              <a:rPr lang="en-US" sz="2000" dirty="0" smtClean="0"/>
              <a:t>Firm’s process for re-estimating, re-evaluating, and updating VaR </a:t>
            </a:r>
          </a:p>
          <a:p>
            <a:r>
              <a:rPr lang="en-US" sz="2000" dirty="0" smtClean="0"/>
              <a:t>Documentation of the firm’s process to update market data </a:t>
            </a:r>
          </a:p>
          <a:p>
            <a:r>
              <a:rPr lang="en-US" sz="2000" dirty="0" smtClean="0"/>
              <a:t>Firm-wide and </a:t>
            </a:r>
            <a:r>
              <a:rPr lang="en-US" sz="2000" dirty="0" err="1" smtClean="0"/>
              <a:t>subportfolio</a:t>
            </a:r>
            <a:r>
              <a:rPr lang="en-US" sz="2000" dirty="0" smtClean="0"/>
              <a:t> </a:t>
            </a:r>
            <a:r>
              <a:rPr lang="en-US" sz="2000" dirty="0" err="1" smtClean="0"/>
              <a:t>backtesting</a:t>
            </a:r>
            <a:r>
              <a:rPr lang="en-US" sz="2000" dirty="0" smtClean="0"/>
              <a:t> methodology </a:t>
            </a:r>
          </a:p>
          <a:p>
            <a:r>
              <a:rPr lang="en-US" sz="2000" dirty="0" smtClean="0"/>
              <a:t>Inventory of significant </a:t>
            </a:r>
            <a:r>
              <a:rPr lang="en-US" sz="2000" dirty="0" err="1" smtClean="0"/>
              <a:t>subportfolios</a:t>
            </a:r>
            <a:r>
              <a:rPr lang="en-US" sz="2000" dirty="0" smtClean="0"/>
              <a:t> for </a:t>
            </a:r>
            <a:r>
              <a:rPr lang="en-US" sz="2000" dirty="0" err="1" smtClean="0"/>
              <a:t>subportfolio</a:t>
            </a:r>
            <a:r>
              <a:rPr lang="en-US" sz="2000" dirty="0" smtClean="0"/>
              <a:t> </a:t>
            </a:r>
            <a:r>
              <a:rPr lang="en-US" sz="2000" dirty="0" err="1" smtClean="0"/>
              <a:t>backtesting</a:t>
            </a:r>
            <a:r>
              <a:rPr lang="en-US" sz="2000" dirty="0" smtClean="0"/>
              <a:t> </a:t>
            </a:r>
          </a:p>
          <a:p>
            <a:r>
              <a:rPr lang="en-US" sz="2000" dirty="0" smtClean="0"/>
              <a:t>List of any covered positions excluded from VaR or excluded from firm-wide and/or </a:t>
            </a:r>
            <a:r>
              <a:rPr lang="en-US" sz="2000" dirty="0" err="1" smtClean="0"/>
              <a:t>subportfolio</a:t>
            </a:r>
            <a:r>
              <a:rPr lang="en-US" sz="2000" dirty="0" smtClean="0"/>
              <a:t> </a:t>
            </a:r>
            <a:r>
              <a:rPr lang="en-US" sz="2000" dirty="0" err="1" smtClean="0"/>
              <a:t>backtesting</a:t>
            </a:r>
            <a:endParaRPr lang="en-US" sz="2000" dirty="0" smtClean="0"/>
          </a:p>
          <a:p>
            <a:endParaRPr 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Stressed VaR &amp; CRM</a:t>
            </a:r>
            <a:endParaRPr lang="en-US" dirty="0"/>
          </a:p>
        </p:txBody>
      </p:sp>
      <p:sp>
        <p:nvSpPr>
          <p:cNvPr id="3" name="Content Placeholder 2"/>
          <p:cNvSpPr>
            <a:spLocks noGrp="1"/>
          </p:cNvSpPr>
          <p:nvPr>
            <p:ph idx="1"/>
          </p:nvPr>
        </p:nvSpPr>
        <p:spPr>
          <a:xfrm>
            <a:off x="457200" y="1295400"/>
            <a:ext cx="7772400" cy="4343400"/>
          </a:xfrm>
        </p:spPr>
        <p:txBody>
          <a:bodyPr/>
          <a:lstStyle/>
          <a:p>
            <a:r>
              <a:rPr lang="en-US" sz="2400" dirty="0" smtClean="0"/>
              <a:t>Stressed VaR</a:t>
            </a:r>
          </a:p>
          <a:p>
            <a:pPr lvl="1"/>
            <a:r>
              <a:rPr lang="en-US" sz="1800" dirty="0" smtClean="0"/>
              <a:t>Model documentation including differences between VaR &amp; SVaR</a:t>
            </a:r>
          </a:p>
          <a:p>
            <a:pPr lvl="1"/>
            <a:r>
              <a:rPr lang="en-US" sz="1800" dirty="0" smtClean="0"/>
              <a:t>Governance and analysis of firm’s processes for identifying, the period of significant financial stress</a:t>
            </a:r>
          </a:p>
          <a:p>
            <a:pPr lvl="1"/>
            <a:r>
              <a:rPr lang="en-US" sz="1800" dirty="0" smtClean="0"/>
              <a:t>List of any covered positions excluded from SVaR</a:t>
            </a:r>
          </a:p>
          <a:p>
            <a:r>
              <a:rPr lang="en-US" sz="2400" dirty="0" smtClean="0"/>
              <a:t>CRM</a:t>
            </a:r>
          </a:p>
          <a:p>
            <a:pPr lvl="1"/>
            <a:r>
              <a:rPr lang="en-US" sz="1800" dirty="0" smtClean="0"/>
              <a:t>Model documentation for all models used to calculate CRM</a:t>
            </a:r>
          </a:p>
          <a:p>
            <a:pPr lvl="1"/>
            <a:r>
              <a:rPr lang="en-US" sz="1800" dirty="0" smtClean="0"/>
              <a:t>Summary of any correlation trading positions that are </a:t>
            </a:r>
          </a:p>
          <a:p>
            <a:pPr lvl="2"/>
            <a:r>
              <a:rPr lang="en-US" sz="1400" dirty="0" smtClean="0"/>
              <a:t>included in CRM but not measured with an internal specific risk model; and </a:t>
            </a:r>
          </a:p>
          <a:p>
            <a:pPr lvl="2"/>
            <a:r>
              <a:rPr lang="en-US" sz="1400" dirty="0" smtClean="0"/>
              <a:t>included in an internal specific risk model but not in CRM.  </a:t>
            </a:r>
          </a:p>
          <a:p>
            <a:pPr lvl="1"/>
            <a:r>
              <a:rPr lang="en-US" sz="1800" dirty="0" smtClean="0"/>
              <a:t>Analysis demonstrating CRM conservatively assesses risks from less liquid positions and positions with limited price transparency</a:t>
            </a:r>
          </a:p>
          <a:p>
            <a:pPr lvl="1"/>
            <a:r>
              <a:rPr lang="en-US" sz="1800" dirty="0" smtClean="0"/>
              <a:t>Documentation of the firm’s process for re-estimating, re-evaluating, and updating CRM to ensure continued applicability and relevance. </a:t>
            </a:r>
          </a:p>
          <a:p>
            <a:pPr lvl="1"/>
            <a:r>
              <a:rPr lang="en-US" sz="1800" dirty="0" smtClean="0"/>
              <a:t>Stress testing methodology and results for supervisory stress scenarios applied to the firm’s correlations trading positions. </a:t>
            </a:r>
            <a:endParaRPr lang="en-US" sz="1600" dirty="0" smtClean="0"/>
          </a:p>
          <a:p>
            <a:pPr lvl="1"/>
            <a:endParaRPr lang="en-US" sz="2000" dirty="0" smtClean="0"/>
          </a:p>
          <a:p>
            <a:endParaRPr 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IRC &amp; Specific Risk</a:t>
            </a:r>
            <a:endParaRPr lang="en-US" dirty="0"/>
          </a:p>
        </p:txBody>
      </p:sp>
      <p:sp>
        <p:nvSpPr>
          <p:cNvPr id="3" name="Content Placeholder 2"/>
          <p:cNvSpPr>
            <a:spLocks noGrp="1"/>
          </p:cNvSpPr>
          <p:nvPr>
            <p:ph idx="1"/>
          </p:nvPr>
        </p:nvSpPr>
        <p:spPr>
          <a:xfrm>
            <a:off x="685800" y="1295400"/>
            <a:ext cx="7772400" cy="4191000"/>
          </a:xfrm>
        </p:spPr>
        <p:txBody>
          <a:bodyPr/>
          <a:lstStyle/>
          <a:p>
            <a:r>
              <a:rPr lang="en-US" sz="2400" dirty="0" smtClean="0"/>
              <a:t>IRC</a:t>
            </a:r>
          </a:p>
          <a:p>
            <a:pPr lvl="1"/>
            <a:r>
              <a:rPr lang="en-US" sz="1800" dirty="0" smtClean="0"/>
              <a:t>Model documentation</a:t>
            </a:r>
          </a:p>
          <a:p>
            <a:pPr lvl="1"/>
            <a:r>
              <a:rPr lang="en-US" sz="1800" dirty="0" smtClean="0"/>
              <a:t>Summary of any positions that are </a:t>
            </a:r>
          </a:p>
          <a:p>
            <a:pPr lvl="2"/>
            <a:r>
              <a:rPr lang="en-US" sz="1400" dirty="0" smtClean="0"/>
              <a:t>1) included in IRC but not measured with an internal specific risk model; and </a:t>
            </a:r>
          </a:p>
          <a:p>
            <a:pPr lvl="2"/>
            <a:r>
              <a:rPr lang="en-US" sz="1400" dirty="0" smtClean="0"/>
              <a:t>2) included in an internal specific risk model but not in IRC.  Please include the number of positions, market value, and a rational for any exclusion. </a:t>
            </a:r>
          </a:p>
          <a:p>
            <a:pPr lvl="1"/>
            <a:r>
              <a:rPr lang="en-US" sz="1800" dirty="0" smtClean="0"/>
              <a:t>Analysis identifying and justifying the appropriateness of any proxies </a:t>
            </a:r>
          </a:p>
          <a:p>
            <a:pPr lvl="1"/>
            <a:r>
              <a:rPr lang="en-US" sz="1800" dirty="0" smtClean="0"/>
              <a:t>Analysis demonstrating IRC conservatively assesses risks arising from less liquid positions and positions with limited price transparency</a:t>
            </a:r>
          </a:p>
          <a:p>
            <a:pPr lvl="1"/>
            <a:r>
              <a:rPr lang="en-US" sz="1800" dirty="0" smtClean="0"/>
              <a:t>Documentation of the firm’s process for re-estimating, re-evaluating, and updating IRC to ensure continued applicability and relevance. </a:t>
            </a:r>
          </a:p>
          <a:p>
            <a:r>
              <a:rPr lang="en-US" sz="2400" dirty="0" smtClean="0"/>
              <a:t>Specific Risk</a:t>
            </a:r>
          </a:p>
          <a:p>
            <a:pPr lvl="1"/>
            <a:r>
              <a:rPr lang="en-US" sz="1800" dirty="0" smtClean="0"/>
              <a:t>list of all positions that receive standardized specific risk add-ons.</a:t>
            </a:r>
          </a:p>
          <a:p>
            <a:pPr lvl="1"/>
            <a:r>
              <a:rPr lang="en-US" sz="1800" dirty="0" smtClean="0"/>
              <a:t>Description of how specific risk add-on requirements are being applied. </a:t>
            </a:r>
          </a:p>
          <a:p>
            <a:pPr lvl="1"/>
            <a:r>
              <a:rPr lang="en-US" sz="1800" dirty="0" smtClean="0"/>
              <a:t>internal specific risk model documentation</a:t>
            </a:r>
            <a:endParaRPr lang="en-US" sz="1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‘Independent Verification and Validation </a:t>
            </a:r>
            <a:br>
              <a:rPr lang="en-US" sz="3600" dirty="0" smtClean="0"/>
            </a:br>
            <a:endParaRPr lang="en-US" sz="3600" dirty="0"/>
          </a:p>
        </p:txBody>
      </p:sp>
      <p:sp>
        <p:nvSpPr>
          <p:cNvPr id="3" name="Content Placeholder 2"/>
          <p:cNvSpPr>
            <a:spLocks noGrp="1"/>
          </p:cNvSpPr>
          <p:nvPr>
            <p:ph idx="1"/>
          </p:nvPr>
        </p:nvSpPr>
        <p:spPr>
          <a:xfrm>
            <a:off x="685800" y="1295400"/>
            <a:ext cx="7772400" cy="4800600"/>
          </a:xfrm>
        </p:spPr>
        <p:txBody>
          <a:bodyPr/>
          <a:lstStyle/>
          <a:p>
            <a:r>
              <a:rPr lang="en-US" sz="1800" dirty="0" smtClean="0"/>
              <a:t>Organizational charts for the firm’s validation groups</a:t>
            </a:r>
          </a:p>
          <a:p>
            <a:r>
              <a:rPr lang="en-US" sz="1800" dirty="0" smtClean="0"/>
              <a:t>Policies and procedures for </a:t>
            </a:r>
          </a:p>
          <a:p>
            <a:pPr lvl="1"/>
            <a:r>
              <a:rPr lang="en-US" sz="1400" dirty="0" smtClean="0"/>
              <a:t>Annual internal model review; and </a:t>
            </a:r>
          </a:p>
          <a:p>
            <a:pPr lvl="1"/>
            <a:r>
              <a:rPr lang="en-US" sz="1400" dirty="0" smtClean="0"/>
              <a:t>Ongoing monitoring and outcomes analysis </a:t>
            </a:r>
          </a:p>
          <a:p>
            <a:r>
              <a:rPr lang="en-US" sz="1800" dirty="0" smtClean="0"/>
              <a:t>Validation reports for models used to calculate market risk equivalent assets.</a:t>
            </a:r>
          </a:p>
          <a:p>
            <a:r>
              <a:rPr lang="en-US" sz="1800" dirty="0" smtClean="0"/>
              <a:t>Results of Audits of the quality of inputs assumptions, parameter estimates, and calibration under alternative market scenarios.</a:t>
            </a:r>
          </a:p>
          <a:p>
            <a:r>
              <a:rPr lang="en-US" sz="1800" dirty="0" smtClean="0"/>
              <a:t>Internal audit reports and </a:t>
            </a:r>
            <a:r>
              <a:rPr lang="en-US" sz="1800" dirty="0" err="1" smtClean="0"/>
              <a:t>workpapers</a:t>
            </a:r>
            <a:r>
              <a:rPr lang="en-US" sz="1800" dirty="0" smtClean="0"/>
              <a:t> demonstrating audit’s assessment market risk measurement systems, including </a:t>
            </a:r>
          </a:p>
          <a:p>
            <a:r>
              <a:rPr lang="en-US" sz="1800" dirty="0" smtClean="0"/>
              <a:t>Activities of the business trading units and independent risk control units; </a:t>
            </a:r>
          </a:p>
          <a:p>
            <a:r>
              <a:rPr lang="en-US" sz="1800" dirty="0" smtClean="0"/>
              <a:t>Compliance with policies and procedures; and </a:t>
            </a:r>
          </a:p>
          <a:p>
            <a:r>
              <a:rPr lang="en-US" sz="1800" dirty="0" smtClean="0"/>
              <a:t>Calculation of the firm’s measures for market risk. </a:t>
            </a:r>
          </a:p>
          <a:p>
            <a:r>
              <a:rPr lang="en-US" sz="1800" dirty="0" smtClean="0"/>
              <a:t>Internal audit’s reporting of its findings on the effectiveness of the controls supporting the market risk measurement systems to the firm’s board of directors. </a:t>
            </a:r>
          </a:p>
          <a:p>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z="4000" b="1" dirty="0" smtClean="0"/>
              <a:t>Basel Process: Flexibility and Supportive BIS Experience</a:t>
            </a:r>
            <a:endParaRPr lang="en-US" sz="4000" dirty="0"/>
          </a:p>
        </p:txBody>
      </p:sp>
      <p:sp>
        <p:nvSpPr>
          <p:cNvPr id="3" name="Content Placeholder 2"/>
          <p:cNvSpPr>
            <a:spLocks noGrp="1"/>
          </p:cNvSpPr>
          <p:nvPr>
            <p:ph idx="1"/>
          </p:nvPr>
        </p:nvSpPr>
        <p:spPr>
          <a:xfrm>
            <a:off x="685800" y="1524000"/>
            <a:ext cx="7772400" cy="4572000"/>
          </a:xfrm>
        </p:spPr>
        <p:txBody>
          <a:bodyPr/>
          <a:lstStyle/>
          <a:p>
            <a:r>
              <a:rPr lang="en-US" sz="1600" i="1" dirty="0" smtClean="0"/>
              <a:t>Flexibility</a:t>
            </a:r>
            <a:r>
              <a:rPr lang="en-US" sz="1600" dirty="0" smtClean="0"/>
              <a:t>. The limited size of these groups is conducive to flexibility and openness in the exchange of information, thereby facilitating coordination and preventing overlaps and gaps in their work </a:t>
            </a:r>
            <a:r>
              <a:rPr lang="en-US" sz="1600" dirty="0" err="1" smtClean="0"/>
              <a:t>programmes</a:t>
            </a:r>
            <a:r>
              <a:rPr lang="en-US" sz="1600" dirty="0" smtClean="0"/>
              <a:t>. At the same time, their output is much larger than their limited size would suggest, as they are able to leverage the expertise of the international community of central bankers, financial regulators and supervisors, and other international and national public authorities.</a:t>
            </a:r>
          </a:p>
          <a:p>
            <a:r>
              <a:rPr lang="en-US" sz="1600" i="1" dirty="0" smtClean="0"/>
              <a:t>Supportive BIS expertise and experience</a:t>
            </a:r>
            <a:r>
              <a:rPr lang="en-US" sz="1600" dirty="0" smtClean="0"/>
              <a:t>. The work of the Basel-based committees is informed by the BIS's economic research and, where appropriate, by the practical experience it gains from the implementation of regulatory standards and financial controls in its banking activities. </a:t>
            </a:r>
          </a:p>
          <a:p>
            <a:r>
              <a:rPr lang="en-US" sz="1600" dirty="0" smtClean="0"/>
              <a:t>The work of the groups that are part of the Basel Process is shared more widely through various channels.</a:t>
            </a:r>
          </a:p>
          <a:p>
            <a:r>
              <a:rPr lang="en-US" sz="1600" dirty="0" smtClean="0"/>
              <a:t>The Bank's own Financial Stability Institute (FSI) facilitates the dissemination of the standard-setting bodies' work to central banks and financial sector supervisory and regulatory agencies through its extensive </a:t>
            </a:r>
            <a:r>
              <a:rPr lang="en-US" sz="1600" dirty="0" err="1" smtClean="0"/>
              <a:t>programme</a:t>
            </a:r>
            <a:r>
              <a:rPr lang="en-US" sz="1600" dirty="0" smtClean="0"/>
              <a:t> of meetings, seminars and online tutorials.</a:t>
            </a:r>
          </a:p>
          <a:p>
            <a:endParaRPr lang="en-US" sz="1600" dirty="0" smtClean="0"/>
          </a:p>
          <a:p>
            <a:endParaRPr lang="en-US" sz="1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Basel III capital Proposals</a:t>
            </a:r>
          </a:p>
        </p:txBody>
      </p:sp>
      <p:sp>
        <p:nvSpPr>
          <p:cNvPr id="9219" name="Rectangle 113"/>
          <p:cNvSpPr>
            <a:spLocks noChangeArrowheads="1"/>
          </p:cNvSpPr>
          <p:nvPr/>
        </p:nvSpPr>
        <p:spPr bwMode="auto">
          <a:xfrm>
            <a:off x="2690813" y="4068763"/>
            <a:ext cx="3633787" cy="1169987"/>
          </a:xfrm>
          <a:prstGeom prst="rect">
            <a:avLst/>
          </a:prstGeom>
          <a:solidFill>
            <a:srgbClr val="CCECFF"/>
          </a:solidFill>
          <a:ln w="9525">
            <a:solidFill>
              <a:srgbClr val="C0C0C0"/>
            </a:solidFill>
            <a:miter lim="800000"/>
            <a:headEnd/>
            <a:tailEnd/>
          </a:ln>
        </p:spPr>
        <p:txBody>
          <a:bodyPr lIns="90462" tIns="45226" rIns="90462" bIns="45226" anchor="ctr"/>
          <a:lstStyle/>
          <a:p>
            <a:pPr algn="ctr"/>
            <a:r>
              <a:rPr lang="en-US" sz="1100" b="1">
                <a:solidFill>
                  <a:srgbClr val="000000"/>
                </a:solidFill>
              </a:rPr>
              <a:t>Higher Quality of Capital</a:t>
            </a:r>
          </a:p>
        </p:txBody>
      </p:sp>
      <p:sp>
        <p:nvSpPr>
          <p:cNvPr id="9220" name="Rectangle 114"/>
          <p:cNvSpPr>
            <a:spLocks noChangeArrowheads="1"/>
          </p:cNvSpPr>
          <p:nvPr/>
        </p:nvSpPr>
        <p:spPr bwMode="auto">
          <a:xfrm>
            <a:off x="2684463" y="5338763"/>
            <a:ext cx="3633787" cy="608012"/>
          </a:xfrm>
          <a:prstGeom prst="rect">
            <a:avLst/>
          </a:prstGeom>
          <a:solidFill>
            <a:srgbClr val="CCECFF"/>
          </a:solidFill>
          <a:ln w="9525">
            <a:solidFill>
              <a:srgbClr val="C0C0C0"/>
            </a:solidFill>
            <a:miter lim="800000"/>
            <a:headEnd/>
            <a:tailEnd/>
          </a:ln>
        </p:spPr>
        <p:txBody>
          <a:bodyPr lIns="90462" tIns="45226" rIns="90462" bIns="45226" anchor="ctr"/>
          <a:lstStyle/>
          <a:p>
            <a:pPr algn="ctr"/>
            <a:r>
              <a:rPr lang="en-US" sz="1100" b="1">
                <a:solidFill>
                  <a:srgbClr val="000000"/>
                </a:solidFill>
              </a:rPr>
              <a:t>Higher Counterparty Risk Requirements</a:t>
            </a:r>
          </a:p>
        </p:txBody>
      </p:sp>
      <p:sp>
        <p:nvSpPr>
          <p:cNvPr id="9221" name="Rectangle 115"/>
          <p:cNvSpPr>
            <a:spLocks noChangeArrowheads="1"/>
          </p:cNvSpPr>
          <p:nvPr/>
        </p:nvSpPr>
        <p:spPr bwMode="auto">
          <a:xfrm>
            <a:off x="2684463" y="6040438"/>
            <a:ext cx="3633787" cy="471487"/>
          </a:xfrm>
          <a:prstGeom prst="rect">
            <a:avLst/>
          </a:prstGeom>
          <a:solidFill>
            <a:srgbClr val="CCECFF"/>
          </a:solidFill>
          <a:ln w="9525">
            <a:solidFill>
              <a:srgbClr val="C0C0C0"/>
            </a:solidFill>
            <a:miter lim="800000"/>
            <a:headEnd/>
            <a:tailEnd/>
          </a:ln>
        </p:spPr>
        <p:txBody>
          <a:bodyPr lIns="90462" tIns="45226" rIns="90462" bIns="45226" anchor="ctr"/>
          <a:lstStyle/>
          <a:p>
            <a:pPr algn="ctr"/>
            <a:r>
              <a:rPr lang="en-US" sz="1100" b="1">
                <a:solidFill>
                  <a:srgbClr val="000000"/>
                </a:solidFill>
              </a:rPr>
              <a:t>Introduce Leverage Ratio</a:t>
            </a:r>
          </a:p>
        </p:txBody>
      </p:sp>
      <p:sp>
        <p:nvSpPr>
          <p:cNvPr id="9222" name="Rectangle 116"/>
          <p:cNvSpPr>
            <a:spLocks noChangeArrowheads="1"/>
          </p:cNvSpPr>
          <p:nvPr/>
        </p:nvSpPr>
        <p:spPr bwMode="auto">
          <a:xfrm>
            <a:off x="2687638" y="1600200"/>
            <a:ext cx="3636962" cy="1327150"/>
          </a:xfrm>
          <a:prstGeom prst="rect">
            <a:avLst/>
          </a:prstGeom>
          <a:solidFill>
            <a:srgbClr val="CCECFF"/>
          </a:solidFill>
          <a:ln w="9525">
            <a:solidFill>
              <a:srgbClr val="C0C0C0"/>
            </a:solidFill>
            <a:miter lim="800000"/>
            <a:headEnd/>
            <a:tailEnd/>
          </a:ln>
        </p:spPr>
        <p:txBody>
          <a:bodyPr lIns="90462" tIns="45226" rIns="90462" bIns="45226" anchor="ctr"/>
          <a:lstStyle/>
          <a:p>
            <a:pPr algn="ctr"/>
            <a:r>
              <a:rPr lang="en-US" sz="1100" b="1">
                <a:solidFill>
                  <a:srgbClr val="000000"/>
                </a:solidFill>
              </a:rPr>
              <a:t>Higher Capital Standards </a:t>
            </a:r>
          </a:p>
          <a:p>
            <a:pPr algn="ctr"/>
            <a:r>
              <a:rPr lang="en-US" sz="1100">
                <a:solidFill>
                  <a:srgbClr val="000000"/>
                </a:solidFill>
              </a:rPr>
              <a:t>(Min + Conservation Buffer)</a:t>
            </a:r>
          </a:p>
        </p:txBody>
      </p:sp>
      <p:sp>
        <p:nvSpPr>
          <p:cNvPr id="9223" name="Rectangle 117"/>
          <p:cNvSpPr>
            <a:spLocks noChangeArrowheads="1"/>
          </p:cNvSpPr>
          <p:nvPr/>
        </p:nvSpPr>
        <p:spPr bwMode="auto">
          <a:xfrm>
            <a:off x="2673350" y="3540125"/>
            <a:ext cx="3651250" cy="422275"/>
          </a:xfrm>
          <a:prstGeom prst="rect">
            <a:avLst/>
          </a:prstGeom>
          <a:solidFill>
            <a:srgbClr val="CCECFF"/>
          </a:solidFill>
          <a:ln w="9525">
            <a:solidFill>
              <a:srgbClr val="C0C0C0"/>
            </a:solidFill>
            <a:miter lim="800000"/>
            <a:headEnd/>
            <a:tailEnd/>
          </a:ln>
        </p:spPr>
        <p:txBody>
          <a:bodyPr lIns="90462" tIns="45226" rIns="90462" bIns="45226" anchor="ctr"/>
          <a:lstStyle/>
          <a:p>
            <a:pPr algn="ctr"/>
            <a:r>
              <a:rPr lang="en-US" sz="1100" b="1">
                <a:solidFill>
                  <a:srgbClr val="000000"/>
                </a:solidFill>
              </a:rPr>
              <a:t>Additional SIFI Buffer</a:t>
            </a:r>
          </a:p>
        </p:txBody>
      </p:sp>
      <p:sp>
        <p:nvSpPr>
          <p:cNvPr id="9224" name="Rectangle 116"/>
          <p:cNvSpPr>
            <a:spLocks noChangeArrowheads="1"/>
          </p:cNvSpPr>
          <p:nvPr/>
        </p:nvSpPr>
        <p:spPr bwMode="auto">
          <a:xfrm>
            <a:off x="2687638" y="3016250"/>
            <a:ext cx="3636962" cy="412750"/>
          </a:xfrm>
          <a:prstGeom prst="rect">
            <a:avLst/>
          </a:prstGeom>
          <a:solidFill>
            <a:srgbClr val="CCECFF"/>
          </a:solidFill>
          <a:ln w="9525">
            <a:solidFill>
              <a:srgbClr val="C0C0C0"/>
            </a:solidFill>
            <a:miter lim="800000"/>
            <a:headEnd/>
            <a:tailEnd/>
          </a:ln>
        </p:spPr>
        <p:txBody>
          <a:bodyPr lIns="90462" tIns="45226" rIns="90462" bIns="45226" anchor="ctr"/>
          <a:lstStyle/>
          <a:p>
            <a:pPr algn="ctr"/>
            <a:r>
              <a:rPr lang="en-US" sz="1100" b="1">
                <a:solidFill>
                  <a:srgbClr val="000000"/>
                </a:solidFill>
              </a:rPr>
              <a:t>Additional Counter-Cyclical Buffer</a:t>
            </a:r>
            <a:endParaRPr lang="en-US" sz="1100">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Basel II.5 2013</a:t>
            </a:r>
          </a:p>
        </p:txBody>
      </p:sp>
      <p:sp>
        <p:nvSpPr>
          <p:cNvPr id="32771" name="Text Box 3"/>
          <p:cNvSpPr txBox="1">
            <a:spLocks noChangeArrowheads="1"/>
          </p:cNvSpPr>
          <p:nvPr/>
        </p:nvSpPr>
        <p:spPr bwMode="auto">
          <a:xfrm>
            <a:off x="1143000" y="2209800"/>
            <a:ext cx="6324600" cy="3182410"/>
          </a:xfrm>
          <a:prstGeom prst="rect">
            <a:avLst/>
          </a:prstGeom>
          <a:noFill/>
          <a:ln w="9525">
            <a:noFill/>
            <a:miter lim="800000"/>
            <a:headEnd/>
            <a:tailEnd/>
          </a:ln>
        </p:spPr>
        <p:txBody>
          <a:bodyPr>
            <a:spAutoFit/>
          </a:bodyPr>
          <a:lstStyle/>
          <a:p>
            <a:pPr algn="ctr">
              <a:spcBef>
                <a:spcPct val="50000"/>
              </a:spcBef>
            </a:pPr>
            <a:r>
              <a:rPr lang="en-US" sz="2800" dirty="0"/>
              <a:t>Total Capital</a:t>
            </a:r>
          </a:p>
          <a:p>
            <a:pPr algn="ctr">
              <a:spcBef>
                <a:spcPct val="50000"/>
              </a:spcBef>
            </a:pPr>
            <a:r>
              <a:rPr lang="en-US" sz="2000" dirty="0"/>
              <a:t>------------------------------------------------------  =</a:t>
            </a:r>
          </a:p>
          <a:p>
            <a:pPr algn="ctr">
              <a:spcBef>
                <a:spcPct val="60000"/>
              </a:spcBef>
            </a:pPr>
            <a:r>
              <a:rPr lang="en-US" sz="2800" dirty="0"/>
              <a:t>Credit risk + Market Risk + </a:t>
            </a:r>
            <a:r>
              <a:rPr lang="en-US" sz="2800" dirty="0" err="1"/>
              <a:t>OpRisk</a:t>
            </a:r>
            <a:r>
              <a:rPr lang="en-US" sz="2800" dirty="0"/>
              <a:t> + </a:t>
            </a:r>
            <a:r>
              <a:rPr lang="en-US" sz="2800" strike="sngStrike" dirty="0" err="1" smtClean="0">
                <a:solidFill>
                  <a:srgbClr val="FF0000"/>
                </a:solidFill>
              </a:rPr>
              <a:t>IDRC</a:t>
            </a:r>
            <a:r>
              <a:rPr lang="en-US" sz="2800" dirty="0" err="1" smtClean="0"/>
              <a:t>+</a:t>
            </a:r>
            <a:r>
              <a:rPr lang="en-US" sz="2800" dirty="0" err="1" smtClean="0">
                <a:solidFill>
                  <a:srgbClr val="FF0000"/>
                </a:solidFill>
              </a:rPr>
              <a:t>IRC</a:t>
            </a:r>
            <a:r>
              <a:rPr lang="en-US" sz="2800" dirty="0" err="1" smtClean="0"/>
              <a:t>+Securitization</a:t>
            </a:r>
            <a:r>
              <a:rPr lang="en-US" sz="2800" dirty="0" smtClean="0"/>
              <a:t> Framework + </a:t>
            </a:r>
            <a:r>
              <a:rPr lang="en-US" sz="2800" dirty="0" smtClean="0">
                <a:solidFill>
                  <a:srgbClr val="FF0000"/>
                </a:solidFill>
              </a:rPr>
              <a:t>CRM + Stressed VaR + CVA</a:t>
            </a:r>
            <a:endParaRPr lang="en-US" sz="2800" dirty="0">
              <a:solidFill>
                <a:srgbClr val="FF0000"/>
              </a:solidFill>
            </a:endParaRPr>
          </a:p>
          <a:p>
            <a:pPr algn="ctr">
              <a:spcBef>
                <a:spcPct val="50000"/>
              </a:spcBef>
            </a:pPr>
            <a:endParaRPr lang="en-US" sz="2800" dirty="0"/>
          </a:p>
        </p:txBody>
      </p:sp>
      <p:sp>
        <p:nvSpPr>
          <p:cNvPr id="32772" name="Text Box 4"/>
          <p:cNvSpPr txBox="1">
            <a:spLocks noChangeArrowheads="1"/>
          </p:cNvSpPr>
          <p:nvPr/>
        </p:nvSpPr>
        <p:spPr bwMode="auto">
          <a:xfrm>
            <a:off x="7467600" y="2362200"/>
            <a:ext cx="1295400" cy="1552575"/>
          </a:xfrm>
          <a:prstGeom prst="rect">
            <a:avLst/>
          </a:prstGeom>
          <a:noFill/>
          <a:ln w="9525">
            <a:noFill/>
            <a:miter lim="800000"/>
            <a:headEnd/>
            <a:tailEnd/>
          </a:ln>
        </p:spPr>
        <p:txBody>
          <a:bodyPr>
            <a:spAutoFit/>
          </a:bodyPr>
          <a:lstStyle/>
          <a:p>
            <a:pPr algn="ctr">
              <a:spcBef>
                <a:spcPct val="50000"/>
              </a:spcBef>
            </a:pPr>
            <a:r>
              <a:rPr lang="en-US"/>
              <a:t>Bank’s Capital Ratio (%)</a:t>
            </a:r>
          </a:p>
        </p:txBody>
      </p:sp>
    </p:spTree>
    <p:extLst>
      <p:ext uri="{BB962C8B-B14F-4D97-AF65-F5344CB8AC3E}">
        <p14:creationId xmlns="" xmlns:p14="http://schemas.microsoft.com/office/powerpoint/2010/main" val="11759720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304800"/>
            <a:ext cx="7772400" cy="1143000"/>
          </a:xfrm>
        </p:spPr>
        <p:txBody>
          <a:bodyPr/>
          <a:lstStyle/>
          <a:p>
            <a:pPr eaLnBrk="1" hangingPunct="1"/>
            <a:r>
              <a:rPr lang="en-US" smtClean="0"/>
              <a:t>Basel 3</a:t>
            </a:r>
          </a:p>
        </p:txBody>
      </p:sp>
      <p:sp>
        <p:nvSpPr>
          <p:cNvPr id="37891" name="Content Placeholder 2"/>
          <p:cNvSpPr>
            <a:spLocks noGrp="1"/>
          </p:cNvSpPr>
          <p:nvPr>
            <p:ph idx="1"/>
          </p:nvPr>
        </p:nvSpPr>
        <p:spPr>
          <a:xfrm>
            <a:off x="457200" y="1295400"/>
            <a:ext cx="8001000" cy="4800600"/>
          </a:xfrm>
        </p:spPr>
        <p:txBody>
          <a:bodyPr/>
          <a:lstStyle/>
          <a:p>
            <a:pPr eaLnBrk="1" hangingPunct="1"/>
            <a:r>
              <a:rPr lang="en-US" sz="2400" smtClean="0"/>
              <a:t>First, quality, consistency, and transparency of capital raised. </a:t>
            </a:r>
          </a:p>
          <a:p>
            <a:pPr lvl="1" eaLnBrk="1" hangingPunct="1"/>
            <a:r>
              <a:rPr lang="en-US" sz="2000" smtClean="0"/>
              <a:t>Tier 1 : must be common and retained earnings </a:t>
            </a:r>
          </a:p>
          <a:p>
            <a:pPr lvl="1" eaLnBrk="1" hangingPunct="1"/>
            <a:r>
              <a:rPr lang="en-US" sz="2000" smtClean="0"/>
              <a:t>Tier 2 capital instruments harmonized </a:t>
            </a:r>
          </a:p>
          <a:p>
            <a:pPr lvl="1" eaLnBrk="1" hangingPunct="1"/>
            <a:r>
              <a:rPr lang="en-US" sz="2000" smtClean="0"/>
              <a:t>Tier 3 capital will be eliminated.</a:t>
            </a:r>
          </a:p>
          <a:p>
            <a:pPr eaLnBrk="1" hangingPunct="1"/>
            <a:r>
              <a:rPr lang="en-US" sz="2400" smtClean="0"/>
              <a:t>Second, the risk coverage of framework strengthened. </a:t>
            </a:r>
          </a:p>
          <a:p>
            <a:pPr lvl="1" eaLnBrk="1" hangingPunct="1"/>
            <a:r>
              <a:rPr lang="en-US" sz="2000" smtClean="0"/>
              <a:t>integrated management of market and counterparty credit risk </a:t>
            </a:r>
          </a:p>
          <a:p>
            <a:pPr lvl="1" eaLnBrk="1" hangingPunct="1"/>
            <a:r>
              <a:rPr lang="en-US" sz="2000" smtClean="0"/>
              <a:t>Add the CVA risk due to deterioration in counterparty's credit rating </a:t>
            </a:r>
          </a:p>
          <a:p>
            <a:pPr lvl="1" eaLnBrk="1" hangingPunct="1"/>
            <a:r>
              <a:rPr lang="en-US" sz="2000" smtClean="0"/>
              <a:t>Strengthen the capital requirements for counterparty credit exposures</a:t>
            </a:r>
          </a:p>
          <a:p>
            <a:pPr lvl="1" eaLnBrk="1" hangingPunct="1"/>
            <a:r>
              <a:rPr lang="en-US" sz="2000" smtClean="0"/>
              <a:t>Raise the capital buffers backing these exposures </a:t>
            </a:r>
          </a:p>
          <a:p>
            <a:pPr lvl="1" eaLnBrk="1" hangingPunct="1"/>
            <a:r>
              <a:rPr lang="en-US" sz="2000" smtClean="0"/>
              <a:t>Reduce procyclicality and </a:t>
            </a:r>
          </a:p>
          <a:p>
            <a:pPr lvl="1" eaLnBrk="1" hangingPunct="1"/>
            <a:r>
              <a:rPr lang="en-US" sz="2000" smtClean="0"/>
              <a:t>Encourage move OTC derivative contracts to central counterparties</a:t>
            </a:r>
          </a:p>
          <a:p>
            <a:pPr lvl="1" eaLnBrk="1" hangingPunct="1"/>
            <a:r>
              <a:rPr lang="en-US" sz="2000" smtClean="0"/>
              <a:t>strengthen the risk management of counterparty credit exposures </a:t>
            </a:r>
          </a:p>
          <a:p>
            <a:pPr lvl="1" eaLnBrk="1" hangingPunct="1"/>
            <a:r>
              <a:rPr lang="en-US" sz="2000" smtClean="0"/>
              <a:t>including wrong-way risk in counterparty credit risk</a:t>
            </a:r>
          </a:p>
          <a:p>
            <a:pPr eaLnBrk="1" hangingPunct="1"/>
            <a:endParaRPr lang="en-US" sz="240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Basel 3</a:t>
            </a:r>
          </a:p>
        </p:txBody>
      </p:sp>
      <p:sp>
        <p:nvSpPr>
          <p:cNvPr id="38915" name="Content Placeholder 2"/>
          <p:cNvSpPr>
            <a:spLocks noGrp="1"/>
          </p:cNvSpPr>
          <p:nvPr>
            <p:ph idx="1"/>
          </p:nvPr>
        </p:nvSpPr>
        <p:spPr>
          <a:xfrm>
            <a:off x="533400" y="1600200"/>
            <a:ext cx="8153400" cy="4495800"/>
          </a:xfrm>
        </p:spPr>
        <p:txBody>
          <a:bodyPr/>
          <a:lstStyle/>
          <a:p>
            <a:pPr eaLnBrk="1" hangingPunct="1"/>
            <a:r>
              <a:rPr lang="en-US" sz="2400" smtClean="0"/>
              <a:t>Third, introduce leverage ratios as supplementary measures</a:t>
            </a:r>
          </a:p>
          <a:p>
            <a:pPr eaLnBrk="1" hangingPunct="1"/>
            <a:r>
              <a:rPr lang="en-US" sz="2400" smtClean="0"/>
              <a:t>Fourth, introduce capital buffers to be drawn in stress periods</a:t>
            </a:r>
          </a:p>
          <a:p>
            <a:pPr lvl="1" eaLnBrk="1" hangingPunct="1"/>
            <a:r>
              <a:rPr lang="en-US" sz="2000" smtClean="0"/>
              <a:t>Address procyclicality: </a:t>
            </a:r>
          </a:p>
          <a:p>
            <a:pPr lvl="2" eaLnBrk="1" hangingPunct="1"/>
            <a:r>
              <a:rPr lang="en-US" sz="1600" smtClean="0"/>
              <a:t>Dampen any excess cyclicality of the minimum capital requirement; </a:t>
            </a:r>
          </a:p>
          <a:p>
            <a:pPr lvl="2" eaLnBrk="1" hangingPunct="1"/>
            <a:r>
              <a:rPr lang="en-US" sz="1600" smtClean="0"/>
              <a:t>Promote more forward looking provisions; </a:t>
            </a:r>
          </a:p>
          <a:p>
            <a:pPr lvl="2" eaLnBrk="1" hangingPunct="1"/>
            <a:r>
              <a:rPr lang="en-US" sz="1600" smtClean="0"/>
              <a:t>build buffers at banks that can be used in stress; and </a:t>
            </a:r>
          </a:p>
          <a:p>
            <a:pPr lvl="1" eaLnBrk="1" hangingPunct="1"/>
            <a:r>
              <a:rPr lang="en-US" sz="2000" smtClean="0"/>
              <a:t>Achieve the broader macroprudential goal of protecting the banking sector from periods of excess credit growth. </a:t>
            </a:r>
          </a:p>
          <a:p>
            <a:pPr lvl="2" eaLnBrk="1" hangingPunct="1"/>
            <a:r>
              <a:rPr lang="en-US" sz="1600" smtClean="0"/>
              <a:t>Requirement to use long term data horizons to estimate probabilities of default, </a:t>
            </a:r>
          </a:p>
          <a:p>
            <a:pPr lvl="2" eaLnBrk="1" hangingPunct="1"/>
            <a:r>
              <a:rPr lang="en-US" sz="1600" smtClean="0"/>
              <a:t>downturn loss-given-default estimates to become mandatory </a:t>
            </a:r>
          </a:p>
          <a:p>
            <a:pPr lvl="2" eaLnBrk="1" hangingPunct="1"/>
            <a:r>
              <a:rPr lang="en-US" sz="1600" smtClean="0"/>
              <a:t>Improved calibration of the risk functions, which convert loss estimates into regulatory capital requirements. </a:t>
            </a:r>
          </a:p>
          <a:p>
            <a:pPr lvl="2" eaLnBrk="1" hangingPunct="1"/>
            <a:r>
              <a:rPr lang="en-US" sz="1600" smtClean="0"/>
              <a:t>Banks must conduct stress tests that include widening credit spreads in recessionary scenarios. </a:t>
            </a:r>
          </a:p>
          <a:p>
            <a:pPr lvl="1" eaLnBrk="1" hangingPunct="1"/>
            <a:r>
              <a:rPr lang="en-US" sz="2000" smtClean="0"/>
              <a:t>Promoting stronger provisioning practices (forward looking provisioning)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Basel 3</a:t>
            </a:r>
          </a:p>
        </p:txBody>
      </p:sp>
      <p:sp>
        <p:nvSpPr>
          <p:cNvPr id="39939" name="Content Placeholder 2"/>
          <p:cNvSpPr>
            <a:spLocks noGrp="1"/>
          </p:cNvSpPr>
          <p:nvPr>
            <p:ph idx="1"/>
          </p:nvPr>
        </p:nvSpPr>
        <p:spPr/>
        <p:txBody>
          <a:bodyPr/>
          <a:lstStyle/>
          <a:p>
            <a:pPr eaLnBrk="1" hangingPunct="1"/>
            <a:r>
              <a:rPr lang="en-US" sz="2400" smtClean="0"/>
              <a:t>Fifth, the Committee is introducing a global minimum liquidity standard for internationally active banks that includes a 30-day liquidity coverage ratio requirement underpinned by a longer-term structural liquidity ratio called the Net Stable Funding Ratio. </a:t>
            </a:r>
          </a:p>
          <a:p>
            <a:pPr eaLnBrk="1" hangingPunct="1"/>
            <a:r>
              <a:rPr lang="en-US" sz="2400" smtClean="0"/>
              <a:t>The Committee also is reviewing the need for additional capital, liquidity or other supervisory measures to reduce the externalities created by systemically important institutions. </a:t>
            </a:r>
          </a:p>
          <a:p>
            <a:pPr eaLnBrk="1" hangingPunct="1"/>
            <a:endParaRPr lang="en-US" sz="2400" smtClean="0"/>
          </a:p>
          <a:p>
            <a:pPr eaLnBrk="1" hangingPunct="1"/>
            <a:endParaRPr lang="en-US" sz="240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5800" y="381000"/>
            <a:ext cx="7772400" cy="1143000"/>
          </a:xfrm>
        </p:spPr>
        <p:txBody>
          <a:bodyPr/>
          <a:lstStyle/>
          <a:p>
            <a:pPr eaLnBrk="1" hangingPunct="1"/>
            <a:r>
              <a:rPr lang="en-US" sz="3600" dirty="0" smtClean="0"/>
              <a:t>Restriction of Qualifying Available Capital</a:t>
            </a:r>
          </a:p>
        </p:txBody>
      </p:sp>
      <p:pic>
        <p:nvPicPr>
          <p:cNvPr id="10243" name="Picture 2"/>
          <p:cNvPicPr>
            <a:picLocks noGrp="1" noChangeAspect="1" noChangeArrowheads="1"/>
          </p:cNvPicPr>
          <p:nvPr>
            <p:ph idx="1"/>
          </p:nvPr>
        </p:nvPicPr>
        <p:blipFill>
          <a:blip r:embed="rId2" cstate="print"/>
          <a:srcRect/>
          <a:stretch>
            <a:fillRect/>
          </a:stretch>
        </p:blipFill>
        <p:spPr>
          <a:xfrm>
            <a:off x="1223963" y="1468438"/>
            <a:ext cx="6696075" cy="4791075"/>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smtClean="0"/>
              <a:t>Risk Weighted Assets</a:t>
            </a:r>
          </a:p>
        </p:txBody>
      </p:sp>
      <p:grpSp>
        <p:nvGrpSpPr>
          <p:cNvPr id="2" name="Group 13"/>
          <p:cNvGrpSpPr>
            <a:grpSpLocks/>
          </p:cNvGrpSpPr>
          <p:nvPr/>
        </p:nvGrpSpPr>
        <p:grpSpPr bwMode="auto">
          <a:xfrm>
            <a:off x="149225" y="1600200"/>
            <a:ext cx="8766175" cy="4030663"/>
            <a:chOff x="2740025" y="4348163"/>
            <a:chExt cx="7089743" cy="2916205"/>
          </a:xfrm>
        </p:grpSpPr>
        <p:sp>
          <p:nvSpPr>
            <p:cNvPr id="2053" name="Rectangle 13"/>
            <p:cNvSpPr>
              <a:spLocks noChangeArrowheads="1"/>
            </p:cNvSpPr>
            <p:nvPr/>
          </p:nvSpPr>
          <p:spPr bwMode="auto">
            <a:xfrm>
              <a:off x="2740025" y="4348163"/>
              <a:ext cx="2286000" cy="295275"/>
            </a:xfrm>
            <a:prstGeom prst="rect">
              <a:avLst/>
            </a:prstGeom>
            <a:noFill/>
            <a:ln w="9525">
              <a:noFill/>
              <a:miter lim="800000"/>
              <a:headEnd/>
              <a:tailEnd/>
            </a:ln>
          </p:spPr>
          <p:txBody>
            <a:bodyPr lIns="81670" tIns="40833" rIns="81670" bIns="40833">
              <a:spAutoFit/>
            </a:bodyPr>
            <a:lstStyle/>
            <a:p>
              <a:pPr defTabSz="820738"/>
              <a:r>
                <a:rPr lang="en-US" sz="1400" b="1"/>
                <a:t>Risk Weighted Assets</a:t>
              </a:r>
            </a:p>
          </p:txBody>
        </p:sp>
        <p:grpSp>
          <p:nvGrpSpPr>
            <p:cNvPr id="3" name="Group 22"/>
            <p:cNvGrpSpPr>
              <a:grpSpLocks/>
            </p:cNvGrpSpPr>
            <p:nvPr/>
          </p:nvGrpSpPr>
          <p:grpSpPr bwMode="auto">
            <a:xfrm>
              <a:off x="2851150" y="4676775"/>
              <a:ext cx="6978618" cy="2587593"/>
              <a:chOff x="2851150" y="4676775"/>
              <a:chExt cx="6978618" cy="2587593"/>
            </a:xfrm>
          </p:grpSpPr>
          <p:graphicFrame>
            <p:nvGraphicFramePr>
              <p:cNvPr id="2050" name="Object 12"/>
              <p:cNvGraphicFramePr>
                <a:graphicFrameLocks/>
              </p:cNvGraphicFramePr>
              <p:nvPr/>
            </p:nvGraphicFramePr>
            <p:xfrm>
              <a:off x="2867247" y="4751177"/>
              <a:ext cx="7003606" cy="2549945"/>
            </p:xfrm>
            <a:graphic>
              <a:graphicData uri="http://schemas.openxmlformats.org/presentationml/2006/ole">
                <p:oleObj spid="_x0000_s58375" r:id="rId6" imgW="8663167" imgH="3523793" progId="Excel.Sheet.8">
                  <p:embed/>
                </p:oleObj>
              </a:graphicData>
            </a:graphic>
          </p:graphicFrame>
          <p:sp>
            <p:nvSpPr>
              <p:cNvPr id="2055" name="Rectangle 27"/>
              <p:cNvSpPr>
                <a:spLocks noChangeArrowheads="1"/>
              </p:cNvSpPr>
              <p:nvPr>
                <p:custDataLst>
                  <p:tags r:id="rId2"/>
                </p:custDataLst>
              </p:nvPr>
            </p:nvSpPr>
            <p:spPr bwMode="auto">
              <a:xfrm>
                <a:off x="2851150" y="4732338"/>
                <a:ext cx="203200" cy="152400"/>
              </a:xfrm>
              <a:prstGeom prst="rect">
                <a:avLst/>
              </a:prstGeom>
              <a:solidFill>
                <a:srgbClr val="CBEDF5"/>
              </a:solidFill>
              <a:ln w="6350">
                <a:solidFill>
                  <a:schemeClr val="tx1"/>
                </a:solidFill>
                <a:miter lim="800000"/>
                <a:headEnd/>
                <a:tailEnd/>
              </a:ln>
            </p:spPr>
            <p:txBody>
              <a:bodyPr wrap="none" anchor="ctr"/>
              <a:lstStyle/>
              <a:p>
                <a:pPr algn="ctr"/>
                <a:endParaRPr lang="en-US">
                  <a:latin typeface="Calibri" pitchFamily="34" charset="0"/>
                </a:endParaRPr>
              </a:p>
            </p:txBody>
          </p:sp>
          <p:sp>
            <p:nvSpPr>
              <p:cNvPr id="2056" name="Rectangle 28"/>
              <p:cNvSpPr>
                <a:spLocks noChangeArrowheads="1"/>
              </p:cNvSpPr>
              <p:nvPr>
                <p:custDataLst>
                  <p:tags r:id="rId3"/>
                </p:custDataLst>
              </p:nvPr>
            </p:nvSpPr>
            <p:spPr bwMode="auto">
              <a:xfrm>
                <a:off x="2851150" y="4979988"/>
                <a:ext cx="203200" cy="152400"/>
              </a:xfrm>
              <a:prstGeom prst="rect">
                <a:avLst/>
              </a:prstGeom>
              <a:solidFill>
                <a:srgbClr val="F4B720"/>
              </a:solidFill>
              <a:ln w="6350">
                <a:solidFill>
                  <a:schemeClr val="tx1"/>
                </a:solidFill>
                <a:miter lim="800000"/>
                <a:headEnd/>
                <a:tailEnd/>
              </a:ln>
            </p:spPr>
            <p:txBody>
              <a:bodyPr wrap="none" anchor="ctr"/>
              <a:lstStyle/>
              <a:p>
                <a:pPr algn="ctr"/>
                <a:endParaRPr lang="en-US">
                  <a:latin typeface="Calibri" pitchFamily="34" charset="0"/>
                </a:endParaRPr>
              </a:p>
            </p:txBody>
          </p:sp>
          <p:sp>
            <p:nvSpPr>
              <p:cNvPr id="2057" name="Rectangle 29"/>
              <p:cNvSpPr>
                <a:spLocks noChangeArrowheads="1"/>
              </p:cNvSpPr>
              <p:nvPr>
                <p:custDataLst>
                  <p:tags r:id="rId4"/>
                </p:custDataLst>
              </p:nvPr>
            </p:nvSpPr>
            <p:spPr bwMode="auto">
              <a:xfrm>
                <a:off x="2851150" y="5227638"/>
                <a:ext cx="203200" cy="152400"/>
              </a:xfrm>
              <a:prstGeom prst="rect">
                <a:avLst/>
              </a:prstGeom>
              <a:solidFill>
                <a:srgbClr val="27915F"/>
              </a:solidFill>
              <a:ln w="6350">
                <a:solidFill>
                  <a:schemeClr val="tx1"/>
                </a:solidFill>
                <a:miter lim="800000"/>
                <a:headEnd/>
                <a:tailEnd/>
              </a:ln>
            </p:spPr>
            <p:txBody>
              <a:bodyPr wrap="none" anchor="ctr"/>
              <a:lstStyle/>
              <a:p>
                <a:pPr algn="ctr"/>
                <a:endParaRPr lang="en-US">
                  <a:latin typeface="Calibri" pitchFamily="34" charset="0"/>
                </a:endParaRPr>
              </a:p>
            </p:txBody>
          </p:sp>
          <p:sp>
            <p:nvSpPr>
              <p:cNvPr id="2058" name="Text Box 30"/>
              <p:cNvSpPr txBox="1">
                <a:spLocks noChangeArrowheads="1"/>
              </p:cNvSpPr>
              <p:nvPr/>
            </p:nvSpPr>
            <p:spPr bwMode="auto">
              <a:xfrm>
                <a:off x="3063875" y="4676775"/>
                <a:ext cx="1119188" cy="244475"/>
              </a:xfrm>
              <a:prstGeom prst="rect">
                <a:avLst/>
              </a:prstGeom>
              <a:noFill/>
              <a:ln w="9525">
                <a:noFill/>
                <a:miter lim="800000"/>
                <a:headEnd/>
                <a:tailEnd/>
              </a:ln>
            </p:spPr>
            <p:txBody>
              <a:bodyPr wrap="none">
                <a:spAutoFit/>
              </a:bodyPr>
              <a:lstStyle/>
              <a:p>
                <a:r>
                  <a:rPr lang="en-US" sz="1000"/>
                  <a:t>Operational Risk</a:t>
                </a:r>
              </a:p>
            </p:txBody>
          </p:sp>
          <p:sp>
            <p:nvSpPr>
              <p:cNvPr id="2059" name="Text Box 31"/>
              <p:cNvSpPr txBox="1">
                <a:spLocks noChangeArrowheads="1"/>
              </p:cNvSpPr>
              <p:nvPr/>
            </p:nvSpPr>
            <p:spPr bwMode="auto">
              <a:xfrm>
                <a:off x="3063875" y="4919663"/>
                <a:ext cx="854075" cy="244475"/>
              </a:xfrm>
              <a:prstGeom prst="rect">
                <a:avLst/>
              </a:prstGeom>
              <a:noFill/>
              <a:ln w="9525">
                <a:noFill/>
                <a:miter lim="800000"/>
                <a:headEnd/>
                <a:tailEnd/>
              </a:ln>
            </p:spPr>
            <p:txBody>
              <a:bodyPr wrap="none">
                <a:spAutoFit/>
              </a:bodyPr>
              <a:lstStyle/>
              <a:p>
                <a:r>
                  <a:rPr lang="en-US" sz="1000"/>
                  <a:t>Market Risk</a:t>
                </a:r>
              </a:p>
            </p:txBody>
          </p:sp>
          <p:sp>
            <p:nvSpPr>
              <p:cNvPr id="2060" name="Text Box 32"/>
              <p:cNvSpPr txBox="1">
                <a:spLocks noChangeArrowheads="1"/>
              </p:cNvSpPr>
              <p:nvPr/>
            </p:nvSpPr>
            <p:spPr bwMode="auto">
              <a:xfrm>
                <a:off x="3063875" y="5173663"/>
                <a:ext cx="804863" cy="244475"/>
              </a:xfrm>
              <a:prstGeom prst="rect">
                <a:avLst/>
              </a:prstGeom>
              <a:noFill/>
              <a:ln w="9525">
                <a:noFill/>
                <a:miter lim="800000"/>
                <a:headEnd/>
                <a:tailEnd/>
              </a:ln>
            </p:spPr>
            <p:txBody>
              <a:bodyPr wrap="none">
                <a:spAutoFit/>
              </a:bodyPr>
              <a:lstStyle/>
              <a:p>
                <a:r>
                  <a:rPr lang="en-US" sz="1000"/>
                  <a:t>Credit Risk</a:t>
                </a:r>
              </a:p>
            </p:txBody>
          </p:sp>
        </p:gr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Line 39"/>
          <p:cNvSpPr>
            <a:spLocks noChangeShapeType="1"/>
          </p:cNvSpPr>
          <p:nvPr/>
        </p:nvSpPr>
        <p:spPr bwMode="auto">
          <a:xfrm>
            <a:off x="4495800" y="4940300"/>
            <a:ext cx="0" cy="39370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65" name="Line 40"/>
          <p:cNvSpPr>
            <a:spLocks noChangeShapeType="1"/>
          </p:cNvSpPr>
          <p:nvPr/>
        </p:nvSpPr>
        <p:spPr bwMode="auto">
          <a:xfrm>
            <a:off x="6400800" y="4940300"/>
            <a:ext cx="0" cy="39370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60" name="Line 39"/>
          <p:cNvSpPr>
            <a:spLocks noChangeShapeType="1"/>
          </p:cNvSpPr>
          <p:nvPr/>
        </p:nvSpPr>
        <p:spPr bwMode="auto">
          <a:xfrm>
            <a:off x="2667000" y="4114800"/>
            <a:ext cx="0" cy="15240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269" name="Title 1"/>
          <p:cNvSpPr>
            <a:spLocks noGrp="1"/>
          </p:cNvSpPr>
          <p:nvPr>
            <p:ph type="title"/>
          </p:nvPr>
        </p:nvSpPr>
        <p:spPr/>
        <p:txBody>
          <a:bodyPr/>
          <a:lstStyle/>
          <a:p>
            <a:pPr eaLnBrk="1" hangingPunct="1"/>
            <a:r>
              <a:rPr lang="en-US" smtClean="0"/>
              <a:t>Market Risk RWA</a:t>
            </a:r>
          </a:p>
        </p:txBody>
      </p:sp>
      <p:sp>
        <p:nvSpPr>
          <p:cNvPr id="80" name="Rectangle 6"/>
          <p:cNvSpPr>
            <a:spLocks noChangeArrowheads="1"/>
          </p:cNvSpPr>
          <p:nvPr>
            <p:custDataLst>
              <p:tags r:id="rId1"/>
            </p:custDataLst>
          </p:nvPr>
        </p:nvSpPr>
        <p:spPr bwMode="auto">
          <a:xfrm>
            <a:off x="1325563" y="3398838"/>
            <a:ext cx="1333500" cy="573087"/>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a:solidFill>
                  <a:srgbClr val="FFFFFF"/>
                </a:solidFill>
                <a:cs typeface="+mn-cs"/>
              </a:rPr>
              <a:t>Standardized </a:t>
            </a:r>
            <a:br>
              <a:rPr lang="en-US" sz="1200" b="1" kern="0">
                <a:solidFill>
                  <a:srgbClr val="FFFFFF"/>
                </a:solidFill>
                <a:cs typeface="+mn-cs"/>
              </a:rPr>
            </a:br>
            <a:r>
              <a:rPr lang="en-US" sz="1200" b="1" kern="0">
                <a:solidFill>
                  <a:srgbClr val="FFFFFF"/>
                </a:solidFill>
                <a:cs typeface="+mn-cs"/>
              </a:rPr>
              <a:t>Charges</a:t>
            </a:r>
            <a:endParaRPr lang="en-GB" sz="1200" b="1" kern="0" baseline="30000">
              <a:solidFill>
                <a:srgbClr val="FFFFFF"/>
              </a:solidFill>
              <a:cs typeface="+mn-cs"/>
            </a:endParaRPr>
          </a:p>
        </p:txBody>
      </p:sp>
      <p:sp>
        <p:nvSpPr>
          <p:cNvPr id="81" name="Rectangle 7"/>
          <p:cNvSpPr>
            <a:spLocks noChangeArrowheads="1"/>
          </p:cNvSpPr>
          <p:nvPr>
            <p:custDataLst>
              <p:tags r:id="rId2"/>
            </p:custDataLst>
          </p:nvPr>
        </p:nvSpPr>
        <p:spPr bwMode="auto">
          <a:xfrm>
            <a:off x="2876550" y="3398838"/>
            <a:ext cx="1331913" cy="573087"/>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a:solidFill>
                  <a:srgbClr val="FFFFFF"/>
                </a:solidFill>
                <a:cs typeface="+mn-cs"/>
              </a:rPr>
              <a:t>VaR-Based </a:t>
            </a:r>
            <a:br>
              <a:rPr lang="en-US" sz="1200" b="1" kern="0">
                <a:solidFill>
                  <a:srgbClr val="FFFFFF"/>
                </a:solidFill>
                <a:cs typeface="+mn-cs"/>
              </a:rPr>
            </a:br>
            <a:r>
              <a:rPr lang="en-US" sz="1200" b="1" kern="0">
                <a:solidFill>
                  <a:srgbClr val="FFFFFF"/>
                </a:solidFill>
                <a:cs typeface="+mn-cs"/>
              </a:rPr>
              <a:t>Charges</a:t>
            </a:r>
            <a:endParaRPr lang="en-GB" sz="1200" b="1" kern="0">
              <a:solidFill>
                <a:srgbClr val="FFFFFF"/>
              </a:solidFill>
              <a:cs typeface="+mn-cs"/>
            </a:endParaRPr>
          </a:p>
        </p:txBody>
      </p:sp>
      <p:sp>
        <p:nvSpPr>
          <p:cNvPr id="82" name="Text Box 8"/>
          <p:cNvSpPr txBox="1">
            <a:spLocks noChangeArrowheads="1"/>
          </p:cNvSpPr>
          <p:nvPr/>
        </p:nvSpPr>
        <p:spPr bwMode="auto">
          <a:xfrm>
            <a:off x="2749550" y="3538538"/>
            <a:ext cx="98425" cy="274637"/>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a:t>
            </a:r>
            <a:endParaRPr lang="en-GB" sz="1400" b="1" kern="0">
              <a:solidFill>
                <a:srgbClr val="808080"/>
              </a:solidFill>
              <a:cs typeface="+mn-cs"/>
            </a:endParaRPr>
          </a:p>
        </p:txBody>
      </p:sp>
      <p:sp>
        <p:nvSpPr>
          <p:cNvPr id="83" name="1158.375504374.375244.751"/>
          <p:cNvSpPr>
            <a:spLocks noChangeArrowheads="1"/>
          </p:cNvSpPr>
          <p:nvPr>
            <p:custDataLst>
              <p:tags r:id="rId3"/>
            </p:custDataLst>
          </p:nvPr>
        </p:nvSpPr>
        <p:spPr bwMode="auto">
          <a:xfrm>
            <a:off x="76200" y="1793875"/>
            <a:ext cx="8839200" cy="4149725"/>
          </a:xfrm>
          <a:prstGeom prst="rect">
            <a:avLst/>
          </a:prstGeom>
          <a:noFill/>
          <a:ln w="6350" algn="ctr">
            <a:solidFill>
              <a:srgbClr val="969696"/>
            </a:solidFill>
            <a:miter lim="800000"/>
            <a:headEnd/>
            <a:tailEnd/>
          </a:ln>
        </p:spPr>
        <p:txBody>
          <a:bodyPr wrap="none" lIns="45720" rIns="73152" bIns="73152" anchor="ctr"/>
          <a:lstStyle/>
          <a:p>
            <a:pPr algn="ctr" defTabSz="1019175" fontAlgn="auto">
              <a:spcBef>
                <a:spcPct val="20000"/>
              </a:spcBef>
              <a:spcAft>
                <a:spcPts val="0"/>
              </a:spcAft>
              <a:buClr>
                <a:srgbClr val="00CC99"/>
              </a:buClr>
              <a:buSzPct val="90000"/>
              <a:buFont typeface="Wingdings" pitchFamily="2" charset="2"/>
              <a:buNone/>
              <a:defRPr/>
            </a:pPr>
            <a:endParaRPr lang="en-GB" sz="2200" kern="0">
              <a:solidFill>
                <a:srgbClr val="3333CC"/>
              </a:solidFill>
              <a:cs typeface="+mn-cs"/>
            </a:endParaRPr>
          </a:p>
        </p:txBody>
      </p:sp>
      <p:sp>
        <p:nvSpPr>
          <p:cNvPr id="84" name="Rectangle 10"/>
          <p:cNvSpPr>
            <a:spLocks noChangeArrowheads="1"/>
          </p:cNvSpPr>
          <p:nvPr>
            <p:custDataLst>
              <p:tags r:id="rId4"/>
            </p:custDataLst>
          </p:nvPr>
        </p:nvSpPr>
        <p:spPr bwMode="auto">
          <a:xfrm>
            <a:off x="4397375" y="3398838"/>
            <a:ext cx="1333500" cy="573087"/>
          </a:xfrm>
          <a:prstGeom prst="rect">
            <a:avLst/>
          </a:prstGeom>
          <a:solidFill>
            <a:srgbClr val="FFFF99"/>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808080"/>
                </a:solidFill>
                <a:cs typeface="+mn-cs"/>
              </a:rPr>
              <a:t>Stressed </a:t>
            </a:r>
            <a:r>
              <a:rPr lang="en-US" sz="1200" b="1" kern="0" dirty="0" err="1">
                <a:solidFill>
                  <a:srgbClr val="808080"/>
                </a:solidFill>
                <a:cs typeface="+mn-cs"/>
              </a:rPr>
              <a:t>VaR</a:t>
            </a:r>
            <a:r>
              <a:rPr lang="en-US" sz="1200" b="1" kern="0" dirty="0">
                <a:solidFill>
                  <a:srgbClr val="808080"/>
                </a:solidFill>
                <a:cs typeface="+mn-cs"/>
              </a:rPr>
              <a:t/>
            </a:r>
            <a:br>
              <a:rPr lang="en-US" sz="1200" b="1" kern="0" dirty="0">
                <a:solidFill>
                  <a:srgbClr val="808080"/>
                </a:solidFill>
                <a:cs typeface="+mn-cs"/>
              </a:rPr>
            </a:br>
            <a:r>
              <a:rPr lang="en-US" sz="1200" b="1" kern="0" dirty="0">
                <a:solidFill>
                  <a:srgbClr val="808080"/>
                </a:solidFill>
                <a:cs typeface="+mn-cs"/>
              </a:rPr>
              <a:t>Based Charges</a:t>
            </a:r>
            <a:endParaRPr lang="en-GB" sz="1200" b="1" kern="0" baseline="30000" dirty="0">
              <a:solidFill>
                <a:srgbClr val="808080"/>
              </a:solidFill>
              <a:cs typeface="+mn-cs"/>
            </a:endParaRPr>
          </a:p>
        </p:txBody>
      </p:sp>
      <p:sp>
        <p:nvSpPr>
          <p:cNvPr id="85" name="Text Box 11"/>
          <p:cNvSpPr txBox="1">
            <a:spLocks noChangeArrowheads="1"/>
          </p:cNvSpPr>
          <p:nvPr/>
        </p:nvSpPr>
        <p:spPr bwMode="auto">
          <a:xfrm>
            <a:off x="4252913" y="3538538"/>
            <a:ext cx="98425" cy="274637"/>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a:t>
            </a:r>
            <a:endParaRPr lang="en-GB" sz="1400" b="1" kern="0">
              <a:solidFill>
                <a:srgbClr val="808080"/>
              </a:solidFill>
              <a:cs typeface="+mn-cs"/>
            </a:endParaRPr>
          </a:p>
        </p:txBody>
      </p:sp>
      <p:sp>
        <p:nvSpPr>
          <p:cNvPr id="86" name="Rectangle 12"/>
          <p:cNvSpPr>
            <a:spLocks noChangeArrowheads="1"/>
          </p:cNvSpPr>
          <p:nvPr>
            <p:custDataLst>
              <p:tags r:id="rId5"/>
            </p:custDataLst>
          </p:nvPr>
        </p:nvSpPr>
        <p:spPr bwMode="auto">
          <a:xfrm>
            <a:off x="4003675" y="5307013"/>
            <a:ext cx="815975" cy="574675"/>
          </a:xfrm>
          <a:prstGeom prst="rect">
            <a:avLst/>
          </a:prstGeom>
          <a:solidFill>
            <a:srgbClr val="FFFF99"/>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808080"/>
                </a:solidFill>
                <a:cs typeface="+mn-cs"/>
              </a:rPr>
              <a:t>Stressed </a:t>
            </a:r>
            <a:br>
              <a:rPr lang="en-US" sz="1200" b="1" kern="0" dirty="0">
                <a:solidFill>
                  <a:srgbClr val="808080"/>
                </a:solidFill>
                <a:cs typeface="+mn-cs"/>
              </a:rPr>
            </a:br>
            <a:r>
              <a:rPr lang="en-US" sz="1200" b="1" kern="0" dirty="0" err="1">
                <a:solidFill>
                  <a:srgbClr val="808080"/>
                </a:solidFill>
                <a:cs typeface="+mn-cs"/>
              </a:rPr>
              <a:t>VaR</a:t>
            </a:r>
            <a:endParaRPr lang="en-GB" sz="1200" b="1" kern="0" dirty="0">
              <a:solidFill>
                <a:srgbClr val="808080"/>
              </a:solidFill>
              <a:cs typeface="+mn-cs"/>
            </a:endParaRPr>
          </a:p>
        </p:txBody>
      </p:sp>
      <p:sp>
        <p:nvSpPr>
          <p:cNvPr id="87" name="Rectangle 13"/>
          <p:cNvSpPr>
            <a:spLocks noChangeArrowheads="1"/>
          </p:cNvSpPr>
          <p:nvPr>
            <p:custDataLst>
              <p:tags r:id="rId6"/>
            </p:custDataLst>
          </p:nvPr>
        </p:nvSpPr>
        <p:spPr bwMode="auto">
          <a:xfrm>
            <a:off x="6040438" y="5303838"/>
            <a:ext cx="817562" cy="573087"/>
          </a:xfrm>
          <a:prstGeom prst="rect">
            <a:avLst/>
          </a:prstGeom>
          <a:solidFill>
            <a:srgbClr val="FFFF99"/>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808080"/>
                </a:solidFill>
                <a:cs typeface="+mn-cs"/>
              </a:rPr>
              <a:t>3 </a:t>
            </a:r>
            <a:endParaRPr lang="en-GB" sz="1200" b="1" kern="0" baseline="30000" dirty="0">
              <a:solidFill>
                <a:srgbClr val="808080"/>
              </a:solidFill>
              <a:cs typeface="+mn-cs"/>
            </a:endParaRPr>
          </a:p>
        </p:txBody>
      </p:sp>
      <p:sp>
        <p:nvSpPr>
          <p:cNvPr id="88" name="Rectangle 14"/>
          <p:cNvSpPr>
            <a:spLocks noChangeArrowheads="1"/>
          </p:cNvSpPr>
          <p:nvPr>
            <p:custDataLst>
              <p:tags r:id="rId7"/>
            </p:custDataLst>
          </p:nvPr>
        </p:nvSpPr>
        <p:spPr bwMode="auto">
          <a:xfrm>
            <a:off x="5057775" y="5303838"/>
            <a:ext cx="815975" cy="573087"/>
          </a:xfrm>
          <a:prstGeom prst="rect">
            <a:avLst/>
          </a:prstGeom>
          <a:solidFill>
            <a:srgbClr val="FFFF99"/>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a:solidFill>
                  <a:srgbClr val="808080"/>
                </a:solidFill>
              </a:rPr>
              <a:t>SQRT(</a:t>
            </a:r>
            <a:r>
              <a:rPr lang="en-US" sz="1200" b="1" kern="0">
                <a:solidFill>
                  <a:srgbClr val="808080"/>
                </a:solidFill>
                <a:cs typeface="+mn-cs"/>
              </a:rPr>
              <a:t>10)</a:t>
            </a:r>
            <a:endParaRPr lang="en-GB" sz="1200" b="1" kern="0">
              <a:solidFill>
                <a:srgbClr val="808080"/>
              </a:solidFill>
              <a:cs typeface="+mn-cs"/>
            </a:endParaRPr>
          </a:p>
        </p:txBody>
      </p:sp>
      <p:sp>
        <p:nvSpPr>
          <p:cNvPr id="92" name="Text Box 18"/>
          <p:cNvSpPr txBox="1">
            <a:spLocks noChangeArrowheads="1"/>
          </p:cNvSpPr>
          <p:nvPr/>
        </p:nvSpPr>
        <p:spPr bwMode="auto">
          <a:xfrm>
            <a:off x="4879975" y="5451475"/>
            <a:ext cx="93663" cy="274638"/>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x</a:t>
            </a:r>
            <a:endParaRPr lang="en-GB" sz="1400" b="1" kern="0">
              <a:solidFill>
                <a:srgbClr val="808080"/>
              </a:solidFill>
              <a:cs typeface="+mn-cs"/>
            </a:endParaRPr>
          </a:p>
        </p:txBody>
      </p:sp>
      <p:sp>
        <p:nvSpPr>
          <p:cNvPr id="93" name="Text Box 19"/>
          <p:cNvSpPr txBox="1">
            <a:spLocks noChangeArrowheads="1"/>
          </p:cNvSpPr>
          <p:nvPr/>
        </p:nvSpPr>
        <p:spPr bwMode="auto">
          <a:xfrm>
            <a:off x="5892800" y="5451475"/>
            <a:ext cx="93663" cy="274638"/>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x</a:t>
            </a:r>
            <a:endParaRPr lang="en-GB" sz="1400" b="1" kern="0">
              <a:solidFill>
                <a:srgbClr val="808080"/>
              </a:solidFill>
              <a:cs typeface="+mn-cs"/>
            </a:endParaRPr>
          </a:p>
        </p:txBody>
      </p:sp>
      <p:sp>
        <p:nvSpPr>
          <p:cNvPr id="94" name="Rectangle 20"/>
          <p:cNvSpPr>
            <a:spLocks noChangeArrowheads="1"/>
          </p:cNvSpPr>
          <p:nvPr>
            <p:custDataLst>
              <p:tags r:id="rId8"/>
            </p:custDataLst>
          </p:nvPr>
        </p:nvSpPr>
        <p:spPr bwMode="auto">
          <a:xfrm>
            <a:off x="5988050" y="3398838"/>
            <a:ext cx="1333500" cy="573087"/>
          </a:xfrm>
          <a:prstGeom prst="rect">
            <a:avLst/>
          </a:prstGeom>
          <a:solidFill>
            <a:srgbClr val="FFFF99"/>
          </a:solidFill>
          <a:ln w="38100">
            <a:noFill/>
            <a:miter lim="800000"/>
            <a:headEnd/>
            <a:tailEnd/>
          </a:ln>
        </p:spPr>
        <p:txBody>
          <a:bodyPr wrap="none" lIns="0" tIns="0" rIns="0" bIns="0" anchor="ctr"/>
          <a:lstStyle/>
          <a:p>
            <a:pPr algn="ctr" defTabSz="1019175" fontAlgn="auto">
              <a:spcBef>
                <a:spcPts val="0"/>
              </a:spcBef>
              <a:spcAft>
                <a:spcPts val="0"/>
              </a:spcAft>
              <a:defRPr/>
            </a:pPr>
            <a:r>
              <a:rPr lang="en-GB" sz="1200" b="1" kern="0" dirty="0">
                <a:solidFill>
                  <a:srgbClr val="808080"/>
                </a:solidFill>
                <a:cs typeface="+mn-cs"/>
              </a:rPr>
              <a:t>IRC Charges </a:t>
            </a:r>
            <a:endParaRPr lang="en-GB" sz="1200" b="1" kern="0" baseline="30000" dirty="0">
              <a:solidFill>
                <a:srgbClr val="808080"/>
              </a:solidFill>
              <a:cs typeface="+mn-cs"/>
            </a:endParaRPr>
          </a:p>
        </p:txBody>
      </p:sp>
      <p:sp>
        <p:nvSpPr>
          <p:cNvPr id="95" name="Text Box 21"/>
          <p:cNvSpPr txBox="1">
            <a:spLocks noChangeArrowheads="1"/>
          </p:cNvSpPr>
          <p:nvPr/>
        </p:nvSpPr>
        <p:spPr bwMode="auto">
          <a:xfrm>
            <a:off x="5773738" y="3538538"/>
            <a:ext cx="98425" cy="274637"/>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a:t>
            </a:r>
            <a:endParaRPr lang="en-GB" sz="1400" b="1" kern="0">
              <a:solidFill>
                <a:srgbClr val="808080"/>
              </a:solidFill>
              <a:cs typeface="+mn-cs"/>
            </a:endParaRPr>
          </a:p>
        </p:txBody>
      </p:sp>
      <p:sp>
        <p:nvSpPr>
          <p:cNvPr id="96" name="Rectangle 22"/>
          <p:cNvSpPr>
            <a:spLocks noChangeArrowheads="1"/>
          </p:cNvSpPr>
          <p:nvPr>
            <p:custDataLst>
              <p:tags r:id="rId9"/>
            </p:custDataLst>
          </p:nvPr>
        </p:nvSpPr>
        <p:spPr bwMode="auto">
          <a:xfrm>
            <a:off x="149225" y="5310188"/>
            <a:ext cx="1593850" cy="571500"/>
          </a:xfrm>
          <a:prstGeom prst="rect">
            <a:avLst/>
          </a:prstGeom>
          <a:solidFill>
            <a:srgbClr val="FFCC00"/>
          </a:solidFill>
          <a:ln w="38100">
            <a:noFill/>
            <a:miter lim="800000"/>
            <a:headEnd/>
            <a:tailEnd/>
          </a:ln>
        </p:spPr>
        <p:txBody>
          <a:bodyPr wrap="none" lIns="0" tIns="0" rIns="0" bIns="0" anchor="ctr"/>
          <a:lstStyle/>
          <a:p>
            <a:pPr algn="ctr" defTabSz="1019175" fontAlgn="auto">
              <a:spcBef>
                <a:spcPts val="0"/>
              </a:spcBef>
              <a:spcAft>
                <a:spcPts val="0"/>
              </a:spcAft>
              <a:defRPr/>
            </a:pPr>
            <a:r>
              <a:rPr lang="en-GB" sz="1200" b="1" kern="0" dirty="0">
                <a:solidFill>
                  <a:srgbClr val="808080"/>
                </a:solidFill>
                <a:cs typeface="+mn-cs"/>
              </a:rPr>
              <a:t>Securitization</a:t>
            </a:r>
            <a:br>
              <a:rPr lang="en-GB" sz="1200" b="1" kern="0" dirty="0">
                <a:solidFill>
                  <a:srgbClr val="808080"/>
                </a:solidFill>
                <a:cs typeface="+mn-cs"/>
              </a:rPr>
            </a:br>
            <a:r>
              <a:rPr lang="en-GB" sz="1200" b="1" kern="0" dirty="0">
                <a:solidFill>
                  <a:srgbClr val="808080"/>
                </a:solidFill>
                <a:cs typeface="+mn-cs"/>
              </a:rPr>
              <a:t>Standardized Charges</a:t>
            </a:r>
          </a:p>
        </p:txBody>
      </p:sp>
      <p:sp>
        <p:nvSpPr>
          <p:cNvPr id="11284" name="Rectangle 23"/>
          <p:cNvSpPr>
            <a:spLocks noChangeArrowheads="1"/>
          </p:cNvSpPr>
          <p:nvPr>
            <p:custDataLst>
              <p:tags r:id="rId10"/>
            </p:custDataLst>
          </p:nvPr>
        </p:nvSpPr>
        <p:spPr bwMode="auto">
          <a:xfrm>
            <a:off x="7510463" y="3398838"/>
            <a:ext cx="1331912" cy="573087"/>
          </a:xfrm>
          <a:prstGeom prst="rect">
            <a:avLst/>
          </a:prstGeom>
          <a:solidFill>
            <a:srgbClr val="99CCFF"/>
          </a:solidFill>
          <a:ln w="38100">
            <a:noFill/>
            <a:miter lim="800000"/>
            <a:headEnd/>
            <a:tailEnd/>
          </a:ln>
        </p:spPr>
        <p:txBody>
          <a:bodyPr wrap="none" lIns="0" tIns="0" rIns="0" bIns="0" anchor="ctr"/>
          <a:lstStyle/>
          <a:p>
            <a:pPr algn="ctr" defTabSz="1019175"/>
            <a:r>
              <a:rPr lang="en-GB" sz="1200" b="1"/>
              <a:t>Correlation</a:t>
            </a:r>
            <a:br>
              <a:rPr lang="en-GB" sz="1200" b="1"/>
            </a:br>
            <a:r>
              <a:rPr lang="en-GB" sz="1200" b="1"/>
              <a:t>Trading Charges</a:t>
            </a:r>
          </a:p>
        </p:txBody>
      </p:sp>
      <p:sp>
        <p:nvSpPr>
          <p:cNvPr id="98" name="Text Box 24"/>
          <p:cNvSpPr txBox="1">
            <a:spLocks noChangeArrowheads="1"/>
          </p:cNvSpPr>
          <p:nvPr/>
        </p:nvSpPr>
        <p:spPr bwMode="auto">
          <a:xfrm>
            <a:off x="7394575" y="3538538"/>
            <a:ext cx="96838" cy="274637"/>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a:t>
            </a:r>
            <a:endParaRPr lang="en-GB" sz="1400" b="1" kern="0">
              <a:solidFill>
                <a:srgbClr val="808080"/>
              </a:solidFill>
              <a:cs typeface="+mn-cs"/>
            </a:endParaRPr>
          </a:p>
        </p:txBody>
      </p:sp>
      <p:sp>
        <p:nvSpPr>
          <p:cNvPr id="99" name="Line 25"/>
          <p:cNvSpPr>
            <a:spLocks noChangeShapeType="1"/>
          </p:cNvSpPr>
          <p:nvPr/>
        </p:nvSpPr>
        <p:spPr bwMode="auto">
          <a:xfrm>
            <a:off x="1743075" y="3063875"/>
            <a:ext cx="6230938" cy="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00" name="Rectangle 27"/>
          <p:cNvSpPr>
            <a:spLocks noChangeArrowheads="1"/>
          </p:cNvSpPr>
          <p:nvPr>
            <p:custDataLst>
              <p:tags r:id="rId11"/>
            </p:custDataLst>
          </p:nvPr>
        </p:nvSpPr>
        <p:spPr bwMode="auto">
          <a:xfrm>
            <a:off x="2401888" y="2178050"/>
            <a:ext cx="1419225" cy="573088"/>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FFFFFF"/>
                </a:solidFill>
                <a:cs typeface="+mn-cs"/>
              </a:rPr>
              <a:t>Market Risk </a:t>
            </a:r>
          </a:p>
          <a:p>
            <a:pPr algn="ctr" defTabSz="1019175" fontAlgn="auto">
              <a:spcBef>
                <a:spcPts val="0"/>
              </a:spcBef>
              <a:spcAft>
                <a:spcPts val="0"/>
              </a:spcAft>
              <a:defRPr/>
            </a:pPr>
            <a:r>
              <a:rPr lang="en-US" sz="1200" b="1" kern="0" dirty="0">
                <a:solidFill>
                  <a:srgbClr val="FFFFFF"/>
                </a:solidFill>
                <a:cs typeface="+mn-cs"/>
              </a:rPr>
              <a:t>Regulatory Capital</a:t>
            </a:r>
            <a:endParaRPr lang="en-GB" sz="1200" b="1" kern="0" dirty="0">
              <a:solidFill>
                <a:srgbClr val="FFFFFF"/>
              </a:solidFill>
              <a:cs typeface="+mn-cs"/>
            </a:endParaRPr>
          </a:p>
        </p:txBody>
      </p:sp>
      <p:sp>
        <p:nvSpPr>
          <p:cNvPr id="101" name="Text Box 28"/>
          <p:cNvSpPr txBox="1">
            <a:spLocks noChangeArrowheads="1"/>
          </p:cNvSpPr>
          <p:nvPr/>
        </p:nvSpPr>
        <p:spPr bwMode="auto">
          <a:xfrm>
            <a:off x="3792538" y="2235200"/>
            <a:ext cx="652462" cy="434975"/>
          </a:xfrm>
          <a:prstGeom prst="rect">
            <a:avLst/>
          </a:prstGeom>
          <a:noFill/>
          <a:ln w="9525">
            <a:noFill/>
            <a:miter lim="800000"/>
            <a:headEnd/>
            <a:tailEnd/>
          </a:ln>
        </p:spPr>
        <p:txBody>
          <a:bodyPr>
            <a:spAutoFit/>
          </a:bodyPr>
          <a:lstStyle/>
          <a:p>
            <a:pPr fontAlgn="auto">
              <a:spcBef>
                <a:spcPct val="50000"/>
              </a:spcBef>
              <a:spcAft>
                <a:spcPts val="0"/>
              </a:spcAft>
              <a:defRPr/>
            </a:pPr>
            <a:r>
              <a:rPr lang="en-US" sz="1600" b="1" kern="0">
                <a:solidFill>
                  <a:srgbClr val="808080"/>
                </a:solidFill>
                <a:cs typeface="+mn-cs"/>
              </a:rPr>
              <a:t>/ 8%</a:t>
            </a:r>
          </a:p>
        </p:txBody>
      </p:sp>
      <p:sp>
        <p:nvSpPr>
          <p:cNvPr id="104" name="Line 31"/>
          <p:cNvSpPr>
            <a:spLocks noChangeShapeType="1"/>
          </p:cNvSpPr>
          <p:nvPr/>
        </p:nvSpPr>
        <p:spPr bwMode="auto">
          <a:xfrm>
            <a:off x="4371975" y="2473325"/>
            <a:ext cx="361950" cy="0"/>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05" name="Line 32"/>
          <p:cNvSpPr>
            <a:spLocks noChangeShapeType="1"/>
          </p:cNvSpPr>
          <p:nvPr/>
        </p:nvSpPr>
        <p:spPr bwMode="auto">
          <a:xfrm flipV="1">
            <a:off x="3046413" y="2768600"/>
            <a:ext cx="0" cy="295275"/>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06" name="Line 33"/>
          <p:cNvSpPr>
            <a:spLocks noChangeShapeType="1"/>
          </p:cNvSpPr>
          <p:nvPr/>
        </p:nvSpPr>
        <p:spPr bwMode="auto">
          <a:xfrm>
            <a:off x="1760538" y="3063875"/>
            <a:ext cx="0" cy="295275"/>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07" name="Line 34"/>
          <p:cNvSpPr>
            <a:spLocks noChangeShapeType="1"/>
          </p:cNvSpPr>
          <p:nvPr/>
        </p:nvSpPr>
        <p:spPr bwMode="auto">
          <a:xfrm>
            <a:off x="7974013" y="3063875"/>
            <a:ext cx="0" cy="295275"/>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08" name="Line 35"/>
          <p:cNvSpPr>
            <a:spLocks noChangeShapeType="1"/>
          </p:cNvSpPr>
          <p:nvPr/>
        </p:nvSpPr>
        <p:spPr bwMode="auto">
          <a:xfrm>
            <a:off x="4948238" y="3063875"/>
            <a:ext cx="0" cy="295275"/>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09" name="Line 36"/>
          <p:cNvSpPr>
            <a:spLocks noChangeShapeType="1"/>
          </p:cNvSpPr>
          <p:nvPr/>
        </p:nvSpPr>
        <p:spPr bwMode="auto">
          <a:xfrm>
            <a:off x="6597650" y="3063875"/>
            <a:ext cx="0" cy="295275"/>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0" name="Line 37"/>
          <p:cNvSpPr>
            <a:spLocks noChangeShapeType="1"/>
          </p:cNvSpPr>
          <p:nvPr/>
        </p:nvSpPr>
        <p:spPr bwMode="auto">
          <a:xfrm>
            <a:off x="3354388" y="3063875"/>
            <a:ext cx="0" cy="295275"/>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1" name="Line 38"/>
          <p:cNvSpPr>
            <a:spLocks noChangeShapeType="1"/>
          </p:cNvSpPr>
          <p:nvPr/>
        </p:nvSpPr>
        <p:spPr bwMode="auto">
          <a:xfrm>
            <a:off x="946150" y="4897438"/>
            <a:ext cx="1447800" cy="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2" name="Line 39"/>
          <p:cNvSpPr>
            <a:spLocks noChangeShapeType="1"/>
          </p:cNvSpPr>
          <p:nvPr/>
        </p:nvSpPr>
        <p:spPr bwMode="auto">
          <a:xfrm>
            <a:off x="946150" y="4897438"/>
            <a:ext cx="0" cy="39370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3" name="Line 40"/>
          <p:cNvSpPr>
            <a:spLocks noChangeShapeType="1"/>
          </p:cNvSpPr>
          <p:nvPr/>
        </p:nvSpPr>
        <p:spPr bwMode="auto">
          <a:xfrm>
            <a:off x="2393950" y="4897438"/>
            <a:ext cx="0" cy="39370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4" name="Rectangle 41"/>
          <p:cNvSpPr>
            <a:spLocks noChangeArrowheads="1"/>
          </p:cNvSpPr>
          <p:nvPr>
            <p:custDataLst>
              <p:tags r:id="rId12"/>
            </p:custDataLst>
          </p:nvPr>
        </p:nvSpPr>
        <p:spPr bwMode="auto">
          <a:xfrm>
            <a:off x="1806575" y="5310188"/>
            <a:ext cx="1447800" cy="571500"/>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FFFFFF"/>
                </a:solidFill>
                <a:cs typeface="+mn-cs"/>
              </a:rPr>
              <a:t>Other Standardized </a:t>
            </a:r>
            <a:br>
              <a:rPr lang="en-US" sz="1200" b="1" kern="0" dirty="0">
                <a:solidFill>
                  <a:srgbClr val="FFFFFF"/>
                </a:solidFill>
                <a:cs typeface="+mn-cs"/>
              </a:rPr>
            </a:br>
            <a:r>
              <a:rPr lang="en-US" sz="1200" b="1" kern="0" dirty="0">
                <a:solidFill>
                  <a:srgbClr val="FFFFFF"/>
                </a:solidFill>
                <a:cs typeface="+mn-cs"/>
              </a:rPr>
              <a:t>Charges</a:t>
            </a:r>
            <a:endParaRPr lang="en-GB" sz="1200" b="1" kern="0" dirty="0">
              <a:solidFill>
                <a:srgbClr val="FFFFFF"/>
              </a:solidFill>
              <a:cs typeface="+mn-cs"/>
            </a:endParaRPr>
          </a:p>
        </p:txBody>
      </p:sp>
      <p:sp>
        <p:nvSpPr>
          <p:cNvPr id="115" name="Line 42"/>
          <p:cNvSpPr>
            <a:spLocks noChangeShapeType="1"/>
          </p:cNvSpPr>
          <p:nvPr/>
        </p:nvSpPr>
        <p:spPr bwMode="auto">
          <a:xfrm flipH="1" flipV="1">
            <a:off x="1743075" y="4038600"/>
            <a:ext cx="9525" cy="838200"/>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7" name="Rectangle 45"/>
          <p:cNvSpPr>
            <a:spLocks noChangeArrowheads="1"/>
          </p:cNvSpPr>
          <p:nvPr>
            <p:custDataLst>
              <p:tags r:id="rId13"/>
            </p:custDataLst>
          </p:nvPr>
        </p:nvSpPr>
        <p:spPr bwMode="auto">
          <a:xfrm>
            <a:off x="4779963" y="2178050"/>
            <a:ext cx="1331912" cy="573088"/>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a:solidFill>
                  <a:srgbClr val="FFFFFF"/>
                </a:solidFill>
                <a:cs typeface="+mn-cs"/>
              </a:rPr>
              <a:t>Market RWA</a:t>
            </a:r>
            <a:endParaRPr lang="en-GB" sz="1200" b="1" kern="0">
              <a:solidFill>
                <a:srgbClr val="FFFFFF"/>
              </a:solidFill>
              <a:cs typeface="+mn-cs"/>
            </a:endParaRPr>
          </a:p>
        </p:txBody>
      </p:sp>
      <p:sp>
        <p:nvSpPr>
          <p:cNvPr id="119" name="BBLegendKey3"/>
          <p:cNvSpPr>
            <a:spLocks noChangeArrowheads="1"/>
          </p:cNvSpPr>
          <p:nvPr>
            <p:custDataLst>
              <p:tags r:id="rId14"/>
            </p:custDataLst>
          </p:nvPr>
        </p:nvSpPr>
        <p:spPr bwMode="auto">
          <a:xfrm>
            <a:off x="2940050" y="6280150"/>
            <a:ext cx="268288" cy="188913"/>
          </a:xfrm>
          <a:prstGeom prst="rect">
            <a:avLst/>
          </a:prstGeom>
          <a:solidFill>
            <a:srgbClr val="27915F"/>
          </a:solidFill>
          <a:ln w="0">
            <a:solidFill>
              <a:srgbClr val="808080"/>
            </a:solidFill>
            <a:miter lim="800000"/>
            <a:headEnd/>
            <a:tailEnd/>
          </a:ln>
        </p:spPr>
        <p:txBody>
          <a:bodyPr/>
          <a:lstStyle/>
          <a:p>
            <a:pPr fontAlgn="auto">
              <a:spcBef>
                <a:spcPts val="0"/>
              </a:spcBef>
              <a:spcAft>
                <a:spcPts val="0"/>
              </a:spcAft>
              <a:defRPr/>
            </a:pPr>
            <a:endParaRPr lang="en-US" sz="1100" kern="0">
              <a:solidFill>
                <a:sysClr val="windowText" lastClr="000000"/>
              </a:solidFill>
              <a:cs typeface="+mn-cs"/>
            </a:endParaRPr>
          </a:p>
        </p:txBody>
      </p:sp>
      <p:sp>
        <p:nvSpPr>
          <p:cNvPr id="11303" name="23122298.125322.59.62529.517"/>
          <p:cNvSpPr txBox="1">
            <a:spLocks noChangeArrowheads="1"/>
          </p:cNvSpPr>
          <p:nvPr>
            <p:custDataLst>
              <p:tags r:id="rId15"/>
            </p:custDataLst>
          </p:nvPr>
        </p:nvSpPr>
        <p:spPr bwMode="auto">
          <a:xfrm>
            <a:off x="3259138" y="6296025"/>
            <a:ext cx="503237" cy="168275"/>
          </a:xfrm>
          <a:prstGeom prst="rect">
            <a:avLst/>
          </a:prstGeom>
          <a:noFill/>
          <a:ln w="9525">
            <a:noFill/>
            <a:miter lim="800000"/>
            <a:headEnd/>
            <a:tailEnd/>
          </a:ln>
        </p:spPr>
        <p:txBody>
          <a:bodyPr wrap="none" lIns="0" tIns="0" rIns="0" bIns="0">
            <a:spAutoFit/>
          </a:bodyPr>
          <a:lstStyle/>
          <a:p>
            <a:r>
              <a:rPr lang="en-US" sz="1100">
                <a:solidFill>
                  <a:srgbClr val="000000"/>
                </a:solidFill>
              </a:rPr>
              <a:t>Basel II </a:t>
            </a:r>
          </a:p>
        </p:txBody>
      </p:sp>
      <p:sp>
        <p:nvSpPr>
          <p:cNvPr id="11304" name="23122298.125322.59.62529.517"/>
          <p:cNvSpPr txBox="1">
            <a:spLocks noChangeArrowheads="1"/>
          </p:cNvSpPr>
          <p:nvPr>
            <p:custDataLst>
              <p:tags r:id="rId16"/>
            </p:custDataLst>
          </p:nvPr>
        </p:nvSpPr>
        <p:spPr bwMode="auto">
          <a:xfrm>
            <a:off x="5257800" y="6296025"/>
            <a:ext cx="1158875" cy="168275"/>
          </a:xfrm>
          <a:prstGeom prst="rect">
            <a:avLst/>
          </a:prstGeom>
          <a:noFill/>
          <a:ln w="9525">
            <a:noFill/>
            <a:miter lim="800000"/>
            <a:headEnd/>
            <a:tailEnd/>
          </a:ln>
        </p:spPr>
        <p:txBody>
          <a:bodyPr wrap="none" lIns="0" tIns="0" rIns="0" bIns="0">
            <a:spAutoFit/>
          </a:bodyPr>
          <a:lstStyle/>
          <a:p>
            <a:r>
              <a:rPr lang="en-US" sz="1100">
                <a:solidFill>
                  <a:srgbClr val="000000"/>
                </a:solidFill>
              </a:rPr>
              <a:t>Basel II.5 changes</a:t>
            </a:r>
          </a:p>
        </p:txBody>
      </p:sp>
      <p:sp>
        <p:nvSpPr>
          <p:cNvPr id="11305" name="Rectangle 23"/>
          <p:cNvSpPr>
            <a:spLocks noChangeArrowheads="1"/>
          </p:cNvSpPr>
          <p:nvPr>
            <p:custDataLst>
              <p:tags r:id="rId17"/>
            </p:custDataLst>
          </p:nvPr>
        </p:nvSpPr>
        <p:spPr bwMode="auto">
          <a:xfrm>
            <a:off x="4306888" y="6284913"/>
            <a:ext cx="265112" cy="192087"/>
          </a:xfrm>
          <a:prstGeom prst="rect">
            <a:avLst/>
          </a:prstGeom>
          <a:solidFill>
            <a:srgbClr val="99CCFF"/>
          </a:solidFill>
          <a:ln w="0">
            <a:solidFill>
              <a:srgbClr val="808080"/>
            </a:solidFill>
            <a:miter lim="800000"/>
            <a:headEnd/>
            <a:tailEnd/>
          </a:ln>
        </p:spPr>
        <p:txBody>
          <a:bodyPr wrap="none" lIns="0" tIns="0" rIns="0" bIns="0" anchor="ctr"/>
          <a:lstStyle/>
          <a:p>
            <a:pPr algn="ctr" defTabSz="1019175"/>
            <a:endParaRPr lang="en-GB" sz="1200" b="1"/>
          </a:p>
        </p:txBody>
      </p:sp>
      <p:sp>
        <p:nvSpPr>
          <p:cNvPr id="124" name="Rectangle 22"/>
          <p:cNvSpPr>
            <a:spLocks noChangeArrowheads="1"/>
          </p:cNvSpPr>
          <p:nvPr>
            <p:custDataLst>
              <p:tags r:id="rId18"/>
            </p:custDataLst>
          </p:nvPr>
        </p:nvSpPr>
        <p:spPr bwMode="auto">
          <a:xfrm>
            <a:off x="4943475" y="6284913"/>
            <a:ext cx="265113" cy="192087"/>
          </a:xfrm>
          <a:prstGeom prst="rect">
            <a:avLst/>
          </a:prstGeom>
          <a:solidFill>
            <a:srgbClr val="FFCC00"/>
          </a:solidFill>
          <a:ln w="0">
            <a:solidFill>
              <a:srgbClr val="808080"/>
            </a:solidFill>
            <a:miter lim="800000"/>
            <a:headEnd/>
            <a:tailEnd/>
          </a:ln>
        </p:spPr>
        <p:txBody>
          <a:bodyPr wrap="none" lIns="0" tIns="0" rIns="0" bIns="0" anchor="ctr"/>
          <a:lstStyle/>
          <a:p>
            <a:pPr algn="ctr" defTabSz="1019175" fontAlgn="auto">
              <a:spcBef>
                <a:spcPts val="0"/>
              </a:spcBef>
              <a:spcAft>
                <a:spcPts val="0"/>
              </a:spcAft>
              <a:defRPr/>
            </a:pPr>
            <a:endParaRPr lang="en-GB" sz="1200" b="1" kern="0" dirty="0">
              <a:solidFill>
                <a:srgbClr val="808080"/>
              </a:solidFill>
              <a:cs typeface="+mn-cs"/>
            </a:endParaRPr>
          </a:p>
        </p:txBody>
      </p:sp>
      <p:sp>
        <p:nvSpPr>
          <p:cNvPr id="125" name="Rectangle 22"/>
          <p:cNvSpPr>
            <a:spLocks noChangeArrowheads="1"/>
          </p:cNvSpPr>
          <p:nvPr>
            <p:custDataLst>
              <p:tags r:id="rId19"/>
            </p:custDataLst>
          </p:nvPr>
        </p:nvSpPr>
        <p:spPr bwMode="auto">
          <a:xfrm>
            <a:off x="4627563" y="6284913"/>
            <a:ext cx="265112" cy="192087"/>
          </a:xfrm>
          <a:prstGeom prst="rect">
            <a:avLst/>
          </a:prstGeom>
          <a:solidFill>
            <a:srgbClr val="FFFF99"/>
          </a:solidFill>
          <a:ln w="0">
            <a:solidFill>
              <a:srgbClr val="808080"/>
            </a:solidFill>
            <a:miter lim="800000"/>
            <a:headEnd/>
            <a:tailEnd/>
          </a:ln>
        </p:spPr>
        <p:txBody>
          <a:bodyPr wrap="none" lIns="0" tIns="0" rIns="0" bIns="0" anchor="ctr"/>
          <a:lstStyle/>
          <a:p>
            <a:pPr algn="ctr" defTabSz="1019175" fontAlgn="auto">
              <a:spcBef>
                <a:spcPts val="0"/>
              </a:spcBef>
              <a:spcAft>
                <a:spcPts val="0"/>
              </a:spcAft>
              <a:defRPr/>
            </a:pPr>
            <a:endParaRPr lang="en-GB" sz="1200" b="1" kern="0" dirty="0">
              <a:solidFill>
                <a:srgbClr val="808080"/>
              </a:solidFill>
              <a:cs typeface="+mn-cs"/>
            </a:endParaRPr>
          </a:p>
        </p:txBody>
      </p:sp>
      <p:sp>
        <p:nvSpPr>
          <p:cNvPr id="11308" name="Rectangle 13"/>
          <p:cNvSpPr>
            <a:spLocks noChangeArrowheads="1"/>
          </p:cNvSpPr>
          <p:nvPr>
            <p:custDataLst>
              <p:tags r:id="rId20"/>
            </p:custDataLst>
          </p:nvPr>
        </p:nvSpPr>
        <p:spPr bwMode="auto">
          <a:xfrm>
            <a:off x="2036763" y="4178300"/>
            <a:ext cx="858837" cy="444500"/>
          </a:xfrm>
          <a:prstGeom prst="rect">
            <a:avLst/>
          </a:prstGeom>
          <a:solidFill>
            <a:srgbClr val="339966"/>
          </a:solidFill>
          <a:ln w="38100">
            <a:noFill/>
            <a:miter lim="800000"/>
            <a:headEnd/>
            <a:tailEnd/>
          </a:ln>
        </p:spPr>
        <p:txBody>
          <a:bodyPr wrap="none" lIns="0" tIns="0" rIns="0" bIns="0" anchor="ctr"/>
          <a:lstStyle/>
          <a:p>
            <a:pPr algn="ctr" defTabSz="1019175"/>
            <a:r>
              <a:rPr lang="en-US" sz="1200" b="1">
                <a:solidFill>
                  <a:schemeClr val="bg1"/>
                </a:solidFill>
              </a:rPr>
              <a:t>99% Daily</a:t>
            </a:r>
            <a:br>
              <a:rPr lang="en-US" sz="1200" b="1">
                <a:solidFill>
                  <a:schemeClr val="bg1"/>
                </a:solidFill>
              </a:rPr>
            </a:br>
            <a:r>
              <a:rPr lang="en-US" sz="1200" b="1">
                <a:solidFill>
                  <a:schemeClr val="bg1"/>
                </a:solidFill>
              </a:rPr>
              <a:t>VaR</a:t>
            </a:r>
            <a:endParaRPr lang="en-GB" sz="1200" b="1">
              <a:solidFill>
                <a:schemeClr val="bg1"/>
              </a:solidFill>
            </a:endParaRPr>
          </a:p>
        </p:txBody>
      </p:sp>
      <p:sp>
        <p:nvSpPr>
          <p:cNvPr id="11309" name="Rectangle 14"/>
          <p:cNvSpPr>
            <a:spLocks noChangeArrowheads="1"/>
          </p:cNvSpPr>
          <p:nvPr>
            <p:custDataLst>
              <p:tags r:id="rId21"/>
            </p:custDataLst>
          </p:nvPr>
        </p:nvSpPr>
        <p:spPr bwMode="auto">
          <a:xfrm>
            <a:off x="4184650" y="4156075"/>
            <a:ext cx="860425" cy="444500"/>
          </a:xfrm>
          <a:prstGeom prst="rect">
            <a:avLst/>
          </a:prstGeom>
          <a:solidFill>
            <a:srgbClr val="339966"/>
          </a:solidFill>
          <a:ln w="38100">
            <a:noFill/>
            <a:miter lim="800000"/>
            <a:headEnd/>
            <a:tailEnd/>
          </a:ln>
        </p:spPr>
        <p:txBody>
          <a:bodyPr wrap="none" lIns="0" tIns="0" rIns="0" bIns="0" anchor="ctr"/>
          <a:lstStyle/>
          <a:p>
            <a:pPr algn="ctr" defTabSz="1019175"/>
            <a:r>
              <a:rPr lang="en-US" sz="1200" b="1">
                <a:solidFill>
                  <a:schemeClr val="bg1"/>
                </a:solidFill>
              </a:rPr>
              <a:t>3</a:t>
            </a:r>
            <a:endParaRPr lang="en-GB" sz="1200" b="1">
              <a:solidFill>
                <a:schemeClr val="bg1"/>
              </a:solidFill>
            </a:endParaRPr>
          </a:p>
        </p:txBody>
      </p:sp>
      <p:sp>
        <p:nvSpPr>
          <p:cNvPr id="11310" name="Rectangle 15"/>
          <p:cNvSpPr>
            <a:spLocks noChangeArrowheads="1"/>
          </p:cNvSpPr>
          <p:nvPr>
            <p:custDataLst>
              <p:tags r:id="rId22"/>
            </p:custDataLst>
          </p:nvPr>
        </p:nvSpPr>
        <p:spPr bwMode="auto">
          <a:xfrm>
            <a:off x="3095625" y="4178300"/>
            <a:ext cx="858838" cy="444500"/>
          </a:xfrm>
          <a:prstGeom prst="rect">
            <a:avLst/>
          </a:prstGeom>
          <a:solidFill>
            <a:srgbClr val="339966"/>
          </a:solidFill>
          <a:ln w="38100">
            <a:noFill/>
            <a:miter lim="800000"/>
            <a:headEnd/>
            <a:tailEnd/>
          </a:ln>
        </p:spPr>
        <p:txBody>
          <a:bodyPr wrap="none" lIns="0" tIns="0" rIns="0" bIns="0" anchor="ctr"/>
          <a:lstStyle/>
          <a:p>
            <a:pPr algn="ctr" defTabSz="1019175"/>
            <a:r>
              <a:rPr lang="en-US" sz="1200" b="1">
                <a:solidFill>
                  <a:schemeClr val="bg1"/>
                </a:solidFill>
              </a:rPr>
              <a:t>SQRT(10)</a:t>
            </a:r>
            <a:endParaRPr lang="en-GB" sz="1200" b="1">
              <a:solidFill>
                <a:schemeClr val="bg1"/>
              </a:solidFill>
            </a:endParaRPr>
          </a:p>
        </p:txBody>
      </p:sp>
      <p:sp>
        <p:nvSpPr>
          <p:cNvPr id="11311" name="Text Box 23"/>
          <p:cNvSpPr txBox="1">
            <a:spLocks noChangeArrowheads="1"/>
          </p:cNvSpPr>
          <p:nvPr/>
        </p:nvSpPr>
        <p:spPr bwMode="auto">
          <a:xfrm>
            <a:off x="2959100" y="4289425"/>
            <a:ext cx="98425" cy="212725"/>
          </a:xfrm>
          <a:prstGeom prst="rect">
            <a:avLst/>
          </a:prstGeom>
          <a:noFill/>
          <a:ln w="12700">
            <a:noFill/>
            <a:miter lim="800000"/>
            <a:headEnd/>
            <a:tailEnd/>
          </a:ln>
        </p:spPr>
        <p:txBody>
          <a:bodyPr wrap="none" lIns="0" tIns="0" rIns="0" bIns="0">
            <a:spAutoFit/>
          </a:bodyPr>
          <a:lstStyle/>
          <a:p>
            <a:pPr algn="ctr" defTabSz="1019175"/>
            <a:r>
              <a:rPr lang="en-US" sz="1400" b="1">
                <a:solidFill>
                  <a:schemeClr val="bg2"/>
                </a:solidFill>
              </a:rPr>
              <a:t>x</a:t>
            </a:r>
            <a:endParaRPr lang="en-GB" sz="1400" b="1">
              <a:solidFill>
                <a:schemeClr val="bg2"/>
              </a:solidFill>
            </a:endParaRPr>
          </a:p>
        </p:txBody>
      </p:sp>
      <p:sp>
        <p:nvSpPr>
          <p:cNvPr id="11312" name="Text Box 24"/>
          <p:cNvSpPr txBox="1">
            <a:spLocks noChangeArrowheads="1"/>
          </p:cNvSpPr>
          <p:nvPr/>
        </p:nvSpPr>
        <p:spPr bwMode="auto">
          <a:xfrm>
            <a:off x="4002088" y="4289425"/>
            <a:ext cx="98425" cy="212725"/>
          </a:xfrm>
          <a:prstGeom prst="rect">
            <a:avLst/>
          </a:prstGeom>
          <a:noFill/>
          <a:ln w="12700">
            <a:noFill/>
            <a:miter lim="800000"/>
            <a:headEnd/>
            <a:tailEnd/>
          </a:ln>
        </p:spPr>
        <p:txBody>
          <a:bodyPr wrap="none" lIns="0" tIns="0" rIns="0" bIns="0">
            <a:spAutoFit/>
          </a:bodyPr>
          <a:lstStyle/>
          <a:p>
            <a:pPr algn="ctr" defTabSz="1019175"/>
            <a:r>
              <a:rPr lang="en-US" sz="1400" b="1">
                <a:solidFill>
                  <a:schemeClr val="bg2"/>
                </a:solidFill>
              </a:rPr>
              <a:t>x</a:t>
            </a:r>
            <a:endParaRPr lang="en-GB" sz="1400" b="1">
              <a:solidFill>
                <a:schemeClr val="bg2"/>
              </a:solidFill>
            </a:endParaRPr>
          </a:p>
        </p:txBody>
      </p:sp>
      <p:sp>
        <p:nvSpPr>
          <p:cNvPr id="59" name="Line 38"/>
          <p:cNvSpPr>
            <a:spLocks noChangeShapeType="1"/>
          </p:cNvSpPr>
          <p:nvPr/>
        </p:nvSpPr>
        <p:spPr bwMode="auto">
          <a:xfrm>
            <a:off x="2667000" y="4114800"/>
            <a:ext cx="1905000" cy="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61" name="Line 40"/>
          <p:cNvSpPr>
            <a:spLocks noChangeShapeType="1"/>
          </p:cNvSpPr>
          <p:nvPr/>
        </p:nvSpPr>
        <p:spPr bwMode="auto">
          <a:xfrm>
            <a:off x="4572000" y="4114800"/>
            <a:ext cx="0" cy="7620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62" name="Line 42"/>
          <p:cNvSpPr>
            <a:spLocks noChangeShapeType="1"/>
          </p:cNvSpPr>
          <p:nvPr/>
        </p:nvSpPr>
        <p:spPr bwMode="auto">
          <a:xfrm flipH="1" flipV="1">
            <a:off x="3505200" y="3962400"/>
            <a:ext cx="0" cy="152400"/>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63" name="Line 38"/>
          <p:cNvSpPr>
            <a:spLocks noChangeShapeType="1"/>
          </p:cNvSpPr>
          <p:nvPr/>
        </p:nvSpPr>
        <p:spPr bwMode="auto">
          <a:xfrm>
            <a:off x="4495800" y="4953000"/>
            <a:ext cx="1905000" cy="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66" name="Line 42"/>
          <p:cNvSpPr>
            <a:spLocks noChangeShapeType="1"/>
          </p:cNvSpPr>
          <p:nvPr/>
        </p:nvSpPr>
        <p:spPr bwMode="auto">
          <a:xfrm flipV="1">
            <a:off x="5334000" y="3962400"/>
            <a:ext cx="0" cy="990600"/>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7388" y="171450"/>
            <a:ext cx="7772400" cy="1143000"/>
          </a:xfrm>
        </p:spPr>
        <p:txBody>
          <a:bodyPr/>
          <a:lstStyle/>
          <a:p>
            <a:pPr eaLnBrk="1" hangingPunct="1"/>
            <a:r>
              <a:rPr lang="en-US" sz="3200" dirty="0" smtClean="0"/>
              <a:t>Counterparty Credit RWA</a:t>
            </a:r>
          </a:p>
        </p:txBody>
      </p:sp>
      <p:sp>
        <p:nvSpPr>
          <p:cNvPr id="44" name="Rectangle 9"/>
          <p:cNvSpPr>
            <a:spLocks noChangeArrowheads="1"/>
          </p:cNvSpPr>
          <p:nvPr>
            <p:custDataLst>
              <p:tags r:id="rId1"/>
            </p:custDataLst>
          </p:nvPr>
        </p:nvSpPr>
        <p:spPr bwMode="auto">
          <a:xfrm>
            <a:off x="3722688" y="1371600"/>
            <a:ext cx="1490662" cy="444500"/>
          </a:xfrm>
          <a:prstGeom prst="rect">
            <a:avLst/>
          </a:prstGeom>
          <a:solidFill>
            <a:srgbClr val="27915F"/>
          </a:solidFill>
          <a:ln w="19050">
            <a:noFill/>
            <a:miter lim="800000"/>
            <a:headEnd/>
            <a:tailEnd/>
          </a:ln>
        </p:spPr>
        <p:txBody>
          <a:bodyPr wrap="none" lIns="0" tIns="0" rIns="0" bIns="0" anchor="ctr"/>
          <a:lstStyle/>
          <a:p>
            <a:pPr algn="ctr" defTabSz="1019175" fontAlgn="auto">
              <a:spcBef>
                <a:spcPts val="0"/>
              </a:spcBef>
              <a:spcAft>
                <a:spcPts val="0"/>
              </a:spcAft>
              <a:defRPr/>
            </a:pPr>
            <a:r>
              <a:rPr lang="en-US" sz="1000" b="1" kern="0">
                <a:solidFill>
                  <a:srgbClr val="FFFFFF"/>
                </a:solidFill>
                <a:cs typeface="+mn-cs"/>
              </a:rPr>
              <a:t>Credit RWA</a:t>
            </a:r>
            <a:endParaRPr lang="en-GB" sz="1000" b="1" kern="0">
              <a:solidFill>
                <a:srgbClr val="FFFFFF"/>
              </a:solidFill>
              <a:cs typeface="+mn-cs"/>
            </a:endParaRPr>
          </a:p>
        </p:txBody>
      </p:sp>
      <p:sp>
        <p:nvSpPr>
          <p:cNvPr id="45" name="Rectangle 10"/>
          <p:cNvSpPr>
            <a:spLocks noChangeArrowheads="1"/>
          </p:cNvSpPr>
          <p:nvPr>
            <p:custDataLst>
              <p:tags r:id="rId2"/>
            </p:custDataLst>
          </p:nvPr>
        </p:nvSpPr>
        <p:spPr bwMode="auto">
          <a:xfrm>
            <a:off x="2209800" y="3689350"/>
            <a:ext cx="1401763" cy="442913"/>
          </a:xfrm>
          <a:prstGeom prst="rect">
            <a:avLst/>
          </a:prstGeom>
          <a:solidFill>
            <a:srgbClr val="27915F"/>
          </a:solidFill>
          <a:ln w="19050">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Exposure at Default (EAD)</a:t>
            </a:r>
            <a:endParaRPr lang="en-GB" sz="1000" b="1" kern="0">
              <a:solidFill>
                <a:srgbClr val="FFFFFF"/>
              </a:solidFill>
              <a:cs typeface="+mn-cs"/>
            </a:endParaRPr>
          </a:p>
        </p:txBody>
      </p:sp>
      <p:sp>
        <p:nvSpPr>
          <p:cNvPr id="46" name="Rectangle 11"/>
          <p:cNvSpPr>
            <a:spLocks noChangeArrowheads="1"/>
          </p:cNvSpPr>
          <p:nvPr>
            <p:custDataLst>
              <p:tags r:id="rId3"/>
            </p:custDataLst>
          </p:nvPr>
        </p:nvSpPr>
        <p:spPr bwMode="auto">
          <a:xfrm>
            <a:off x="5522913" y="3671888"/>
            <a:ext cx="1401762" cy="442912"/>
          </a:xfrm>
          <a:prstGeom prst="rect">
            <a:avLst/>
          </a:prstGeom>
          <a:solidFill>
            <a:srgbClr val="27915F"/>
          </a:solidFill>
          <a:ln w="19050">
            <a:noFill/>
            <a:miter lim="800000"/>
            <a:headEnd/>
            <a:tailEnd/>
          </a:ln>
        </p:spPr>
        <p:txBody>
          <a:bodyPr wrap="none" lIns="0" tIns="0" rIns="0" bIns="0" anchor="ctr"/>
          <a:lstStyle/>
          <a:p>
            <a:pPr algn="ctr" defTabSz="1019175" fontAlgn="auto">
              <a:spcBef>
                <a:spcPts val="0"/>
              </a:spcBef>
              <a:spcAft>
                <a:spcPts val="0"/>
              </a:spcAft>
              <a:defRPr/>
            </a:pPr>
            <a:r>
              <a:rPr lang="en-US" sz="1000" b="1" kern="0">
                <a:solidFill>
                  <a:srgbClr val="FFFFFF"/>
                </a:solidFill>
                <a:cs typeface="+mn-cs"/>
              </a:rPr>
              <a:t>Credit Risk Weight</a:t>
            </a:r>
          </a:p>
          <a:p>
            <a:pPr algn="ctr" defTabSz="1019175" fontAlgn="auto">
              <a:spcBef>
                <a:spcPts val="0"/>
              </a:spcBef>
              <a:spcAft>
                <a:spcPts val="0"/>
              </a:spcAft>
              <a:defRPr/>
            </a:pPr>
            <a:r>
              <a:rPr lang="en-US" sz="1000" b="1" kern="0">
                <a:solidFill>
                  <a:srgbClr val="FFFFFF"/>
                </a:solidFill>
                <a:cs typeface="+mn-cs"/>
              </a:rPr>
              <a:t>(CRW)</a:t>
            </a:r>
            <a:endParaRPr lang="en-GB" sz="1000" b="1" kern="0">
              <a:solidFill>
                <a:srgbClr val="FFFFFF"/>
              </a:solidFill>
              <a:cs typeface="+mn-cs"/>
            </a:endParaRPr>
          </a:p>
        </p:txBody>
      </p:sp>
      <p:cxnSp>
        <p:nvCxnSpPr>
          <p:cNvPr id="12294" name="AutoShape 12"/>
          <p:cNvCxnSpPr>
            <a:cxnSpLocks noChangeShapeType="1"/>
            <a:stCxn id="45" idx="0"/>
            <a:endCxn id="57" idx="2"/>
          </p:cNvCxnSpPr>
          <p:nvPr/>
        </p:nvCxnSpPr>
        <p:spPr bwMode="auto">
          <a:xfrm rot="-5400000">
            <a:off x="3293269" y="2513806"/>
            <a:ext cx="793750" cy="1557338"/>
          </a:xfrm>
          <a:prstGeom prst="bentConnector3">
            <a:avLst>
              <a:gd name="adj1" fmla="val 50000"/>
            </a:avLst>
          </a:prstGeom>
          <a:noFill/>
          <a:ln w="12700">
            <a:solidFill>
              <a:srgbClr val="808080"/>
            </a:solidFill>
            <a:miter lim="800000"/>
            <a:headEnd/>
            <a:tailEnd/>
          </a:ln>
        </p:spPr>
      </p:cxnSp>
      <p:cxnSp>
        <p:nvCxnSpPr>
          <p:cNvPr id="12295" name="AutoShape 13"/>
          <p:cNvCxnSpPr>
            <a:cxnSpLocks noChangeShapeType="1"/>
            <a:stCxn id="46" idx="0"/>
            <a:endCxn id="57" idx="2"/>
          </p:cNvCxnSpPr>
          <p:nvPr/>
        </p:nvCxnSpPr>
        <p:spPr bwMode="auto">
          <a:xfrm rot="5400000" flipH="1">
            <a:off x="4958557" y="2405856"/>
            <a:ext cx="776288" cy="1755775"/>
          </a:xfrm>
          <a:prstGeom prst="bentConnector3">
            <a:avLst>
              <a:gd name="adj1" fmla="val 50102"/>
            </a:avLst>
          </a:prstGeom>
          <a:noFill/>
          <a:ln w="12700">
            <a:solidFill>
              <a:srgbClr val="808080"/>
            </a:solidFill>
            <a:miter lim="800000"/>
            <a:headEnd/>
            <a:tailEnd type="triangle" w="med" len="med"/>
          </a:ln>
        </p:spPr>
      </p:cxnSp>
      <p:sp>
        <p:nvSpPr>
          <p:cNvPr id="49" name="Text Box 14"/>
          <p:cNvSpPr txBox="1">
            <a:spLocks noChangeArrowheads="1"/>
          </p:cNvSpPr>
          <p:nvPr/>
        </p:nvSpPr>
        <p:spPr bwMode="auto">
          <a:xfrm>
            <a:off x="4343400" y="3779838"/>
            <a:ext cx="119063" cy="212725"/>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X</a:t>
            </a:r>
            <a:endParaRPr lang="en-GB" sz="1400" b="1" kern="0">
              <a:solidFill>
                <a:srgbClr val="808080"/>
              </a:solidFill>
              <a:cs typeface="+mn-cs"/>
            </a:endParaRPr>
          </a:p>
        </p:txBody>
      </p:sp>
      <p:sp>
        <p:nvSpPr>
          <p:cNvPr id="50" name="Rectangle 15"/>
          <p:cNvSpPr>
            <a:spLocks noChangeArrowheads="1"/>
          </p:cNvSpPr>
          <p:nvPr>
            <p:custDataLst>
              <p:tags r:id="rId4"/>
            </p:custDataLst>
          </p:nvPr>
        </p:nvSpPr>
        <p:spPr bwMode="auto">
          <a:xfrm>
            <a:off x="3914775" y="5276850"/>
            <a:ext cx="1085850" cy="469900"/>
          </a:xfrm>
          <a:prstGeom prst="rect">
            <a:avLst/>
          </a:prstGeom>
          <a:solidFill>
            <a:srgbClr val="27915F"/>
          </a:solidFill>
          <a:ln w="19050" algn="ctr">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Probability of Default (PD)</a:t>
            </a:r>
            <a:endParaRPr lang="en-GB" sz="1000" b="1" kern="0">
              <a:solidFill>
                <a:srgbClr val="FFFFFF"/>
              </a:solidFill>
              <a:cs typeface="+mn-cs"/>
            </a:endParaRPr>
          </a:p>
        </p:txBody>
      </p:sp>
      <p:sp>
        <p:nvSpPr>
          <p:cNvPr id="51" name="Rectangle 16"/>
          <p:cNvSpPr>
            <a:spLocks noChangeArrowheads="1"/>
          </p:cNvSpPr>
          <p:nvPr>
            <p:custDataLst>
              <p:tags r:id="rId5"/>
            </p:custDataLst>
          </p:nvPr>
        </p:nvSpPr>
        <p:spPr bwMode="auto">
          <a:xfrm>
            <a:off x="5075238" y="5276850"/>
            <a:ext cx="1089025" cy="469900"/>
          </a:xfrm>
          <a:prstGeom prst="rect">
            <a:avLst/>
          </a:prstGeom>
          <a:solidFill>
            <a:srgbClr val="27915F"/>
          </a:solidFill>
          <a:ln w="19050" algn="ctr">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Loss Given Default (LGD)</a:t>
            </a:r>
            <a:endParaRPr lang="en-GB" sz="1000" b="1" kern="0">
              <a:solidFill>
                <a:srgbClr val="FFFFFF"/>
              </a:solidFill>
              <a:cs typeface="+mn-cs"/>
            </a:endParaRPr>
          </a:p>
        </p:txBody>
      </p:sp>
      <p:sp>
        <p:nvSpPr>
          <p:cNvPr id="52" name="Rectangle 17"/>
          <p:cNvSpPr>
            <a:spLocks noChangeArrowheads="1"/>
          </p:cNvSpPr>
          <p:nvPr>
            <p:custDataLst>
              <p:tags r:id="rId6"/>
            </p:custDataLst>
          </p:nvPr>
        </p:nvSpPr>
        <p:spPr bwMode="auto">
          <a:xfrm>
            <a:off x="6238875" y="5276850"/>
            <a:ext cx="1085850" cy="469900"/>
          </a:xfrm>
          <a:prstGeom prst="rect">
            <a:avLst/>
          </a:prstGeom>
          <a:solidFill>
            <a:srgbClr val="27915F"/>
          </a:solidFill>
          <a:ln w="19050" algn="ctr">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Maturity (M)</a:t>
            </a:r>
            <a:endParaRPr lang="en-GB" sz="1000" b="1" kern="0">
              <a:solidFill>
                <a:srgbClr val="FFFFFF"/>
              </a:solidFill>
              <a:cs typeface="+mn-cs"/>
            </a:endParaRPr>
          </a:p>
        </p:txBody>
      </p:sp>
      <p:cxnSp>
        <p:nvCxnSpPr>
          <p:cNvPr id="12300" name="AutoShape 18"/>
          <p:cNvCxnSpPr>
            <a:cxnSpLocks noChangeShapeType="1"/>
            <a:stCxn id="50" idx="0"/>
            <a:endCxn id="46" idx="2"/>
          </p:cNvCxnSpPr>
          <p:nvPr/>
        </p:nvCxnSpPr>
        <p:spPr bwMode="auto">
          <a:xfrm rot="-5400000">
            <a:off x="4760119" y="3812381"/>
            <a:ext cx="1162050" cy="1766888"/>
          </a:xfrm>
          <a:prstGeom prst="bentConnector3">
            <a:avLst>
              <a:gd name="adj1" fmla="val 50000"/>
            </a:avLst>
          </a:prstGeom>
          <a:noFill/>
          <a:ln w="12700">
            <a:solidFill>
              <a:srgbClr val="808080"/>
            </a:solidFill>
            <a:miter lim="800000"/>
            <a:headEnd/>
            <a:tailEnd type="triangle" w="med" len="med"/>
          </a:ln>
        </p:spPr>
      </p:cxnSp>
      <p:cxnSp>
        <p:nvCxnSpPr>
          <p:cNvPr id="12301" name="AutoShape 19"/>
          <p:cNvCxnSpPr>
            <a:cxnSpLocks noChangeShapeType="1"/>
            <a:stCxn id="51" idx="0"/>
            <a:endCxn id="46" idx="2"/>
          </p:cNvCxnSpPr>
          <p:nvPr/>
        </p:nvCxnSpPr>
        <p:spPr bwMode="auto">
          <a:xfrm rot="-5400000">
            <a:off x="5341144" y="4393406"/>
            <a:ext cx="1162050" cy="604838"/>
          </a:xfrm>
          <a:prstGeom prst="bentConnector3">
            <a:avLst>
              <a:gd name="adj1" fmla="val 50000"/>
            </a:avLst>
          </a:prstGeom>
          <a:noFill/>
          <a:ln w="12700">
            <a:solidFill>
              <a:srgbClr val="808080"/>
            </a:solidFill>
            <a:miter lim="800000"/>
            <a:headEnd/>
            <a:tailEnd type="triangle" w="med" len="med"/>
          </a:ln>
        </p:spPr>
      </p:cxnSp>
      <p:cxnSp>
        <p:nvCxnSpPr>
          <p:cNvPr id="12302" name="AutoShape 20"/>
          <p:cNvCxnSpPr>
            <a:cxnSpLocks noChangeShapeType="1"/>
            <a:stCxn id="52" idx="0"/>
            <a:endCxn id="46" idx="2"/>
          </p:cNvCxnSpPr>
          <p:nvPr/>
        </p:nvCxnSpPr>
        <p:spPr bwMode="auto">
          <a:xfrm rot="5400000" flipH="1">
            <a:off x="5922169" y="4417219"/>
            <a:ext cx="1162050" cy="557212"/>
          </a:xfrm>
          <a:prstGeom prst="bentConnector3">
            <a:avLst>
              <a:gd name="adj1" fmla="val 50000"/>
            </a:avLst>
          </a:prstGeom>
          <a:noFill/>
          <a:ln w="12700">
            <a:solidFill>
              <a:srgbClr val="808080"/>
            </a:solidFill>
            <a:miter lim="800000"/>
            <a:headEnd/>
            <a:tailEnd type="triangle" w="med" len="med"/>
          </a:ln>
        </p:spPr>
      </p:cxnSp>
      <p:sp>
        <p:nvSpPr>
          <p:cNvPr id="56" name="Text Box 21"/>
          <p:cNvSpPr txBox="1">
            <a:spLocks noChangeArrowheads="1"/>
          </p:cNvSpPr>
          <p:nvPr/>
        </p:nvSpPr>
        <p:spPr bwMode="auto">
          <a:xfrm>
            <a:off x="5391150" y="2497138"/>
            <a:ext cx="628650" cy="336550"/>
          </a:xfrm>
          <a:prstGeom prst="rect">
            <a:avLst/>
          </a:prstGeom>
          <a:noFill/>
          <a:ln w="9525">
            <a:noFill/>
            <a:miter lim="800000"/>
            <a:headEnd/>
            <a:tailEnd/>
          </a:ln>
        </p:spPr>
        <p:txBody>
          <a:bodyPr>
            <a:spAutoFit/>
          </a:bodyPr>
          <a:lstStyle/>
          <a:p>
            <a:pPr fontAlgn="auto">
              <a:spcBef>
                <a:spcPct val="50000"/>
              </a:spcBef>
              <a:spcAft>
                <a:spcPts val="0"/>
              </a:spcAft>
              <a:defRPr/>
            </a:pPr>
            <a:r>
              <a:rPr lang="en-US" sz="1600" kern="0">
                <a:solidFill>
                  <a:srgbClr val="808080"/>
                </a:solidFill>
                <a:cs typeface="+mn-cs"/>
              </a:rPr>
              <a:t>/ 8%</a:t>
            </a:r>
          </a:p>
        </p:txBody>
      </p:sp>
      <p:sp>
        <p:nvSpPr>
          <p:cNvPr id="57" name="Rectangle 22"/>
          <p:cNvSpPr>
            <a:spLocks noChangeArrowheads="1"/>
          </p:cNvSpPr>
          <p:nvPr>
            <p:custDataLst>
              <p:tags r:id="rId7"/>
            </p:custDataLst>
          </p:nvPr>
        </p:nvSpPr>
        <p:spPr bwMode="auto">
          <a:xfrm>
            <a:off x="3722688" y="2452688"/>
            <a:ext cx="1490662" cy="442912"/>
          </a:xfrm>
          <a:prstGeom prst="rect">
            <a:avLst/>
          </a:prstGeom>
          <a:solidFill>
            <a:srgbClr val="27915F"/>
          </a:solidFill>
          <a:ln w="19050">
            <a:noFill/>
            <a:miter lim="800000"/>
            <a:headEnd/>
            <a:tailEnd/>
          </a:ln>
        </p:spPr>
        <p:txBody>
          <a:bodyPr wrap="none" lIns="0" tIns="0" rIns="0" bIns="0" anchor="ctr"/>
          <a:lstStyle/>
          <a:p>
            <a:pPr algn="ctr" defTabSz="1019175" fontAlgn="auto">
              <a:spcBef>
                <a:spcPts val="0"/>
              </a:spcBef>
              <a:spcAft>
                <a:spcPts val="0"/>
              </a:spcAft>
              <a:defRPr/>
            </a:pPr>
            <a:r>
              <a:rPr lang="en-US" sz="1000" b="1" kern="0">
                <a:solidFill>
                  <a:srgbClr val="FFFFFF"/>
                </a:solidFill>
                <a:cs typeface="+mn-cs"/>
              </a:rPr>
              <a:t>Credit Risk </a:t>
            </a:r>
          </a:p>
          <a:p>
            <a:pPr algn="ctr" defTabSz="1019175" fontAlgn="auto">
              <a:spcBef>
                <a:spcPts val="0"/>
              </a:spcBef>
              <a:spcAft>
                <a:spcPts val="0"/>
              </a:spcAft>
              <a:defRPr/>
            </a:pPr>
            <a:r>
              <a:rPr lang="en-US" sz="1000" b="1" kern="0">
                <a:solidFill>
                  <a:srgbClr val="FFFFFF"/>
                </a:solidFill>
                <a:cs typeface="+mn-cs"/>
              </a:rPr>
              <a:t>Regulatory Capital</a:t>
            </a:r>
            <a:endParaRPr lang="en-GB" sz="1000" b="1" kern="0">
              <a:solidFill>
                <a:srgbClr val="FFFFFF"/>
              </a:solidFill>
              <a:cs typeface="+mn-cs"/>
            </a:endParaRPr>
          </a:p>
        </p:txBody>
      </p:sp>
      <p:cxnSp>
        <p:nvCxnSpPr>
          <p:cNvPr id="12305" name="AutoShape 23"/>
          <p:cNvCxnSpPr>
            <a:cxnSpLocks noChangeShapeType="1"/>
            <a:stCxn id="57" idx="0"/>
            <a:endCxn id="44" idx="2"/>
          </p:cNvCxnSpPr>
          <p:nvPr/>
        </p:nvCxnSpPr>
        <p:spPr bwMode="auto">
          <a:xfrm flipV="1">
            <a:off x="4468813" y="1816100"/>
            <a:ext cx="0" cy="636588"/>
          </a:xfrm>
          <a:prstGeom prst="straightConnector1">
            <a:avLst/>
          </a:prstGeom>
          <a:noFill/>
          <a:ln w="9525">
            <a:solidFill>
              <a:srgbClr val="808080"/>
            </a:solidFill>
            <a:round/>
            <a:headEnd/>
            <a:tailEnd type="triangle" w="med" len="med"/>
          </a:ln>
        </p:spPr>
      </p:cxnSp>
      <p:cxnSp>
        <p:nvCxnSpPr>
          <p:cNvPr id="12306" name="AutoShape 24"/>
          <p:cNvCxnSpPr>
            <a:cxnSpLocks noChangeShapeType="1"/>
            <a:stCxn id="69" idx="0"/>
            <a:endCxn id="46" idx="2"/>
          </p:cNvCxnSpPr>
          <p:nvPr/>
        </p:nvCxnSpPr>
        <p:spPr bwMode="auto">
          <a:xfrm rot="5400000" flipH="1">
            <a:off x="6503194" y="3836194"/>
            <a:ext cx="1162050" cy="1719262"/>
          </a:xfrm>
          <a:prstGeom prst="bentConnector3">
            <a:avLst>
              <a:gd name="adj1" fmla="val 50000"/>
            </a:avLst>
          </a:prstGeom>
          <a:noFill/>
          <a:ln w="12700">
            <a:solidFill>
              <a:srgbClr val="808080"/>
            </a:solidFill>
            <a:miter lim="800000"/>
            <a:headEnd/>
            <a:tailEnd type="triangle" w="med" len="med"/>
          </a:ln>
        </p:spPr>
      </p:cxnSp>
      <p:sp>
        <p:nvSpPr>
          <p:cNvPr id="60" name="Rectangle 25"/>
          <p:cNvSpPr>
            <a:spLocks noChangeArrowheads="1"/>
          </p:cNvSpPr>
          <p:nvPr>
            <p:custDataLst>
              <p:tags r:id="rId8"/>
            </p:custDataLst>
          </p:nvPr>
        </p:nvSpPr>
        <p:spPr bwMode="auto">
          <a:xfrm>
            <a:off x="1920875" y="2452688"/>
            <a:ext cx="1398588" cy="442912"/>
          </a:xfrm>
          <a:prstGeom prst="rect">
            <a:avLst/>
          </a:prstGeom>
          <a:solidFill>
            <a:srgbClr val="F2673C"/>
          </a:solidFill>
          <a:ln w="19050">
            <a:solidFill>
              <a:srgbClr val="808080"/>
            </a:solidFill>
            <a:miter lim="800000"/>
            <a:headEnd/>
            <a:tailEnd/>
          </a:ln>
        </p:spPr>
        <p:txBody>
          <a:bodyPr lIns="0" tIns="0" rIns="0" bIns="0" anchor="ctr"/>
          <a:lstStyle/>
          <a:p>
            <a:pPr algn="ctr" defTabSz="1019175" fontAlgn="auto">
              <a:spcBef>
                <a:spcPts val="0"/>
              </a:spcBef>
              <a:spcAft>
                <a:spcPts val="0"/>
              </a:spcAft>
              <a:defRPr/>
            </a:pPr>
            <a:r>
              <a:rPr lang="en-US" sz="1000" b="1" kern="0" dirty="0">
                <a:solidFill>
                  <a:sysClr val="windowText" lastClr="000000"/>
                </a:solidFill>
                <a:cs typeface="+mn-cs"/>
              </a:rPr>
              <a:t>Credit Valuation Adjustment (CVA) Add-On</a:t>
            </a:r>
            <a:endParaRPr lang="en-GB" sz="1000" b="1" kern="0" dirty="0">
              <a:solidFill>
                <a:sysClr val="windowText" lastClr="000000"/>
              </a:solidFill>
              <a:cs typeface="+mn-cs"/>
            </a:endParaRPr>
          </a:p>
        </p:txBody>
      </p:sp>
      <p:sp>
        <p:nvSpPr>
          <p:cNvPr id="62" name="Text Box 27"/>
          <p:cNvSpPr txBox="1">
            <a:spLocks noChangeArrowheads="1"/>
          </p:cNvSpPr>
          <p:nvPr/>
        </p:nvSpPr>
        <p:spPr bwMode="auto">
          <a:xfrm>
            <a:off x="3473450" y="2573338"/>
            <a:ext cx="103188" cy="212725"/>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GB" sz="1400" b="1" kern="0">
                <a:solidFill>
                  <a:srgbClr val="808080"/>
                </a:solidFill>
                <a:cs typeface="+mn-cs"/>
              </a:rPr>
              <a:t>+</a:t>
            </a:r>
          </a:p>
        </p:txBody>
      </p:sp>
      <p:sp>
        <p:nvSpPr>
          <p:cNvPr id="65" name="Text Box 30"/>
          <p:cNvSpPr txBox="1">
            <a:spLocks noChangeArrowheads="1"/>
          </p:cNvSpPr>
          <p:nvPr/>
        </p:nvSpPr>
        <p:spPr bwMode="auto">
          <a:xfrm>
            <a:off x="5162550" y="2497138"/>
            <a:ext cx="628650" cy="336550"/>
          </a:xfrm>
          <a:prstGeom prst="rect">
            <a:avLst/>
          </a:prstGeom>
          <a:noFill/>
          <a:ln w="9525">
            <a:noFill/>
            <a:miter lim="800000"/>
            <a:headEnd/>
            <a:tailEnd/>
          </a:ln>
        </p:spPr>
        <p:txBody>
          <a:bodyPr>
            <a:spAutoFit/>
          </a:bodyPr>
          <a:lstStyle/>
          <a:p>
            <a:pPr fontAlgn="auto">
              <a:spcBef>
                <a:spcPct val="50000"/>
              </a:spcBef>
              <a:spcAft>
                <a:spcPts val="0"/>
              </a:spcAft>
              <a:defRPr/>
            </a:pPr>
            <a:r>
              <a:rPr lang="en-US" sz="1600" kern="0">
                <a:solidFill>
                  <a:srgbClr val="808080"/>
                </a:solidFill>
                <a:cs typeface="+mn-cs"/>
              </a:rPr>
              <a:t>)</a:t>
            </a:r>
          </a:p>
        </p:txBody>
      </p:sp>
      <p:sp>
        <p:nvSpPr>
          <p:cNvPr id="66" name="Text Box 31"/>
          <p:cNvSpPr txBox="1">
            <a:spLocks noChangeArrowheads="1"/>
          </p:cNvSpPr>
          <p:nvPr/>
        </p:nvSpPr>
        <p:spPr bwMode="auto">
          <a:xfrm>
            <a:off x="1712913" y="2474913"/>
            <a:ext cx="628650" cy="336550"/>
          </a:xfrm>
          <a:prstGeom prst="rect">
            <a:avLst/>
          </a:prstGeom>
          <a:noFill/>
          <a:ln w="9525">
            <a:noFill/>
            <a:miter lim="800000"/>
            <a:headEnd/>
            <a:tailEnd/>
          </a:ln>
        </p:spPr>
        <p:txBody>
          <a:bodyPr>
            <a:spAutoFit/>
          </a:bodyPr>
          <a:lstStyle/>
          <a:p>
            <a:pPr fontAlgn="auto">
              <a:spcBef>
                <a:spcPct val="50000"/>
              </a:spcBef>
              <a:spcAft>
                <a:spcPts val="0"/>
              </a:spcAft>
              <a:defRPr/>
            </a:pPr>
            <a:r>
              <a:rPr lang="en-US" sz="1600" kern="0">
                <a:solidFill>
                  <a:srgbClr val="808080"/>
                </a:solidFill>
                <a:cs typeface="+mn-cs"/>
              </a:rPr>
              <a:t>(</a:t>
            </a:r>
          </a:p>
        </p:txBody>
      </p:sp>
      <p:sp>
        <p:nvSpPr>
          <p:cNvPr id="67" name="Rectangle 37"/>
          <p:cNvSpPr>
            <a:spLocks noChangeArrowheads="1"/>
          </p:cNvSpPr>
          <p:nvPr>
            <p:custDataLst>
              <p:tags r:id="rId9"/>
            </p:custDataLst>
          </p:nvPr>
        </p:nvSpPr>
        <p:spPr bwMode="auto">
          <a:xfrm>
            <a:off x="1524000" y="4451350"/>
            <a:ext cx="1501775" cy="469900"/>
          </a:xfrm>
          <a:prstGeom prst="rect">
            <a:avLst/>
          </a:prstGeom>
          <a:solidFill>
            <a:srgbClr val="27915F"/>
          </a:solidFill>
          <a:ln w="19050" algn="ctr">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Effective Expected Positive Exposure (EEPE)</a:t>
            </a:r>
            <a:endParaRPr lang="en-GB" sz="1000" b="1" kern="0">
              <a:solidFill>
                <a:srgbClr val="FFFFFF"/>
              </a:solidFill>
              <a:cs typeface="+mn-cs"/>
            </a:endParaRPr>
          </a:p>
        </p:txBody>
      </p:sp>
      <p:sp>
        <p:nvSpPr>
          <p:cNvPr id="68" name="Line 38"/>
          <p:cNvSpPr>
            <a:spLocks noChangeShapeType="1"/>
          </p:cNvSpPr>
          <p:nvPr/>
        </p:nvSpPr>
        <p:spPr bwMode="auto">
          <a:xfrm flipV="1">
            <a:off x="1628775" y="4572000"/>
            <a:ext cx="0" cy="304800"/>
          </a:xfrm>
          <a:prstGeom prst="line">
            <a:avLst/>
          </a:prstGeom>
          <a:noFill/>
          <a:ln w="63500">
            <a:solidFill>
              <a:srgbClr val="FF6600"/>
            </a:solidFill>
            <a:round/>
            <a:headEnd/>
            <a:tailEnd type="triangle" w="med" len="med"/>
          </a:ln>
        </p:spPr>
        <p:txBody>
          <a:bodyPr lIns="81199" tIns="40596" rIns="81199" bIns="40596"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69" name="Rectangle 39"/>
          <p:cNvSpPr>
            <a:spLocks noChangeArrowheads="1"/>
          </p:cNvSpPr>
          <p:nvPr>
            <p:custDataLst>
              <p:tags r:id="rId10"/>
            </p:custDataLst>
          </p:nvPr>
        </p:nvSpPr>
        <p:spPr bwMode="auto">
          <a:xfrm>
            <a:off x="7400925" y="5276850"/>
            <a:ext cx="1085850" cy="469900"/>
          </a:xfrm>
          <a:prstGeom prst="rect">
            <a:avLst/>
          </a:prstGeom>
          <a:solidFill>
            <a:srgbClr val="27915F"/>
          </a:solidFill>
          <a:ln w="19050" algn="ctr">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Correlation</a:t>
            </a:r>
            <a:endParaRPr lang="en-GB" sz="1000" b="1" kern="0">
              <a:solidFill>
                <a:srgbClr val="FFFFFF"/>
              </a:solidFill>
              <a:cs typeface="+mn-cs"/>
            </a:endParaRPr>
          </a:p>
        </p:txBody>
      </p:sp>
      <p:sp>
        <p:nvSpPr>
          <p:cNvPr id="70" name="Line 40"/>
          <p:cNvSpPr>
            <a:spLocks noChangeShapeType="1"/>
          </p:cNvSpPr>
          <p:nvPr/>
        </p:nvSpPr>
        <p:spPr bwMode="auto">
          <a:xfrm flipV="1">
            <a:off x="7496175" y="5384800"/>
            <a:ext cx="0" cy="304800"/>
          </a:xfrm>
          <a:prstGeom prst="line">
            <a:avLst/>
          </a:prstGeom>
          <a:noFill/>
          <a:ln w="63500">
            <a:solidFill>
              <a:srgbClr val="FF6600"/>
            </a:solidFill>
            <a:round/>
            <a:headEnd/>
            <a:tailEnd type="triangle" w="med" len="med"/>
          </a:ln>
        </p:spPr>
        <p:txBody>
          <a:bodyPr lIns="81199" tIns="40596" rIns="81199" bIns="40596"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73" name="BBLegendKey3"/>
          <p:cNvSpPr>
            <a:spLocks noChangeArrowheads="1"/>
          </p:cNvSpPr>
          <p:nvPr>
            <p:custDataLst>
              <p:tags r:id="rId11"/>
            </p:custDataLst>
          </p:nvPr>
        </p:nvSpPr>
        <p:spPr bwMode="auto">
          <a:xfrm>
            <a:off x="4622800" y="6051550"/>
            <a:ext cx="268288" cy="188913"/>
          </a:xfrm>
          <a:prstGeom prst="rect">
            <a:avLst/>
          </a:prstGeom>
          <a:solidFill>
            <a:srgbClr val="F2673C"/>
          </a:solidFill>
          <a:ln w="0">
            <a:solidFill>
              <a:srgbClr val="808080"/>
            </a:solidFill>
            <a:miter lim="800000"/>
            <a:headEnd/>
            <a:tailEnd/>
          </a:ln>
        </p:spPr>
        <p:txBody>
          <a:bodyPr/>
          <a:lstStyle/>
          <a:p>
            <a:pPr fontAlgn="auto">
              <a:spcBef>
                <a:spcPts val="0"/>
              </a:spcBef>
              <a:spcAft>
                <a:spcPts val="0"/>
              </a:spcAft>
              <a:defRPr/>
            </a:pPr>
            <a:endParaRPr lang="en-US" sz="1100" kern="0">
              <a:solidFill>
                <a:sysClr val="windowText" lastClr="000000"/>
              </a:solidFill>
              <a:cs typeface="+mn-cs"/>
            </a:endParaRPr>
          </a:p>
        </p:txBody>
      </p:sp>
      <p:sp>
        <p:nvSpPr>
          <p:cNvPr id="12316" name="23122298.125322.59.62529.517"/>
          <p:cNvSpPr txBox="1">
            <a:spLocks noChangeArrowheads="1"/>
          </p:cNvSpPr>
          <p:nvPr>
            <p:custDataLst>
              <p:tags r:id="rId12"/>
            </p:custDataLst>
          </p:nvPr>
        </p:nvSpPr>
        <p:spPr bwMode="auto">
          <a:xfrm>
            <a:off x="4929188" y="6067425"/>
            <a:ext cx="1069975" cy="168275"/>
          </a:xfrm>
          <a:prstGeom prst="rect">
            <a:avLst/>
          </a:prstGeom>
          <a:noFill/>
          <a:ln w="9525">
            <a:noFill/>
            <a:miter lim="800000"/>
            <a:headEnd/>
            <a:tailEnd/>
          </a:ln>
        </p:spPr>
        <p:txBody>
          <a:bodyPr wrap="none" lIns="0" tIns="0" rIns="0" bIns="0">
            <a:spAutoFit/>
          </a:bodyPr>
          <a:lstStyle/>
          <a:p>
            <a:r>
              <a:rPr lang="en-US" sz="1100">
                <a:solidFill>
                  <a:srgbClr val="000000"/>
                </a:solidFill>
              </a:rPr>
              <a:t>Basel III changes</a:t>
            </a:r>
          </a:p>
        </p:txBody>
      </p:sp>
      <p:sp>
        <p:nvSpPr>
          <p:cNvPr id="79" name="Rectangle 51"/>
          <p:cNvSpPr>
            <a:spLocks noChangeArrowheads="1"/>
          </p:cNvSpPr>
          <p:nvPr>
            <p:custDataLst>
              <p:tags r:id="rId13"/>
            </p:custDataLst>
          </p:nvPr>
        </p:nvSpPr>
        <p:spPr bwMode="auto">
          <a:xfrm>
            <a:off x="3200400" y="4451350"/>
            <a:ext cx="762000" cy="469900"/>
          </a:xfrm>
          <a:prstGeom prst="rect">
            <a:avLst/>
          </a:prstGeom>
          <a:solidFill>
            <a:srgbClr val="27915F"/>
          </a:solidFill>
          <a:ln w="19050" algn="ctr">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Alpha</a:t>
            </a:r>
            <a:endParaRPr lang="en-GB" sz="1000" b="1" kern="0">
              <a:solidFill>
                <a:srgbClr val="FFFFFF"/>
              </a:solidFill>
              <a:cs typeface="+mn-cs"/>
            </a:endParaRPr>
          </a:p>
        </p:txBody>
      </p:sp>
      <p:cxnSp>
        <p:nvCxnSpPr>
          <p:cNvPr id="12318" name="AutoShape 52"/>
          <p:cNvCxnSpPr>
            <a:cxnSpLocks noChangeShapeType="1"/>
            <a:stCxn id="79" idx="0"/>
            <a:endCxn id="45" idx="2"/>
          </p:cNvCxnSpPr>
          <p:nvPr/>
        </p:nvCxnSpPr>
        <p:spPr bwMode="auto">
          <a:xfrm rot="5400000" flipH="1">
            <a:off x="3086894" y="3956844"/>
            <a:ext cx="319087" cy="669925"/>
          </a:xfrm>
          <a:prstGeom prst="bentConnector3">
            <a:avLst>
              <a:gd name="adj1" fmla="val 50250"/>
            </a:avLst>
          </a:prstGeom>
          <a:noFill/>
          <a:ln w="12700">
            <a:solidFill>
              <a:srgbClr val="808080"/>
            </a:solidFill>
            <a:miter lim="800000"/>
            <a:headEnd/>
            <a:tailEnd type="triangle" w="med" len="med"/>
          </a:ln>
        </p:spPr>
      </p:cxnSp>
      <p:cxnSp>
        <p:nvCxnSpPr>
          <p:cNvPr id="12319" name="AutoShape 53"/>
          <p:cNvCxnSpPr>
            <a:cxnSpLocks noChangeShapeType="1"/>
            <a:stCxn id="67" idx="0"/>
            <a:endCxn id="45" idx="2"/>
          </p:cNvCxnSpPr>
          <p:nvPr/>
        </p:nvCxnSpPr>
        <p:spPr bwMode="auto">
          <a:xfrm rot="-5400000">
            <a:off x="2433638" y="3973513"/>
            <a:ext cx="319087" cy="636587"/>
          </a:xfrm>
          <a:prstGeom prst="bentConnector3">
            <a:avLst>
              <a:gd name="adj1" fmla="val 50250"/>
            </a:avLst>
          </a:prstGeom>
          <a:noFill/>
          <a:ln w="12700">
            <a:solidFill>
              <a:srgbClr val="808080"/>
            </a:solidFill>
            <a:miter lim="800000"/>
            <a:headEnd/>
            <a:tailEnd type="triangle" w="med" len="med"/>
          </a:ln>
        </p:spPr>
      </p:cxnSp>
      <p:sp>
        <p:nvSpPr>
          <p:cNvPr id="83" name="Text Box 14"/>
          <p:cNvSpPr txBox="1">
            <a:spLocks noChangeArrowheads="1"/>
          </p:cNvSpPr>
          <p:nvPr/>
        </p:nvSpPr>
        <p:spPr bwMode="auto">
          <a:xfrm>
            <a:off x="3048000" y="4603750"/>
            <a:ext cx="119063" cy="212725"/>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X</a:t>
            </a:r>
            <a:endParaRPr lang="en-GB" sz="1400" b="1" kern="0">
              <a:solidFill>
                <a:srgbClr val="808080"/>
              </a:solidFill>
              <a:cs typeface="+mn-cs"/>
            </a:endParaRPr>
          </a:p>
        </p:txBody>
      </p:sp>
      <p:sp>
        <p:nvSpPr>
          <p:cNvPr id="84" name="1158.375504374.375244.751"/>
          <p:cNvSpPr>
            <a:spLocks noChangeArrowheads="1"/>
          </p:cNvSpPr>
          <p:nvPr>
            <p:custDataLst>
              <p:tags r:id="rId14"/>
            </p:custDataLst>
          </p:nvPr>
        </p:nvSpPr>
        <p:spPr bwMode="auto">
          <a:xfrm>
            <a:off x="76200" y="1295400"/>
            <a:ext cx="8839200" cy="5029200"/>
          </a:xfrm>
          <a:prstGeom prst="rect">
            <a:avLst/>
          </a:prstGeom>
          <a:noFill/>
          <a:ln w="6350" algn="ctr">
            <a:solidFill>
              <a:srgbClr val="969696"/>
            </a:solidFill>
            <a:miter lim="800000"/>
            <a:headEnd/>
            <a:tailEnd/>
          </a:ln>
        </p:spPr>
        <p:txBody>
          <a:bodyPr wrap="none" lIns="45720" rIns="73152" bIns="73152" anchor="ctr"/>
          <a:lstStyle/>
          <a:p>
            <a:pPr algn="ctr" defTabSz="1019175" fontAlgn="auto">
              <a:spcBef>
                <a:spcPct val="20000"/>
              </a:spcBef>
              <a:spcAft>
                <a:spcPts val="0"/>
              </a:spcAft>
              <a:buClr>
                <a:srgbClr val="00CC99"/>
              </a:buClr>
              <a:buSzPct val="90000"/>
              <a:buFont typeface="Wingdings" pitchFamily="2" charset="2"/>
              <a:buNone/>
              <a:defRPr/>
            </a:pPr>
            <a:endParaRPr lang="en-GB" sz="2200" kern="0">
              <a:solidFill>
                <a:srgbClr val="3333CC"/>
              </a:solidFill>
              <a:cs typeface="+mn-cs"/>
            </a:endParaRPr>
          </a:p>
        </p:txBody>
      </p:sp>
      <p:sp>
        <p:nvSpPr>
          <p:cNvPr id="85" name="BBLegendKey3"/>
          <p:cNvSpPr>
            <a:spLocks noChangeArrowheads="1"/>
          </p:cNvSpPr>
          <p:nvPr>
            <p:custDataLst>
              <p:tags r:id="rId15"/>
            </p:custDataLst>
          </p:nvPr>
        </p:nvSpPr>
        <p:spPr bwMode="auto">
          <a:xfrm>
            <a:off x="2940050" y="6051550"/>
            <a:ext cx="268288" cy="188913"/>
          </a:xfrm>
          <a:prstGeom prst="rect">
            <a:avLst/>
          </a:prstGeom>
          <a:solidFill>
            <a:srgbClr val="27915F"/>
          </a:solidFill>
          <a:ln w="0">
            <a:solidFill>
              <a:srgbClr val="808080"/>
            </a:solidFill>
            <a:miter lim="800000"/>
            <a:headEnd/>
            <a:tailEnd/>
          </a:ln>
        </p:spPr>
        <p:txBody>
          <a:bodyPr/>
          <a:lstStyle/>
          <a:p>
            <a:pPr fontAlgn="auto">
              <a:spcBef>
                <a:spcPts val="0"/>
              </a:spcBef>
              <a:spcAft>
                <a:spcPts val="0"/>
              </a:spcAft>
              <a:defRPr/>
            </a:pPr>
            <a:endParaRPr lang="en-US" sz="1100" kern="0">
              <a:solidFill>
                <a:sysClr val="windowText" lastClr="000000"/>
              </a:solidFill>
              <a:cs typeface="+mn-cs"/>
            </a:endParaRPr>
          </a:p>
        </p:txBody>
      </p:sp>
      <p:sp>
        <p:nvSpPr>
          <p:cNvPr id="12323" name="23122298.125322.59.62529.517"/>
          <p:cNvSpPr txBox="1">
            <a:spLocks noChangeArrowheads="1"/>
          </p:cNvSpPr>
          <p:nvPr>
            <p:custDataLst>
              <p:tags r:id="rId16"/>
            </p:custDataLst>
          </p:nvPr>
        </p:nvSpPr>
        <p:spPr bwMode="auto">
          <a:xfrm>
            <a:off x="3259138" y="6067425"/>
            <a:ext cx="503237" cy="168275"/>
          </a:xfrm>
          <a:prstGeom prst="rect">
            <a:avLst/>
          </a:prstGeom>
          <a:noFill/>
          <a:ln w="9525">
            <a:noFill/>
            <a:miter lim="800000"/>
            <a:headEnd/>
            <a:tailEnd/>
          </a:ln>
        </p:spPr>
        <p:txBody>
          <a:bodyPr wrap="none" lIns="0" tIns="0" rIns="0" bIns="0">
            <a:spAutoFit/>
          </a:bodyPr>
          <a:lstStyle/>
          <a:p>
            <a:r>
              <a:rPr lang="en-US" sz="1100">
                <a:solidFill>
                  <a:srgbClr val="000000"/>
                </a:solidFill>
              </a:rPr>
              <a:t>Basel II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1143000"/>
          </a:xfrm>
        </p:spPr>
        <p:txBody>
          <a:bodyPr/>
          <a:lstStyle/>
          <a:p>
            <a:pPr eaLnBrk="1" hangingPunct="1"/>
            <a:r>
              <a:rPr lang="en-US" smtClean="0"/>
              <a:t>Operational Risk RWA</a:t>
            </a:r>
          </a:p>
        </p:txBody>
      </p:sp>
      <p:sp>
        <p:nvSpPr>
          <p:cNvPr id="214" name="Line 7"/>
          <p:cNvSpPr>
            <a:spLocks noChangeShapeType="1"/>
          </p:cNvSpPr>
          <p:nvPr>
            <p:custDataLst>
              <p:tags r:id="rId1"/>
            </p:custDataLst>
          </p:nvPr>
        </p:nvSpPr>
        <p:spPr bwMode="auto">
          <a:xfrm>
            <a:off x="2627313" y="1219200"/>
            <a:ext cx="0" cy="5440363"/>
          </a:xfrm>
          <a:prstGeom prst="line">
            <a:avLst/>
          </a:prstGeom>
          <a:noFill/>
          <a:ln w="9525">
            <a:solidFill>
              <a:srgbClr val="002368"/>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15" name="Text Box 9"/>
          <p:cNvSpPr txBox="1">
            <a:spLocks noChangeArrowheads="1"/>
          </p:cNvSpPr>
          <p:nvPr/>
        </p:nvSpPr>
        <p:spPr bwMode="auto">
          <a:xfrm>
            <a:off x="5432425" y="3130550"/>
            <a:ext cx="696913" cy="153988"/>
          </a:xfrm>
          <a:prstGeom prst="rect">
            <a:avLst/>
          </a:prstGeom>
          <a:noFill/>
          <a:ln w="9525" algn="ctr">
            <a:noFill/>
            <a:miter lim="800000"/>
            <a:headEnd/>
            <a:tailEnd/>
          </a:ln>
        </p:spPr>
        <p:txBody>
          <a:bodyPr lIns="81985" tIns="40991" rIns="81985" bIns="40991">
            <a:spAutoFit/>
          </a:bodyPr>
          <a:lstStyle/>
          <a:p>
            <a:pPr marL="109538" indent="-109538" fontAlgn="auto">
              <a:spcBef>
                <a:spcPct val="50000"/>
              </a:spcBef>
              <a:spcAft>
                <a:spcPct val="35000"/>
              </a:spcAft>
              <a:defRPr/>
            </a:pPr>
            <a:r>
              <a:rPr lang="en-US" sz="700" b="1" kern="0">
                <a:solidFill>
                  <a:srgbClr val="000000"/>
                </a:solidFill>
              </a:rPr>
              <a:t>Severity- ILD</a:t>
            </a:r>
          </a:p>
        </p:txBody>
      </p:sp>
      <p:grpSp>
        <p:nvGrpSpPr>
          <p:cNvPr id="2" name="Group 10"/>
          <p:cNvGrpSpPr>
            <a:grpSpLocks/>
          </p:cNvGrpSpPr>
          <p:nvPr/>
        </p:nvGrpSpPr>
        <p:grpSpPr bwMode="auto">
          <a:xfrm>
            <a:off x="6919913" y="2651125"/>
            <a:ext cx="387350" cy="382588"/>
            <a:chOff x="851" y="2018"/>
            <a:chExt cx="227" cy="387"/>
          </a:xfrm>
        </p:grpSpPr>
        <p:sp>
          <p:nvSpPr>
            <p:cNvPr id="316" name="Oval 11"/>
            <p:cNvSpPr>
              <a:spLocks noChangeArrowheads="1"/>
            </p:cNvSpPr>
            <p:nvPr/>
          </p:nvSpPr>
          <p:spPr bwMode="auto">
            <a:xfrm>
              <a:off x="851" y="2018"/>
              <a:ext cx="227" cy="387"/>
            </a:xfrm>
            <a:prstGeom prst="ellipse">
              <a:avLst/>
            </a:prstGeom>
            <a:solidFill>
              <a:srgbClr val="808000">
                <a:alpha val="25098"/>
              </a:srgbClr>
            </a:solidFill>
            <a:ln w="9525" algn="ctr">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317" name="Freeform 12"/>
            <p:cNvSpPr>
              <a:spLocks/>
            </p:cNvSpPr>
            <p:nvPr/>
          </p:nvSpPr>
          <p:spPr bwMode="auto">
            <a:xfrm>
              <a:off x="885" y="2151"/>
              <a:ext cx="141" cy="106"/>
            </a:xfrm>
            <a:custGeom>
              <a:avLst/>
              <a:gdLst>
                <a:gd name="T0" fmla="*/ 0 w 204"/>
                <a:gd name="T1" fmla="*/ 74 h 89"/>
                <a:gd name="T2" fmla="*/ 66 w 204"/>
                <a:gd name="T3" fmla="*/ 2 h 89"/>
                <a:gd name="T4" fmla="*/ 138 w 204"/>
                <a:gd name="T5" fmla="*/ 86 h 89"/>
                <a:gd name="T6" fmla="*/ 204 w 204"/>
                <a:gd name="T7" fmla="*/ 20 h 89"/>
                <a:gd name="T8" fmla="*/ 0 60000 65536"/>
                <a:gd name="T9" fmla="*/ 0 60000 65536"/>
                <a:gd name="T10" fmla="*/ 0 60000 65536"/>
                <a:gd name="T11" fmla="*/ 0 60000 65536"/>
                <a:gd name="T12" fmla="*/ 0 w 204"/>
                <a:gd name="T13" fmla="*/ 0 h 89"/>
                <a:gd name="T14" fmla="*/ 204 w 204"/>
                <a:gd name="T15" fmla="*/ 89 h 89"/>
              </a:gdLst>
              <a:ahLst/>
              <a:cxnLst>
                <a:cxn ang="T8">
                  <a:pos x="T0" y="T1"/>
                </a:cxn>
                <a:cxn ang="T9">
                  <a:pos x="T2" y="T3"/>
                </a:cxn>
                <a:cxn ang="T10">
                  <a:pos x="T4" y="T5"/>
                </a:cxn>
                <a:cxn ang="T11">
                  <a:pos x="T6" y="T7"/>
                </a:cxn>
              </a:cxnLst>
              <a:rect l="T12" t="T13" r="T14" b="T15"/>
              <a:pathLst>
                <a:path w="204" h="89">
                  <a:moveTo>
                    <a:pt x="0" y="74"/>
                  </a:moveTo>
                  <a:cubicBezTo>
                    <a:pt x="21" y="37"/>
                    <a:pt x="43" y="0"/>
                    <a:pt x="66" y="2"/>
                  </a:cubicBezTo>
                  <a:cubicBezTo>
                    <a:pt x="89" y="4"/>
                    <a:pt x="115" y="83"/>
                    <a:pt x="138" y="86"/>
                  </a:cubicBezTo>
                  <a:cubicBezTo>
                    <a:pt x="161" y="89"/>
                    <a:pt x="182" y="54"/>
                    <a:pt x="204" y="20"/>
                  </a:cubicBezTo>
                </a:path>
              </a:pathLst>
            </a:custGeom>
            <a:solidFill>
              <a:srgbClr val="808000">
                <a:alpha val="25098"/>
              </a:srgbClr>
            </a:solidFill>
            <a:ln w="22225" cap="flat" cmpd="sng">
              <a:solidFill>
                <a:srgbClr val="00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sp>
        <p:nvSpPr>
          <p:cNvPr id="217" name="Line 13"/>
          <p:cNvSpPr>
            <a:spLocks noChangeShapeType="1"/>
          </p:cNvSpPr>
          <p:nvPr/>
        </p:nvSpPr>
        <p:spPr bwMode="auto">
          <a:xfrm flipV="1">
            <a:off x="6391275" y="2974975"/>
            <a:ext cx="538163" cy="619125"/>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18" name="Text Box 14"/>
          <p:cNvSpPr txBox="1">
            <a:spLocks noChangeArrowheads="1"/>
          </p:cNvSpPr>
          <p:nvPr/>
        </p:nvSpPr>
        <p:spPr bwMode="auto">
          <a:xfrm>
            <a:off x="6796088" y="3122613"/>
            <a:ext cx="765175" cy="288925"/>
          </a:xfrm>
          <a:prstGeom prst="rect">
            <a:avLst/>
          </a:prstGeom>
          <a:noFill/>
          <a:ln w="9525" algn="ctr">
            <a:noFill/>
            <a:miter lim="800000"/>
            <a:headEnd/>
            <a:tailEnd/>
          </a:ln>
        </p:spPr>
        <p:txBody>
          <a:bodyPr lIns="81985" tIns="40991" rIns="81985" bIns="40991">
            <a:spAutoFit/>
          </a:bodyPr>
          <a:lstStyle/>
          <a:p>
            <a:pPr marL="109538" indent="-109538" algn="ctr" fontAlgn="auto">
              <a:spcBef>
                <a:spcPts val="0"/>
              </a:spcBef>
              <a:spcAft>
                <a:spcPts val="0"/>
              </a:spcAft>
              <a:defRPr/>
            </a:pPr>
            <a:r>
              <a:rPr lang="en-US" sz="900" b="1" kern="0">
                <a:solidFill>
                  <a:srgbClr val="000000"/>
                </a:solidFill>
              </a:rPr>
              <a:t>Monte Carlo</a:t>
            </a:r>
          </a:p>
          <a:p>
            <a:pPr marL="109538" indent="-109538" algn="ctr" fontAlgn="auto">
              <a:spcBef>
                <a:spcPts val="0"/>
              </a:spcBef>
              <a:spcAft>
                <a:spcPts val="0"/>
              </a:spcAft>
              <a:defRPr/>
            </a:pPr>
            <a:r>
              <a:rPr lang="en-US" sz="900" b="1" kern="0">
                <a:solidFill>
                  <a:srgbClr val="000000"/>
                </a:solidFill>
              </a:rPr>
              <a:t>Simulation</a:t>
            </a:r>
          </a:p>
        </p:txBody>
      </p:sp>
      <p:sp>
        <p:nvSpPr>
          <p:cNvPr id="219" name="Line 15"/>
          <p:cNvSpPr>
            <a:spLocks noChangeShapeType="1"/>
          </p:cNvSpPr>
          <p:nvPr/>
        </p:nvSpPr>
        <p:spPr bwMode="auto">
          <a:xfrm flipV="1">
            <a:off x="7335838" y="2838450"/>
            <a:ext cx="304800" cy="1588"/>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0" name="Line 16"/>
          <p:cNvSpPr>
            <a:spLocks noChangeShapeType="1"/>
          </p:cNvSpPr>
          <p:nvPr/>
        </p:nvSpPr>
        <p:spPr bwMode="auto">
          <a:xfrm rot="5400000" flipV="1">
            <a:off x="6424613" y="2165350"/>
            <a:ext cx="387350" cy="568325"/>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1" name="Rectangle 17"/>
          <p:cNvSpPr>
            <a:spLocks noChangeArrowheads="1"/>
          </p:cNvSpPr>
          <p:nvPr/>
        </p:nvSpPr>
        <p:spPr bwMode="auto">
          <a:xfrm>
            <a:off x="5402263" y="2624138"/>
            <a:ext cx="784225" cy="523875"/>
          </a:xfrm>
          <a:prstGeom prst="rect">
            <a:avLst/>
          </a:prstGeom>
          <a:solidFill>
            <a:srgbClr val="F3EC65">
              <a:alpha val="34901"/>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sp>
        <p:nvSpPr>
          <p:cNvPr id="222" name="Line 18"/>
          <p:cNvSpPr>
            <a:spLocks noChangeAspect="1" noChangeShapeType="1"/>
          </p:cNvSpPr>
          <p:nvPr/>
        </p:nvSpPr>
        <p:spPr bwMode="auto">
          <a:xfrm>
            <a:off x="5454650" y="2619375"/>
            <a:ext cx="1588" cy="54927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3" name="Line 19"/>
          <p:cNvSpPr>
            <a:spLocks noChangeAspect="1" noChangeShapeType="1"/>
          </p:cNvSpPr>
          <p:nvPr/>
        </p:nvSpPr>
        <p:spPr bwMode="auto">
          <a:xfrm>
            <a:off x="5421313" y="3130550"/>
            <a:ext cx="703262"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4" name="Freeform 20"/>
          <p:cNvSpPr>
            <a:spLocks noChangeAspect="1"/>
          </p:cNvSpPr>
          <p:nvPr/>
        </p:nvSpPr>
        <p:spPr bwMode="auto">
          <a:xfrm>
            <a:off x="5475288" y="2655888"/>
            <a:ext cx="628650" cy="474662"/>
          </a:xfrm>
          <a:custGeom>
            <a:avLst/>
            <a:gdLst>
              <a:gd name="T0" fmla="*/ 0 w 448"/>
              <a:gd name="T1" fmla="*/ 262 h 264"/>
              <a:gd name="T2" fmla="*/ 81 w 448"/>
              <a:gd name="T3" fmla="*/ 11 h 264"/>
              <a:gd name="T4" fmla="*/ 173 w 448"/>
              <a:gd name="T5" fmla="*/ 195 h 264"/>
              <a:gd name="T6" fmla="*/ 448 w 448"/>
              <a:gd name="T7" fmla="*/ 264 h 264"/>
              <a:gd name="T8" fmla="*/ 0 60000 65536"/>
              <a:gd name="T9" fmla="*/ 0 60000 65536"/>
              <a:gd name="T10" fmla="*/ 0 60000 65536"/>
              <a:gd name="T11" fmla="*/ 0 60000 65536"/>
              <a:gd name="T12" fmla="*/ 0 w 448"/>
              <a:gd name="T13" fmla="*/ 0 h 264"/>
              <a:gd name="T14" fmla="*/ 448 w 448"/>
              <a:gd name="T15" fmla="*/ 264 h 264"/>
            </a:gdLst>
            <a:ahLst/>
            <a:cxnLst>
              <a:cxn ang="T8">
                <a:pos x="T0" y="T1"/>
              </a:cxn>
              <a:cxn ang="T9">
                <a:pos x="T2" y="T3"/>
              </a:cxn>
              <a:cxn ang="T10">
                <a:pos x="T4" y="T5"/>
              </a:cxn>
              <a:cxn ang="T11">
                <a:pos x="T6" y="T7"/>
              </a:cxn>
            </a:cxnLst>
            <a:rect l="T12" t="T13" r="T14" b="T15"/>
            <a:pathLst>
              <a:path w="448" h="264">
                <a:moveTo>
                  <a:pt x="0" y="262"/>
                </a:moveTo>
                <a:cubicBezTo>
                  <a:pt x="13" y="220"/>
                  <a:pt x="52" y="22"/>
                  <a:pt x="81" y="11"/>
                </a:cubicBezTo>
                <a:cubicBezTo>
                  <a:pt x="110" y="0"/>
                  <a:pt x="112" y="153"/>
                  <a:pt x="173" y="195"/>
                </a:cubicBezTo>
                <a:cubicBezTo>
                  <a:pt x="234" y="237"/>
                  <a:pt x="391" y="250"/>
                  <a:pt x="448" y="264"/>
                </a:cubicBezTo>
              </a:path>
            </a:pathLst>
          </a:custGeom>
          <a:noFill/>
          <a:ln w="9525" cap="flat" cmpd="sng">
            <a:solidFill>
              <a:srgbClr val="00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5" name="Line 21"/>
          <p:cNvSpPr>
            <a:spLocks noChangeShapeType="1"/>
          </p:cNvSpPr>
          <p:nvPr/>
        </p:nvSpPr>
        <p:spPr bwMode="auto">
          <a:xfrm flipV="1">
            <a:off x="4576763" y="2081213"/>
            <a:ext cx="652462" cy="1587"/>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6" name="Line 22"/>
          <p:cNvSpPr>
            <a:spLocks noChangeShapeType="1"/>
          </p:cNvSpPr>
          <p:nvPr/>
        </p:nvSpPr>
        <p:spPr bwMode="auto">
          <a:xfrm flipV="1">
            <a:off x="4711700" y="3041650"/>
            <a:ext cx="403225" cy="1588"/>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7" name="Line 23"/>
          <p:cNvSpPr>
            <a:spLocks noChangeShapeType="1"/>
          </p:cNvSpPr>
          <p:nvPr/>
        </p:nvSpPr>
        <p:spPr bwMode="auto">
          <a:xfrm flipV="1">
            <a:off x="4738688" y="3635375"/>
            <a:ext cx="411162" cy="3175"/>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8" name="Text Box 24"/>
          <p:cNvSpPr txBox="1">
            <a:spLocks noChangeArrowheads="1"/>
          </p:cNvSpPr>
          <p:nvPr/>
        </p:nvSpPr>
        <p:spPr bwMode="auto">
          <a:xfrm>
            <a:off x="3178175" y="2884488"/>
            <a:ext cx="1393825" cy="360362"/>
          </a:xfrm>
          <a:prstGeom prst="rect">
            <a:avLst/>
          </a:prstGeom>
          <a:solidFill>
            <a:srgbClr val="66FF33">
              <a:alpha val="30196"/>
            </a:srgbClr>
          </a:solidFill>
          <a:ln w="9525" algn="ctr">
            <a:noFill/>
            <a:miter lim="800000"/>
            <a:headEnd/>
            <a:tailEnd/>
          </a:ln>
        </p:spPr>
        <p:txBody>
          <a:bodyPr lIns="81985" tIns="40991" rIns="81985" bIns="40991">
            <a:spAutoFit/>
          </a:bodyPr>
          <a:lstStyle/>
          <a:p>
            <a:pPr marL="109538" indent="-109538" algn="ctr" fontAlgn="auto">
              <a:spcBef>
                <a:spcPts val="0"/>
              </a:spcBef>
              <a:spcAft>
                <a:spcPts val="0"/>
              </a:spcAft>
              <a:defRPr/>
            </a:pPr>
            <a:r>
              <a:rPr lang="en-US" sz="900" b="1" kern="0">
                <a:solidFill>
                  <a:srgbClr val="000000"/>
                </a:solidFill>
              </a:rPr>
              <a:t>Internal Loss Data (</a:t>
            </a:r>
            <a:r>
              <a:rPr lang="en-US" sz="900" b="1" u="sng" kern="0">
                <a:solidFill>
                  <a:srgbClr val="000000"/>
                </a:solidFill>
                <a:latin typeface="+mn-lt"/>
              </a:rPr>
              <a:t>&gt;</a:t>
            </a:r>
            <a:r>
              <a:rPr lang="en-US" sz="900" b="1" kern="0">
                <a:solidFill>
                  <a:srgbClr val="000000"/>
                </a:solidFill>
              </a:rPr>
              <a:t>20K)</a:t>
            </a:r>
            <a:endParaRPr lang="en-US" sz="900" b="1" kern="0" baseline="30000">
              <a:solidFill>
                <a:srgbClr val="000000"/>
              </a:solidFill>
            </a:endParaRPr>
          </a:p>
        </p:txBody>
      </p:sp>
      <p:sp>
        <p:nvSpPr>
          <p:cNvPr id="229" name="Text Box 25"/>
          <p:cNvSpPr txBox="1">
            <a:spLocks noChangeArrowheads="1"/>
          </p:cNvSpPr>
          <p:nvPr/>
        </p:nvSpPr>
        <p:spPr bwMode="auto">
          <a:xfrm>
            <a:off x="3176588" y="1925638"/>
            <a:ext cx="1319212" cy="360362"/>
          </a:xfrm>
          <a:prstGeom prst="rect">
            <a:avLst/>
          </a:prstGeom>
          <a:solidFill>
            <a:srgbClr val="66FF33">
              <a:alpha val="30196"/>
            </a:srgbClr>
          </a:solidFill>
          <a:ln w="9525" algn="ctr">
            <a:noFill/>
            <a:miter lim="800000"/>
            <a:headEnd/>
            <a:tailEnd/>
          </a:ln>
        </p:spPr>
        <p:txBody>
          <a:bodyPr lIns="81985" tIns="40991" rIns="81985" bIns="40991">
            <a:spAutoFit/>
          </a:bodyPr>
          <a:lstStyle/>
          <a:p>
            <a:pPr marL="109538" indent="-109538" algn="ctr" fontAlgn="auto">
              <a:spcBef>
                <a:spcPts val="0"/>
              </a:spcBef>
              <a:spcAft>
                <a:spcPts val="0"/>
              </a:spcAft>
              <a:defRPr/>
            </a:pPr>
            <a:r>
              <a:rPr lang="en-US" sz="900" b="1" kern="0" dirty="0">
                <a:solidFill>
                  <a:srgbClr val="000000"/>
                </a:solidFill>
              </a:rPr>
              <a:t>Frequency of </a:t>
            </a:r>
          </a:p>
          <a:p>
            <a:pPr marL="109538" indent="-109538" algn="ctr" fontAlgn="auto">
              <a:spcBef>
                <a:spcPts val="0"/>
              </a:spcBef>
              <a:spcAft>
                <a:spcPts val="0"/>
              </a:spcAft>
              <a:defRPr/>
            </a:pPr>
            <a:r>
              <a:rPr lang="en-US" sz="900" b="1" kern="0" dirty="0">
                <a:solidFill>
                  <a:srgbClr val="000000"/>
                </a:solidFill>
              </a:rPr>
              <a:t>Internal Loss Data</a:t>
            </a:r>
          </a:p>
        </p:txBody>
      </p:sp>
      <p:sp>
        <p:nvSpPr>
          <p:cNvPr id="230" name="Rectangle 26"/>
          <p:cNvSpPr>
            <a:spLocks noChangeArrowheads="1"/>
          </p:cNvSpPr>
          <p:nvPr/>
        </p:nvSpPr>
        <p:spPr bwMode="auto">
          <a:xfrm>
            <a:off x="5399088" y="3400425"/>
            <a:ext cx="779462" cy="527050"/>
          </a:xfrm>
          <a:prstGeom prst="rect">
            <a:avLst/>
          </a:prstGeom>
          <a:solidFill>
            <a:srgbClr val="F3EC65">
              <a:alpha val="34901"/>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sp>
        <p:nvSpPr>
          <p:cNvPr id="231" name="Line 27"/>
          <p:cNvSpPr>
            <a:spLocks noChangeAspect="1" noChangeShapeType="1"/>
          </p:cNvSpPr>
          <p:nvPr/>
        </p:nvSpPr>
        <p:spPr bwMode="auto">
          <a:xfrm>
            <a:off x="5456238" y="3427413"/>
            <a:ext cx="1587" cy="53975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2" name="Text Box 28"/>
          <p:cNvSpPr txBox="1">
            <a:spLocks noChangeArrowheads="1"/>
          </p:cNvSpPr>
          <p:nvPr/>
        </p:nvSpPr>
        <p:spPr bwMode="auto">
          <a:xfrm>
            <a:off x="5435600" y="3930650"/>
            <a:ext cx="750888" cy="153988"/>
          </a:xfrm>
          <a:prstGeom prst="rect">
            <a:avLst/>
          </a:prstGeom>
          <a:noFill/>
          <a:ln w="9525" algn="ctr">
            <a:noFill/>
            <a:miter lim="800000"/>
            <a:headEnd/>
            <a:tailEnd/>
          </a:ln>
        </p:spPr>
        <p:txBody>
          <a:bodyPr lIns="81985" tIns="40991" rIns="81985" bIns="40991">
            <a:spAutoFit/>
          </a:bodyPr>
          <a:lstStyle/>
          <a:p>
            <a:pPr fontAlgn="auto">
              <a:spcBef>
                <a:spcPct val="50000"/>
              </a:spcBef>
              <a:spcAft>
                <a:spcPct val="35000"/>
              </a:spcAft>
              <a:defRPr/>
            </a:pPr>
            <a:r>
              <a:rPr lang="en-US" sz="700" b="1" kern="0">
                <a:solidFill>
                  <a:srgbClr val="000000"/>
                </a:solidFill>
              </a:rPr>
              <a:t>Severity-SA</a:t>
            </a:r>
            <a:endParaRPr lang="en-US" sz="700" kern="0" baseline="30000">
              <a:solidFill>
                <a:sysClr val="windowText" lastClr="000000"/>
              </a:solidFill>
            </a:endParaRPr>
          </a:p>
        </p:txBody>
      </p:sp>
      <p:sp>
        <p:nvSpPr>
          <p:cNvPr id="233" name="Rectangle 29"/>
          <p:cNvSpPr>
            <a:spLocks noChangeArrowheads="1"/>
          </p:cNvSpPr>
          <p:nvPr/>
        </p:nvSpPr>
        <p:spPr bwMode="auto">
          <a:xfrm>
            <a:off x="5748338" y="3797300"/>
            <a:ext cx="84137" cy="131763"/>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4" name="Rectangle 30"/>
          <p:cNvSpPr>
            <a:spLocks noChangeArrowheads="1"/>
          </p:cNvSpPr>
          <p:nvPr/>
        </p:nvSpPr>
        <p:spPr bwMode="auto">
          <a:xfrm>
            <a:off x="5665788" y="3765550"/>
            <a:ext cx="82550" cy="163513"/>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5" name="Rectangle 31"/>
          <p:cNvSpPr>
            <a:spLocks noChangeArrowheads="1"/>
          </p:cNvSpPr>
          <p:nvPr/>
        </p:nvSpPr>
        <p:spPr bwMode="auto">
          <a:xfrm>
            <a:off x="5581650" y="3703638"/>
            <a:ext cx="84138" cy="225425"/>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6" name="Rectangle 32"/>
          <p:cNvSpPr>
            <a:spLocks noChangeArrowheads="1"/>
          </p:cNvSpPr>
          <p:nvPr/>
        </p:nvSpPr>
        <p:spPr bwMode="auto">
          <a:xfrm>
            <a:off x="5260975" y="1682750"/>
            <a:ext cx="1035050" cy="866775"/>
          </a:xfrm>
          <a:prstGeom prst="rect">
            <a:avLst/>
          </a:prstGeom>
          <a:solidFill>
            <a:srgbClr val="C0C0C0">
              <a:alpha val="34117"/>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grpSp>
        <p:nvGrpSpPr>
          <p:cNvPr id="3" name="Group 33"/>
          <p:cNvGrpSpPr>
            <a:grpSpLocks noChangeAspect="1"/>
          </p:cNvGrpSpPr>
          <p:nvPr/>
        </p:nvGrpSpPr>
        <p:grpSpPr bwMode="auto">
          <a:xfrm>
            <a:off x="5287963" y="1685925"/>
            <a:ext cx="954087" cy="712788"/>
            <a:chOff x="3141" y="1287"/>
            <a:chExt cx="626" cy="548"/>
          </a:xfrm>
        </p:grpSpPr>
        <p:sp>
          <p:nvSpPr>
            <p:cNvPr id="295" name="Line 34"/>
            <p:cNvSpPr>
              <a:spLocks noChangeAspect="1" noChangeShapeType="1"/>
            </p:cNvSpPr>
            <p:nvPr/>
          </p:nvSpPr>
          <p:spPr bwMode="auto">
            <a:xfrm>
              <a:off x="3171" y="1287"/>
              <a:ext cx="0" cy="548"/>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6" name="Line 35"/>
            <p:cNvSpPr>
              <a:spLocks noChangeAspect="1" noChangeShapeType="1"/>
            </p:cNvSpPr>
            <p:nvPr/>
          </p:nvSpPr>
          <p:spPr bwMode="auto">
            <a:xfrm>
              <a:off x="3141" y="1797"/>
              <a:ext cx="626"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nvGrpSpPr>
            <p:cNvPr id="4" name="Group 36"/>
            <p:cNvGrpSpPr>
              <a:grpSpLocks noChangeAspect="1"/>
            </p:cNvGrpSpPr>
            <p:nvPr/>
          </p:nvGrpSpPr>
          <p:grpSpPr bwMode="auto">
            <a:xfrm>
              <a:off x="3212" y="1306"/>
              <a:ext cx="477" cy="491"/>
              <a:chOff x="3240" y="1506"/>
              <a:chExt cx="345" cy="491"/>
            </a:xfrm>
          </p:grpSpPr>
          <p:sp>
            <p:nvSpPr>
              <p:cNvPr id="298" name="Line 37"/>
              <p:cNvSpPr>
                <a:spLocks noChangeAspect="1" noChangeShapeType="1"/>
              </p:cNvSpPr>
              <p:nvPr/>
            </p:nvSpPr>
            <p:spPr bwMode="auto">
              <a:xfrm>
                <a:off x="3240" y="1965"/>
                <a:ext cx="0" cy="3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9" name="Line 38"/>
              <p:cNvSpPr>
                <a:spLocks noChangeAspect="1" noChangeShapeType="1"/>
              </p:cNvSpPr>
              <p:nvPr/>
            </p:nvSpPr>
            <p:spPr bwMode="auto">
              <a:xfrm>
                <a:off x="3260" y="1946"/>
                <a:ext cx="0" cy="49"/>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0" name="Line 39"/>
              <p:cNvSpPr>
                <a:spLocks noChangeAspect="1" noChangeShapeType="1"/>
              </p:cNvSpPr>
              <p:nvPr/>
            </p:nvSpPr>
            <p:spPr bwMode="auto">
              <a:xfrm>
                <a:off x="3279" y="1929"/>
                <a:ext cx="0" cy="6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1" name="Line 40"/>
              <p:cNvSpPr>
                <a:spLocks noChangeAspect="1" noChangeShapeType="1"/>
              </p:cNvSpPr>
              <p:nvPr/>
            </p:nvSpPr>
            <p:spPr bwMode="auto">
              <a:xfrm>
                <a:off x="3303" y="1884"/>
                <a:ext cx="0" cy="11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2" name="Line 41"/>
              <p:cNvSpPr>
                <a:spLocks noChangeAspect="1" noChangeShapeType="1"/>
              </p:cNvSpPr>
              <p:nvPr/>
            </p:nvSpPr>
            <p:spPr bwMode="auto">
              <a:xfrm>
                <a:off x="3321" y="1829"/>
                <a:ext cx="0" cy="166"/>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3" name="Line 42"/>
              <p:cNvSpPr>
                <a:spLocks noChangeAspect="1" noChangeShapeType="1"/>
              </p:cNvSpPr>
              <p:nvPr/>
            </p:nvSpPr>
            <p:spPr bwMode="auto">
              <a:xfrm>
                <a:off x="3340" y="1765"/>
                <a:ext cx="0" cy="226"/>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4" name="Line 43"/>
              <p:cNvSpPr>
                <a:spLocks noChangeAspect="1" noChangeShapeType="1"/>
              </p:cNvSpPr>
              <p:nvPr/>
            </p:nvSpPr>
            <p:spPr bwMode="auto">
              <a:xfrm>
                <a:off x="3358" y="1654"/>
                <a:ext cx="0" cy="33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5" name="Line 44"/>
              <p:cNvSpPr>
                <a:spLocks noChangeAspect="1" noChangeShapeType="1"/>
              </p:cNvSpPr>
              <p:nvPr/>
            </p:nvSpPr>
            <p:spPr bwMode="auto">
              <a:xfrm>
                <a:off x="3379" y="1570"/>
                <a:ext cx="0" cy="421"/>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6" name="Line 45"/>
              <p:cNvSpPr>
                <a:spLocks noChangeAspect="1" noChangeShapeType="1"/>
              </p:cNvSpPr>
              <p:nvPr/>
            </p:nvSpPr>
            <p:spPr bwMode="auto">
              <a:xfrm>
                <a:off x="3401" y="1508"/>
                <a:ext cx="0" cy="48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7" name="Line 46"/>
              <p:cNvSpPr>
                <a:spLocks noChangeAspect="1" noChangeShapeType="1"/>
              </p:cNvSpPr>
              <p:nvPr/>
            </p:nvSpPr>
            <p:spPr bwMode="auto">
              <a:xfrm>
                <a:off x="3422" y="1514"/>
                <a:ext cx="0" cy="47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8" name="Line 47"/>
              <p:cNvSpPr>
                <a:spLocks noChangeAspect="1" noChangeShapeType="1"/>
              </p:cNvSpPr>
              <p:nvPr/>
            </p:nvSpPr>
            <p:spPr bwMode="auto">
              <a:xfrm flipH="1">
                <a:off x="3585" y="1965"/>
                <a:ext cx="0" cy="3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9" name="Line 48"/>
              <p:cNvSpPr>
                <a:spLocks noChangeAspect="1" noChangeShapeType="1"/>
              </p:cNvSpPr>
              <p:nvPr/>
            </p:nvSpPr>
            <p:spPr bwMode="auto">
              <a:xfrm flipH="1">
                <a:off x="3565" y="1946"/>
                <a:ext cx="0" cy="49"/>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0" name="Line 49"/>
              <p:cNvSpPr>
                <a:spLocks noChangeAspect="1" noChangeShapeType="1"/>
              </p:cNvSpPr>
              <p:nvPr/>
            </p:nvSpPr>
            <p:spPr bwMode="auto">
              <a:xfrm flipH="1">
                <a:off x="3546" y="1930"/>
                <a:ext cx="0" cy="6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1" name="Line 50"/>
              <p:cNvSpPr>
                <a:spLocks noChangeAspect="1" noChangeShapeType="1"/>
              </p:cNvSpPr>
              <p:nvPr/>
            </p:nvSpPr>
            <p:spPr bwMode="auto">
              <a:xfrm flipH="1">
                <a:off x="3524" y="1880"/>
                <a:ext cx="0" cy="11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2" name="Line 51"/>
              <p:cNvSpPr>
                <a:spLocks noChangeAspect="1" noChangeShapeType="1"/>
              </p:cNvSpPr>
              <p:nvPr/>
            </p:nvSpPr>
            <p:spPr bwMode="auto">
              <a:xfrm flipH="1">
                <a:off x="3506" y="1829"/>
                <a:ext cx="0" cy="166"/>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3" name="Line 52"/>
              <p:cNvSpPr>
                <a:spLocks noChangeAspect="1" noChangeShapeType="1"/>
              </p:cNvSpPr>
              <p:nvPr/>
            </p:nvSpPr>
            <p:spPr bwMode="auto">
              <a:xfrm flipH="1">
                <a:off x="3487" y="1774"/>
                <a:ext cx="0" cy="223"/>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4" name="Line 53"/>
              <p:cNvSpPr>
                <a:spLocks noChangeAspect="1" noChangeShapeType="1"/>
              </p:cNvSpPr>
              <p:nvPr/>
            </p:nvSpPr>
            <p:spPr bwMode="auto">
              <a:xfrm flipH="1">
                <a:off x="3463" y="1664"/>
                <a:ext cx="0" cy="333"/>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5" name="Line 54"/>
              <p:cNvSpPr>
                <a:spLocks noChangeAspect="1" noChangeShapeType="1"/>
              </p:cNvSpPr>
              <p:nvPr/>
            </p:nvSpPr>
            <p:spPr bwMode="auto">
              <a:xfrm flipH="1">
                <a:off x="3443" y="1576"/>
                <a:ext cx="0" cy="421"/>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grpSp>
      <p:sp>
        <p:nvSpPr>
          <p:cNvPr id="238" name="Text Box 55"/>
          <p:cNvSpPr txBox="1">
            <a:spLocks noChangeArrowheads="1"/>
          </p:cNvSpPr>
          <p:nvPr/>
        </p:nvSpPr>
        <p:spPr bwMode="auto">
          <a:xfrm>
            <a:off x="5410200" y="2351088"/>
            <a:ext cx="812800" cy="177800"/>
          </a:xfrm>
          <a:prstGeom prst="rect">
            <a:avLst/>
          </a:prstGeom>
          <a:noFill/>
          <a:ln w="9525" algn="ctr">
            <a:noFill/>
            <a:miter lim="800000"/>
            <a:headEnd/>
            <a:tailEnd/>
          </a:ln>
        </p:spPr>
        <p:txBody>
          <a:bodyPr lIns="81985" tIns="40991" rIns="81985" bIns="40991">
            <a:spAutoFit/>
          </a:bodyPr>
          <a:lstStyle/>
          <a:p>
            <a:pPr marL="109538" indent="-109538" fontAlgn="auto">
              <a:spcBef>
                <a:spcPct val="50000"/>
              </a:spcBef>
              <a:spcAft>
                <a:spcPct val="35000"/>
              </a:spcAft>
              <a:defRPr/>
            </a:pPr>
            <a:r>
              <a:rPr lang="en-US" sz="900" b="1" kern="0">
                <a:solidFill>
                  <a:srgbClr val="000000"/>
                </a:solidFill>
              </a:rPr>
              <a:t>Frequency</a:t>
            </a:r>
            <a:endParaRPr lang="en-US" sz="1300" b="1" kern="0">
              <a:solidFill>
                <a:srgbClr val="000000"/>
              </a:solidFill>
            </a:endParaRPr>
          </a:p>
        </p:txBody>
      </p:sp>
      <p:sp>
        <p:nvSpPr>
          <p:cNvPr id="239" name="Rectangle 56"/>
          <p:cNvSpPr>
            <a:spLocks noChangeArrowheads="1"/>
          </p:cNvSpPr>
          <p:nvPr/>
        </p:nvSpPr>
        <p:spPr bwMode="auto">
          <a:xfrm>
            <a:off x="5227638" y="2536825"/>
            <a:ext cx="1152525" cy="1541463"/>
          </a:xfrm>
          <a:prstGeom prst="rect">
            <a:avLst/>
          </a:prstGeom>
          <a:noFill/>
          <a:ln w="3175">
            <a:solidFill>
              <a:srgbClr val="000000"/>
            </a:solidFill>
            <a:miter lim="800000"/>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240" name="Text Box 57"/>
          <p:cNvSpPr txBox="1">
            <a:spLocks noChangeArrowheads="1"/>
          </p:cNvSpPr>
          <p:nvPr/>
        </p:nvSpPr>
        <p:spPr bwMode="auto">
          <a:xfrm>
            <a:off x="5221288" y="4124325"/>
            <a:ext cx="1182687" cy="165100"/>
          </a:xfrm>
          <a:prstGeom prst="rect">
            <a:avLst/>
          </a:prstGeom>
          <a:solidFill>
            <a:srgbClr val="C0C0C0">
              <a:alpha val="45882"/>
            </a:srgbClr>
          </a:solidFill>
          <a:ln w="12700" algn="ctr">
            <a:noFill/>
            <a:miter lim="800000"/>
            <a:headEnd/>
            <a:tailEnd/>
          </a:ln>
        </p:spPr>
        <p:txBody>
          <a:bodyPr lIns="91429" tIns="45714" rIns="91429" bIns="45714" anchor="b">
            <a:spAutoFit/>
          </a:bodyPr>
          <a:lstStyle/>
          <a:p>
            <a:pPr marL="60325" indent="-60325" algn="ctr" fontAlgn="auto">
              <a:lnSpc>
                <a:spcPct val="90000"/>
              </a:lnSpc>
              <a:spcBef>
                <a:spcPts val="0"/>
              </a:spcBef>
              <a:spcAft>
                <a:spcPts val="0"/>
              </a:spcAft>
              <a:defRPr/>
            </a:pPr>
            <a:r>
              <a:rPr lang="en-US" sz="800" b="1" kern="0">
                <a:solidFill>
                  <a:sysClr val="windowText" lastClr="000000"/>
                </a:solidFill>
              </a:rPr>
              <a:t>Severity</a:t>
            </a:r>
          </a:p>
        </p:txBody>
      </p:sp>
      <p:sp>
        <p:nvSpPr>
          <p:cNvPr id="241" name="Line 58"/>
          <p:cNvSpPr>
            <a:spLocks noChangeAspect="1" noChangeShapeType="1"/>
          </p:cNvSpPr>
          <p:nvPr/>
        </p:nvSpPr>
        <p:spPr bwMode="auto">
          <a:xfrm>
            <a:off x="5402263" y="3929063"/>
            <a:ext cx="703262" cy="158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42" name="Rectangle 59"/>
          <p:cNvSpPr>
            <a:spLocks noChangeArrowheads="1"/>
          </p:cNvSpPr>
          <p:nvPr/>
        </p:nvSpPr>
        <p:spPr bwMode="auto">
          <a:xfrm>
            <a:off x="5835650" y="3832225"/>
            <a:ext cx="76200" cy="95250"/>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43" name="Rectangle 60"/>
          <p:cNvSpPr>
            <a:spLocks noChangeArrowheads="1"/>
          </p:cNvSpPr>
          <p:nvPr/>
        </p:nvSpPr>
        <p:spPr bwMode="auto">
          <a:xfrm>
            <a:off x="5921375" y="3875088"/>
            <a:ext cx="85725" cy="50800"/>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44" name="Text Box 61"/>
          <p:cNvSpPr txBox="1">
            <a:spLocks noChangeArrowheads="1"/>
          </p:cNvSpPr>
          <p:nvPr/>
        </p:nvSpPr>
        <p:spPr bwMode="auto">
          <a:xfrm>
            <a:off x="7620000" y="3433763"/>
            <a:ext cx="1143000" cy="3667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US" sz="800" b="1" kern="0" dirty="0">
                <a:solidFill>
                  <a:sysClr val="windowText" lastClr="000000"/>
                </a:solidFill>
              </a:rPr>
              <a:t>99.9% </a:t>
            </a:r>
            <a:r>
              <a:rPr lang="en-US" sz="800" b="1" kern="0" dirty="0" err="1">
                <a:solidFill>
                  <a:sysClr val="windowText" lastClr="000000"/>
                </a:solidFill>
              </a:rPr>
              <a:t>VaR</a:t>
            </a:r>
            <a:endParaRPr lang="en-US" sz="800" b="1" kern="0" dirty="0">
              <a:solidFill>
                <a:sysClr val="windowText" lastClr="000000"/>
              </a:solidFill>
            </a:endParaRPr>
          </a:p>
          <a:p>
            <a:pPr algn="ctr" fontAlgn="auto">
              <a:lnSpc>
                <a:spcPct val="90000"/>
              </a:lnSpc>
              <a:spcBef>
                <a:spcPct val="50000"/>
              </a:spcBef>
              <a:spcAft>
                <a:spcPts val="0"/>
              </a:spcAft>
              <a:defRPr/>
            </a:pPr>
            <a:endParaRPr lang="en-US" sz="800" b="1" kern="0" dirty="0">
              <a:solidFill>
                <a:sysClr val="windowText" lastClr="000000"/>
              </a:solidFill>
            </a:endParaRPr>
          </a:p>
        </p:txBody>
      </p:sp>
      <p:sp>
        <p:nvSpPr>
          <p:cNvPr id="245" name="Text Box 62"/>
          <p:cNvSpPr txBox="1">
            <a:spLocks noChangeArrowheads="1"/>
          </p:cNvSpPr>
          <p:nvPr/>
        </p:nvSpPr>
        <p:spPr bwMode="auto">
          <a:xfrm>
            <a:off x="3030538" y="1350963"/>
            <a:ext cx="1601787" cy="2016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GB" sz="1200" b="1" u="sng" kern="0">
                <a:solidFill>
                  <a:sysClr val="windowText" lastClr="000000"/>
                </a:solidFill>
              </a:rPr>
              <a:t>Inputs</a:t>
            </a:r>
            <a:endParaRPr lang="en-US" sz="1200" b="1" u="sng" kern="0">
              <a:solidFill>
                <a:sysClr val="windowText" lastClr="000000"/>
              </a:solidFill>
            </a:endParaRPr>
          </a:p>
        </p:txBody>
      </p:sp>
      <p:sp>
        <p:nvSpPr>
          <p:cNvPr id="246" name="Text Box 63"/>
          <p:cNvSpPr txBox="1">
            <a:spLocks noChangeArrowheads="1"/>
          </p:cNvSpPr>
          <p:nvPr/>
        </p:nvSpPr>
        <p:spPr bwMode="auto">
          <a:xfrm>
            <a:off x="5354638" y="1350963"/>
            <a:ext cx="863600" cy="2016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GB" sz="1200" b="1" u="sng" kern="0">
                <a:solidFill>
                  <a:sysClr val="windowText" lastClr="000000"/>
                </a:solidFill>
              </a:rPr>
              <a:t>Model</a:t>
            </a:r>
            <a:endParaRPr lang="en-US" sz="1200" b="1" u="sng" kern="0">
              <a:solidFill>
                <a:sysClr val="windowText" lastClr="000000"/>
              </a:solidFill>
            </a:endParaRPr>
          </a:p>
        </p:txBody>
      </p:sp>
      <p:sp>
        <p:nvSpPr>
          <p:cNvPr id="247" name="Text Box 64"/>
          <p:cNvSpPr txBox="1">
            <a:spLocks noChangeArrowheads="1"/>
          </p:cNvSpPr>
          <p:nvPr/>
        </p:nvSpPr>
        <p:spPr bwMode="auto">
          <a:xfrm>
            <a:off x="7510463" y="1350963"/>
            <a:ext cx="1255712" cy="2016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GB" sz="1200" b="1" u="sng" kern="0">
                <a:solidFill>
                  <a:sysClr val="windowText" lastClr="000000"/>
                </a:solidFill>
              </a:rPr>
              <a:t>Outputs</a:t>
            </a:r>
            <a:endParaRPr lang="en-US" sz="1200" b="1" u="sng" kern="0">
              <a:solidFill>
                <a:sysClr val="windowText" lastClr="000000"/>
              </a:solidFill>
            </a:endParaRPr>
          </a:p>
        </p:txBody>
      </p:sp>
      <p:grpSp>
        <p:nvGrpSpPr>
          <p:cNvPr id="5" name="Group 65"/>
          <p:cNvGrpSpPr>
            <a:grpSpLocks/>
          </p:cNvGrpSpPr>
          <p:nvPr/>
        </p:nvGrpSpPr>
        <p:grpSpPr bwMode="auto">
          <a:xfrm>
            <a:off x="7662863" y="2101850"/>
            <a:ext cx="1100137" cy="1371600"/>
            <a:chOff x="4817" y="1710"/>
            <a:chExt cx="1170" cy="1240"/>
          </a:xfrm>
        </p:grpSpPr>
        <p:sp>
          <p:nvSpPr>
            <p:cNvPr id="288" name="Rectangle 66"/>
            <p:cNvSpPr>
              <a:spLocks noChangeArrowheads="1"/>
            </p:cNvSpPr>
            <p:nvPr/>
          </p:nvSpPr>
          <p:spPr bwMode="auto">
            <a:xfrm>
              <a:off x="4817" y="1710"/>
              <a:ext cx="1170" cy="1240"/>
            </a:xfrm>
            <a:prstGeom prst="rect">
              <a:avLst/>
            </a:prstGeom>
            <a:solidFill>
              <a:srgbClr val="808000">
                <a:alpha val="39999"/>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sp>
          <p:nvSpPr>
            <p:cNvPr id="289" name="Text Box 67"/>
            <p:cNvSpPr txBox="1">
              <a:spLocks noChangeArrowheads="1"/>
            </p:cNvSpPr>
            <p:nvPr/>
          </p:nvSpPr>
          <p:spPr bwMode="auto">
            <a:xfrm>
              <a:off x="4896" y="2481"/>
              <a:ext cx="957" cy="304"/>
            </a:xfrm>
            <a:prstGeom prst="rect">
              <a:avLst/>
            </a:prstGeom>
            <a:noFill/>
            <a:ln w="9525" algn="ctr">
              <a:noFill/>
              <a:miter lim="800000"/>
              <a:headEnd/>
              <a:tailEnd/>
            </a:ln>
          </p:spPr>
          <p:txBody>
            <a:bodyPr lIns="81985" tIns="40991" rIns="81985" bIns="40991">
              <a:spAutoFit/>
            </a:bodyPr>
            <a:lstStyle/>
            <a:p>
              <a:pPr fontAlgn="auto">
                <a:spcBef>
                  <a:spcPts val="0"/>
                </a:spcBef>
                <a:spcAft>
                  <a:spcPts val="0"/>
                </a:spcAft>
                <a:defRPr/>
              </a:pPr>
              <a:r>
                <a:rPr lang="en-US" sz="700" b="1" kern="0" dirty="0">
                  <a:solidFill>
                    <a:srgbClr val="000000"/>
                  </a:solidFill>
                </a:rPr>
                <a:t>Aggregate Loss Distribution (ALD)</a:t>
              </a:r>
            </a:p>
          </p:txBody>
        </p:sp>
        <p:grpSp>
          <p:nvGrpSpPr>
            <p:cNvPr id="6" name="Group 68"/>
            <p:cNvGrpSpPr>
              <a:grpSpLocks noChangeAspect="1"/>
            </p:cNvGrpSpPr>
            <p:nvPr/>
          </p:nvGrpSpPr>
          <p:grpSpPr bwMode="auto">
            <a:xfrm>
              <a:off x="4876" y="1737"/>
              <a:ext cx="1076" cy="784"/>
              <a:chOff x="783" y="1131"/>
              <a:chExt cx="537" cy="555"/>
            </a:xfrm>
          </p:grpSpPr>
          <p:sp>
            <p:nvSpPr>
              <p:cNvPr id="291" name="Line 69"/>
              <p:cNvSpPr>
                <a:spLocks noChangeAspect="1" noChangeShapeType="1"/>
              </p:cNvSpPr>
              <p:nvPr/>
            </p:nvSpPr>
            <p:spPr bwMode="auto">
              <a:xfrm>
                <a:off x="808" y="1131"/>
                <a:ext cx="0" cy="55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2" name="Line 70"/>
              <p:cNvSpPr>
                <a:spLocks noChangeAspect="1" noChangeShapeType="1"/>
              </p:cNvSpPr>
              <p:nvPr/>
            </p:nvSpPr>
            <p:spPr bwMode="auto">
              <a:xfrm>
                <a:off x="783" y="1648"/>
                <a:ext cx="537"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3" name="Freeform 71"/>
              <p:cNvSpPr>
                <a:spLocks noChangeAspect="1"/>
              </p:cNvSpPr>
              <p:nvPr/>
            </p:nvSpPr>
            <p:spPr bwMode="auto">
              <a:xfrm>
                <a:off x="824" y="1167"/>
                <a:ext cx="479" cy="482"/>
              </a:xfrm>
              <a:custGeom>
                <a:avLst/>
                <a:gdLst>
                  <a:gd name="T0" fmla="*/ 0 w 448"/>
                  <a:gd name="T1" fmla="*/ 262 h 264"/>
                  <a:gd name="T2" fmla="*/ 81 w 448"/>
                  <a:gd name="T3" fmla="*/ 11 h 264"/>
                  <a:gd name="T4" fmla="*/ 173 w 448"/>
                  <a:gd name="T5" fmla="*/ 195 h 264"/>
                  <a:gd name="T6" fmla="*/ 448 w 448"/>
                  <a:gd name="T7" fmla="*/ 264 h 264"/>
                  <a:gd name="T8" fmla="*/ 0 60000 65536"/>
                  <a:gd name="T9" fmla="*/ 0 60000 65536"/>
                  <a:gd name="T10" fmla="*/ 0 60000 65536"/>
                  <a:gd name="T11" fmla="*/ 0 60000 65536"/>
                  <a:gd name="T12" fmla="*/ 0 w 448"/>
                  <a:gd name="T13" fmla="*/ 0 h 264"/>
                  <a:gd name="T14" fmla="*/ 448 w 448"/>
                  <a:gd name="T15" fmla="*/ 264 h 264"/>
                </a:gdLst>
                <a:ahLst/>
                <a:cxnLst>
                  <a:cxn ang="T8">
                    <a:pos x="T0" y="T1"/>
                  </a:cxn>
                  <a:cxn ang="T9">
                    <a:pos x="T2" y="T3"/>
                  </a:cxn>
                  <a:cxn ang="T10">
                    <a:pos x="T4" y="T5"/>
                  </a:cxn>
                  <a:cxn ang="T11">
                    <a:pos x="T6" y="T7"/>
                  </a:cxn>
                </a:cxnLst>
                <a:rect l="T12" t="T13" r="T14" b="T15"/>
                <a:pathLst>
                  <a:path w="448" h="264">
                    <a:moveTo>
                      <a:pt x="0" y="262"/>
                    </a:moveTo>
                    <a:cubicBezTo>
                      <a:pt x="13" y="220"/>
                      <a:pt x="52" y="22"/>
                      <a:pt x="81" y="11"/>
                    </a:cubicBezTo>
                    <a:cubicBezTo>
                      <a:pt x="110" y="0"/>
                      <a:pt x="112" y="153"/>
                      <a:pt x="173" y="195"/>
                    </a:cubicBezTo>
                    <a:cubicBezTo>
                      <a:pt x="234" y="237"/>
                      <a:pt x="391" y="250"/>
                      <a:pt x="448" y="264"/>
                    </a:cubicBezTo>
                  </a:path>
                </a:pathLst>
              </a:custGeom>
              <a:noFill/>
              <a:ln w="9525" cap="flat" cmpd="sng">
                <a:solidFill>
                  <a:srgbClr val="00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4" name="AutoShape 72"/>
              <p:cNvSpPr>
                <a:spLocks noChangeAspect="1" noChangeArrowheads="1"/>
              </p:cNvSpPr>
              <p:nvPr/>
            </p:nvSpPr>
            <p:spPr bwMode="auto">
              <a:xfrm>
                <a:off x="1145" y="1597"/>
                <a:ext cx="133" cy="48"/>
              </a:xfrm>
              <a:prstGeom prst="rtTriangle">
                <a:avLst/>
              </a:prstGeom>
              <a:solidFill>
                <a:srgbClr val="000000"/>
              </a:solidFill>
              <a:ln w="9525" algn="ctr">
                <a:solidFill>
                  <a:srgbClr val="000000"/>
                </a:solidFill>
                <a:miter lim="800000"/>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grpSp>
      </p:grpSp>
      <p:grpSp>
        <p:nvGrpSpPr>
          <p:cNvPr id="7" name="Group 98"/>
          <p:cNvGrpSpPr>
            <a:grpSpLocks/>
          </p:cNvGrpSpPr>
          <p:nvPr/>
        </p:nvGrpSpPr>
        <p:grpSpPr bwMode="auto">
          <a:xfrm>
            <a:off x="2989263" y="3321050"/>
            <a:ext cx="1685925" cy="784225"/>
            <a:chOff x="674688" y="3500801"/>
            <a:chExt cx="1736725" cy="851080"/>
          </a:xfrm>
        </p:grpSpPr>
        <p:sp>
          <p:nvSpPr>
            <p:cNvPr id="280" name="Text Box 26"/>
            <p:cNvSpPr txBox="1">
              <a:spLocks noChangeArrowheads="1"/>
            </p:cNvSpPr>
            <p:nvPr/>
          </p:nvSpPr>
          <p:spPr bwMode="auto">
            <a:xfrm>
              <a:off x="674688" y="3500801"/>
              <a:ext cx="1736725" cy="851080"/>
            </a:xfrm>
            <a:prstGeom prst="rect">
              <a:avLst/>
            </a:prstGeom>
            <a:solidFill>
              <a:srgbClr val="99CCFF">
                <a:alpha val="50195"/>
              </a:srgbClr>
            </a:solidFill>
            <a:ln w="9525" algn="ctr">
              <a:noFill/>
              <a:miter lim="800000"/>
              <a:headEnd/>
              <a:tailEnd/>
            </a:ln>
          </p:spPr>
          <p:txBody>
            <a:bodyPr lIns="0" tIns="45667" rIns="91378" bIns="45667">
              <a:spAutoFit/>
            </a:bodyPr>
            <a:lstStyle/>
            <a:p>
              <a:pPr marL="122238" indent="-122238" algn="ctr" defTabSz="1019175" fontAlgn="auto">
                <a:spcBef>
                  <a:spcPts val="0"/>
                </a:spcBef>
                <a:spcAft>
                  <a:spcPts val="0"/>
                </a:spcAft>
                <a:defRPr/>
              </a:pPr>
              <a:r>
                <a:rPr lang="en-US" sz="900" b="1" i="1" kern="0" dirty="0">
                  <a:solidFill>
                    <a:srgbClr val="000000"/>
                  </a:solidFill>
                </a:rPr>
                <a:t>Scenario Analysis (SA) </a:t>
              </a:r>
              <a:r>
                <a:rPr lang="en-US" sz="900" b="1" kern="0" dirty="0">
                  <a:solidFill>
                    <a:srgbClr val="000000"/>
                  </a:solidFill>
                </a:rPr>
                <a:t> Workshop (</a:t>
              </a:r>
              <a:r>
                <a:rPr lang="en-US" sz="900" b="1" u="sng" kern="0" dirty="0">
                  <a:solidFill>
                    <a:srgbClr val="000000"/>
                  </a:solidFill>
                </a:rPr>
                <a:t>&gt;</a:t>
              </a:r>
              <a:r>
                <a:rPr lang="en-US" sz="900" b="1" kern="0" dirty="0">
                  <a:solidFill>
                    <a:srgbClr val="000000"/>
                  </a:solidFill>
                </a:rPr>
                <a:t>$10MM)</a:t>
              </a:r>
            </a:p>
            <a:p>
              <a:pPr marL="122238" indent="-122238" algn="ctr" defTabSz="1019175" fontAlgn="auto">
                <a:spcBef>
                  <a:spcPts val="0"/>
                </a:spcBef>
                <a:spcAft>
                  <a:spcPts val="0"/>
                </a:spcAft>
                <a:defRPr/>
              </a:pPr>
              <a:endParaRPr lang="en-US" sz="900" b="1" kern="0" dirty="0">
                <a:solidFill>
                  <a:srgbClr val="000000"/>
                </a:solidFill>
              </a:endParaRPr>
            </a:p>
            <a:p>
              <a:pPr marL="122238" indent="-122238" algn="ctr" defTabSz="1019175" fontAlgn="auto">
                <a:spcBef>
                  <a:spcPts val="0"/>
                </a:spcBef>
                <a:spcAft>
                  <a:spcPts val="0"/>
                </a:spcAft>
                <a:defRPr/>
              </a:pPr>
              <a:endParaRPr lang="en-US" sz="900" b="1" kern="0" dirty="0">
                <a:solidFill>
                  <a:srgbClr val="000000"/>
                </a:solidFill>
              </a:endParaRPr>
            </a:p>
            <a:p>
              <a:pPr marL="122238" indent="-122238" algn="ctr" defTabSz="1019175" fontAlgn="auto">
                <a:spcBef>
                  <a:spcPts val="0"/>
                </a:spcBef>
                <a:spcAft>
                  <a:spcPts val="0"/>
                </a:spcAft>
                <a:defRPr/>
              </a:pPr>
              <a:endParaRPr lang="en-US" sz="900" b="1" kern="0" dirty="0">
                <a:solidFill>
                  <a:srgbClr val="000000"/>
                </a:solidFill>
              </a:endParaRPr>
            </a:p>
          </p:txBody>
        </p:sp>
        <p:grpSp>
          <p:nvGrpSpPr>
            <p:cNvPr id="8" name="Group 425"/>
            <p:cNvGrpSpPr>
              <a:grpSpLocks/>
            </p:cNvGrpSpPr>
            <p:nvPr/>
          </p:nvGrpSpPr>
          <p:grpSpPr bwMode="auto">
            <a:xfrm>
              <a:off x="746842" y="3884613"/>
              <a:ext cx="1609008" cy="201915"/>
              <a:chOff x="727792" y="3906838"/>
              <a:chExt cx="1609008" cy="201915"/>
            </a:xfrm>
          </p:grpSpPr>
          <p:sp>
            <p:nvSpPr>
              <p:cNvPr id="282" name="Text Box 29"/>
              <p:cNvSpPr txBox="1">
                <a:spLocks noChangeArrowheads="1"/>
              </p:cNvSpPr>
              <p:nvPr/>
            </p:nvSpPr>
            <p:spPr bwMode="auto">
              <a:xfrm>
                <a:off x="727593" y="3907219"/>
                <a:ext cx="770242" cy="201571"/>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Loss Data</a:t>
                </a:r>
              </a:p>
            </p:txBody>
          </p:sp>
          <p:sp>
            <p:nvSpPr>
              <p:cNvPr id="285" name="Text Box 27"/>
              <p:cNvSpPr txBox="1">
                <a:spLocks noChangeArrowheads="1"/>
              </p:cNvSpPr>
              <p:nvPr/>
            </p:nvSpPr>
            <p:spPr bwMode="auto">
              <a:xfrm>
                <a:off x="1651556" y="3907219"/>
                <a:ext cx="685205" cy="201571"/>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BEICFs</a:t>
                </a:r>
              </a:p>
            </p:txBody>
          </p:sp>
        </p:grpSp>
      </p:grpSp>
      <p:grpSp>
        <p:nvGrpSpPr>
          <p:cNvPr id="9" name="Group 97"/>
          <p:cNvGrpSpPr>
            <a:grpSpLocks/>
          </p:cNvGrpSpPr>
          <p:nvPr/>
        </p:nvGrpSpPr>
        <p:grpSpPr bwMode="auto">
          <a:xfrm>
            <a:off x="2938463" y="4213225"/>
            <a:ext cx="1785937" cy="969963"/>
            <a:chOff x="609600" y="4670425"/>
            <a:chExt cx="1838325" cy="1052513"/>
          </a:xfrm>
        </p:grpSpPr>
        <p:sp>
          <p:nvSpPr>
            <p:cNvPr id="272" name="Text Box 26"/>
            <p:cNvSpPr txBox="1">
              <a:spLocks noChangeArrowheads="1"/>
            </p:cNvSpPr>
            <p:nvPr/>
          </p:nvSpPr>
          <p:spPr bwMode="auto">
            <a:xfrm>
              <a:off x="656987" y="4930539"/>
              <a:ext cx="1737014" cy="683874"/>
            </a:xfrm>
            <a:prstGeom prst="rect">
              <a:avLst/>
            </a:prstGeom>
            <a:solidFill>
              <a:srgbClr val="99CCFF">
                <a:alpha val="50195"/>
              </a:srgbClr>
            </a:solidFill>
            <a:ln w="9525" algn="ctr">
              <a:noFill/>
              <a:miter lim="800000"/>
              <a:headEnd/>
              <a:tailEnd/>
            </a:ln>
          </p:spPr>
          <p:txBody>
            <a:bodyPr lIns="0" tIns="45667" rIns="91378" bIns="45667">
              <a:spAutoFit/>
            </a:bodyPr>
            <a:lstStyle/>
            <a:p>
              <a:pPr marL="122238" indent="-122238" algn="ctr" defTabSz="1019175" fontAlgn="auto">
                <a:spcBef>
                  <a:spcPts val="0"/>
                </a:spcBef>
                <a:spcAft>
                  <a:spcPts val="0"/>
                </a:spcAft>
                <a:defRPr/>
              </a:pPr>
              <a:r>
                <a:rPr lang="en-US" sz="900" b="1" i="1" kern="0">
                  <a:solidFill>
                    <a:srgbClr val="000000"/>
                  </a:solidFill>
                </a:rPr>
                <a:t>Based on industry data, portfolio info, KRI’s etc.</a:t>
              </a:r>
              <a:endParaRPr lang="en-US" sz="900" b="1" kern="0">
                <a:solidFill>
                  <a:srgbClr val="000000"/>
                </a:solidFill>
              </a:endParaRPr>
            </a:p>
            <a:p>
              <a:pPr marL="122238" indent="-122238" algn="ctr" defTabSz="1019175" fontAlgn="auto">
                <a:spcBef>
                  <a:spcPts val="0"/>
                </a:spcBef>
                <a:spcAft>
                  <a:spcPts val="0"/>
                </a:spcAft>
                <a:defRPr/>
              </a:pPr>
              <a:endParaRPr lang="en-US" sz="900" b="1" kern="0">
                <a:solidFill>
                  <a:srgbClr val="000000"/>
                </a:solidFill>
              </a:endParaRPr>
            </a:p>
            <a:p>
              <a:pPr marL="122238" indent="-122238" algn="ctr" defTabSz="1019175" fontAlgn="auto">
                <a:spcBef>
                  <a:spcPts val="0"/>
                </a:spcBef>
                <a:spcAft>
                  <a:spcPts val="0"/>
                </a:spcAft>
                <a:defRPr/>
              </a:pPr>
              <a:endParaRPr lang="en-US" sz="900" b="1" kern="0">
                <a:solidFill>
                  <a:srgbClr val="000000"/>
                </a:solidFill>
              </a:endParaRPr>
            </a:p>
            <a:p>
              <a:pPr marL="122238" indent="-122238" algn="ctr" defTabSz="1019175" fontAlgn="auto">
                <a:spcBef>
                  <a:spcPts val="0"/>
                </a:spcBef>
                <a:spcAft>
                  <a:spcPts val="0"/>
                </a:spcAft>
                <a:defRPr/>
              </a:pPr>
              <a:endParaRPr lang="en-US" sz="900" b="1" kern="0">
                <a:solidFill>
                  <a:srgbClr val="000000"/>
                </a:solidFill>
              </a:endParaRPr>
            </a:p>
          </p:txBody>
        </p:sp>
        <p:grpSp>
          <p:nvGrpSpPr>
            <p:cNvPr id="10" name="Group 510"/>
            <p:cNvGrpSpPr>
              <a:grpSpLocks/>
            </p:cNvGrpSpPr>
            <p:nvPr/>
          </p:nvGrpSpPr>
          <p:grpSpPr bwMode="auto">
            <a:xfrm>
              <a:off x="721633" y="5318663"/>
              <a:ext cx="1616755" cy="201916"/>
              <a:chOff x="720046" y="3993092"/>
              <a:chExt cx="1616754" cy="201915"/>
            </a:xfrm>
          </p:grpSpPr>
          <p:sp>
            <p:nvSpPr>
              <p:cNvPr id="275" name="Text Box 29"/>
              <p:cNvSpPr txBox="1">
                <a:spLocks noChangeArrowheads="1"/>
              </p:cNvSpPr>
              <p:nvPr/>
            </p:nvSpPr>
            <p:spPr bwMode="auto">
              <a:xfrm>
                <a:off x="720763" y="3992554"/>
                <a:ext cx="781084" cy="203267"/>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Loss Data</a:t>
                </a:r>
              </a:p>
            </p:txBody>
          </p:sp>
          <p:sp>
            <p:nvSpPr>
              <p:cNvPr id="278" name="Text Box 27"/>
              <p:cNvSpPr txBox="1">
                <a:spLocks noChangeArrowheads="1"/>
              </p:cNvSpPr>
              <p:nvPr/>
            </p:nvSpPr>
            <p:spPr bwMode="auto">
              <a:xfrm>
                <a:off x="1652181" y="3992554"/>
                <a:ext cx="684674" cy="203267"/>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BEICFs</a:t>
                </a:r>
              </a:p>
            </p:txBody>
          </p:sp>
        </p:grpSp>
        <p:sp>
          <p:nvSpPr>
            <p:cNvPr id="274" name="Rounded Rectangle 273"/>
            <p:cNvSpPr/>
            <p:nvPr/>
          </p:nvSpPr>
          <p:spPr>
            <a:xfrm>
              <a:off x="609600" y="4670425"/>
              <a:ext cx="1838325" cy="1052513"/>
            </a:xfrm>
            <a:prstGeom prst="roundRect">
              <a:avLst/>
            </a:prstGeom>
            <a:noFill/>
            <a:ln w="12700" cap="flat" cmpd="sng" algn="ctr">
              <a:solidFill>
                <a:srgbClr val="00CC99">
                  <a:shade val="50000"/>
                </a:srgbClr>
              </a:solidFill>
              <a:prstDash val="solid"/>
            </a:ln>
            <a:effectLst/>
          </p:spPr>
          <p:txBody>
            <a:bodyPr lIns="0" tIns="0" rIns="0" bIns="0"/>
            <a:lstStyle/>
            <a:p>
              <a:pPr algn="ctr" defTabSz="1019175" fontAlgn="auto">
                <a:spcBef>
                  <a:spcPts val="0"/>
                </a:spcBef>
                <a:spcAft>
                  <a:spcPts val="0"/>
                </a:spcAft>
                <a:defRPr/>
              </a:pPr>
              <a:r>
                <a:rPr lang="en-US" sz="1300" kern="0">
                  <a:solidFill>
                    <a:srgbClr val="000000"/>
                  </a:solidFill>
                </a:rPr>
                <a:t>Sub Model</a:t>
              </a:r>
            </a:p>
          </p:txBody>
        </p:sp>
      </p:grpSp>
      <p:cxnSp>
        <p:nvCxnSpPr>
          <p:cNvPr id="13352" name="Straight Arrow Connector 102"/>
          <p:cNvCxnSpPr>
            <a:cxnSpLocks noChangeShapeType="1"/>
          </p:cNvCxnSpPr>
          <p:nvPr/>
        </p:nvCxnSpPr>
        <p:spPr bwMode="auto">
          <a:xfrm flipV="1">
            <a:off x="3827463" y="4033838"/>
            <a:ext cx="0" cy="158750"/>
          </a:xfrm>
          <a:prstGeom prst="straightConnector1">
            <a:avLst/>
          </a:prstGeom>
          <a:noFill/>
          <a:ln w="9525">
            <a:solidFill>
              <a:srgbClr val="000000"/>
            </a:solidFill>
            <a:round/>
            <a:headEnd/>
            <a:tailEnd type="triangle" w="med" len="med"/>
          </a:ln>
        </p:spPr>
      </p:cxnSp>
      <p:sp>
        <p:nvSpPr>
          <p:cNvPr id="252" name="Rectangle 40"/>
          <p:cNvSpPr>
            <a:spLocks noChangeArrowheads="1"/>
          </p:cNvSpPr>
          <p:nvPr/>
        </p:nvSpPr>
        <p:spPr bwMode="auto">
          <a:xfrm>
            <a:off x="2680934" y="3013823"/>
            <a:ext cx="212814" cy="2146925"/>
          </a:xfrm>
          <a:prstGeom prst="rect">
            <a:avLst/>
          </a:prstGeom>
          <a:solidFill>
            <a:srgbClr val="FFFFFF">
              <a:lumMod val="20000"/>
              <a:lumOff val="80000"/>
            </a:srgbClr>
          </a:solidFill>
          <a:ln w="9525">
            <a:noFill/>
            <a:miter lim="800000"/>
            <a:headEnd/>
            <a:tailEnd/>
          </a:ln>
        </p:spPr>
        <p:txBody>
          <a:bodyPr vert="vert270" anchor="ctr"/>
          <a:lstStyle/>
          <a:p>
            <a:pPr algn="ctr" fontAlgn="auto">
              <a:spcBef>
                <a:spcPts val="0"/>
              </a:spcBef>
              <a:spcAft>
                <a:spcPts val="0"/>
              </a:spcAft>
              <a:defRPr/>
            </a:pPr>
            <a:r>
              <a:rPr lang="en-US" sz="1050" b="1" kern="0" spc="600" dirty="0">
                <a:solidFill>
                  <a:sysClr val="windowText" lastClr="000000"/>
                </a:solidFill>
              </a:rPr>
              <a:t>SEVERITY</a:t>
            </a:r>
          </a:p>
        </p:txBody>
      </p:sp>
      <p:sp>
        <p:nvSpPr>
          <p:cNvPr id="253" name="Rectangle 40"/>
          <p:cNvSpPr>
            <a:spLocks noChangeArrowheads="1"/>
          </p:cNvSpPr>
          <p:nvPr/>
        </p:nvSpPr>
        <p:spPr bwMode="auto">
          <a:xfrm>
            <a:off x="2679336" y="1186694"/>
            <a:ext cx="140064" cy="1399101"/>
          </a:xfrm>
          <a:prstGeom prst="rect">
            <a:avLst/>
          </a:prstGeom>
          <a:solidFill>
            <a:srgbClr val="FFFFFF">
              <a:lumMod val="20000"/>
              <a:lumOff val="80000"/>
            </a:srgbClr>
          </a:solidFill>
          <a:ln w="9525">
            <a:noFill/>
            <a:miter lim="800000"/>
            <a:headEnd/>
            <a:tailEnd/>
          </a:ln>
        </p:spPr>
        <p:txBody>
          <a:bodyPr vert="vert270" anchor="ctr"/>
          <a:lstStyle/>
          <a:p>
            <a:pPr algn="ctr" fontAlgn="auto">
              <a:spcBef>
                <a:spcPts val="0"/>
              </a:spcBef>
              <a:spcAft>
                <a:spcPts val="0"/>
              </a:spcAft>
              <a:defRPr/>
            </a:pPr>
            <a:r>
              <a:rPr lang="en-US" sz="1050" b="1" kern="0" spc="300" dirty="0">
                <a:solidFill>
                  <a:sysClr val="windowText" lastClr="000000"/>
                </a:solidFill>
              </a:rPr>
              <a:t>FREQUENCY</a:t>
            </a:r>
          </a:p>
        </p:txBody>
      </p:sp>
      <p:sp>
        <p:nvSpPr>
          <p:cNvPr id="256" name="Oval 25"/>
          <p:cNvSpPr>
            <a:spLocks noChangeArrowheads="1"/>
          </p:cNvSpPr>
          <p:nvPr/>
        </p:nvSpPr>
        <p:spPr bwMode="auto">
          <a:xfrm>
            <a:off x="4702175" y="3736975"/>
            <a:ext cx="509588" cy="255588"/>
          </a:xfrm>
          <a:prstGeom prst="ellipse">
            <a:avLst/>
          </a:prstGeom>
          <a:solidFill>
            <a:srgbClr val="C0EAFF">
              <a:alpha val="67058"/>
            </a:srgbClr>
          </a:solidFill>
          <a:ln w="9525" algn="ctr">
            <a:noFill/>
            <a:round/>
            <a:headEnd/>
            <a:tailEnd/>
          </a:ln>
        </p:spPr>
        <p:txBody>
          <a:bodyPr wrap="none" lIns="101870" tIns="50935" rIns="101870" bIns="50935" anchor="ctr"/>
          <a:lstStyle/>
          <a:p>
            <a:pPr defTabSz="1019175" fontAlgn="auto">
              <a:spcBef>
                <a:spcPts val="0"/>
              </a:spcBef>
              <a:spcAft>
                <a:spcPts val="0"/>
              </a:spcAft>
              <a:defRPr/>
            </a:pPr>
            <a:endParaRPr lang="en-US" sz="2000" kern="0">
              <a:solidFill>
                <a:sysClr val="windowText" lastClr="000000"/>
              </a:solidFill>
            </a:endParaRPr>
          </a:p>
        </p:txBody>
      </p:sp>
      <p:sp>
        <p:nvSpPr>
          <p:cNvPr id="257" name="Text Box 33"/>
          <p:cNvSpPr txBox="1">
            <a:spLocks noChangeArrowheads="1"/>
          </p:cNvSpPr>
          <p:nvPr/>
        </p:nvSpPr>
        <p:spPr bwMode="auto">
          <a:xfrm>
            <a:off x="4713288" y="3724275"/>
            <a:ext cx="554037" cy="247650"/>
          </a:xfrm>
          <a:prstGeom prst="rect">
            <a:avLst/>
          </a:prstGeom>
          <a:noFill/>
          <a:ln w="9525" algn="ctr">
            <a:noFill/>
            <a:miter lim="800000"/>
            <a:headEnd/>
            <a:tailEnd/>
          </a:ln>
        </p:spPr>
        <p:txBody>
          <a:bodyPr lIns="0" tIns="45667" rIns="91378" bIns="45667">
            <a:spAutoFit/>
          </a:bodyPr>
          <a:lstStyle/>
          <a:p>
            <a:pPr marL="122238" indent="-122238" algn="ctr" defTabSz="1019175" fontAlgn="auto">
              <a:spcBef>
                <a:spcPts val="0"/>
              </a:spcBef>
              <a:spcAft>
                <a:spcPts val="0"/>
              </a:spcAft>
              <a:defRPr/>
            </a:pPr>
            <a:r>
              <a:rPr lang="en-US" sz="700" b="1" kern="0">
                <a:solidFill>
                  <a:srgbClr val="000000"/>
                </a:solidFill>
              </a:rPr>
              <a:t>Business</a:t>
            </a:r>
          </a:p>
          <a:p>
            <a:pPr marL="122238" indent="-122238" algn="ctr" defTabSz="1019175" fontAlgn="auto">
              <a:spcBef>
                <a:spcPts val="0"/>
              </a:spcBef>
              <a:spcAft>
                <a:spcPts val="0"/>
              </a:spcAft>
              <a:defRPr/>
            </a:pPr>
            <a:r>
              <a:rPr lang="en-US" sz="700" b="1" kern="0">
                <a:solidFill>
                  <a:srgbClr val="000000"/>
                </a:solidFill>
              </a:rPr>
              <a:t>Estimate</a:t>
            </a:r>
          </a:p>
        </p:txBody>
      </p:sp>
      <p:sp>
        <p:nvSpPr>
          <p:cNvPr id="258" name="TextBox 554"/>
          <p:cNvSpPr txBox="1">
            <a:spLocks noChangeArrowheads="1"/>
          </p:cNvSpPr>
          <p:nvPr/>
        </p:nvSpPr>
        <p:spPr bwMode="auto">
          <a:xfrm>
            <a:off x="355600" y="5410200"/>
            <a:ext cx="2006600" cy="1333500"/>
          </a:xfrm>
          <a:prstGeom prst="rect">
            <a:avLst/>
          </a:prstGeom>
          <a:noFill/>
          <a:ln w="9525">
            <a:solidFill>
              <a:srgbClr val="000000"/>
            </a:solidFill>
            <a:miter lim="800000"/>
            <a:headEnd/>
            <a:tailEnd/>
          </a:ln>
        </p:spPr>
        <p:txBody>
          <a:bodyPr lIns="101870" tIns="50935" rIns="101870" bIns="50935">
            <a:spAutoFit/>
          </a:bodyPr>
          <a:lstStyle/>
          <a:p>
            <a:pPr marL="111125" indent="-111125" defTabSz="1019175" fontAlgn="auto">
              <a:spcBef>
                <a:spcPts val="0"/>
              </a:spcBef>
              <a:spcAft>
                <a:spcPts val="0"/>
              </a:spcAft>
              <a:defRPr/>
            </a:pPr>
            <a:r>
              <a:rPr lang="en-US" sz="800" b="1" u="sng" kern="0" dirty="0">
                <a:solidFill>
                  <a:sysClr val="windowText" lastClr="000000"/>
                </a:solidFill>
              </a:rPr>
              <a:t>Legend:</a:t>
            </a:r>
          </a:p>
          <a:p>
            <a:pPr marL="111125" indent="-111125" defTabSz="1019175" fontAlgn="auto">
              <a:spcBef>
                <a:spcPts val="0"/>
              </a:spcBef>
              <a:spcAft>
                <a:spcPts val="0"/>
              </a:spcAft>
              <a:buFontTx/>
              <a:buChar char="•"/>
              <a:defRPr/>
            </a:pPr>
            <a:r>
              <a:rPr lang="en-US" sz="800" kern="0" dirty="0">
                <a:solidFill>
                  <a:sysClr val="windowText" lastClr="000000"/>
                </a:solidFill>
              </a:rPr>
              <a:t>ILD: Internal Loss Data</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SA: Scenario Analysis</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BEICF: Business Environment &amp; Internal Control Factor</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RCSA: Risk and Controls Self Assessment</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KRI: Key Risk Indicator </a:t>
            </a:r>
          </a:p>
          <a:p>
            <a:pPr marL="111125" indent="-111125" defTabSz="1019175" fontAlgn="auto">
              <a:spcBef>
                <a:spcPts val="0"/>
              </a:spcBef>
              <a:spcAft>
                <a:spcPts val="0"/>
              </a:spcAft>
              <a:buFont typeface="Arial" charset="0"/>
              <a:buChar char="•"/>
              <a:defRPr/>
            </a:pPr>
            <a:r>
              <a:rPr lang="en-US" sz="800" kern="0" dirty="0" err="1">
                <a:solidFill>
                  <a:sysClr val="windowText" lastClr="000000"/>
                </a:solidFill>
              </a:rPr>
              <a:t>VaR</a:t>
            </a:r>
            <a:r>
              <a:rPr lang="en-US" sz="800" kern="0" dirty="0">
                <a:solidFill>
                  <a:sysClr val="windowText" lastClr="000000"/>
                </a:solidFill>
              </a:rPr>
              <a:t>: Value at Risk</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ES: Expected Shortfall</a:t>
            </a:r>
          </a:p>
        </p:txBody>
      </p:sp>
      <p:sp>
        <p:nvSpPr>
          <p:cNvPr id="259" name="1158.375226.75374.3755221"/>
          <p:cNvSpPr>
            <a:spLocks noChangeArrowheads="1"/>
          </p:cNvSpPr>
          <p:nvPr>
            <p:custDataLst>
              <p:tags r:id="rId2"/>
            </p:custDataLst>
          </p:nvPr>
        </p:nvSpPr>
        <p:spPr bwMode="auto">
          <a:xfrm>
            <a:off x="381000" y="1055688"/>
            <a:ext cx="1681163" cy="3592512"/>
          </a:xfrm>
          <a:prstGeom prst="rect">
            <a:avLst/>
          </a:prstGeom>
          <a:noFill/>
          <a:ln w="9525" algn="ctr">
            <a:noFill/>
            <a:miter lim="800000"/>
            <a:headEnd/>
            <a:tailEnd/>
          </a:ln>
        </p:spPr>
        <p:txBody>
          <a:bodyPr lIns="0" tIns="0" rIns="0" bIns="0"/>
          <a:lstStyle/>
          <a:p>
            <a:pPr marL="138113" lvl="1" indent="-136525" defTabSz="1019175" fontAlgn="auto">
              <a:spcBef>
                <a:spcPts val="0"/>
              </a:spcBef>
              <a:spcAft>
                <a:spcPct val="35000"/>
              </a:spcAft>
              <a:defRPr/>
            </a:pPr>
            <a:r>
              <a:rPr lang="en-US" sz="1100" kern="0" dirty="0">
                <a:solidFill>
                  <a:srgbClr val="1600F5"/>
                </a:solidFill>
                <a:cs typeface="+mn-cs"/>
              </a:rPr>
              <a:t>Types of Operational Risk</a:t>
            </a:r>
          </a:p>
          <a:p>
            <a:pPr marL="138113" lvl="1" indent="-136525" defTabSz="1019175" fontAlgn="auto">
              <a:spcBef>
                <a:spcPts val="0"/>
              </a:spcBef>
              <a:spcAft>
                <a:spcPct val="35000"/>
              </a:spcAft>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Clients Products and Business Practices</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Internal Fraud</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Employment Practices and Workplace Safety – Firm</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External Fraud</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Damage to Physical Assets</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Business Disruption and Systems Failure</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Execution, Delivery and Process Management</a:t>
            </a:r>
          </a:p>
        </p:txBody>
      </p:sp>
      <p:grpSp>
        <p:nvGrpSpPr>
          <p:cNvPr id="11" name="Group 121"/>
          <p:cNvGrpSpPr>
            <a:grpSpLocks/>
          </p:cNvGrpSpPr>
          <p:nvPr/>
        </p:nvGrpSpPr>
        <p:grpSpPr bwMode="auto">
          <a:xfrm>
            <a:off x="2895600" y="5429250"/>
            <a:ext cx="3505200" cy="361950"/>
            <a:chOff x="2168" y="4524"/>
            <a:chExt cx="2502" cy="280"/>
          </a:xfrm>
        </p:grpSpPr>
        <p:sp>
          <p:nvSpPr>
            <p:cNvPr id="265" name="Rectangle 111"/>
            <p:cNvSpPr>
              <a:spLocks noChangeArrowheads="1"/>
            </p:cNvSpPr>
            <p:nvPr>
              <p:custDataLst>
                <p:tags r:id="rId5"/>
              </p:custDataLst>
            </p:nvPr>
          </p:nvSpPr>
          <p:spPr bwMode="auto">
            <a:xfrm>
              <a:off x="2168" y="4524"/>
              <a:ext cx="979" cy="280"/>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FFFFFF"/>
                  </a:solidFill>
                  <a:cs typeface="+mn-cs"/>
                </a:rPr>
                <a:t>Operational Risk </a:t>
              </a:r>
            </a:p>
            <a:p>
              <a:pPr algn="ctr" defTabSz="1019175" fontAlgn="auto">
                <a:spcBef>
                  <a:spcPts val="0"/>
                </a:spcBef>
                <a:spcAft>
                  <a:spcPts val="0"/>
                </a:spcAft>
                <a:defRPr/>
              </a:pPr>
              <a:r>
                <a:rPr lang="en-US" sz="1200" b="1" kern="0" dirty="0">
                  <a:solidFill>
                    <a:srgbClr val="FFFFFF"/>
                  </a:solidFill>
                  <a:cs typeface="+mn-cs"/>
                </a:rPr>
                <a:t>Regulatory Capital</a:t>
              </a:r>
              <a:endParaRPr lang="en-GB" sz="1200" b="1" kern="0" dirty="0">
                <a:solidFill>
                  <a:srgbClr val="FFFFFF"/>
                </a:solidFill>
                <a:cs typeface="+mn-cs"/>
              </a:endParaRPr>
            </a:p>
          </p:txBody>
        </p:sp>
        <p:sp>
          <p:nvSpPr>
            <p:cNvPr id="266" name="Text Box 112"/>
            <p:cNvSpPr txBox="1">
              <a:spLocks noChangeArrowheads="1"/>
            </p:cNvSpPr>
            <p:nvPr/>
          </p:nvSpPr>
          <p:spPr bwMode="auto">
            <a:xfrm>
              <a:off x="3120" y="4572"/>
              <a:ext cx="432" cy="212"/>
            </a:xfrm>
            <a:prstGeom prst="rect">
              <a:avLst/>
            </a:prstGeom>
            <a:noFill/>
            <a:ln w="9525">
              <a:noFill/>
              <a:miter lim="800000"/>
              <a:headEnd/>
              <a:tailEnd/>
            </a:ln>
          </p:spPr>
          <p:txBody>
            <a:bodyPr>
              <a:spAutoFit/>
            </a:bodyPr>
            <a:lstStyle/>
            <a:p>
              <a:pPr fontAlgn="auto">
                <a:spcBef>
                  <a:spcPct val="50000"/>
                </a:spcBef>
                <a:spcAft>
                  <a:spcPts val="0"/>
                </a:spcAft>
                <a:defRPr/>
              </a:pPr>
              <a:r>
                <a:rPr lang="en-US" sz="1600" b="1" kern="0">
                  <a:solidFill>
                    <a:srgbClr val="808080"/>
                  </a:solidFill>
                  <a:cs typeface="+mn-cs"/>
                </a:rPr>
                <a:t>/ 8%</a:t>
              </a:r>
            </a:p>
          </p:txBody>
        </p:sp>
        <p:sp>
          <p:nvSpPr>
            <p:cNvPr id="267" name="Rectangle 113"/>
            <p:cNvSpPr>
              <a:spLocks noChangeArrowheads="1"/>
            </p:cNvSpPr>
            <p:nvPr>
              <p:custDataLst>
                <p:tags r:id="rId6"/>
              </p:custDataLst>
            </p:nvPr>
          </p:nvSpPr>
          <p:spPr bwMode="auto">
            <a:xfrm>
              <a:off x="3677" y="4524"/>
              <a:ext cx="993" cy="280"/>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a:solidFill>
                    <a:srgbClr val="FFFFFF"/>
                  </a:solidFill>
                  <a:cs typeface="+mn-cs"/>
                </a:rPr>
                <a:t>Operational RWA</a:t>
              </a:r>
              <a:endParaRPr lang="en-GB" sz="1200" b="1" kern="0">
                <a:solidFill>
                  <a:srgbClr val="FFFFFF"/>
                </a:solidFill>
                <a:cs typeface="+mn-cs"/>
              </a:endParaRPr>
            </a:p>
          </p:txBody>
        </p:sp>
        <p:sp>
          <p:nvSpPr>
            <p:cNvPr id="270" name="Line 116"/>
            <p:cNvSpPr>
              <a:spLocks noChangeShapeType="1"/>
            </p:cNvSpPr>
            <p:nvPr/>
          </p:nvSpPr>
          <p:spPr bwMode="auto">
            <a:xfrm>
              <a:off x="3456" y="4668"/>
              <a:ext cx="192" cy="0"/>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grpSp>
        <p:nvGrpSpPr>
          <p:cNvPr id="12" name="Group 122"/>
          <p:cNvGrpSpPr>
            <a:grpSpLocks/>
          </p:cNvGrpSpPr>
          <p:nvPr/>
        </p:nvGrpSpPr>
        <p:grpSpPr bwMode="auto">
          <a:xfrm>
            <a:off x="3568700" y="5229225"/>
            <a:ext cx="4638675" cy="188913"/>
            <a:chOff x="2656" y="4322"/>
            <a:chExt cx="3025" cy="144"/>
          </a:xfrm>
        </p:grpSpPr>
        <p:sp>
          <p:nvSpPr>
            <p:cNvPr id="263" name="Line 118"/>
            <p:cNvSpPr>
              <a:spLocks noChangeShapeType="1"/>
            </p:cNvSpPr>
            <p:nvPr/>
          </p:nvSpPr>
          <p:spPr bwMode="auto">
            <a:xfrm>
              <a:off x="2656" y="4322"/>
              <a:ext cx="0" cy="144"/>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64" name="Line 119"/>
            <p:cNvSpPr>
              <a:spLocks noChangeShapeType="1"/>
            </p:cNvSpPr>
            <p:nvPr/>
          </p:nvSpPr>
          <p:spPr bwMode="auto">
            <a:xfrm>
              <a:off x="2657" y="4322"/>
              <a:ext cx="3024"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sp>
        <p:nvSpPr>
          <p:cNvPr id="262" name="Line 120"/>
          <p:cNvSpPr>
            <a:spLocks noChangeShapeType="1"/>
          </p:cNvSpPr>
          <p:nvPr/>
        </p:nvSpPr>
        <p:spPr bwMode="auto">
          <a:xfrm flipV="1">
            <a:off x="8207375" y="3903663"/>
            <a:ext cx="0" cy="132715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8" name="BBLegendKey3"/>
          <p:cNvSpPr>
            <a:spLocks noChangeArrowheads="1"/>
          </p:cNvSpPr>
          <p:nvPr>
            <p:custDataLst>
              <p:tags r:id="rId3"/>
            </p:custDataLst>
          </p:nvPr>
        </p:nvSpPr>
        <p:spPr bwMode="auto">
          <a:xfrm>
            <a:off x="3825875" y="6135688"/>
            <a:ext cx="268288" cy="188912"/>
          </a:xfrm>
          <a:prstGeom prst="rect">
            <a:avLst/>
          </a:prstGeom>
          <a:solidFill>
            <a:srgbClr val="27915F"/>
          </a:solidFill>
          <a:ln w="0">
            <a:solidFill>
              <a:srgbClr val="808080"/>
            </a:solidFill>
            <a:miter lim="800000"/>
            <a:headEnd/>
            <a:tailEnd/>
          </a:ln>
        </p:spPr>
        <p:txBody>
          <a:bodyPr/>
          <a:lstStyle/>
          <a:p>
            <a:pPr fontAlgn="auto">
              <a:spcBef>
                <a:spcPts val="0"/>
              </a:spcBef>
              <a:spcAft>
                <a:spcPts val="0"/>
              </a:spcAft>
              <a:defRPr/>
            </a:pPr>
            <a:endParaRPr lang="en-US" sz="1100" kern="0">
              <a:solidFill>
                <a:sysClr val="windowText" lastClr="000000"/>
              </a:solidFill>
              <a:cs typeface="+mn-cs"/>
            </a:endParaRPr>
          </a:p>
        </p:txBody>
      </p:sp>
      <p:sp>
        <p:nvSpPr>
          <p:cNvPr id="13363" name="23122298.125322.59.62529.517"/>
          <p:cNvSpPr txBox="1">
            <a:spLocks noChangeArrowheads="1"/>
          </p:cNvSpPr>
          <p:nvPr>
            <p:custDataLst>
              <p:tags r:id="rId4"/>
            </p:custDataLst>
          </p:nvPr>
        </p:nvSpPr>
        <p:spPr bwMode="auto">
          <a:xfrm>
            <a:off x="4144963" y="6151563"/>
            <a:ext cx="1112837" cy="169862"/>
          </a:xfrm>
          <a:prstGeom prst="rect">
            <a:avLst/>
          </a:prstGeom>
          <a:noFill/>
          <a:ln w="9525">
            <a:noFill/>
            <a:miter lim="800000"/>
            <a:headEnd/>
            <a:tailEnd/>
          </a:ln>
        </p:spPr>
        <p:txBody>
          <a:bodyPr wrap="none" lIns="0" tIns="0" rIns="0" bIns="0">
            <a:spAutoFit/>
          </a:bodyPr>
          <a:lstStyle/>
          <a:p>
            <a:r>
              <a:rPr lang="en-US" sz="1100">
                <a:solidFill>
                  <a:srgbClr val="000000"/>
                </a:solidFill>
              </a:rPr>
              <a:t>Basel II Changes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5800" y="457200"/>
            <a:ext cx="7772400" cy="1143000"/>
          </a:xfrm>
        </p:spPr>
        <p:txBody>
          <a:bodyPr/>
          <a:lstStyle/>
          <a:p>
            <a:r>
              <a:rPr lang="en-US" dirty="0" smtClean="0"/>
              <a:t>What is the BCBS?</a:t>
            </a:r>
          </a:p>
        </p:txBody>
      </p:sp>
      <p:sp>
        <p:nvSpPr>
          <p:cNvPr id="4099" name="Content Placeholder 2"/>
          <p:cNvSpPr>
            <a:spLocks noGrp="1"/>
          </p:cNvSpPr>
          <p:nvPr>
            <p:ph idx="1"/>
          </p:nvPr>
        </p:nvSpPr>
        <p:spPr>
          <a:xfrm>
            <a:off x="609600" y="1447800"/>
            <a:ext cx="7924800" cy="4419600"/>
          </a:xfrm>
        </p:spPr>
        <p:txBody>
          <a:bodyPr/>
          <a:lstStyle/>
          <a:p>
            <a:r>
              <a:rPr lang="en-US" sz="2000" dirty="0" smtClean="0"/>
              <a:t>Responding to the 1974 </a:t>
            </a:r>
            <a:r>
              <a:rPr lang="en-US" sz="2000" dirty="0" err="1" smtClean="0"/>
              <a:t>Herstatt</a:t>
            </a:r>
            <a:r>
              <a:rPr lang="en-US" sz="2000" dirty="0" smtClean="0"/>
              <a:t> debacle, the G-10 countries formed a standing committee under the auspices of the BIS. </a:t>
            </a:r>
          </a:p>
          <a:p>
            <a:r>
              <a:rPr lang="en-US" sz="2000" dirty="0" smtClean="0"/>
              <a:t>Called the Basel Committee on Banking Supervision, it comprises representatives from central banks and regulatory authorities. </a:t>
            </a:r>
          </a:p>
          <a:p>
            <a:r>
              <a:rPr lang="en-US" sz="2000" dirty="0" smtClean="0"/>
              <a:t>the focus has evolved, embracing initiatives designed to: </a:t>
            </a:r>
          </a:p>
          <a:p>
            <a:pPr lvl="1"/>
            <a:r>
              <a:rPr lang="en-US" sz="1600" dirty="0" smtClean="0"/>
              <a:t>define roles of regulators in cross-jurisdictional situations; </a:t>
            </a:r>
          </a:p>
          <a:p>
            <a:pPr lvl="1"/>
            <a:r>
              <a:rPr lang="en-US" sz="1600" dirty="0" smtClean="0"/>
              <a:t>ensure that international banks or bank holding companies do not escape comprehensive supervision by a "home" regulatory authority; </a:t>
            </a:r>
          </a:p>
          <a:p>
            <a:pPr lvl="1"/>
            <a:r>
              <a:rPr lang="en-US" sz="1600" dirty="0" smtClean="0"/>
              <a:t>promote uniform capital requirements so banks from different countries may compete with one another on a "level playing field." </a:t>
            </a:r>
          </a:p>
          <a:p>
            <a:r>
              <a:rPr lang="en-US" sz="2000" dirty="0" smtClean="0"/>
              <a:t>The Basel Committee's does not have legislative authority, but participant countries are implicitly bound to implement its recommendations. </a:t>
            </a:r>
          </a:p>
          <a:p>
            <a:r>
              <a:rPr lang="en-US" sz="2000" dirty="0" smtClean="0"/>
              <a:t>Usually, the committee has allowed for some flexibility in how local authorities implement recommendations, so national laws vary.</a:t>
            </a:r>
          </a:p>
          <a:p>
            <a:endParaRPr lang="en-US" sz="2000" dirty="0" smtClean="0"/>
          </a:p>
          <a:p>
            <a:endParaRPr lang="en-US" sz="2000" dirty="0" smtClean="0"/>
          </a:p>
          <a:p>
            <a:endParaRPr lang="en-US" sz="2000" dirty="0" smtClean="0"/>
          </a:p>
          <a:p>
            <a:endParaRPr lang="en-US" sz="1400" dirty="0" smtClean="0"/>
          </a:p>
        </p:txBody>
      </p:sp>
      <p:sp>
        <p:nvSpPr>
          <p:cNvPr id="4100" name="Rectangle 3"/>
          <p:cNvSpPr>
            <a:spLocks noChangeArrowheads="1"/>
          </p:cNvSpPr>
          <p:nvPr/>
        </p:nvSpPr>
        <p:spPr bwMode="auto">
          <a:xfrm>
            <a:off x="304800" y="6324600"/>
            <a:ext cx="4572000" cy="276225"/>
          </a:xfrm>
          <a:prstGeom prst="rect">
            <a:avLst/>
          </a:prstGeom>
          <a:noFill/>
          <a:ln w="9525">
            <a:noFill/>
            <a:miter lim="800000"/>
            <a:headEnd/>
            <a:tailEnd/>
          </a:ln>
        </p:spPr>
        <p:txBody>
          <a:bodyPr>
            <a:spAutoFit/>
          </a:bodyPr>
          <a:lstStyle/>
          <a:p>
            <a:r>
              <a:rPr lang="en-US" sz="1200" dirty="0"/>
              <a:t>http://www.riskglossary.com/link/basle_committee.htm</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8"/>
          <p:cNvPicPr>
            <a:picLocks noChangeAspect="1" noChangeArrowheads="1"/>
          </p:cNvPicPr>
          <p:nvPr/>
        </p:nvPicPr>
        <p:blipFill>
          <a:blip r:embed="rId2" cstate="print"/>
          <a:srcRect/>
          <a:stretch>
            <a:fillRect/>
          </a:stretch>
        </p:blipFill>
        <p:spPr bwMode="auto">
          <a:xfrm>
            <a:off x="1265238" y="3962400"/>
            <a:ext cx="514350" cy="457200"/>
          </a:xfrm>
          <a:prstGeom prst="rect">
            <a:avLst/>
          </a:prstGeom>
          <a:noFill/>
          <a:ln w="9525">
            <a:noFill/>
            <a:miter lim="800000"/>
            <a:headEnd/>
            <a:tailEnd/>
          </a:ln>
        </p:spPr>
      </p:pic>
      <p:pic>
        <p:nvPicPr>
          <p:cNvPr id="14339" name="Picture 4"/>
          <p:cNvPicPr>
            <a:picLocks noChangeAspect="1" noChangeArrowheads="1"/>
          </p:cNvPicPr>
          <p:nvPr/>
        </p:nvPicPr>
        <p:blipFill>
          <a:blip r:embed="rId3" cstate="print"/>
          <a:srcRect/>
          <a:stretch>
            <a:fillRect/>
          </a:stretch>
        </p:blipFill>
        <p:spPr bwMode="auto">
          <a:xfrm>
            <a:off x="180975" y="4400550"/>
            <a:ext cx="504825" cy="514350"/>
          </a:xfrm>
          <a:prstGeom prst="rect">
            <a:avLst/>
          </a:prstGeom>
          <a:noFill/>
          <a:ln w="9525">
            <a:noFill/>
            <a:miter lim="800000"/>
            <a:headEnd/>
            <a:tailEnd/>
          </a:ln>
        </p:spPr>
      </p:pic>
      <p:pic>
        <p:nvPicPr>
          <p:cNvPr id="14340" name="Picture 6"/>
          <p:cNvPicPr>
            <a:picLocks noChangeAspect="1" noChangeArrowheads="1"/>
          </p:cNvPicPr>
          <p:nvPr/>
        </p:nvPicPr>
        <p:blipFill>
          <a:blip r:embed="rId4" cstate="print"/>
          <a:srcRect/>
          <a:stretch>
            <a:fillRect/>
          </a:stretch>
        </p:blipFill>
        <p:spPr bwMode="auto">
          <a:xfrm>
            <a:off x="758825" y="5067300"/>
            <a:ext cx="466725" cy="390525"/>
          </a:xfrm>
          <a:prstGeom prst="rect">
            <a:avLst/>
          </a:prstGeom>
          <a:noFill/>
          <a:ln w="9525">
            <a:noFill/>
            <a:miter lim="800000"/>
            <a:headEnd/>
            <a:tailEnd/>
          </a:ln>
        </p:spPr>
      </p:pic>
      <p:pic>
        <p:nvPicPr>
          <p:cNvPr id="14341" name="Picture 5"/>
          <p:cNvPicPr>
            <a:picLocks noChangeAspect="1" noChangeArrowheads="1"/>
          </p:cNvPicPr>
          <p:nvPr/>
        </p:nvPicPr>
        <p:blipFill>
          <a:blip r:embed="rId5" cstate="print"/>
          <a:srcRect/>
          <a:stretch>
            <a:fillRect/>
          </a:stretch>
        </p:blipFill>
        <p:spPr bwMode="auto">
          <a:xfrm>
            <a:off x="1352550" y="5286375"/>
            <a:ext cx="457200" cy="400050"/>
          </a:xfrm>
          <a:prstGeom prst="rect">
            <a:avLst/>
          </a:prstGeom>
          <a:noFill/>
          <a:ln w="9525">
            <a:noFill/>
            <a:miter lim="800000"/>
            <a:headEnd/>
            <a:tailEnd/>
          </a:ln>
        </p:spPr>
      </p:pic>
      <p:sp>
        <p:nvSpPr>
          <p:cNvPr id="14342" name="Title 1"/>
          <p:cNvSpPr>
            <a:spLocks noGrp="1"/>
          </p:cNvSpPr>
          <p:nvPr>
            <p:ph type="title"/>
          </p:nvPr>
        </p:nvSpPr>
        <p:spPr/>
        <p:txBody>
          <a:bodyPr/>
          <a:lstStyle/>
          <a:p>
            <a:pPr eaLnBrk="1" hangingPunct="1"/>
            <a:r>
              <a:rPr lang="en-US" smtClean="0"/>
              <a:t>Minimum Capital Ratios</a:t>
            </a:r>
          </a:p>
        </p:txBody>
      </p:sp>
      <p:sp>
        <p:nvSpPr>
          <p:cNvPr id="5" name="Left Brace 4"/>
          <p:cNvSpPr/>
          <p:nvPr/>
        </p:nvSpPr>
        <p:spPr>
          <a:xfrm>
            <a:off x="1752600" y="5257800"/>
            <a:ext cx="152400" cy="457200"/>
          </a:xfrm>
          <a:prstGeom prst="leftBrace">
            <a:avLst/>
          </a:prstGeom>
          <a:noFill/>
          <a:ln w="19050">
            <a:solidFill>
              <a:srgbClr val="AFEEF1"/>
            </a:solidFill>
          </a:ln>
        </p:spPr>
        <p:style>
          <a:lnRef idx="1">
            <a:schemeClr val="accent2"/>
          </a:lnRef>
          <a:fillRef idx="0">
            <a:schemeClr val="accent2"/>
          </a:fillRef>
          <a:effectRef idx="0">
            <a:schemeClr val="accent2"/>
          </a:effectRef>
          <a:fontRef idx="minor">
            <a:schemeClr val="tx1"/>
          </a:fontRef>
        </p:style>
        <p:txBody>
          <a:bodyPr anchor="ctr"/>
          <a:lstStyle/>
          <a:p>
            <a:pPr algn="ctr" fontAlgn="auto">
              <a:spcBef>
                <a:spcPts val="0"/>
              </a:spcBef>
              <a:spcAft>
                <a:spcPts val="0"/>
              </a:spcAft>
              <a:defRPr/>
            </a:pPr>
            <a:endParaRPr lang="en-US"/>
          </a:p>
        </p:txBody>
      </p:sp>
      <p:sp>
        <p:nvSpPr>
          <p:cNvPr id="6" name="Left Brace 5"/>
          <p:cNvSpPr/>
          <p:nvPr/>
        </p:nvSpPr>
        <p:spPr>
          <a:xfrm>
            <a:off x="1143000" y="4762500"/>
            <a:ext cx="152400" cy="952500"/>
          </a:xfrm>
          <a:prstGeom prst="leftBrace">
            <a:avLst/>
          </a:prstGeom>
          <a:ln w="19050">
            <a:solidFill>
              <a:srgbClr val="AFEEF1"/>
            </a:solidFill>
          </a:ln>
        </p:spPr>
        <p:style>
          <a:lnRef idx="1">
            <a:schemeClr val="accent2"/>
          </a:lnRef>
          <a:fillRef idx="0">
            <a:schemeClr val="accent2"/>
          </a:fillRef>
          <a:effectRef idx="0">
            <a:schemeClr val="accent2"/>
          </a:effectRef>
          <a:fontRef idx="minor">
            <a:schemeClr val="tx1"/>
          </a:fontRef>
        </p:style>
        <p:txBody>
          <a:bodyPr anchor="ctr"/>
          <a:lstStyle/>
          <a:p>
            <a:pPr algn="ctr" fontAlgn="auto">
              <a:spcBef>
                <a:spcPts val="0"/>
              </a:spcBef>
              <a:spcAft>
                <a:spcPts val="0"/>
              </a:spcAft>
              <a:defRPr/>
            </a:pPr>
            <a:endParaRPr lang="en-US"/>
          </a:p>
        </p:txBody>
      </p:sp>
      <p:sp>
        <p:nvSpPr>
          <p:cNvPr id="7" name="Left Brace 6"/>
          <p:cNvSpPr/>
          <p:nvPr/>
        </p:nvSpPr>
        <p:spPr>
          <a:xfrm>
            <a:off x="609600" y="3771900"/>
            <a:ext cx="152400" cy="1943100"/>
          </a:xfrm>
          <a:prstGeom prst="leftBrace">
            <a:avLst/>
          </a:prstGeom>
          <a:ln w="19050">
            <a:solidFill>
              <a:srgbClr val="AFEEF1"/>
            </a:solidFill>
          </a:ln>
        </p:spPr>
        <p:style>
          <a:lnRef idx="1">
            <a:schemeClr val="accent2"/>
          </a:lnRef>
          <a:fillRef idx="0">
            <a:schemeClr val="accent2"/>
          </a:fillRef>
          <a:effectRef idx="0">
            <a:schemeClr val="accent2"/>
          </a:effectRef>
          <a:fontRef idx="minor">
            <a:schemeClr val="tx1"/>
          </a:fontRef>
        </p:style>
        <p:txBody>
          <a:bodyPr anchor="ctr"/>
          <a:lstStyle/>
          <a:p>
            <a:pPr algn="ctr" fontAlgn="auto">
              <a:spcBef>
                <a:spcPts val="0"/>
              </a:spcBef>
              <a:spcAft>
                <a:spcPts val="0"/>
              </a:spcAft>
              <a:defRPr/>
            </a:pPr>
            <a:endParaRPr lang="en-US"/>
          </a:p>
        </p:txBody>
      </p:sp>
      <p:sp>
        <p:nvSpPr>
          <p:cNvPr id="12" name="Left Brace 11"/>
          <p:cNvSpPr/>
          <p:nvPr/>
        </p:nvSpPr>
        <p:spPr>
          <a:xfrm>
            <a:off x="1752600" y="3810000"/>
            <a:ext cx="152400" cy="952500"/>
          </a:xfrm>
          <a:prstGeom prst="leftBrace">
            <a:avLst/>
          </a:prstGeom>
          <a:ln w="19050">
            <a:solidFill>
              <a:srgbClr val="AFEEF1"/>
            </a:solidFill>
          </a:ln>
        </p:spPr>
        <p:style>
          <a:lnRef idx="1">
            <a:schemeClr val="accent2"/>
          </a:lnRef>
          <a:fillRef idx="0">
            <a:schemeClr val="accent2"/>
          </a:fillRef>
          <a:effectRef idx="0">
            <a:schemeClr val="accent2"/>
          </a:effectRef>
          <a:fontRef idx="minor">
            <a:schemeClr val="tx1"/>
          </a:fontRef>
        </p:style>
        <p:txBody>
          <a:bodyPr anchor="ctr"/>
          <a:lstStyle/>
          <a:p>
            <a:pPr algn="ctr" fontAlgn="auto">
              <a:spcBef>
                <a:spcPts val="0"/>
              </a:spcBef>
              <a:spcAft>
                <a:spcPts val="0"/>
              </a:spcAft>
              <a:defRPr/>
            </a:pPr>
            <a:endParaRPr lang="en-US"/>
          </a:p>
        </p:txBody>
      </p:sp>
      <p:pic>
        <p:nvPicPr>
          <p:cNvPr id="14347" name="Picture 7"/>
          <p:cNvPicPr>
            <a:picLocks noGrp="1" noChangeAspect="1" noChangeArrowheads="1"/>
          </p:cNvPicPr>
          <p:nvPr>
            <p:ph idx="1"/>
          </p:nvPr>
        </p:nvPicPr>
        <p:blipFill>
          <a:blip r:embed="rId6" cstate="print"/>
          <a:srcRect/>
          <a:stretch>
            <a:fillRect/>
          </a:stretch>
        </p:blipFill>
        <p:spPr>
          <a:xfrm>
            <a:off x="1933575" y="1752600"/>
            <a:ext cx="7210425" cy="4248150"/>
          </a:xfr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2800" smtClean="0"/>
              <a:t>Expected Impact on Banking Industry and Economy</a:t>
            </a:r>
          </a:p>
        </p:txBody>
      </p:sp>
      <p:pic>
        <p:nvPicPr>
          <p:cNvPr id="16387" name="Picture 2"/>
          <p:cNvPicPr>
            <a:picLocks noGrp="1" noChangeAspect="1" noChangeArrowheads="1"/>
          </p:cNvPicPr>
          <p:nvPr>
            <p:ph idx="1"/>
          </p:nvPr>
        </p:nvPicPr>
        <p:blipFill>
          <a:blip r:embed="rId2" cstate="print"/>
          <a:srcRect/>
          <a:stretch>
            <a:fillRect/>
          </a:stretch>
        </p:blipFill>
        <p:spPr>
          <a:xfrm>
            <a:off x="600075" y="1614488"/>
            <a:ext cx="7943850" cy="4495800"/>
          </a:xfr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8600"/>
            <a:ext cx="8229600" cy="1143000"/>
          </a:xfrm>
        </p:spPr>
        <p:txBody>
          <a:bodyPr/>
          <a:lstStyle/>
          <a:p>
            <a:pPr eaLnBrk="1" hangingPunct="1"/>
            <a:r>
              <a:rPr lang="en-US" smtClean="0"/>
              <a:t>Implications of Basel III</a:t>
            </a:r>
          </a:p>
        </p:txBody>
      </p:sp>
      <p:sp>
        <p:nvSpPr>
          <p:cNvPr id="4" name="TextBox 3"/>
          <p:cNvSpPr txBox="1"/>
          <p:nvPr/>
        </p:nvSpPr>
        <p:spPr>
          <a:xfrm>
            <a:off x="2833688" y="1462088"/>
            <a:ext cx="3308350" cy="584200"/>
          </a:xfrm>
          <a:prstGeom prst="rect">
            <a:avLst/>
          </a:prstGeom>
          <a:solidFill>
            <a:schemeClr val="accent3">
              <a:lumMod val="40000"/>
              <a:lumOff val="60000"/>
            </a:schemeClr>
          </a:solidFill>
          <a:ln>
            <a:solidFill>
              <a:schemeClr val="bg1">
                <a:lumMod val="65000"/>
              </a:schemeClr>
            </a:solidFill>
          </a:ln>
        </p:spPr>
        <p:txBody>
          <a:bodyPr>
            <a:spAutoFit/>
          </a:bodyPr>
          <a:lstStyle/>
          <a:p>
            <a:pPr algn="ctr" fontAlgn="auto">
              <a:spcBef>
                <a:spcPts val="0"/>
              </a:spcBef>
              <a:spcAft>
                <a:spcPts val="0"/>
              </a:spcAft>
              <a:defRPr/>
            </a:pPr>
            <a:r>
              <a:rPr lang="en-US" sz="1600" dirty="0">
                <a:latin typeface="+mn-lt"/>
                <a:cs typeface="+mn-cs"/>
              </a:rPr>
              <a:t>Implications with Implementation </a:t>
            </a:r>
            <a:br>
              <a:rPr lang="en-US" sz="1600" dirty="0">
                <a:latin typeface="+mn-lt"/>
                <a:cs typeface="+mn-cs"/>
              </a:rPr>
            </a:br>
            <a:r>
              <a:rPr lang="en-US" sz="1600" dirty="0">
                <a:latin typeface="+mn-lt"/>
                <a:cs typeface="+mn-cs"/>
              </a:rPr>
              <a:t>ex. Dodd-Frank</a:t>
            </a:r>
          </a:p>
        </p:txBody>
      </p:sp>
      <p:sp>
        <p:nvSpPr>
          <p:cNvPr id="5" name="TextBox 4"/>
          <p:cNvSpPr txBox="1"/>
          <p:nvPr/>
        </p:nvSpPr>
        <p:spPr>
          <a:xfrm>
            <a:off x="3047396" y="2438400"/>
            <a:ext cx="2882520" cy="338554"/>
          </a:xfrm>
          <a:prstGeom prst="rect">
            <a:avLst/>
          </a:prstGeom>
          <a:solidFill>
            <a:schemeClr val="accent3">
              <a:lumMod val="40000"/>
              <a:lumOff val="60000"/>
            </a:schemeClr>
          </a:solidFill>
          <a:ln>
            <a:solidFill>
              <a:schemeClr val="bg1">
                <a:lumMod val="65000"/>
              </a:schemeClr>
            </a:solidFill>
          </a:ln>
        </p:spPr>
        <p:txBody>
          <a:bodyPr wrap="none">
            <a:spAutoFit/>
          </a:bodyPr>
          <a:lstStyle/>
          <a:p>
            <a:pPr algn="ctr" fontAlgn="auto">
              <a:spcBef>
                <a:spcPts val="0"/>
              </a:spcBef>
              <a:spcAft>
                <a:spcPts val="0"/>
              </a:spcAft>
              <a:defRPr/>
            </a:pPr>
            <a:r>
              <a:rPr lang="en-US" sz="1600" dirty="0">
                <a:latin typeface="+mn-lt"/>
                <a:cs typeface="+mn-cs"/>
              </a:rPr>
              <a:t>International Counterparty Risks</a:t>
            </a:r>
          </a:p>
        </p:txBody>
      </p:sp>
      <p:sp>
        <p:nvSpPr>
          <p:cNvPr id="6" name="TextBox 5"/>
          <p:cNvSpPr txBox="1"/>
          <p:nvPr/>
        </p:nvSpPr>
        <p:spPr>
          <a:xfrm>
            <a:off x="3196085" y="3211513"/>
            <a:ext cx="2501005" cy="338554"/>
          </a:xfrm>
          <a:prstGeom prst="rect">
            <a:avLst/>
          </a:prstGeom>
          <a:solidFill>
            <a:schemeClr val="accent3">
              <a:lumMod val="40000"/>
              <a:lumOff val="60000"/>
            </a:schemeClr>
          </a:solidFill>
          <a:ln>
            <a:solidFill>
              <a:schemeClr val="bg1">
                <a:lumMod val="65000"/>
              </a:schemeClr>
            </a:solidFill>
          </a:ln>
        </p:spPr>
        <p:txBody>
          <a:bodyPr wrap="none">
            <a:spAutoFit/>
          </a:bodyPr>
          <a:lstStyle/>
          <a:p>
            <a:pPr algn="ctr" fontAlgn="auto">
              <a:spcBef>
                <a:spcPts val="0"/>
              </a:spcBef>
              <a:spcAft>
                <a:spcPts val="0"/>
              </a:spcAft>
              <a:defRPr/>
            </a:pPr>
            <a:r>
              <a:rPr lang="en-US" sz="1600" dirty="0">
                <a:latin typeface="+mn-lt"/>
                <a:cs typeface="+mn-cs"/>
              </a:rPr>
              <a:t>Feasibility of Capital Ratios</a:t>
            </a:r>
          </a:p>
        </p:txBody>
      </p:sp>
      <p:sp>
        <p:nvSpPr>
          <p:cNvPr id="7" name="TextBox 6"/>
          <p:cNvSpPr txBox="1"/>
          <p:nvPr/>
        </p:nvSpPr>
        <p:spPr>
          <a:xfrm>
            <a:off x="3849495" y="3962400"/>
            <a:ext cx="1156086" cy="338554"/>
          </a:xfrm>
          <a:prstGeom prst="rect">
            <a:avLst/>
          </a:prstGeom>
          <a:solidFill>
            <a:schemeClr val="accent3">
              <a:lumMod val="40000"/>
              <a:lumOff val="60000"/>
            </a:schemeClr>
          </a:solidFill>
          <a:ln>
            <a:solidFill>
              <a:schemeClr val="bg1">
                <a:lumMod val="65000"/>
              </a:schemeClr>
            </a:solidFill>
          </a:ln>
        </p:spPr>
        <p:txBody>
          <a:bodyPr wrap="none">
            <a:spAutoFit/>
          </a:bodyPr>
          <a:lstStyle/>
          <a:p>
            <a:pPr algn="ctr" fontAlgn="auto">
              <a:spcBef>
                <a:spcPts val="0"/>
              </a:spcBef>
              <a:spcAft>
                <a:spcPts val="0"/>
              </a:spcAft>
              <a:defRPr/>
            </a:pPr>
            <a:r>
              <a:rPr lang="en-US" sz="1600" dirty="0">
                <a:latin typeface="+mn-lt"/>
                <a:cs typeface="+mn-cs"/>
              </a:rPr>
              <a:t>Complexity</a:t>
            </a:r>
          </a:p>
        </p:txBody>
      </p:sp>
      <p:sp>
        <p:nvSpPr>
          <p:cNvPr id="8" name="TextBox 7"/>
          <p:cNvSpPr txBox="1"/>
          <p:nvPr/>
        </p:nvSpPr>
        <p:spPr>
          <a:xfrm>
            <a:off x="3306568" y="4724400"/>
            <a:ext cx="2305439" cy="338554"/>
          </a:xfrm>
          <a:prstGeom prst="rect">
            <a:avLst/>
          </a:prstGeom>
          <a:solidFill>
            <a:schemeClr val="accent3">
              <a:lumMod val="40000"/>
              <a:lumOff val="60000"/>
            </a:schemeClr>
          </a:solidFill>
          <a:ln>
            <a:solidFill>
              <a:schemeClr val="bg1">
                <a:lumMod val="65000"/>
              </a:schemeClr>
            </a:solidFill>
          </a:ln>
        </p:spPr>
        <p:txBody>
          <a:bodyPr wrap="none">
            <a:spAutoFit/>
          </a:bodyPr>
          <a:lstStyle/>
          <a:p>
            <a:pPr algn="ctr" fontAlgn="auto">
              <a:spcBef>
                <a:spcPts val="0"/>
              </a:spcBef>
              <a:spcAft>
                <a:spcPts val="0"/>
              </a:spcAft>
              <a:defRPr/>
            </a:pPr>
            <a:r>
              <a:rPr lang="en-US" sz="1600" dirty="0">
                <a:latin typeface="+mn-lt"/>
                <a:cs typeface="+mn-cs"/>
              </a:rPr>
              <a:t>Regulators Enforceability</a:t>
            </a:r>
          </a:p>
        </p:txBody>
      </p:sp>
      <p:sp>
        <p:nvSpPr>
          <p:cNvPr id="9" name="TextBox 8"/>
          <p:cNvSpPr txBox="1"/>
          <p:nvPr/>
        </p:nvSpPr>
        <p:spPr>
          <a:xfrm>
            <a:off x="3351406" y="5562600"/>
            <a:ext cx="2225288" cy="338554"/>
          </a:xfrm>
          <a:prstGeom prst="rect">
            <a:avLst/>
          </a:prstGeom>
          <a:solidFill>
            <a:schemeClr val="accent3">
              <a:lumMod val="40000"/>
              <a:lumOff val="60000"/>
            </a:schemeClr>
          </a:solidFill>
          <a:ln>
            <a:solidFill>
              <a:schemeClr val="bg1">
                <a:lumMod val="65000"/>
              </a:schemeClr>
            </a:solidFill>
          </a:ln>
        </p:spPr>
        <p:txBody>
          <a:bodyPr wrap="none">
            <a:spAutoFit/>
          </a:bodyPr>
          <a:lstStyle/>
          <a:p>
            <a:pPr algn="ctr" fontAlgn="auto">
              <a:spcBef>
                <a:spcPts val="0"/>
              </a:spcBef>
              <a:spcAft>
                <a:spcPts val="0"/>
              </a:spcAft>
              <a:defRPr/>
            </a:pPr>
            <a:r>
              <a:rPr lang="en-US" sz="1600" dirty="0">
                <a:latin typeface="+mn-lt"/>
                <a:cs typeface="+mn-cs"/>
              </a:rPr>
              <a:t>Delayed Implementation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 Review of the Trading Book: Basel IV</a:t>
            </a:r>
            <a:endParaRPr lang="en-US" dirty="0"/>
          </a:p>
        </p:txBody>
      </p:sp>
      <p:sp>
        <p:nvSpPr>
          <p:cNvPr id="3" name="Subtitle 2"/>
          <p:cNvSpPr>
            <a:spLocks noGrp="1"/>
          </p:cNvSpPr>
          <p:nvPr>
            <p:ph type="subTitle" idx="1"/>
          </p:nvPr>
        </p:nvSpPr>
        <p:spPr/>
        <p:txBody>
          <a:bodyPr/>
          <a:lstStyle/>
          <a:p>
            <a:r>
              <a:rPr lang="en-US" dirty="0" smtClean="0"/>
              <a:t>May 2012</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IV</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Trading book/banking book boundary</a:t>
            </a:r>
          </a:p>
          <a:p>
            <a:pPr lvl="1"/>
            <a:r>
              <a:rPr lang="en-US" dirty="0" smtClean="0"/>
              <a:t>Moving away from “intent”</a:t>
            </a:r>
          </a:p>
          <a:p>
            <a:pPr lvl="1"/>
            <a:r>
              <a:rPr lang="en-US" dirty="0" smtClean="0"/>
              <a:t>Trading evidence</a:t>
            </a:r>
          </a:p>
          <a:p>
            <a:pPr lvl="1"/>
            <a:r>
              <a:rPr lang="en-US" dirty="0" smtClean="0"/>
              <a:t>Valuation evidence</a:t>
            </a:r>
          </a:p>
          <a:p>
            <a:r>
              <a:rPr lang="en-US" dirty="0" smtClean="0"/>
              <a:t>Stress Calibration (making sure you have capital when you need it most)</a:t>
            </a:r>
          </a:p>
          <a:p>
            <a:r>
              <a:rPr lang="en-US" dirty="0" smtClean="0"/>
              <a:t>Movement away from VaR and to Expected Shortfall</a:t>
            </a:r>
          </a:p>
          <a:p>
            <a:r>
              <a:rPr lang="en-US" dirty="0" smtClean="0"/>
              <a:t>Risk of Market Illiquidity</a:t>
            </a:r>
          </a:p>
          <a:p>
            <a:pPr lvl="1"/>
            <a:r>
              <a:rPr lang="en-US" dirty="0" smtClean="0"/>
              <a:t>Former assumed 10-day horizon</a:t>
            </a:r>
          </a:p>
          <a:p>
            <a:pPr lvl="1"/>
            <a:r>
              <a:rPr lang="en-US" dirty="0" smtClean="0"/>
              <a:t>Incorporation of “Liquidity Horizons” as taxonomic items</a:t>
            </a:r>
          </a:p>
          <a:p>
            <a:pPr lvl="1"/>
            <a:r>
              <a:rPr lang="en-US" dirty="0" smtClean="0"/>
              <a:t>Incorporation of “Liquidity Horizons into metrics</a:t>
            </a:r>
          </a:p>
          <a:p>
            <a:pPr lvl="1"/>
            <a:r>
              <a:rPr lang="en-US" dirty="0" smtClean="0"/>
              <a:t>Capital add-ons for jumps in liquidity </a:t>
            </a:r>
            <a:r>
              <a:rPr lang="en-US" dirty="0" err="1" smtClean="0"/>
              <a:t>premia</a:t>
            </a:r>
            <a:endParaRPr lang="en-US" dirty="0" smtClean="0"/>
          </a:p>
          <a:p>
            <a:pPr lvl="1"/>
            <a:endParaRPr lang="en-US" dirty="0" smtClean="0"/>
          </a:p>
          <a:p>
            <a:pPr lvl="1"/>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IV</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Treatment of Hedging and Diversification</a:t>
            </a:r>
          </a:p>
          <a:p>
            <a:pPr lvl="1"/>
            <a:r>
              <a:rPr lang="en-US" dirty="0" smtClean="0"/>
              <a:t>Issues of basis risk</a:t>
            </a:r>
          </a:p>
          <a:p>
            <a:pPr lvl="1"/>
            <a:r>
              <a:rPr lang="en-US" dirty="0" smtClean="0"/>
              <a:t>Disappearance of diversification when needed most</a:t>
            </a:r>
          </a:p>
          <a:p>
            <a:pPr lvl="1"/>
            <a:r>
              <a:rPr lang="en-US" dirty="0" smtClean="0"/>
              <a:t>Constraining the modeling benefits of diversification</a:t>
            </a:r>
          </a:p>
          <a:p>
            <a:r>
              <a:rPr lang="en-US" dirty="0" smtClean="0"/>
              <a:t>Internal Model </a:t>
            </a:r>
            <a:r>
              <a:rPr lang="en-US" dirty="0" err="1" smtClean="0"/>
              <a:t>vs</a:t>
            </a:r>
            <a:r>
              <a:rPr lang="en-US" dirty="0" smtClean="0"/>
              <a:t> Standardized Approaches</a:t>
            </a:r>
          </a:p>
          <a:p>
            <a:pPr lvl="1"/>
            <a:r>
              <a:rPr lang="en-US" dirty="0" smtClean="0"/>
              <a:t>Recalibration to each other</a:t>
            </a:r>
          </a:p>
          <a:p>
            <a:pPr lvl="1"/>
            <a:r>
              <a:rPr lang="en-US" dirty="0" smtClean="0"/>
              <a:t>Forced use of standardized approaches</a:t>
            </a:r>
          </a:p>
          <a:p>
            <a:pPr lvl="1"/>
            <a:r>
              <a:rPr lang="en-US" dirty="0" smtClean="0"/>
              <a:t>Consideration of standardized approach as a floor</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IV</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Revised Models-based approach</a:t>
            </a:r>
          </a:p>
          <a:p>
            <a:pPr lvl="1"/>
            <a:r>
              <a:rPr lang="en-US" dirty="0" smtClean="0"/>
              <a:t>Revised scope of eligible businesses</a:t>
            </a:r>
          </a:p>
          <a:p>
            <a:pPr lvl="1"/>
            <a:r>
              <a:rPr lang="en-US" dirty="0" smtClean="0"/>
              <a:t>Strengthen internal model standards</a:t>
            </a:r>
          </a:p>
          <a:p>
            <a:pPr lvl="1"/>
            <a:r>
              <a:rPr lang="en-US" dirty="0" smtClean="0"/>
              <a:t>Modularize approvals</a:t>
            </a:r>
          </a:p>
          <a:p>
            <a:pPr lvl="1"/>
            <a:r>
              <a:rPr lang="en-US" dirty="0" smtClean="0"/>
              <a:t>P&amp;L Attribution</a:t>
            </a:r>
          </a:p>
          <a:p>
            <a:pPr lvl="1"/>
            <a:r>
              <a:rPr lang="en-US" dirty="0" smtClean="0"/>
              <a:t>Enhanced daily </a:t>
            </a:r>
            <a:r>
              <a:rPr lang="en-US" dirty="0" err="1" smtClean="0"/>
              <a:t>backtesting</a:t>
            </a:r>
            <a:r>
              <a:rPr lang="en-US" dirty="0" smtClean="0"/>
              <a:t>: predicted </a:t>
            </a:r>
            <a:r>
              <a:rPr lang="en-US" dirty="0" err="1" smtClean="0"/>
              <a:t>vs</a:t>
            </a:r>
            <a:r>
              <a:rPr lang="en-US" dirty="0" smtClean="0"/>
              <a:t> actual</a:t>
            </a:r>
          </a:p>
          <a:p>
            <a:r>
              <a:rPr lang="en-US" dirty="0" smtClean="0"/>
              <a:t>Revised Standardized Approach</a:t>
            </a:r>
          </a:p>
          <a:p>
            <a:pPr lvl="1"/>
            <a:r>
              <a:rPr lang="en-US" dirty="0" smtClean="0"/>
              <a:t>Use as a fallback</a:t>
            </a:r>
          </a:p>
          <a:p>
            <a:pPr lvl="1"/>
            <a:r>
              <a:rPr lang="en-US" dirty="0" smtClean="0"/>
              <a:t>Partial </a:t>
            </a:r>
            <a:r>
              <a:rPr lang="en-US" dirty="0" err="1" smtClean="0"/>
              <a:t>vs</a:t>
            </a:r>
            <a:r>
              <a:rPr lang="en-US" dirty="0" smtClean="0"/>
              <a:t> fuller risk factor bucketing</a:t>
            </a:r>
          </a:p>
          <a:p>
            <a:r>
              <a:rPr lang="en-US" dirty="0" smtClean="0"/>
              <a:t>Appropriate Treatment of Credit: capture of default and migration</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IV</a:t>
            </a:r>
            <a:endParaRPr lang="en-US" dirty="0"/>
          </a:p>
        </p:txBody>
      </p:sp>
      <p:sp>
        <p:nvSpPr>
          <p:cNvPr id="3" name="Content Placeholder 2"/>
          <p:cNvSpPr>
            <a:spLocks noGrp="1"/>
          </p:cNvSpPr>
          <p:nvPr>
            <p:ph idx="1"/>
          </p:nvPr>
        </p:nvSpPr>
        <p:spPr/>
        <p:txBody>
          <a:bodyPr/>
          <a:lstStyle/>
          <a:p>
            <a:r>
              <a:rPr lang="en-US" dirty="0" smtClean="0"/>
              <a:t>NOT IN SCOPE</a:t>
            </a:r>
          </a:p>
          <a:p>
            <a:pPr lvl="1"/>
            <a:r>
              <a:rPr lang="en-US" dirty="0" smtClean="0"/>
              <a:t>Interest Rate Risk in the Banking Book</a:t>
            </a:r>
          </a:p>
          <a:p>
            <a:pPr lvl="1"/>
            <a:r>
              <a:rPr lang="en-US" dirty="0" smtClean="0"/>
              <a:t>Interaction of market and </a:t>
            </a:r>
            <a:r>
              <a:rPr lang="en-US" dirty="0" err="1" smtClean="0"/>
              <a:t>ccp</a:t>
            </a:r>
            <a:r>
              <a:rPr lang="en-US" dirty="0" smtClean="0"/>
              <a:t> risk</a:t>
            </a:r>
          </a:p>
          <a:p>
            <a:r>
              <a:rPr lang="en-US" dirty="0" smtClean="0"/>
              <a:t>Comments due September 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 Net Capital Rule</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990600" y="1981200"/>
            <a:ext cx="7267575" cy="387667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 Net Capital Rule</a:t>
            </a:r>
            <a:endParaRPr lang="en-US" dirty="0"/>
          </a:p>
        </p:txBody>
      </p:sp>
      <p:sp>
        <p:nvSpPr>
          <p:cNvPr id="3" name="Content Placeholder 2"/>
          <p:cNvSpPr>
            <a:spLocks noGrp="1"/>
          </p:cNvSpPr>
          <p:nvPr>
            <p:ph idx="1"/>
          </p:nvPr>
        </p:nvSpPr>
        <p:spPr>
          <a:xfrm>
            <a:off x="685800" y="1752600"/>
            <a:ext cx="7772400" cy="4114800"/>
          </a:xfrm>
        </p:spPr>
        <p:txBody>
          <a:bodyPr/>
          <a:lstStyle/>
          <a:p>
            <a:r>
              <a:rPr lang="en-US" sz="1600" dirty="0" smtClean="0"/>
              <a:t>The uniform net capital rule created by SEC in 1975 to regulate broker-dealers</a:t>
            </a:r>
          </a:p>
          <a:p>
            <a:r>
              <a:rPr lang="en-US" sz="1600" dirty="0" smtClean="0"/>
              <a:t>Rule requires firms to value their securities at market prices and to apply to those values a haircut based on each security's risk characteristics</a:t>
            </a:r>
          </a:p>
          <a:p>
            <a:r>
              <a:rPr lang="en-US" sz="1600" dirty="0" smtClean="0"/>
              <a:t>Haircut values of securities used to compute liquidation value of a assets to determine whether enough liquid assets to pay its non-sub liabilities and still retain a "cushion" of required liquid assets to ensure payment of all customer obligations</a:t>
            </a:r>
          </a:p>
          <a:p>
            <a:r>
              <a:rPr lang="en-US" sz="1600" dirty="0" smtClean="0"/>
              <a:t>In 2004, the SEC permitted large broker-dealers ("tentative net capital" &gt; $5 b) to apply for exemptions from this established "haircut" method. </a:t>
            </a:r>
          </a:p>
          <a:p>
            <a:r>
              <a:rPr lang="en-US" sz="1600" dirty="0" smtClean="0"/>
              <a:t>Firms were permitted to use models to compute haircuts based on banks standards.</a:t>
            </a:r>
          </a:p>
          <a:p>
            <a:r>
              <a:rPr lang="en-US" sz="1600" dirty="0" smtClean="0"/>
              <a:t>Many say 2004 rule change as a cause of the crisis because it permitted a large increase in leverage </a:t>
            </a:r>
          </a:p>
          <a:p>
            <a:r>
              <a:rPr lang="en-US" sz="1600" dirty="0" smtClean="0"/>
              <a:t>The 2004 rule change remains in effect. The companies that received SEC approval to use its haircut computation method continue to use that method, subject to modifications that became effective January 1, 2010.</a:t>
            </a:r>
          </a:p>
        </p:txBody>
      </p:sp>
      <p:sp>
        <p:nvSpPr>
          <p:cNvPr id="4" name="TextBox 3"/>
          <p:cNvSpPr txBox="1"/>
          <p:nvPr/>
        </p:nvSpPr>
        <p:spPr>
          <a:xfrm>
            <a:off x="381000" y="6400800"/>
            <a:ext cx="793807" cy="261610"/>
          </a:xfrm>
          <a:prstGeom prst="rect">
            <a:avLst/>
          </a:prstGeom>
          <a:noFill/>
        </p:spPr>
        <p:txBody>
          <a:bodyPr wrap="none" rtlCol="0">
            <a:spAutoFit/>
          </a:bodyPr>
          <a:lstStyle/>
          <a:p>
            <a:r>
              <a:rPr lang="en-US" sz="1100" dirty="0" err="1" smtClean="0"/>
              <a:t>Wikipedea</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152400"/>
            <a:ext cx="7772400" cy="1143000"/>
          </a:xfrm>
        </p:spPr>
        <p:txBody>
          <a:bodyPr/>
          <a:lstStyle/>
          <a:p>
            <a:r>
              <a:rPr lang="en-US" smtClean="0"/>
              <a:t>What is the Basel Committee?</a:t>
            </a:r>
          </a:p>
        </p:txBody>
      </p:sp>
      <p:sp>
        <p:nvSpPr>
          <p:cNvPr id="5123" name="Content Placeholder 2"/>
          <p:cNvSpPr>
            <a:spLocks noGrp="1"/>
          </p:cNvSpPr>
          <p:nvPr>
            <p:ph idx="1"/>
          </p:nvPr>
        </p:nvSpPr>
        <p:spPr>
          <a:xfrm>
            <a:off x="457200" y="1143000"/>
            <a:ext cx="8153400" cy="4953000"/>
          </a:xfrm>
        </p:spPr>
        <p:txBody>
          <a:bodyPr/>
          <a:lstStyle/>
          <a:p>
            <a:r>
              <a:rPr lang="en-US" sz="2400" smtClean="0"/>
              <a:t>Purpose: encourage convergence toward common approaches &amp; standards. </a:t>
            </a:r>
          </a:p>
          <a:p>
            <a:r>
              <a:rPr lang="en-US" sz="2400" smtClean="0"/>
              <a:t>Not a classical multilateral organization - no founding treaty. </a:t>
            </a:r>
          </a:p>
          <a:p>
            <a:r>
              <a:rPr lang="en-US" sz="2400" smtClean="0"/>
              <a:t>Does not issue binding regulation; functions as an informal forum in which policy solutions and standards are developed.</a:t>
            </a:r>
          </a:p>
          <a:p>
            <a:r>
              <a:rPr lang="en-US" sz="2400" smtClean="0"/>
              <a:t>Committee's members from Argentina, Australia, Belgium, Brazil, Canada, China, France, Germany, Hong Kong, India, Indonesia, Italy, Japan, Korea, Luxembourg, Mexico, the Netherlands, Russia, Saudi Arabia, Singapore, South Africa, Spain, Sweden, Switzerland, Turkey, the UK and US. </a:t>
            </a:r>
          </a:p>
          <a:p>
            <a:r>
              <a:rPr lang="en-US" sz="2400" smtClean="0"/>
              <a:t>The Committee's Secretariat is located at the Bank for International Settlements (BIS) in Basel, Switzerland, </a:t>
            </a:r>
            <a:r>
              <a:rPr lang="en-US" sz="2400" b="1" i="1" u="sng" smtClean="0"/>
              <a:t>BUT</a:t>
            </a:r>
            <a:r>
              <a:rPr lang="en-US" sz="2400" smtClean="0"/>
              <a:t> the BIS and the Basel Committee remain two distinct entities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Picture 3"/>
          <p:cNvPicPr>
            <a:picLocks noChangeAspect="1" noChangeArrowheads="1"/>
          </p:cNvPicPr>
          <p:nvPr/>
        </p:nvPicPr>
        <p:blipFill>
          <a:blip r:embed="rId2" cstate="print"/>
          <a:srcRect/>
          <a:stretch>
            <a:fillRect/>
          </a:stretch>
        </p:blipFill>
        <p:spPr bwMode="auto">
          <a:xfrm>
            <a:off x="228600" y="76200"/>
            <a:ext cx="6638925" cy="1733550"/>
          </a:xfrm>
          <a:prstGeom prst="rect">
            <a:avLst/>
          </a:prstGeom>
          <a:noFill/>
          <a:ln w="9525">
            <a:noFill/>
            <a:miter lim="800000"/>
            <a:headEnd/>
            <a:tailEnd/>
          </a:ln>
        </p:spPr>
      </p:pic>
      <p:pic>
        <p:nvPicPr>
          <p:cNvPr id="60421" name="Picture 5"/>
          <p:cNvPicPr>
            <a:picLocks noChangeAspect="1" noChangeArrowheads="1"/>
          </p:cNvPicPr>
          <p:nvPr/>
        </p:nvPicPr>
        <p:blipFill>
          <a:blip r:embed="rId3" cstate="print"/>
          <a:srcRect/>
          <a:stretch>
            <a:fillRect/>
          </a:stretch>
        </p:blipFill>
        <p:spPr bwMode="auto">
          <a:xfrm>
            <a:off x="251547" y="1755198"/>
            <a:ext cx="3590925" cy="3867150"/>
          </a:xfrm>
          <a:prstGeom prst="rect">
            <a:avLst/>
          </a:prstGeom>
          <a:noFill/>
          <a:ln w="9525">
            <a:noFill/>
            <a:miter lim="800000"/>
            <a:headEnd/>
            <a:tailEnd/>
          </a:ln>
        </p:spPr>
      </p:pic>
      <p:pic>
        <p:nvPicPr>
          <p:cNvPr id="60422" name="Picture 6"/>
          <p:cNvPicPr>
            <a:picLocks noChangeAspect="1" noChangeArrowheads="1"/>
          </p:cNvPicPr>
          <p:nvPr/>
        </p:nvPicPr>
        <p:blipFill>
          <a:blip r:embed="rId4" cstate="print"/>
          <a:srcRect/>
          <a:stretch>
            <a:fillRect/>
          </a:stretch>
        </p:blipFill>
        <p:spPr bwMode="auto">
          <a:xfrm>
            <a:off x="228600" y="5715000"/>
            <a:ext cx="6629400" cy="1028700"/>
          </a:xfrm>
          <a:prstGeom prst="rect">
            <a:avLst/>
          </a:prstGeom>
          <a:noFill/>
          <a:ln w="9525">
            <a:noFill/>
            <a:miter lim="800000"/>
            <a:headEnd/>
            <a:tailEnd/>
          </a:ln>
        </p:spPr>
      </p:pic>
      <p:sp>
        <p:nvSpPr>
          <p:cNvPr id="10" name="Rectangle 9"/>
          <p:cNvSpPr/>
          <p:nvPr/>
        </p:nvSpPr>
        <p:spPr>
          <a:xfrm>
            <a:off x="3048000" y="3429000"/>
            <a:ext cx="12954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5029200" y="2438400"/>
            <a:ext cx="3429000" cy="2057400"/>
          </a:xfrm>
        </p:spPr>
        <p:txBody>
          <a:bodyPr/>
          <a:lstStyle/>
          <a:p>
            <a:r>
              <a:rPr lang="en-US" dirty="0" smtClean="0"/>
              <a:t>SEC Capital</a:t>
            </a:r>
            <a:br>
              <a:rPr lang="en-US" dirty="0" smtClean="0"/>
            </a:br>
            <a:r>
              <a:rPr lang="en-US" dirty="0" smtClean="0"/>
              <a:t>Calculation </a:t>
            </a:r>
            <a:br>
              <a:rPr lang="en-US" dirty="0" smtClean="0"/>
            </a:br>
            <a:r>
              <a:rPr lang="en-US" dirty="0" smtClean="0"/>
              <a:t>Worksheet</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cstate="print"/>
          <a:srcRect/>
          <a:stretch>
            <a:fillRect/>
          </a:stretch>
        </p:blipFill>
        <p:spPr bwMode="auto">
          <a:xfrm>
            <a:off x="838200" y="1447800"/>
            <a:ext cx="6629400" cy="36957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3492" name="Picture 4"/>
          <p:cNvPicPr>
            <a:picLocks noChangeAspect="1" noChangeArrowheads="1"/>
          </p:cNvPicPr>
          <p:nvPr/>
        </p:nvPicPr>
        <p:blipFill>
          <a:blip r:embed="rId2" cstate="print"/>
          <a:srcRect/>
          <a:stretch>
            <a:fillRect/>
          </a:stretch>
        </p:blipFill>
        <p:spPr bwMode="auto">
          <a:xfrm>
            <a:off x="152400" y="1447800"/>
            <a:ext cx="4276725" cy="4629150"/>
          </a:xfrm>
          <a:prstGeom prst="rect">
            <a:avLst/>
          </a:prstGeom>
          <a:noFill/>
          <a:ln w="9525">
            <a:noFill/>
            <a:miter lim="800000"/>
            <a:headEnd/>
            <a:tailEnd/>
          </a:ln>
        </p:spPr>
      </p:pic>
      <p:pic>
        <p:nvPicPr>
          <p:cNvPr id="63493" name="Picture 5"/>
          <p:cNvPicPr>
            <a:picLocks noChangeAspect="1" noChangeArrowheads="1"/>
          </p:cNvPicPr>
          <p:nvPr/>
        </p:nvPicPr>
        <p:blipFill>
          <a:blip r:embed="rId3" cstate="print"/>
          <a:srcRect/>
          <a:stretch>
            <a:fillRect/>
          </a:stretch>
        </p:blipFill>
        <p:spPr bwMode="auto">
          <a:xfrm>
            <a:off x="4495800" y="1524000"/>
            <a:ext cx="4391025" cy="19621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What, Exactly, is Capital?</a:t>
            </a:r>
            <a:endParaRPr lang="en-US" dirty="0"/>
          </a:p>
        </p:txBody>
      </p:sp>
      <p:sp>
        <p:nvSpPr>
          <p:cNvPr id="3" name="Content Placeholder 2"/>
          <p:cNvSpPr>
            <a:spLocks noGrp="1"/>
          </p:cNvSpPr>
          <p:nvPr>
            <p:ph idx="1"/>
          </p:nvPr>
        </p:nvSpPr>
        <p:spPr>
          <a:xfrm>
            <a:off x="685800" y="1524000"/>
            <a:ext cx="7772400" cy="4114800"/>
          </a:xfrm>
        </p:spPr>
        <p:txBody>
          <a:bodyPr/>
          <a:lstStyle/>
          <a:p>
            <a:r>
              <a:rPr lang="en-US" sz="2400" dirty="0"/>
              <a:t>Capital is essentially a buffer that banks set aside to protect </a:t>
            </a:r>
            <a:r>
              <a:rPr lang="en-US" sz="2400" dirty="0" smtClean="0"/>
              <a:t>them from </a:t>
            </a:r>
            <a:r>
              <a:rPr lang="en-US" sz="2400" dirty="0"/>
              <a:t>going insolvent when faced with losses.</a:t>
            </a:r>
          </a:p>
          <a:p>
            <a:r>
              <a:rPr lang="en-US" sz="2400" dirty="0"/>
              <a:t>These losses can come from market risk exposure – i.e., </a:t>
            </a:r>
            <a:r>
              <a:rPr lang="en-US" sz="2400" dirty="0" smtClean="0"/>
              <a:t>movements in </a:t>
            </a:r>
            <a:r>
              <a:rPr lang="en-US" sz="2400" dirty="0"/>
              <a:t>financial variables that affect the value of the bank’s holding </a:t>
            </a:r>
            <a:r>
              <a:rPr lang="en-US" sz="2400" dirty="0" smtClean="0"/>
              <a:t>of securities</a:t>
            </a:r>
            <a:r>
              <a:rPr lang="en-US" sz="2400" dirty="0"/>
              <a:t>.</a:t>
            </a:r>
          </a:p>
          <a:p>
            <a:r>
              <a:rPr lang="en-US" sz="2400" dirty="0"/>
              <a:t>Or these losses can come from counterparty credit risk exposure </a:t>
            </a:r>
            <a:r>
              <a:rPr lang="en-US" sz="2400" dirty="0" smtClean="0"/>
              <a:t>– i.e</a:t>
            </a:r>
            <a:r>
              <a:rPr lang="en-US" sz="2400" dirty="0"/>
              <a:t>., from failures of the bank’s counterparties to pay on </a:t>
            </a:r>
            <a:r>
              <a:rPr lang="en-US" sz="2400" dirty="0" smtClean="0"/>
              <a:t>their obligations</a:t>
            </a:r>
            <a:r>
              <a:rPr lang="en-US" sz="2400" dirty="0"/>
              <a:t>.</a:t>
            </a:r>
          </a:p>
          <a:p>
            <a:r>
              <a:rPr lang="en-US" sz="2400" dirty="0" smtClean="0"/>
              <a:t>Capital </a:t>
            </a:r>
            <a:r>
              <a:rPr lang="en-US" sz="2400" dirty="0"/>
              <a:t>adequacy regulations are written by </a:t>
            </a:r>
            <a:r>
              <a:rPr lang="en-US" sz="2400" dirty="0" smtClean="0"/>
              <a:t>agencies such </a:t>
            </a:r>
            <a:r>
              <a:rPr lang="en-US" sz="2400" dirty="0"/>
              <a:t>as the Bank for International Settlements (BIS) and </a:t>
            </a:r>
            <a:r>
              <a:rPr lang="en-US" sz="2400" dirty="0" smtClean="0"/>
              <a:t>local regulators </a:t>
            </a:r>
            <a:r>
              <a:rPr lang="en-US" sz="2400" dirty="0"/>
              <a:t>such the FRB, the FSA, etc. BIS drafts the so-called </a:t>
            </a:r>
            <a:r>
              <a:rPr lang="en-US" sz="2400" dirty="0" smtClean="0"/>
              <a:t>Basel Accords</a:t>
            </a:r>
            <a:r>
              <a:rPr lang="en-US" sz="2400" dirty="0"/>
              <a:t>, the key methodology prescriptions.</a:t>
            </a:r>
          </a:p>
        </p:txBody>
      </p:sp>
    </p:spTree>
    <p:extLst>
      <p:ext uri="{BB962C8B-B14F-4D97-AF65-F5344CB8AC3E}">
        <p14:creationId xmlns="" xmlns:p14="http://schemas.microsoft.com/office/powerpoint/2010/main" val="22284608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HARTLIBVERSION" val="NO VALUE"/>
  <p:tag name="DDVERSION" val="2.0"/>
  <p:tag name="FONTCOLOR" val="NO VALUE"/>
  <p:tag name="LINECOLOR" val="NO VALUE"/>
  <p:tag name="SOURCE" val="NO VALUE"/>
  <p:tag name="TYPE" val="ChartHeading"/>
  <p:tag name="DEVICE" val="Canon Colorpass 1000"/>
  <p:tag name="FILLFORECOLOR" val="Transparent"/>
  <p:tag name="SUBOBJECTID" val="ChartHeading"/>
  <p:tag name="OBJECTID" val="XLChart"/>
  <p:tag name="LEFT" val="226.8"/>
  <p:tag name="TOP" val="158.4"/>
  <p:tag name="HEIGHT" val="28.8"/>
  <p:tag name="WIDTH" val="522"/>
  <p:tag name="PLACEHOLDERSIZE" val="1"/>
  <p:tag name="ANCHORPOINT" val="2"/>
  <p:tag name="CHARTTYPE" val="Stacked Bar Chart"/>
  <p:tag name="CHARTNAME" val="XLChart"/>
</p:tagLst>
</file>

<file path=ppt/tags/tag10.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11.xml><?xml version="1.0" encoding="utf-8"?>
<p:tagLst xmlns:a="http://schemas.openxmlformats.org/drawingml/2006/main" xmlns:r="http://schemas.openxmlformats.org/officeDocument/2006/relationships" xmlns:p="http://schemas.openxmlformats.org/presentationml/2006/main">
  <p:tag name="TYPE" val="Legend Text"/>
  <p:tag name="SUBOBJECTID" val="LegendText"/>
</p:tagLst>
</file>

<file path=ppt/tags/tag12.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13.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14.xml><?xml version="1.0" encoding="utf-8"?>
<p:tagLst xmlns:a="http://schemas.openxmlformats.org/drawingml/2006/main" xmlns:r="http://schemas.openxmlformats.org/officeDocument/2006/relationships" xmlns:p="http://schemas.openxmlformats.org/presentationml/2006/main">
  <p:tag name="FILLFORECOLOR" val="Table Color 1"/>
  <p:tag name="DEVICE" val="Canon Colorpass 1000"/>
</p:tagLst>
</file>

<file path=ppt/tags/tag15.xml><?xml version="1.0" encoding="utf-8"?>
<p:tagLst xmlns:a="http://schemas.openxmlformats.org/drawingml/2006/main" xmlns:r="http://schemas.openxmlformats.org/officeDocument/2006/relationships" xmlns:p="http://schemas.openxmlformats.org/presentationml/2006/main">
  <p:tag name="FILLFORECOLOR" val="Color 1"/>
  <p:tag name="DEVICE" val="Canon Colorpass 1000"/>
</p:tagLst>
</file>

<file path=ppt/tags/tag16.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17.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18.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19.xml><?xml version="1.0" encoding="utf-8"?>
<p:tagLst xmlns:a="http://schemas.openxmlformats.org/drawingml/2006/main" xmlns:r="http://schemas.openxmlformats.org/officeDocument/2006/relationships" xmlns:p="http://schemas.openxmlformats.org/presentationml/2006/main">
  <p:tag name="CHRTSCALABLE" val="No"/>
  <p:tag name="CHARTLIBVERSION" val="NO VALUE"/>
  <p:tag name="DDVERSION" val="2.0"/>
  <p:tag name="FONTCOLOR" val="NO VALUE"/>
  <p:tag name="LINECOLOR" val="NO VALUE"/>
  <p:tag name="DEVICE" val="Canon Colorpass 1000"/>
  <p:tag name="FILLFORECOLOR" val="Transparent"/>
  <p:tag name="SUBOBJECTID" val="GraphicBackground"/>
  <p:tag name="OBJECTID" val="GraphicBackground"/>
  <p:tag name="SOURCE" val="GraphicObjects.ppt!Graphic Background2"/>
  <p:tag name="LINEWEIGHT" val="0.5"/>
  <p:tag name="WIDTH" val="244.8"/>
  <p:tag name="PLACEHOLDERSIZE" val="2"/>
  <p:tag name="ANCHORPOINT" val="4"/>
  <p:tag name="TYPE" val="GraphChartGroup"/>
  <p:tag name="CHARTTYPE" val="Graphic Border"/>
  <p:tag name="CHARTNAME" val="ShapeChart"/>
  <p:tag name="HEIGHT" val="374.375"/>
  <p:tag name="EDITTED" val="False"/>
  <p:tag name="TOP" val="158.4"/>
  <p:tag name="LEFT" val="504"/>
</p:tagLst>
</file>

<file path=ppt/tags/tag2.xml><?xml version="1.0" encoding="utf-8"?>
<p:tagLst xmlns:a="http://schemas.openxmlformats.org/drawingml/2006/main" xmlns:r="http://schemas.openxmlformats.org/officeDocument/2006/relationships" xmlns:p="http://schemas.openxmlformats.org/presentationml/2006/main">
  <p:tag name="CHARTLIBVERSION" val="NO VALUE"/>
  <p:tag name="DDVERSION" val="2.0"/>
  <p:tag name="FONTCOLOR" val="NO VALUE"/>
  <p:tag name="LINECOLOR" val="NO VALUE"/>
  <p:tag name="SOURCE" val="NO VALUE"/>
  <p:tag name="TYPE" val="NO VALUE"/>
  <p:tag name="DEVICE" val="Canon Colorpass 1000"/>
  <p:tag name="FILLFORECOLOR" val="Transparent"/>
  <p:tag name="SUBOBJECTID" val="ChartAxisLabel"/>
  <p:tag name="OBJECTID" val="XLChart"/>
  <p:tag name="LEFT" val="226.8"/>
  <p:tag name="TOP" val="183.6"/>
  <p:tag name="HEIGHT" val="14.4"/>
  <p:tag name="WIDTH" val="522"/>
  <p:tag name="PLACEHOLDERSIZE" val="1"/>
  <p:tag name="ANCHORPOINT" val="2"/>
  <p:tag name="CHARTTYPE" val="Stacked Bar Chart"/>
  <p:tag name="CHARTNAME" val="XLChart"/>
</p:tagLst>
</file>

<file path=ppt/tags/tag20.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21.xml><?xml version="1.0" encoding="utf-8"?>
<p:tagLst xmlns:a="http://schemas.openxmlformats.org/drawingml/2006/main" xmlns:r="http://schemas.openxmlformats.org/officeDocument/2006/relationships" xmlns:p="http://schemas.openxmlformats.org/presentationml/2006/main">
  <p:tag name="FILLFORECOLOR" val="Color 3"/>
  <p:tag name="DEVICE" val="Canon Colorpass 1000"/>
</p:tagLst>
</file>

<file path=ppt/tags/tag22.xml><?xml version="1.0" encoding="utf-8"?>
<p:tagLst xmlns:a="http://schemas.openxmlformats.org/drawingml/2006/main" xmlns:r="http://schemas.openxmlformats.org/officeDocument/2006/relationships" xmlns:p="http://schemas.openxmlformats.org/presentationml/2006/main">
  <p:tag name="FILLFORECOLOR" val="Color 3"/>
  <p:tag name="DEVICE" val="Canon Colorpass 1000"/>
</p:tagLst>
</file>

<file path=ppt/tags/tag23.xml><?xml version="1.0" encoding="utf-8"?>
<p:tagLst xmlns:a="http://schemas.openxmlformats.org/drawingml/2006/main" xmlns:r="http://schemas.openxmlformats.org/officeDocument/2006/relationships" xmlns:p="http://schemas.openxmlformats.org/presentationml/2006/main">
  <p:tag name="FILLFORECOLOR" val="Color 3"/>
  <p:tag name="DEVICE" val="Canon Colorpass 1000"/>
</p:tagLst>
</file>

<file path=ppt/tags/tag24.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25.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26.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27.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28.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29.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3.xml><?xml version="1.0" encoding="utf-8"?>
<p:tagLst xmlns:a="http://schemas.openxmlformats.org/drawingml/2006/main" xmlns:r="http://schemas.openxmlformats.org/officeDocument/2006/relationships" xmlns:p="http://schemas.openxmlformats.org/presentationml/2006/main">
  <p:tag name="FILLFORECOLOR" val="Table Color 1"/>
  <p:tag name="DEVICE" val="Canon Colorpass 1000"/>
</p:tagLst>
</file>

<file path=ppt/tags/tag30.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31.xml><?xml version="1.0" encoding="utf-8"?>
<p:tagLst xmlns:a="http://schemas.openxmlformats.org/drawingml/2006/main" xmlns:r="http://schemas.openxmlformats.org/officeDocument/2006/relationships" xmlns:p="http://schemas.openxmlformats.org/presentationml/2006/main">
  <p:tag name="TYPE" val="Legend Text"/>
  <p:tag name="SUBOBJECTID" val="LegendText"/>
</p:tagLst>
</file>

<file path=ppt/tags/tag32.xml><?xml version="1.0" encoding="utf-8"?>
<p:tagLst xmlns:a="http://schemas.openxmlformats.org/drawingml/2006/main" xmlns:r="http://schemas.openxmlformats.org/officeDocument/2006/relationships" xmlns:p="http://schemas.openxmlformats.org/presentationml/2006/main">
  <p:tag name="TYPE" val="Legend Text"/>
  <p:tag name="SUBOBJECTID" val="LegendText"/>
</p:tagLst>
</file>

<file path=ppt/tags/tag33.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34.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35.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36.xml><?xml version="1.0" encoding="utf-8"?>
<p:tagLst xmlns:a="http://schemas.openxmlformats.org/drawingml/2006/main" xmlns:r="http://schemas.openxmlformats.org/officeDocument/2006/relationships" xmlns:p="http://schemas.openxmlformats.org/presentationml/2006/main">
  <p:tag name="FILLFORECOLOR" val="Color 3"/>
  <p:tag name="DEVICE" val="Canon Colorpass 1000"/>
</p:tagLst>
</file>

<file path=ppt/tags/tag37.xml><?xml version="1.0" encoding="utf-8"?>
<p:tagLst xmlns:a="http://schemas.openxmlformats.org/drawingml/2006/main" xmlns:r="http://schemas.openxmlformats.org/officeDocument/2006/relationships" xmlns:p="http://schemas.openxmlformats.org/presentationml/2006/main">
  <p:tag name="FILLFORECOLOR" val="Color 3"/>
  <p:tag name="DEVICE" val="Canon Colorpass 1000"/>
</p:tagLst>
</file>

<file path=ppt/tags/tag38.xml><?xml version="1.0" encoding="utf-8"?>
<p:tagLst xmlns:a="http://schemas.openxmlformats.org/drawingml/2006/main" xmlns:r="http://schemas.openxmlformats.org/officeDocument/2006/relationships" xmlns:p="http://schemas.openxmlformats.org/presentationml/2006/main">
  <p:tag name="FILLFORECOLOR" val="Color 3"/>
  <p:tag name="DEVICE" val="Canon Colorpass 1000"/>
</p:tagLst>
</file>

<file path=ppt/tags/tag39.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xml><?xml version="1.0" encoding="utf-8"?>
<p:tagLst xmlns:a="http://schemas.openxmlformats.org/drawingml/2006/main" xmlns:r="http://schemas.openxmlformats.org/officeDocument/2006/relationships" xmlns:p="http://schemas.openxmlformats.org/presentationml/2006/main">
  <p:tag name="FILLFORECOLOR" val="Color 1"/>
  <p:tag name="DEVICE" val="Canon Colorpass 1000"/>
</p:tagLst>
</file>

<file path=ppt/tags/tag40.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1.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2.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3.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4.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5.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6.xml><?xml version="1.0" encoding="utf-8"?>
<p:tagLst xmlns:a="http://schemas.openxmlformats.org/drawingml/2006/main" xmlns:r="http://schemas.openxmlformats.org/officeDocument/2006/relationships" xmlns:p="http://schemas.openxmlformats.org/presentationml/2006/main">
  <p:tag name="FILLFORECOLOR" val="Color 4"/>
  <p:tag name="DEVICE" val="Canon Colorpass 1000"/>
</p:tagLst>
</file>

<file path=ppt/tags/tag47.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8.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9.xml><?xml version="1.0" encoding="utf-8"?>
<p:tagLst xmlns:a="http://schemas.openxmlformats.org/drawingml/2006/main" xmlns:r="http://schemas.openxmlformats.org/officeDocument/2006/relationships" xmlns:p="http://schemas.openxmlformats.org/presentationml/2006/main">
  <p:tag name="FILLFORECOLOR" val="Color 4"/>
  <p:tag name="DEVICE" val="Canon Colorpass 1000"/>
</p:tagLst>
</file>

<file path=ppt/tags/tag5.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50.xml><?xml version="1.0" encoding="utf-8"?>
<p:tagLst xmlns:a="http://schemas.openxmlformats.org/drawingml/2006/main" xmlns:r="http://schemas.openxmlformats.org/officeDocument/2006/relationships" xmlns:p="http://schemas.openxmlformats.org/presentationml/2006/main">
  <p:tag name="TYPE" val="Legend Text"/>
  <p:tag name="SUBOBJECTID" val="LegendText"/>
</p:tagLst>
</file>

<file path=ppt/tags/tag51.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52.xml><?xml version="1.0" encoding="utf-8"?>
<p:tagLst xmlns:a="http://schemas.openxmlformats.org/drawingml/2006/main" xmlns:r="http://schemas.openxmlformats.org/officeDocument/2006/relationships" xmlns:p="http://schemas.openxmlformats.org/presentationml/2006/main">
  <p:tag name="CHRTSCALABLE" val="No"/>
  <p:tag name="CHARTLIBVERSION" val="NO VALUE"/>
  <p:tag name="DDVERSION" val="2.0"/>
  <p:tag name="FONTCOLOR" val="NO VALUE"/>
  <p:tag name="LINECOLOR" val="NO VALUE"/>
  <p:tag name="DEVICE" val="Canon Colorpass 1000"/>
  <p:tag name="FILLFORECOLOR" val="Transparent"/>
  <p:tag name="SUBOBJECTID" val="GraphicBackground"/>
  <p:tag name="OBJECTID" val="GraphicBackground"/>
  <p:tag name="SOURCE" val="GraphicObjects.ppt!Graphic Background2"/>
  <p:tag name="LINEWEIGHT" val="0.5"/>
  <p:tag name="WIDTH" val="244.8"/>
  <p:tag name="PLACEHOLDERSIZE" val="2"/>
  <p:tag name="ANCHORPOINT" val="4"/>
  <p:tag name="TYPE" val="GraphChartGroup"/>
  <p:tag name="CHARTTYPE" val="Graphic Border"/>
  <p:tag name="CHARTNAME" val="ShapeChart"/>
  <p:tag name="HEIGHT" val="374.375"/>
  <p:tag name="EDITTED" val="False"/>
  <p:tag name="TOP" val="158.4"/>
  <p:tag name="LEFT" val="504"/>
</p:tagLst>
</file>

<file path=ppt/tags/tag53.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54.xml><?xml version="1.0" encoding="utf-8"?>
<p:tagLst xmlns:a="http://schemas.openxmlformats.org/drawingml/2006/main" xmlns:r="http://schemas.openxmlformats.org/officeDocument/2006/relationships" xmlns:p="http://schemas.openxmlformats.org/presentationml/2006/main">
  <p:tag name="TYPE" val="Legend Text"/>
  <p:tag name="SUBOBJECTID" val="LegendText"/>
</p:tagLst>
</file>

<file path=ppt/tags/tag55.xml><?xml version="1.0" encoding="utf-8"?>
<p:tagLst xmlns:a="http://schemas.openxmlformats.org/drawingml/2006/main" xmlns:r="http://schemas.openxmlformats.org/officeDocument/2006/relationships" xmlns:p="http://schemas.openxmlformats.org/presentationml/2006/main">
  <p:tag name="ANCHORPOINT" val="NO VALUE"/>
  <p:tag name="CHARTLIBVERSION" val="NO VALUE"/>
  <p:tag name="DDVERSION" val="2.0"/>
  <p:tag name="FILLFORECOLOR" val="NO VALUE"/>
  <p:tag name="PLACEHOLDERSIZE" val="NO VALUE"/>
  <p:tag name="SOURCE" val="NO VALUE"/>
  <p:tag name="LINEWEIGHT" val="0.75"/>
  <p:tag name="OBJECTID" val="PageVerticalRuleLong"/>
  <p:tag name="SUBOBJECTID" val="PageVerticalRuleLong"/>
  <p:tag name="TYPE" val="PageVerticalRuleLong"/>
  <p:tag name="HEIGHT" val="527.04"/>
  <p:tag name="LEFT" val="210.24"/>
  <p:tag name="TOP" val="57.60"/>
  <p:tag name="LINECOLOR" val="Title Page Rule"/>
  <p:tag name="DEVICE" val="Canon Colorpass 1000"/>
</p:tagLst>
</file>

<file path=ppt/tags/tag56.xml><?xml version="1.0" encoding="utf-8"?>
<p:tagLst xmlns:a="http://schemas.openxmlformats.org/drawingml/2006/main" xmlns:r="http://schemas.openxmlformats.org/officeDocument/2006/relationships" xmlns:p="http://schemas.openxmlformats.org/presentationml/2006/main">
  <p:tag name="RULERID" val="TextBody13pt"/>
  <p:tag name="CHARTTYPE" val="13pt Body Text"/>
  <p:tag name="CHARTSCALABLE" val="No"/>
  <p:tag name="CHARTLIBVERSION" val="NO VALUE"/>
  <p:tag name="DDVERSION" val="2.0"/>
  <p:tag name="FONTCOLOR" val="NO VALUE"/>
  <p:tag name="LINECOLOR" val="NO VALUE"/>
  <p:tag name="TYPE" val="Text"/>
  <p:tag name="DEVICE" val="Canon Colorpass 1000"/>
  <p:tag name="FILLFORECOLOR" val="Transparent"/>
  <p:tag name="SUBOBJECTID" val="TextBoxBody"/>
  <p:tag name="OBJECTID" val="TextBox"/>
  <p:tag name="SOURCE" val="Rulers.ppt!TextBody13pt"/>
  <p:tag name="LEFT" val="226.8"/>
  <p:tag name="TOP" val="158.4"/>
  <p:tag name="HEIGHT" val="374.4"/>
  <p:tag name="WIDTH" val="522"/>
  <p:tag name="PLACEHOLDERSIZE" val="1"/>
  <p:tag name="ANCHORPOINT" val="2"/>
</p:tagLst>
</file>

<file path=ppt/tags/tag57.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58.xml><?xml version="1.0" encoding="utf-8"?>
<p:tagLst xmlns:a="http://schemas.openxmlformats.org/drawingml/2006/main" xmlns:r="http://schemas.openxmlformats.org/officeDocument/2006/relationships" xmlns:p="http://schemas.openxmlformats.org/presentationml/2006/main">
  <p:tag name="TYPE" val="Legend Text"/>
  <p:tag name="SUBOBJECTID" val="LegendText"/>
</p:tagLst>
</file>

<file path=ppt/tags/tag59.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6.xml><?xml version="1.0" encoding="utf-8"?>
<p:tagLst xmlns:a="http://schemas.openxmlformats.org/drawingml/2006/main" xmlns:r="http://schemas.openxmlformats.org/officeDocument/2006/relationships" xmlns:p="http://schemas.openxmlformats.org/presentationml/2006/main">
  <p:tag name="DEVICE" val="Canon Colorpass 1000"/>
  <p:tag name="FILLFORECOLOR" val="Color Tint 3"/>
</p:tagLst>
</file>

<file path=ppt/tags/tag60.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7.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8.xml><?xml version="1.0" encoding="utf-8"?>
<p:tagLst xmlns:a="http://schemas.openxmlformats.org/drawingml/2006/main" xmlns:r="http://schemas.openxmlformats.org/officeDocument/2006/relationships" xmlns:p="http://schemas.openxmlformats.org/presentationml/2006/main">
  <p:tag name="ANCHORPOINT" val="NO VALUE"/>
  <p:tag name="CHARTLIBVERSION" val="NO VALUE"/>
  <p:tag name="DDVERSION" val="2.0"/>
  <p:tag name="FILLFORECOLOR" val="NO VALUE"/>
  <p:tag name="PLACEHOLDERSIZE" val="NO VALUE"/>
  <p:tag name="SOURCE" val="NO VALUE"/>
  <p:tag name="LINEWEIGHT" val="0.75"/>
  <p:tag name="OBJECTID" val="PageVerticalRuleLong"/>
  <p:tag name="SUBOBJECTID" val="PageVerticalRuleLong"/>
  <p:tag name="TYPE" val="PageVerticalRuleLong"/>
  <p:tag name="HEIGHT" val="527.04"/>
  <p:tag name="LEFT" val="210.24"/>
  <p:tag name="TOP" val="57.60"/>
  <p:tag name="LINECOLOR" val="Title Page Rule"/>
  <p:tag name="DEVICE" val="Canon Colorpass 1000"/>
</p:tagLst>
</file>

<file path=ppt/tags/tag9.xml><?xml version="1.0" encoding="utf-8"?>
<p:tagLst xmlns:a="http://schemas.openxmlformats.org/drawingml/2006/main" xmlns:r="http://schemas.openxmlformats.org/officeDocument/2006/relationships" xmlns:p="http://schemas.openxmlformats.org/presentationml/2006/main">
  <p:tag name="RULERID" val="TextBody13pt"/>
  <p:tag name="CHARTTYPE" val="13pt Body Text"/>
  <p:tag name="CHARTSCALABLE" val="No"/>
  <p:tag name="CHARTLIBVERSION" val="NO VALUE"/>
  <p:tag name="DDVERSION" val="2.0"/>
  <p:tag name="FONTCOLOR" val="NO VALUE"/>
  <p:tag name="LINECOLOR" val="NO VALUE"/>
  <p:tag name="TYPE" val="Text"/>
  <p:tag name="DEVICE" val="Canon Colorpass 1000"/>
  <p:tag name="FILLFORECOLOR" val="Transparent"/>
  <p:tag name="SUBOBJECTID" val="TextBoxBody"/>
  <p:tag name="OBJECTID" val="TextBox"/>
  <p:tag name="SOURCE" val="Rulers.ppt!TextBody13pt"/>
  <p:tag name="LEFT" val="226.8"/>
  <p:tag name="TOP" val="158.4"/>
  <p:tag name="HEIGHT" val="374.4"/>
  <p:tag name="WIDTH" val="522"/>
  <p:tag name="PLACEHOLDERSIZE" val="1"/>
  <p:tag name="ANCHORPOINT" val="2"/>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8255</TotalTime>
  <Words>5932</Words>
  <Application>Microsoft Office PowerPoint</Application>
  <PresentationFormat>On-screen Show (4:3)</PresentationFormat>
  <Paragraphs>766</Paragraphs>
  <Slides>82</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85" baseType="lpstr">
      <vt:lpstr>Default Design</vt:lpstr>
      <vt:lpstr>Chart</vt:lpstr>
      <vt:lpstr>Microsoft Office Excel 97-2003 Worksheet</vt:lpstr>
      <vt:lpstr>Reg Capital:Basel Capital Accords &amp; SEC Capital Measurements</vt:lpstr>
      <vt:lpstr>What is the BIS?</vt:lpstr>
      <vt:lpstr>About the BIS  </vt:lpstr>
      <vt:lpstr>Basel Process</vt:lpstr>
      <vt:lpstr>Basel Process:Synergies</vt:lpstr>
      <vt:lpstr>Basel Process: Flexibility and Supportive BIS Experience</vt:lpstr>
      <vt:lpstr>What is the BCBS?</vt:lpstr>
      <vt:lpstr>What is the Basel Committee?</vt:lpstr>
      <vt:lpstr>What, Exactly, is Capital?</vt:lpstr>
      <vt:lpstr>What, Exactly, is Capital?</vt:lpstr>
      <vt:lpstr>Components of Capital</vt:lpstr>
      <vt:lpstr>CET1</vt:lpstr>
      <vt:lpstr>Additional Tier 1</vt:lpstr>
      <vt:lpstr>Tier 2</vt:lpstr>
      <vt:lpstr>Tier 1 Leverage ratio</vt:lpstr>
      <vt:lpstr>Capital Ratios</vt:lpstr>
      <vt:lpstr>Basel Framework Summary</vt:lpstr>
      <vt:lpstr>Balance Sheet vs. RWA</vt:lpstr>
      <vt:lpstr>Initial Capital Accord (Basel I)</vt:lpstr>
      <vt:lpstr>Initial Capital Accord</vt:lpstr>
      <vt:lpstr>Initial Capital Accord</vt:lpstr>
      <vt:lpstr>Initial Capital Accord (1988)</vt:lpstr>
      <vt:lpstr>Initial Capital Accord Impact</vt:lpstr>
      <vt:lpstr>Market Risk Amendment (1996)</vt:lpstr>
      <vt:lpstr>Market Risk Amendment (1996)</vt:lpstr>
      <vt:lpstr>Market Risk Amendment (1996)</vt:lpstr>
      <vt:lpstr>Market Risk Amendment (1996) Equities Risk</vt:lpstr>
      <vt:lpstr>Market Risk Amendment (1996) </vt:lpstr>
      <vt:lpstr>Market Risk Amendment (1996)</vt:lpstr>
      <vt:lpstr>Basel II</vt:lpstr>
      <vt:lpstr>Basel II Changes</vt:lpstr>
      <vt:lpstr>The 3 Pillars</vt:lpstr>
      <vt:lpstr>Pillar 1</vt:lpstr>
      <vt:lpstr>Pillar 2</vt:lpstr>
      <vt:lpstr>Pillar 3</vt:lpstr>
      <vt:lpstr>Basel II Changes</vt:lpstr>
      <vt:lpstr>Basel II Credit Risk</vt:lpstr>
      <vt:lpstr>Basel II Credit Risk</vt:lpstr>
      <vt:lpstr>Basel II Credit Risk</vt:lpstr>
      <vt:lpstr>Basel II Credit Risk</vt:lpstr>
      <vt:lpstr>Basel II Credit Risk</vt:lpstr>
      <vt:lpstr>Basel II Credit Risk</vt:lpstr>
      <vt:lpstr>Basel II Securitization</vt:lpstr>
      <vt:lpstr>Securitization Framework</vt:lpstr>
      <vt:lpstr>Securitization Framework</vt:lpstr>
      <vt:lpstr>Basel II Operational Risk </vt:lpstr>
      <vt:lpstr>Basel II Operational Risk</vt:lpstr>
      <vt:lpstr>Basel II Operational Risk </vt:lpstr>
      <vt:lpstr>Operational Risk RWA</vt:lpstr>
      <vt:lpstr>IDRC</vt:lpstr>
      <vt:lpstr>http://www.basel-ii-accord.com/Basel_ii_538_to_643_Securitization.htm</vt:lpstr>
      <vt:lpstr>Basel II (2003-2007)</vt:lpstr>
      <vt:lpstr>Basel 2.5</vt:lpstr>
      <vt:lpstr>Governance, Oversight, and Reporting </vt:lpstr>
      <vt:lpstr>Trading and Covered Positions &amp; Capital</vt:lpstr>
      <vt:lpstr>VaR</vt:lpstr>
      <vt:lpstr>Stressed VaR &amp; CRM</vt:lpstr>
      <vt:lpstr>IRC &amp; Specific Risk</vt:lpstr>
      <vt:lpstr>‘Independent Verification and Validation  </vt:lpstr>
      <vt:lpstr>Basel III capital Proposals</vt:lpstr>
      <vt:lpstr>Basel II.5 2013</vt:lpstr>
      <vt:lpstr>Basel 3</vt:lpstr>
      <vt:lpstr>Basel 3</vt:lpstr>
      <vt:lpstr>Basel 3</vt:lpstr>
      <vt:lpstr>Restriction of Qualifying Available Capital</vt:lpstr>
      <vt:lpstr>Risk Weighted Assets</vt:lpstr>
      <vt:lpstr>Market Risk RWA</vt:lpstr>
      <vt:lpstr>Counterparty Credit RWA</vt:lpstr>
      <vt:lpstr>Operational Risk RWA</vt:lpstr>
      <vt:lpstr>Minimum Capital Ratios</vt:lpstr>
      <vt:lpstr>Expected Impact on Banking Industry and Economy</vt:lpstr>
      <vt:lpstr>Implications of Basel III</vt:lpstr>
      <vt:lpstr>Fundamental Review of the Trading Book: Basel IV</vt:lpstr>
      <vt:lpstr>Basel IV</vt:lpstr>
      <vt:lpstr>Basel IV</vt:lpstr>
      <vt:lpstr>Basel IV</vt:lpstr>
      <vt:lpstr>Basel IV</vt:lpstr>
      <vt:lpstr>SEC Net Capital Rule</vt:lpstr>
      <vt:lpstr>SEC Net Capital Rule</vt:lpstr>
      <vt:lpstr>SEC Capital Calculation  Worksheet</vt:lpstr>
      <vt:lpstr>Slide 81</vt:lpstr>
      <vt:lpstr>Slide 82</vt:lpstr>
    </vt:vector>
  </TitlesOfParts>
  <Company>Bank of America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Summary of the New Basle Capital Accords</dc:title>
  <dc:creator>Bank of America</dc:creator>
  <cp:lastModifiedBy>Irena</cp:lastModifiedBy>
  <cp:revision>531</cp:revision>
  <dcterms:created xsi:type="dcterms:W3CDTF">2003-09-27T12:35:54Z</dcterms:created>
  <dcterms:modified xsi:type="dcterms:W3CDTF">2017-04-18T23:31:53Z</dcterms:modified>
</cp:coreProperties>
</file>